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custDataLst>
    <p:tags r:id="rId12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tags" Target="tags/tag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E3CD60-EC3E-4AF7-8ABC-FF2E72BDD33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469051-9624-4AFB-A5CB-9173F6BE35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696200" cy="22860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Cooper Black" panose="0208090404030B020404" pitchFamily="18" charset="0"/>
              </a:rPr>
              <a:t>Welcome                       </a:t>
            </a:r>
            <a:endParaRPr lang="en-US" sz="11500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599"/>
            <a:ext cx="5562600" cy="228601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2000" cy="4005072"/>
          </a:xfrm>
        </p:spPr>
        <p:txBody>
          <a:bodyPr>
            <a:normAutofit/>
          </a:bodyPr>
          <a:lstStyle/>
          <a:p>
            <a:r>
              <a:rPr lang="en-US" dirty="0" smtClean="0"/>
              <a:t>Project 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Student Management System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038600"/>
            <a:ext cx="2800350" cy="21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ahnschrift SemiBold" panose="020B0502040204020203" pitchFamily="34" charset="0"/>
              </a:rPr>
              <a:t>A Student Management System (SMS) is designed to efficiently handle various aspects of student-related data in educational institutions. The key entities in an SMS typically include Student, Enrollment, Course, and </a:t>
            </a:r>
            <a:r>
              <a:rPr lang="en-US" dirty="0" smtClean="0">
                <a:latin typeface="Bahnschrift SemiBold" panose="020B0502040204020203" pitchFamily="34" charset="0"/>
              </a:rPr>
              <a:t>Attendance.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600200"/>
            <a:ext cx="7747000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 smtClean="0">
                <a:latin typeface="Bahnschrift SemiBold" panose="020B0502040204020203" pitchFamily="34" charset="0"/>
              </a:rPr>
              <a:t>Student Entity </a:t>
            </a:r>
          </a:p>
          <a:p>
            <a:pPr marL="0" indent="0" algn="just">
              <a:buNone/>
            </a:pPr>
            <a:r>
              <a:rPr lang="en-US" dirty="0" smtClean="0">
                <a:latin typeface="Bahnschrift SemiBold" panose="020B0502040204020203" pitchFamily="34" charset="0"/>
              </a:rPr>
              <a:t>Represents </a:t>
            </a:r>
            <a:r>
              <a:rPr lang="en-US" dirty="0">
                <a:latin typeface="Bahnschrift SemiBold" panose="020B0502040204020203" pitchFamily="34" charset="0"/>
              </a:rPr>
              <a:t>individual students within the </a:t>
            </a:r>
            <a:r>
              <a:rPr lang="en-US" dirty="0" smtClean="0">
                <a:latin typeface="Bahnschrift SemiBold" panose="020B0502040204020203" pitchFamily="34" charset="0"/>
              </a:rPr>
              <a:t>institution. Stores </a:t>
            </a:r>
            <a:r>
              <a:rPr lang="en-US" dirty="0">
                <a:latin typeface="Bahnschrift SemiBold" panose="020B0502040204020203" pitchFamily="34" charset="0"/>
              </a:rPr>
              <a:t>personal and academic </a:t>
            </a:r>
            <a:r>
              <a:rPr lang="en-US" dirty="0" smtClean="0">
                <a:latin typeface="Bahnschrift SemiBold" panose="020B0502040204020203" pitchFamily="34" charset="0"/>
              </a:rPr>
              <a:t>details .</a:t>
            </a:r>
            <a:r>
              <a:rPr lang="en-US" dirty="0">
                <a:latin typeface="Bahnschrift SemiBold" panose="020B0502040204020203" pitchFamily="34" charset="0"/>
              </a:rPr>
              <a:t>One student can enroll in multiple courses via the Enrollment </a:t>
            </a:r>
            <a:r>
              <a:rPr lang="en-US" dirty="0" smtClean="0">
                <a:latin typeface="Bahnschrift SemiBold" panose="020B0502040204020203" pitchFamily="34" charset="0"/>
              </a:rPr>
              <a:t>entity . A </a:t>
            </a:r>
            <a:r>
              <a:rPr lang="en-US" dirty="0">
                <a:latin typeface="Bahnschrift SemiBold" panose="020B0502040204020203" pitchFamily="34" charset="0"/>
              </a:rPr>
              <a:t>student has a record of their attendance</a:t>
            </a:r>
            <a:r>
              <a:rPr lang="en-US" dirty="0" smtClean="0">
                <a:latin typeface="Bahnschrift SemiBol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 smtClean="0"/>
              <a:t>2</a:t>
            </a:r>
            <a:r>
              <a:rPr lang="en-US" b="1" dirty="0">
                <a:latin typeface="Bahnschrift SemiBold" panose="020B0502040204020203" pitchFamily="34" charset="0"/>
              </a:rPr>
              <a:t>. Course Entity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latin typeface="Bahnschrift SemiBold" panose="020B0502040204020203" pitchFamily="34" charset="0"/>
              </a:rPr>
              <a:t>Represents different courses offered by the institution. Stores course-related information . A course can have multiple students enrolled via the Enrollment entity . Attendance is tracked per course.</a:t>
            </a:r>
          </a:p>
          <a:p>
            <a:pPr marL="0" indent="0" algn="just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Project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idx="1" type="body"/>
          </p:nvPr>
        </p:nvSpPr>
        <p:spPr>
          <a:xfrm>
            <a:off x="872067" y="533400"/>
            <a:ext cx="7408200" cy="5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Teacher Entity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Tracks the teacher records and allows us to add, update and delete the teacher records as it is required.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4. Attendance Entity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Tracks students' attendance records in each course . Provides insights into attendance performance. A student can have multiple attendance records for different courses . Each attendance record is linked to a specific course and date.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idx="1" type="body"/>
          </p:nvPr>
        </p:nvSpPr>
        <p:spPr>
          <a:xfrm>
            <a:off x="872067" y="2362200"/>
            <a:ext cx="7408200" cy="3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Student Management: Add, update, and remove student records.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Course Management: Define, update, and remove courses.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Teacher Handling: Track teacher data as well as add, update and remove records as per requirement.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Attendance Tracking: Monitor students' attendance for courses.</a:t>
            </a:r>
            <a:endParaRPr/>
          </a:p>
        </p:txBody>
      </p:sp>
      <p:sp>
        <p:nvSpPr>
          <p:cNvPr id="35" name="Google Shape;35;p2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Functions Project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0"/>
            <a:ext cx="74083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8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Cooper Black" panose="0208090404030B020404" pitchFamily="18" charset="0"/>
              </a:rPr>
              <a:t>	</a:t>
            </a:r>
            <a:r>
              <a:rPr lang="en-US" sz="8800" dirty="0" smtClean="0">
                <a:latin typeface="Cooper Black" panose="0208090404030B020404" pitchFamily="18" charset="0"/>
              </a:rPr>
              <a:t>Thankyou</a:t>
            </a:r>
            <a:endParaRPr lang="en-US" sz="8800" dirty="0">
              <a:latin typeface="Cooper Black" panose="0208090404030B0204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H="1">
            <a:off x="-762000" y="338328"/>
            <a:ext cx="228600" cy="3474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1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5.xml" val="1355226171"/>
  <p:tag name="ppt/slides/slide6.xml" val="1568589129"/>
  <p:tag name="ppt/slides/slide2.xml" val="2823091115"/>
  <p:tag name="ppt/slides/slide3.xml" val="774992403"/>
  <p:tag name="ppt/slides/slide4.xml" val="1034465506"/>
  <p:tag name="ppt/slides/slide7.xml" val="2920422138"/>
  <p:tag name="ppt/slides/slide1.xml" val="2109244169"/>
  <p:tag name="ppt/slideMasters/slideMaster1.xml" val="21068173"/>
  <p:tag name="ppt/slideLayouts/slideLayout2.xml" val="332794264"/>
  <p:tag name="ppt/slideLayouts/slideLayout8.xml" val="437724207"/>
  <p:tag name="ppt/slideLayouts/slideLayout1.xml" val="1053444350"/>
  <p:tag name="ppt/slideLayouts/slideLayout9.xml" val="2116737487"/>
  <p:tag name="ppt/slideLayouts/slideLayout10.xml" val="4170812186"/>
  <p:tag name="ppt/slideLayouts/slideLayout11.xml" val="27419185"/>
  <p:tag name="ppt/slideLayouts/slideLayout6.xml" val="3079530926"/>
  <p:tag name="ppt/slideLayouts/slideLayout5.xml" val="139949325"/>
  <p:tag name="ppt/slideLayouts/slideLayout4.xml" val="2617182578"/>
  <p:tag name="ppt/slideLayouts/slideLayout3.xml" val="2324051888"/>
  <p:tag name="ppt/slideLayouts/slideLayout7.xml" val="1751396324"/>
  <p:tag name="ppt/media/image1.jpeg" val="249088981"/>
  <p:tag name="ppt/theme/theme1.xml" val="3353903793"/>
  <p:tag name="ppt/media/image2.jpg" val="60341789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