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84F940-2451-477F-8795-11CD1A44F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863" y="1630838"/>
            <a:ext cx="8791575" cy="48335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📝   Insights from the Dashboard:</a:t>
            </a:r>
          </a:p>
          <a:p>
            <a:r>
              <a:rPr lang="en-US" dirty="0">
                <a:solidFill>
                  <a:srgbClr val="FF0000"/>
                </a:solidFill>
              </a:rPr>
              <a:t>👉 </a:t>
            </a:r>
            <a:r>
              <a:rPr lang="en-US" dirty="0">
                <a:solidFill>
                  <a:srgbClr val="7030A0"/>
                </a:solidFill>
              </a:rPr>
              <a:t>Week-over-Week Change:</a:t>
            </a:r>
          </a:p>
          <a:p>
            <a:pPr marL="457200" indent="-457200">
              <a:buAutoNum type="arabicPeriod"/>
            </a:pPr>
            <a:r>
              <a:rPr lang="en-US" dirty="0"/>
              <a:t>Revenue increased by 28.8%.</a:t>
            </a:r>
          </a:p>
          <a:p>
            <a:pPr marL="457200" indent="-457200">
              <a:buAutoNum type="arabicPeriod"/>
            </a:pPr>
            <a:r>
              <a:rPr lang="en-US" dirty="0"/>
              <a:t> Total transaction amount and count increased significantly.</a:t>
            </a:r>
          </a:p>
          <a:p>
            <a:pPr marL="457200" indent="-457200">
              <a:buAutoNum type="arabicPeriod"/>
            </a:pPr>
            <a:r>
              <a:rPr lang="en-US" dirty="0"/>
              <a:t> Notable rise in customer count.</a:t>
            </a:r>
          </a:p>
          <a:p>
            <a:r>
              <a:rPr lang="en-US" dirty="0">
                <a:solidFill>
                  <a:srgbClr val="FF0000"/>
                </a:solidFill>
              </a:rPr>
              <a:t>👉</a:t>
            </a:r>
            <a:r>
              <a:rPr lang="en-US" dirty="0">
                <a:solidFill>
                  <a:srgbClr val="7030A0"/>
                </a:solidFill>
              </a:rPr>
              <a:t>Year-to-Date Overview:</a:t>
            </a:r>
          </a:p>
          <a:p>
            <a:pPr marL="457200" indent="-457200">
              <a:buAutoNum type="arabicPeriod"/>
            </a:pPr>
            <a:r>
              <a:rPr lang="en-US" dirty="0"/>
              <a:t>Overall revenue reached 57M.</a:t>
            </a:r>
          </a:p>
          <a:p>
            <a:pPr marL="457200" indent="-457200">
              <a:buAutoNum type="arabicPeriod"/>
            </a:pPr>
            <a:r>
              <a:rPr lang="en-US" dirty="0"/>
              <a:t> Total interest amount: 8M.</a:t>
            </a:r>
          </a:p>
          <a:p>
            <a:pPr marL="457200" indent="-457200">
              <a:buAutoNum type="arabicPeriod"/>
            </a:pPr>
            <a:r>
              <a:rPr lang="en-US" dirty="0"/>
              <a:t> Total transaction amount: 46M.</a:t>
            </a:r>
          </a:p>
          <a:p>
            <a:pPr marL="457200" indent="-457200">
              <a:buAutoNum type="arabicPeriod"/>
            </a:pPr>
            <a:r>
              <a:rPr lang="en-US" dirty="0"/>
              <a:t> Male customers contributed 31M, female customers contributed 26M.</a:t>
            </a:r>
          </a:p>
          <a:p>
            <a:pPr marL="457200" indent="-457200">
              <a:buAutoNum type="arabicPeriod"/>
            </a:pPr>
            <a:r>
              <a:rPr lang="en-US" dirty="0"/>
              <a:t> Blue &amp; Silver credit cards accounted for 93% of transactions.</a:t>
            </a:r>
          </a:p>
          <a:p>
            <a:pPr marL="457200" indent="-457200">
              <a:buAutoNum type="arabicPeriod"/>
            </a:pPr>
            <a:r>
              <a:rPr lang="en-US" dirty="0"/>
              <a:t> Top contributing states: TX, NY, and CA (68% of total revenue).</a:t>
            </a:r>
          </a:p>
          <a:p>
            <a:pPr marL="457200" indent="-457200">
              <a:buAutoNum type="arabicPeriod"/>
            </a:pPr>
            <a:r>
              <a:rPr lang="en-US" dirty="0"/>
              <a:t> Activation rate: 57.5%, Delinquency rate: 6.06%.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8AC2D-66E2-4577-B92C-14B104FED080}"/>
              </a:ext>
            </a:extLst>
          </p:cNvPr>
          <p:cNvSpPr/>
          <p:nvPr/>
        </p:nvSpPr>
        <p:spPr>
          <a:xfrm>
            <a:off x="1329179" y="525793"/>
            <a:ext cx="1033177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/>
              <a:t>Credit Card Financial Dashboard</a:t>
            </a:r>
          </a:p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461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111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Sakshi</dc:creator>
  <cp:lastModifiedBy>Gupta, Sakshi</cp:lastModifiedBy>
  <cp:revision>2</cp:revision>
  <dcterms:created xsi:type="dcterms:W3CDTF">2024-07-20T20:19:39Z</dcterms:created>
  <dcterms:modified xsi:type="dcterms:W3CDTF">2024-07-20T20:36:23Z</dcterms:modified>
</cp:coreProperties>
</file>