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5143500" type="screen16x9"/>
  <p:notesSz cx="6858000" cy="9144000"/>
  <p:embeddedFontLst>
    <p:embeddedFont>
      <p:font typeface="Merriweather" panose="00000500000000000000" pitchFamily="2"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10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552cc0ed_0_4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552cc0ed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3102bb5898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3102bb5898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2b552cc0ed_0_3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2b552cc0ed_0_3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b552cc0ed_0_3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2b552cc0ed_0_3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b552cc0ed_0_3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2b552cc0ed_0_3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3102bb5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3102bb5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3102bb5898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3102bb5898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102bb5898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102bb589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52cc0ed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52cc0ed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102bb589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02bb589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2b552cc0ed_0_3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2b552cc0ed_0_3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552cc0ed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552cc0ed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2b552cc0ed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2b552cc0e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2b552cc0e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2b552cc0e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102bb589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102bb589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2b552cc0ed_0_3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2b552cc0ed_0_3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b552cc0ed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b552cc0ed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2b552cc0ed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2b552cc0ed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b552cc0ed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2b552cc0ed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2b552cc0ed_0_3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2b552cc0ed_0_3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3102bb589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3102bb58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b552cc0ed_0_3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b552cc0ed_0_3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2b552cc0e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2b552cc0e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2"/>
              </a:buClr>
              <a:buSzPts val="1600"/>
              <a:buNone/>
              <a:defRPr sz="1600">
                <a:solidFill>
                  <a:schemeClr val="lt2"/>
                </a:solidFill>
              </a:defRPr>
            </a:lvl1pPr>
            <a:lvl2pPr lvl="1" rtl="0">
              <a:lnSpc>
                <a:spcPct val="100000"/>
              </a:lnSpc>
              <a:spcBef>
                <a:spcPts val="0"/>
              </a:spcBef>
              <a:spcAft>
                <a:spcPts val="0"/>
              </a:spcAft>
              <a:buClr>
                <a:schemeClr val="lt2"/>
              </a:buClr>
              <a:buSzPts val="1600"/>
              <a:buNone/>
              <a:defRPr sz="1600">
                <a:solidFill>
                  <a:schemeClr val="lt2"/>
                </a:solidFill>
              </a:defRPr>
            </a:lvl2pPr>
            <a:lvl3pPr lvl="2" rtl="0">
              <a:lnSpc>
                <a:spcPct val="100000"/>
              </a:lnSpc>
              <a:spcBef>
                <a:spcPts val="0"/>
              </a:spcBef>
              <a:spcAft>
                <a:spcPts val="0"/>
              </a:spcAft>
              <a:buClr>
                <a:schemeClr val="lt2"/>
              </a:buClr>
              <a:buSzPts val="1600"/>
              <a:buNone/>
              <a:defRPr sz="1600">
                <a:solidFill>
                  <a:schemeClr val="lt2"/>
                </a:solidFill>
              </a:defRPr>
            </a:lvl3pPr>
            <a:lvl4pPr lvl="3" rtl="0">
              <a:lnSpc>
                <a:spcPct val="100000"/>
              </a:lnSpc>
              <a:spcBef>
                <a:spcPts val="0"/>
              </a:spcBef>
              <a:spcAft>
                <a:spcPts val="0"/>
              </a:spcAft>
              <a:buClr>
                <a:schemeClr val="lt2"/>
              </a:buClr>
              <a:buSzPts val="1600"/>
              <a:buNone/>
              <a:defRPr sz="1600">
                <a:solidFill>
                  <a:schemeClr val="lt2"/>
                </a:solidFill>
              </a:defRPr>
            </a:lvl4pPr>
            <a:lvl5pPr lvl="4" rtl="0">
              <a:lnSpc>
                <a:spcPct val="100000"/>
              </a:lnSpc>
              <a:spcBef>
                <a:spcPts val="0"/>
              </a:spcBef>
              <a:spcAft>
                <a:spcPts val="0"/>
              </a:spcAft>
              <a:buClr>
                <a:schemeClr val="lt2"/>
              </a:buClr>
              <a:buSzPts val="1600"/>
              <a:buNone/>
              <a:defRPr sz="1600">
                <a:solidFill>
                  <a:schemeClr val="lt2"/>
                </a:solidFill>
              </a:defRPr>
            </a:lvl5pPr>
            <a:lvl6pPr lvl="5" rtl="0">
              <a:lnSpc>
                <a:spcPct val="100000"/>
              </a:lnSpc>
              <a:spcBef>
                <a:spcPts val="0"/>
              </a:spcBef>
              <a:spcAft>
                <a:spcPts val="0"/>
              </a:spcAft>
              <a:buClr>
                <a:schemeClr val="lt2"/>
              </a:buClr>
              <a:buSzPts val="1600"/>
              <a:buNone/>
              <a:defRPr sz="1600">
                <a:solidFill>
                  <a:schemeClr val="lt2"/>
                </a:solidFill>
              </a:defRPr>
            </a:lvl6pPr>
            <a:lvl7pPr lvl="6" rtl="0">
              <a:lnSpc>
                <a:spcPct val="100000"/>
              </a:lnSpc>
              <a:spcBef>
                <a:spcPts val="0"/>
              </a:spcBef>
              <a:spcAft>
                <a:spcPts val="0"/>
              </a:spcAft>
              <a:buClr>
                <a:schemeClr val="lt2"/>
              </a:buClr>
              <a:buSzPts val="1600"/>
              <a:buNone/>
              <a:defRPr sz="1600">
                <a:solidFill>
                  <a:schemeClr val="lt2"/>
                </a:solidFill>
              </a:defRPr>
            </a:lvl7pPr>
            <a:lvl8pPr lvl="7" rtl="0">
              <a:lnSpc>
                <a:spcPct val="100000"/>
              </a:lnSpc>
              <a:spcBef>
                <a:spcPts val="0"/>
              </a:spcBef>
              <a:spcAft>
                <a:spcPts val="0"/>
              </a:spcAft>
              <a:buClr>
                <a:schemeClr val="lt2"/>
              </a:buClr>
              <a:buSzPts val="1600"/>
              <a:buNone/>
              <a:defRPr sz="1600">
                <a:solidFill>
                  <a:schemeClr val="lt2"/>
                </a:solidFill>
              </a:defRPr>
            </a:lvl8pPr>
            <a:lvl9pPr lvl="8" rtl="0">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10000"/>
              <a:buNone/>
              <a:defRPr sz="10000">
                <a:solidFill>
                  <a:schemeClr val="lt1"/>
                </a:solidFill>
              </a:defRPr>
            </a:lvl1pPr>
            <a:lvl2pPr lvl="1" rtl="0">
              <a:spcBef>
                <a:spcPts val="0"/>
              </a:spcBef>
              <a:spcAft>
                <a:spcPts val="0"/>
              </a:spcAft>
              <a:buClr>
                <a:schemeClr val="lt1"/>
              </a:buClr>
              <a:buSzPts val="10000"/>
              <a:buNone/>
              <a:defRPr sz="10000">
                <a:solidFill>
                  <a:schemeClr val="lt1"/>
                </a:solidFill>
              </a:defRPr>
            </a:lvl2pPr>
            <a:lvl3pPr lvl="2" rtl="0">
              <a:spcBef>
                <a:spcPts val="0"/>
              </a:spcBef>
              <a:spcAft>
                <a:spcPts val="0"/>
              </a:spcAft>
              <a:buClr>
                <a:schemeClr val="lt1"/>
              </a:buClr>
              <a:buSzPts val="10000"/>
              <a:buNone/>
              <a:defRPr sz="10000">
                <a:solidFill>
                  <a:schemeClr val="lt1"/>
                </a:solidFill>
              </a:defRPr>
            </a:lvl3pPr>
            <a:lvl4pPr lvl="3" rtl="0">
              <a:spcBef>
                <a:spcPts val="0"/>
              </a:spcBef>
              <a:spcAft>
                <a:spcPts val="0"/>
              </a:spcAft>
              <a:buClr>
                <a:schemeClr val="lt1"/>
              </a:buClr>
              <a:buSzPts val="10000"/>
              <a:buNone/>
              <a:defRPr sz="10000">
                <a:solidFill>
                  <a:schemeClr val="lt1"/>
                </a:solidFill>
              </a:defRPr>
            </a:lvl4pPr>
            <a:lvl5pPr lvl="4" rtl="0">
              <a:spcBef>
                <a:spcPts val="0"/>
              </a:spcBef>
              <a:spcAft>
                <a:spcPts val="0"/>
              </a:spcAft>
              <a:buClr>
                <a:schemeClr val="lt1"/>
              </a:buClr>
              <a:buSzPts val="10000"/>
              <a:buNone/>
              <a:defRPr sz="10000">
                <a:solidFill>
                  <a:schemeClr val="lt1"/>
                </a:solidFill>
              </a:defRPr>
            </a:lvl5pPr>
            <a:lvl6pPr lvl="5" rtl="0">
              <a:spcBef>
                <a:spcPts val="0"/>
              </a:spcBef>
              <a:spcAft>
                <a:spcPts val="0"/>
              </a:spcAft>
              <a:buClr>
                <a:schemeClr val="lt1"/>
              </a:buClr>
              <a:buSzPts val="10000"/>
              <a:buNone/>
              <a:defRPr sz="10000">
                <a:solidFill>
                  <a:schemeClr val="lt1"/>
                </a:solidFill>
              </a:defRPr>
            </a:lvl6pPr>
            <a:lvl7pPr lvl="6" rtl="0">
              <a:spcBef>
                <a:spcPts val="0"/>
              </a:spcBef>
              <a:spcAft>
                <a:spcPts val="0"/>
              </a:spcAft>
              <a:buClr>
                <a:schemeClr val="lt1"/>
              </a:buClr>
              <a:buSzPts val="10000"/>
              <a:buNone/>
              <a:defRPr sz="10000">
                <a:solidFill>
                  <a:schemeClr val="lt1"/>
                </a:solidFill>
              </a:defRPr>
            </a:lvl7pPr>
            <a:lvl8pPr lvl="7" rtl="0">
              <a:spcBef>
                <a:spcPts val="0"/>
              </a:spcBef>
              <a:spcAft>
                <a:spcPts val="0"/>
              </a:spcAft>
              <a:buClr>
                <a:schemeClr val="lt1"/>
              </a:buClr>
              <a:buSzPts val="10000"/>
              <a:buNone/>
              <a:defRPr sz="10000">
                <a:solidFill>
                  <a:schemeClr val="lt1"/>
                </a:solidFill>
              </a:defRPr>
            </a:lvl8pPr>
            <a:lvl9pPr lvl="8" rtl="0">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Clr>
                <a:schemeClr val="accent2"/>
              </a:buClr>
              <a:buSzPts val="1300"/>
              <a:buChar char="●"/>
              <a:defRPr>
                <a:solidFill>
                  <a:schemeClr val="accent2"/>
                </a:solidFill>
              </a:defRPr>
            </a:lvl1pPr>
            <a:lvl2pPr marL="914400" lvl="1" indent="-298450" rtl="0">
              <a:spcBef>
                <a:spcPts val="0"/>
              </a:spcBef>
              <a:spcAft>
                <a:spcPts val="0"/>
              </a:spcAft>
              <a:buClr>
                <a:schemeClr val="accent2"/>
              </a:buClr>
              <a:buSzPts val="1100"/>
              <a:buChar char="○"/>
              <a:defRPr>
                <a:solidFill>
                  <a:schemeClr val="accent2"/>
                </a:solidFill>
              </a:defRPr>
            </a:lvl2pPr>
            <a:lvl3pPr marL="1371600" lvl="2" indent="-298450" rtl="0">
              <a:spcBef>
                <a:spcPts val="0"/>
              </a:spcBef>
              <a:spcAft>
                <a:spcPts val="0"/>
              </a:spcAft>
              <a:buClr>
                <a:schemeClr val="accent2"/>
              </a:buClr>
              <a:buSzPts val="1100"/>
              <a:buChar char="■"/>
              <a:defRPr>
                <a:solidFill>
                  <a:schemeClr val="accent2"/>
                </a:solidFill>
              </a:defRPr>
            </a:lvl3pPr>
            <a:lvl4pPr marL="1828800" lvl="3" indent="-298450" rtl="0">
              <a:spcBef>
                <a:spcPts val="0"/>
              </a:spcBef>
              <a:spcAft>
                <a:spcPts val="0"/>
              </a:spcAft>
              <a:buClr>
                <a:schemeClr val="accent2"/>
              </a:buClr>
              <a:buSzPts val="1100"/>
              <a:buChar char="●"/>
              <a:defRPr>
                <a:solidFill>
                  <a:schemeClr val="accent2"/>
                </a:solidFill>
              </a:defRPr>
            </a:lvl4pPr>
            <a:lvl5pPr marL="2286000" lvl="4" indent="-298450" rtl="0">
              <a:spcBef>
                <a:spcPts val="0"/>
              </a:spcBef>
              <a:spcAft>
                <a:spcPts val="0"/>
              </a:spcAft>
              <a:buClr>
                <a:schemeClr val="accent2"/>
              </a:buClr>
              <a:buSzPts val="1100"/>
              <a:buChar char="○"/>
              <a:defRPr>
                <a:solidFill>
                  <a:schemeClr val="accent2"/>
                </a:solidFill>
              </a:defRPr>
            </a:lvl5pPr>
            <a:lvl6pPr marL="2743200" lvl="5" indent="-298450" rtl="0">
              <a:spcBef>
                <a:spcPts val="0"/>
              </a:spcBef>
              <a:spcAft>
                <a:spcPts val="0"/>
              </a:spcAft>
              <a:buClr>
                <a:schemeClr val="accent2"/>
              </a:buClr>
              <a:buSzPts val="1100"/>
              <a:buChar char="■"/>
              <a:defRPr>
                <a:solidFill>
                  <a:schemeClr val="accent2"/>
                </a:solidFill>
              </a:defRPr>
            </a:lvl6pPr>
            <a:lvl7pPr marL="3200400" lvl="6" indent="-298450" rtl="0">
              <a:spcBef>
                <a:spcPts val="0"/>
              </a:spcBef>
              <a:spcAft>
                <a:spcPts val="0"/>
              </a:spcAft>
              <a:buClr>
                <a:schemeClr val="accent2"/>
              </a:buClr>
              <a:buSzPts val="1100"/>
              <a:buChar char="●"/>
              <a:defRPr>
                <a:solidFill>
                  <a:schemeClr val="accent2"/>
                </a:solidFill>
              </a:defRPr>
            </a:lvl7pPr>
            <a:lvl8pPr marL="3657600" lvl="7" indent="-298450" rtl="0">
              <a:spcBef>
                <a:spcPts val="0"/>
              </a:spcBef>
              <a:spcAft>
                <a:spcPts val="0"/>
              </a:spcAft>
              <a:buClr>
                <a:schemeClr val="accent2"/>
              </a:buClr>
              <a:buSzPts val="1100"/>
              <a:buChar char="○"/>
              <a:defRPr>
                <a:solidFill>
                  <a:schemeClr val="accent2"/>
                </a:solidFill>
              </a:defRPr>
            </a:lvl8pPr>
            <a:lvl9pPr marL="4114800" lvl="8" indent="-298450" rtl="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accent2"/>
              </a:buClr>
              <a:buSzPts val="1600"/>
              <a:buNone/>
              <a:defRPr sz="1600">
                <a:solidFill>
                  <a:schemeClr val="accent2"/>
                </a:solidFill>
              </a:defRPr>
            </a:lvl1pPr>
            <a:lvl2pPr lvl="1" rtl="0">
              <a:lnSpc>
                <a:spcPct val="100000"/>
              </a:lnSpc>
              <a:spcBef>
                <a:spcPts val="0"/>
              </a:spcBef>
              <a:spcAft>
                <a:spcPts val="0"/>
              </a:spcAft>
              <a:buClr>
                <a:schemeClr val="accent2"/>
              </a:buClr>
              <a:buSzPts val="1600"/>
              <a:buNone/>
              <a:defRPr sz="1600">
                <a:solidFill>
                  <a:schemeClr val="accent2"/>
                </a:solidFill>
              </a:defRPr>
            </a:lvl2pPr>
            <a:lvl3pPr lvl="2" rtl="0">
              <a:lnSpc>
                <a:spcPct val="100000"/>
              </a:lnSpc>
              <a:spcBef>
                <a:spcPts val="0"/>
              </a:spcBef>
              <a:spcAft>
                <a:spcPts val="0"/>
              </a:spcAft>
              <a:buClr>
                <a:schemeClr val="accent2"/>
              </a:buClr>
              <a:buSzPts val="1600"/>
              <a:buNone/>
              <a:defRPr sz="1600">
                <a:solidFill>
                  <a:schemeClr val="accent2"/>
                </a:solidFill>
              </a:defRPr>
            </a:lvl3pPr>
            <a:lvl4pPr lvl="3" rtl="0">
              <a:lnSpc>
                <a:spcPct val="100000"/>
              </a:lnSpc>
              <a:spcBef>
                <a:spcPts val="0"/>
              </a:spcBef>
              <a:spcAft>
                <a:spcPts val="0"/>
              </a:spcAft>
              <a:buClr>
                <a:schemeClr val="accent2"/>
              </a:buClr>
              <a:buSzPts val="1600"/>
              <a:buNone/>
              <a:defRPr sz="1600">
                <a:solidFill>
                  <a:schemeClr val="accent2"/>
                </a:solidFill>
              </a:defRPr>
            </a:lvl4pPr>
            <a:lvl5pPr lvl="4" rtl="0">
              <a:lnSpc>
                <a:spcPct val="100000"/>
              </a:lnSpc>
              <a:spcBef>
                <a:spcPts val="0"/>
              </a:spcBef>
              <a:spcAft>
                <a:spcPts val="0"/>
              </a:spcAft>
              <a:buClr>
                <a:schemeClr val="accent2"/>
              </a:buClr>
              <a:buSzPts val="1600"/>
              <a:buNone/>
              <a:defRPr sz="1600">
                <a:solidFill>
                  <a:schemeClr val="accent2"/>
                </a:solidFill>
              </a:defRPr>
            </a:lvl5pPr>
            <a:lvl6pPr lvl="5" rtl="0">
              <a:lnSpc>
                <a:spcPct val="100000"/>
              </a:lnSpc>
              <a:spcBef>
                <a:spcPts val="0"/>
              </a:spcBef>
              <a:spcAft>
                <a:spcPts val="0"/>
              </a:spcAft>
              <a:buClr>
                <a:schemeClr val="accent2"/>
              </a:buClr>
              <a:buSzPts val="1600"/>
              <a:buNone/>
              <a:defRPr sz="1600">
                <a:solidFill>
                  <a:schemeClr val="accent2"/>
                </a:solidFill>
              </a:defRPr>
            </a:lvl6pPr>
            <a:lvl7pPr lvl="6" rtl="0">
              <a:lnSpc>
                <a:spcPct val="100000"/>
              </a:lnSpc>
              <a:spcBef>
                <a:spcPts val="0"/>
              </a:spcBef>
              <a:spcAft>
                <a:spcPts val="0"/>
              </a:spcAft>
              <a:buClr>
                <a:schemeClr val="accent2"/>
              </a:buClr>
              <a:buSzPts val="1600"/>
              <a:buNone/>
              <a:defRPr sz="1600">
                <a:solidFill>
                  <a:schemeClr val="accent2"/>
                </a:solidFill>
              </a:defRPr>
            </a:lvl7pPr>
            <a:lvl8pPr lvl="7" rtl="0">
              <a:lnSpc>
                <a:spcPct val="100000"/>
              </a:lnSpc>
              <a:spcBef>
                <a:spcPts val="0"/>
              </a:spcBef>
              <a:spcAft>
                <a:spcPts val="0"/>
              </a:spcAft>
              <a:buClr>
                <a:schemeClr val="accent2"/>
              </a:buClr>
              <a:buSzPts val="1600"/>
              <a:buNone/>
              <a:defRPr sz="1600">
                <a:solidFill>
                  <a:schemeClr val="accent2"/>
                </a:solidFill>
              </a:defRPr>
            </a:lvl8pPr>
            <a:lvl9pPr lvl="8" rtl="0">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rtl="0">
              <a:spcBef>
                <a:spcPts val="0"/>
              </a:spcBef>
              <a:spcAft>
                <a:spcPts val="0"/>
              </a:spcAft>
              <a:buSzPts val="1300"/>
              <a:buChar char="●"/>
              <a:defRPr/>
            </a:lvl1pPr>
            <a:lvl2pPr marL="914400" lvl="1" indent="-298450" rtl="0">
              <a:spcBef>
                <a:spcPts val="0"/>
              </a:spcBef>
              <a:spcAft>
                <a:spcPts val="0"/>
              </a:spcAft>
              <a:buSzPts val="1100"/>
              <a:buChar char="○"/>
              <a:defRPr/>
            </a:lvl2pPr>
            <a:lvl3pPr marL="1371600" lvl="2" indent="-298450" rtl="0">
              <a:spcBef>
                <a:spcPts val="0"/>
              </a:spcBef>
              <a:spcAft>
                <a:spcPts val="0"/>
              </a:spcAft>
              <a:buSzPts val="1100"/>
              <a:buChar char="■"/>
              <a:defRPr/>
            </a:lvl3pPr>
            <a:lvl4pPr marL="1828800" lvl="3" indent="-298450" rtl="0">
              <a:spcBef>
                <a:spcPts val="0"/>
              </a:spcBef>
              <a:spcAft>
                <a:spcPts val="0"/>
              </a:spcAft>
              <a:buSzPts val="1100"/>
              <a:buChar char="●"/>
              <a:defRPr/>
            </a:lvl4pPr>
            <a:lvl5pPr marL="2286000" lvl="4" indent="-298450" rtl="0">
              <a:spcBef>
                <a:spcPts val="0"/>
              </a:spcBef>
              <a:spcAft>
                <a:spcPts val="0"/>
              </a:spcAft>
              <a:buSzPts val="1100"/>
              <a:buChar char="○"/>
              <a:defRPr/>
            </a:lvl5pPr>
            <a:lvl6pPr marL="2743200" lvl="5" indent="-298450" rtl="0">
              <a:spcBef>
                <a:spcPts val="0"/>
              </a:spcBef>
              <a:spcAft>
                <a:spcPts val="0"/>
              </a:spcAft>
              <a:buSzPts val="1100"/>
              <a:buChar char="■"/>
              <a:defRPr/>
            </a:lvl6pPr>
            <a:lvl7pPr marL="3200400" lvl="6" indent="-298450" rtl="0">
              <a:spcBef>
                <a:spcPts val="0"/>
              </a:spcBef>
              <a:spcAft>
                <a:spcPts val="0"/>
              </a:spcAft>
              <a:buSzPts val="1100"/>
              <a:buChar char="●"/>
              <a:defRPr/>
            </a:lvl7pPr>
            <a:lvl8pPr marL="3657600" lvl="7" indent="-298450" rtl="0">
              <a:spcBef>
                <a:spcPts val="0"/>
              </a:spcBef>
              <a:spcAft>
                <a:spcPts val="0"/>
              </a:spcAft>
              <a:buSzPts val="1100"/>
              <a:buChar char="○"/>
              <a:defRPr/>
            </a:lvl8pPr>
            <a:lvl9pPr marL="4114800" lvl="8" indent="-298450" rtl="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rt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rtl="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rtl="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latin typeface="Roboto"/>
                <a:ea typeface="Roboto"/>
                <a:cs typeface="Roboto"/>
                <a:sym typeface="Roboto"/>
              </a:defRPr>
            </a:lvl1pPr>
            <a:lvl2pPr lvl="1" algn="r" rtl="0">
              <a:buNone/>
              <a:defRPr sz="1000">
                <a:solidFill>
                  <a:schemeClr val="dk2"/>
                </a:solidFill>
                <a:latin typeface="Roboto"/>
                <a:ea typeface="Roboto"/>
                <a:cs typeface="Roboto"/>
                <a:sym typeface="Roboto"/>
              </a:defRPr>
            </a:lvl2pPr>
            <a:lvl3pPr lvl="2" algn="r" rtl="0">
              <a:buNone/>
              <a:defRPr sz="1000">
                <a:solidFill>
                  <a:schemeClr val="dk2"/>
                </a:solidFill>
                <a:latin typeface="Roboto"/>
                <a:ea typeface="Roboto"/>
                <a:cs typeface="Roboto"/>
                <a:sym typeface="Roboto"/>
              </a:defRPr>
            </a:lvl3pPr>
            <a:lvl4pPr lvl="3" algn="r" rtl="0">
              <a:buNone/>
              <a:defRPr sz="1000">
                <a:solidFill>
                  <a:schemeClr val="dk2"/>
                </a:solidFill>
                <a:latin typeface="Roboto"/>
                <a:ea typeface="Roboto"/>
                <a:cs typeface="Roboto"/>
                <a:sym typeface="Roboto"/>
              </a:defRPr>
            </a:lvl4pPr>
            <a:lvl5pPr lvl="4" algn="r" rtl="0">
              <a:buNone/>
              <a:defRPr sz="1000">
                <a:solidFill>
                  <a:schemeClr val="dk2"/>
                </a:solidFill>
                <a:latin typeface="Roboto"/>
                <a:ea typeface="Roboto"/>
                <a:cs typeface="Roboto"/>
                <a:sym typeface="Roboto"/>
              </a:defRPr>
            </a:lvl5pPr>
            <a:lvl6pPr lvl="5" algn="r" rtl="0">
              <a:buNone/>
              <a:defRPr sz="1000">
                <a:solidFill>
                  <a:schemeClr val="dk2"/>
                </a:solidFill>
                <a:latin typeface="Roboto"/>
                <a:ea typeface="Roboto"/>
                <a:cs typeface="Roboto"/>
                <a:sym typeface="Roboto"/>
              </a:defRPr>
            </a:lvl6pPr>
            <a:lvl7pPr lvl="6" algn="r" rtl="0">
              <a:buNone/>
              <a:defRPr sz="1000">
                <a:solidFill>
                  <a:schemeClr val="dk2"/>
                </a:solidFill>
                <a:latin typeface="Roboto"/>
                <a:ea typeface="Roboto"/>
                <a:cs typeface="Roboto"/>
                <a:sym typeface="Roboto"/>
              </a:defRPr>
            </a:lvl7pPr>
            <a:lvl8pPr lvl="7" algn="r" rtl="0">
              <a:buNone/>
              <a:defRPr sz="1000">
                <a:solidFill>
                  <a:schemeClr val="dk2"/>
                </a:solidFill>
                <a:latin typeface="Roboto"/>
                <a:ea typeface="Roboto"/>
                <a:cs typeface="Roboto"/>
                <a:sym typeface="Roboto"/>
              </a:defRPr>
            </a:lvl8pPr>
            <a:lvl9pPr lvl="8" algn="r" rtl="0">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idx="4294967295"/>
          </p:nvPr>
        </p:nvSpPr>
        <p:spPr>
          <a:xfrm>
            <a:off x="126325" y="-3"/>
            <a:ext cx="8400600" cy="3497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900" b="1">
                <a:solidFill>
                  <a:srgbClr val="351C75"/>
                </a:solidFill>
                <a:highlight>
                  <a:schemeClr val="lt1"/>
                </a:highlight>
              </a:rPr>
              <a:t>REAL TIME FACE MASK </a:t>
            </a:r>
            <a:endParaRPr sz="3900" b="1">
              <a:solidFill>
                <a:srgbClr val="351C75"/>
              </a:solidFill>
              <a:highlight>
                <a:schemeClr val="lt1"/>
              </a:highlight>
            </a:endParaRPr>
          </a:p>
          <a:p>
            <a:pPr marL="0" lvl="0" indent="0" algn="l" rtl="0">
              <a:spcBef>
                <a:spcPts val="0"/>
              </a:spcBef>
              <a:spcAft>
                <a:spcPts val="0"/>
              </a:spcAft>
              <a:buNone/>
            </a:pPr>
            <a:r>
              <a:rPr lang="en" sz="3900" b="1">
                <a:solidFill>
                  <a:srgbClr val="351C75"/>
                </a:solidFill>
                <a:highlight>
                  <a:schemeClr val="lt1"/>
                </a:highlight>
              </a:rPr>
              <a:t>DETECTION</a:t>
            </a:r>
            <a:endParaRPr sz="3900">
              <a:solidFill>
                <a:srgbClr val="351C7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subTitle" idx="1"/>
          </p:nvPr>
        </p:nvSpPr>
        <p:spPr>
          <a:xfrm>
            <a:off x="311700" y="492925"/>
            <a:ext cx="8317200" cy="391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300" b="1" dirty="0">
                <a:solidFill>
                  <a:srgbClr val="000000"/>
                </a:solidFill>
                <a:latin typeface="Arial"/>
                <a:ea typeface="Arial"/>
                <a:cs typeface="Arial"/>
                <a:sym typeface="Arial"/>
              </a:rPr>
              <a:t>● </a:t>
            </a:r>
            <a:r>
              <a:rPr lang="en" b="1" dirty="0">
                <a:solidFill>
                  <a:schemeClr val="dk1"/>
                </a:solidFill>
              </a:rPr>
              <a:t>YOLO is primarily designed for object detection tasks in complex scenes, YOLO is a heavier and more complex model compared to MobileNetV2, and it requires more computational resources and training time.</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spcBef>
                <a:spcPts val="0"/>
              </a:spcBef>
              <a:spcAft>
                <a:spcPts val="0"/>
              </a:spcAft>
              <a:buNone/>
            </a:pPr>
            <a:r>
              <a:rPr lang="en" sz="1300" b="1" dirty="0">
                <a:solidFill>
                  <a:srgbClr val="000000"/>
                </a:solidFill>
                <a:latin typeface="Arial"/>
                <a:ea typeface="Arial"/>
                <a:cs typeface="Arial"/>
                <a:sym typeface="Arial"/>
              </a:rPr>
              <a:t>● </a:t>
            </a:r>
            <a:r>
              <a:rPr lang="en" b="1" dirty="0">
                <a:solidFill>
                  <a:schemeClr val="dk1"/>
                </a:solidFill>
              </a:rPr>
              <a:t>DenseNet is a good model architecture for many computer vision tasks, it may not be the best choice for real-time face mask detection due to its computational complexity and large number of parameters as compared to MobileNetV2. </a:t>
            </a:r>
            <a:endParaRPr b="1" dirty="0">
              <a:solidFill>
                <a:schemeClr val="dk1"/>
              </a:solidFill>
            </a:endParaRPr>
          </a:p>
          <a:p>
            <a:pPr marL="0" lvl="0" indent="0" algn="l" rtl="0">
              <a:spcBef>
                <a:spcPts val="0"/>
              </a:spcBef>
              <a:spcAft>
                <a:spcPts val="0"/>
              </a:spcAft>
              <a:buNone/>
            </a:pPr>
            <a:endParaRPr b="1" dirty="0">
              <a:solidFill>
                <a:schemeClr val="dk1"/>
              </a:solidFill>
            </a:endParaRPr>
          </a:p>
          <a:p>
            <a:pPr marL="0" lvl="0" indent="0" algn="l" rtl="0">
              <a:lnSpc>
                <a:spcPct val="115000"/>
              </a:lnSpc>
              <a:spcBef>
                <a:spcPts val="0"/>
              </a:spcBef>
              <a:spcAft>
                <a:spcPts val="0"/>
              </a:spcAft>
              <a:buNone/>
            </a:pPr>
            <a:r>
              <a:rPr lang="en" sz="1800" b="1" dirty="0">
                <a:solidFill>
                  <a:srgbClr val="000000"/>
                </a:solidFill>
                <a:latin typeface="Arial"/>
                <a:ea typeface="Arial"/>
                <a:cs typeface="Arial"/>
                <a:sym typeface="Arial"/>
              </a:rPr>
              <a:t>● We Design the head of the model that is to be placed on the top of the base model.</a:t>
            </a:r>
            <a:r>
              <a:rPr lang="en" sz="1300" b="1" dirty="0">
                <a:solidFill>
                  <a:srgbClr val="000000"/>
                </a:solidFill>
                <a:latin typeface="Arial"/>
                <a:ea typeface="Arial"/>
                <a:cs typeface="Arial"/>
                <a:sym typeface="Arial"/>
              </a:rPr>
              <a:t> </a:t>
            </a:r>
            <a:endParaRPr b="1"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4"/>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●Average pooling Layer :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This results in a smaller feature map that preserves the important information from the original image and helps in reducing computational complexity. We have used pool size 7x7 pixels.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Flatten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Transforms the 2D feature maps generated by Average pooling layer into a 1D feature vector. This is necessary because the fully connected (Dense) layer requires a 1D input.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400" b="1">
                <a:solidFill>
                  <a:srgbClr val="000000"/>
                </a:solidFill>
                <a:latin typeface="Roboto"/>
                <a:ea typeface="Roboto"/>
                <a:cs typeface="Roboto"/>
                <a:sym typeface="Roboto"/>
              </a:rPr>
              <a:t> Dense layer :</a:t>
            </a:r>
            <a:endParaRPr sz="1400" b="1">
              <a:solidFill>
                <a:srgbClr val="000000"/>
              </a:solidFill>
              <a:latin typeface="Roboto"/>
              <a:ea typeface="Roboto"/>
              <a:cs typeface="Roboto"/>
              <a:sym typeface="Roboto"/>
            </a:endParaRPr>
          </a:p>
          <a:p>
            <a:pPr marL="0" lvl="0" indent="0" algn="l" rtl="0">
              <a:lnSpc>
                <a:spcPct val="115000"/>
              </a:lnSpc>
              <a:spcBef>
                <a:spcPts val="0"/>
              </a:spcBef>
              <a:spcAft>
                <a:spcPts val="0"/>
              </a:spcAft>
              <a:buNone/>
            </a:pPr>
            <a:r>
              <a:rPr lang="en" sz="1400" b="1">
                <a:solidFill>
                  <a:srgbClr val="000000"/>
                </a:solidFill>
                <a:latin typeface="Roboto"/>
                <a:ea typeface="Roboto"/>
                <a:cs typeface="Roboto"/>
                <a:sym typeface="Roboto"/>
              </a:rPr>
              <a:t>Dense layer 128 units and a ReLU activation function. This is a fully connected layer that performs a linear transformation on the input and applies the ReLU activation function element-wise.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Dropout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A dropout layer with dropout rate of 0.5 is used , which randomly sets 50% of the layer's outputs to zero during training. This is a regularization technique that helps prevent overfitting by forcing the network to learn more robust features.</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ctrTitle"/>
          </p:nvPr>
        </p:nvSpPr>
        <p:spPr>
          <a:xfrm>
            <a:off x="311700" y="539725"/>
            <a:ext cx="8520600" cy="44043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Final Dense layer :</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ADAM Optimizer</a:t>
            </a:r>
            <a:endParaRPr b="1"/>
          </a:p>
        </p:txBody>
      </p:sp>
      <p:sp>
        <p:nvSpPr>
          <p:cNvPr id="145" name="Google Shape;145;p2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chemeClr val="dk1"/>
                </a:solidFill>
              </a:rPr>
              <a:t>Adam optimizer can adapt the learning rate for each parameter of the model based on the past gradient values and it also uses the moving average of the gradient instead of the gradient itself. This helps to achieve faster convergence and better accuracy, especially when dealing with large datasets or complex models.</a:t>
            </a:r>
            <a:endParaRPr sz="1500" b="1">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subTitle" idx="1"/>
          </p:nvPr>
        </p:nvSpPr>
        <p:spPr>
          <a:xfrm>
            <a:off x="311700" y="431825"/>
            <a:ext cx="8408700" cy="419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Adaptive Gradient algo adapts the learning rate for each parameter based on the historical gradient information, it scales the learning rate based on the sum of the squares of the historical gradients for each parameter. learning rate keeps decreasing as training progresses, which can lead to slow convergence and squared gradients make algo inefficient.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RMSprop tries to solve this by using an exponentially weighted moving average of the squared gradients to scale the learning rate.</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9"/>
          <p:cNvSpPr txBox="1">
            <a:spLocks noGrp="1"/>
          </p:cNvSpPr>
          <p:nvPr>
            <p:ph type="subTitle" idx="1"/>
          </p:nvPr>
        </p:nvSpPr>
        <p:spPr>
          <a:xfrm>
            <a:off x="311700" y="492925"/>
            <a:ext cx="8531100" cy="376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solidFill>
                  <a:schemeClr val="dk1"/>
                </a:solidFill>
              </a:rPr>
              <a:t>ADAM combines the benefits of two other extensions of stochastic gradient descent (SGD), namely, Adaptive Gradient Algorithm (AdaGrad) and Root Mean Square Propagation (RMSProp), it computes adaptive learning rates for each parameter and stores exponentially decaying average of past gradients and squared gradients.</a:t>
            </a:r>
            <a:endParaRPr b="1"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AND TESTING </a:t>
            </a:r>
            <a:endParaRPr/>
          </a:p>
        </p:txBody>
      </p:sp>
      <p:sp>
        <p:nvSpPr>
          <p:cNvPr id="161" name="Google Shape;161;p30"/>
          <p:cNvSpPr txBox="1">
            <a:spLocks noGrp="1"/>
          </p:cNvSpPr>
          <p:nvPr>
            <p:ph type="body" idx="1"/>
          </p:nvPr>
        </p:nvSpPr>
        <p:spPr>
          <a:xfrm>
            <a:off x="4797075" y="4247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rPr>
              <a:t>The model is trained on the head of the network using the fit() method of the model. The model is evaluated on the testing data using the predict() method and the classification report is printed to show the performance of the model.</a:t>
            </a:r>
            <a:endParaRPr sz="1400" b="1">
              <a:solidFill>
                <a:srgbClr val="000000"/>
              </a:solidFill>
            </a:endParaRPr>
          </a:p>
          <a:p>
            <a:pPr marL="0" lvl="0" indent="0" algn="l" rtl="0">
              <a:spcBef>
                <a:spcPts val="1200"/>
              </a:spcBef>
              <a:spcAft>
                <a:spcPts val="0"/>
              </a:spcAft>
              <a:buNone/>
            </a:pPr>
            <a:r>
              <a:rPr lang="en" sz="1400" b="1">
                <a:solidFill>
                  <a:srgbClr val="000000"/>
                </a:solidFill>
              </a:rPr>
              <a:t>The fit method trains the model using backpropagation to minimize the loss between the predicted output of the model and the actual output  and evaluates its performance on the validation data after each epoch </a:t>
            </a:r>
            <a:endParaRPr sz="1400" b="1">
              <a:solidFill>
                <a:srgbClr val="000000"/>
              </a:solidFill>
            </a:endParaRPr>
          </a:p>
          <a:p>
            <a:pPr marL="0" lvl="0" indent="0" algn="l" rtl="0">
              <a:spcBef>
                <a:spcPts val="1200"/>
              </a:spcBef>
              <a:spcAft>
                <a:spcPts val="1200"/>
              </a:spcAft>
              <a:buNone/>
            </a:pPr>
            <a:endParaRPr sz="1400" b="1">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subTitle" idx="1"/>
          </p:nvPr>
        </p:nvSpPr>
        <p:spPr>
          <a:xfrm>
            <a:off x="311700" y="431850"/>
            <a:ext cx="8358000" cy="392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The predict method returns an array of predicted probabilities for each input in the testing dataset.</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Accuracy is set as the evaluation metric to be used during training and testing.</a:t>
            </a:r>
            <a:endParaRPr b="1">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Binary cross-entropy loss function calculates the difference between the predicted probabilities and the true labels, and minimizes this difference during training.</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LOSS AND ACCURACY</a:t>
            </a:r>
            <a:endParaRPr/>
          </a:p>
        </p:txBody>
      </p:sp>
      <p:pic>
        <p:nvPicPr>
          <p:cNvPr id="172" name="Google Shape;172;p32"/>
          <p:cNvPicPr preferRelativeResize="0"/>
          <p:nvPr/>
        </p:nvPicPr>
        <p:blipFill>
          <a:blip r:embed="rId3">
            <a:alphaModFix/>
          </a:blip>
          <a:stretch>
            <a:fillRect/>
          </a:stretch>
        </p:blipFill>
        <p:spPr>
          <a:xfrm>
            <a:off x="399325" y="1287400"/>
            <a:ext cx="8520600" cy="38561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15"/>
          <p:cNvSpPr txBox="1">
            <a:spLocks noGrp="1"/>
          </p:cNvSpPr>
          <p:nvPr>
            <p:ph type="title" idx="4294967295"/>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chemeClr val="lt1"/>
                </a:solidFill>
              </a:rPr>
              <a:t>INTRODUCTION</a:t>
            </a:r>
            <a:endParaRPr b="1">
              <a:solidFill>
                <a:schemeClr val="lt1"/>
              </a:solidFill>
            </a:endParaRPr>
          </a:p>
        </p:txBody>
      </p:sp>
      <p:sp>
        <p:nvSpPr>
          <p:cNvPr id="77" name="Google Shape;77;p15"/>
          <p:cNvSpPr txBox="1">
            <a:spLocks noGrp="1"/>
          </p:cNvSpPr>
          <p:nvPr>
            <p:ph type="body" idx="4294967295"/>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900" b="1">
                <a:solidFill>
                  <a:schemeClr val="lt1"/>
                </a:solidFill>
              </a:rPr>
              <a:t>In this post pandemic world, Wearing face mask has become an essential aspect of our daily lives. However, enforcing the proper use of mask in public spaces has been challenging. Our solution here uses computer vision techniques to detect if  a person is wearing a mask in real time. </a:t>
            </a:r>
            <a:endParaRPr sz="1900" b="1">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3"/>
          <p:cNvSpPr txBox="1">
            <a:spLocks noGrp="1"/>
          </p:cNvSpPr>
          <p:nvPr>
            <p:ph type="title"/>
          </p:nvPr>
        </p:nvSpPr>
        <p:spPr>
          <a:xfrm>
            <a:off x="68200" y="411300"/>
            <a:ext cx="4048800" cy="14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120" b="1"/>
              <a:t>Detection and Prediction</a:t>
            </a:r>
            <a:r>
              <a:rPr lang="en" sz="2820" b="1"/>
              <a:t> </a:t>
            </a:r>
            <a:endParaRPr sz="2820" b="1"/>
          </a:p>
        </p:txBody>
      </p:sp>
      <p:sp>
        <p:nvSpPr>
          <p:cNvPr id="178" name="Google Shape;178;p3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Our Function take an input frame, a face detection network and a face mask detection network and returns a list of face locations and their corresponding predictions of wearing a mask.</a:t>
            </a:r>
            <a:endParaRPr sz="1500" b="1">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BOUNDING BOXES AND LABELS</a:t>
            </a:r>
            <a:endParaRPr sz="3100" b="1"/>
          </a:p>
        </p:txBody>
      </p:sp>
      <p:sp>
        <p:nvSpPr>
          <p:cNvPr id="184" name="Google Shape;184;p3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b="1">
                <a:solidFill>
                  <a:srgbClr val="000000"/>
                </a:solidFill>
              </a:rPr>
              <a:t>For each frame, we call our function to detect the face locations and mask predictions and then draws bounding boxes and labels on the frame based on the predictions. </a:t>
            </a:r>
            <a:endParaRPr sz="1500" b="1">
              <a:solidFill>
                <a:srgbClr val="000000"/>
              </a:solidFill>
            </a:endParaRPr>
          </a:p>
          <a:p>
            <a:pPr marL="0" lvl="0" indent="0" algn="l" rtl="0">
              <a:spcBef>
                <a:spcPts val="1200"/>
              </a:spcBef>
              <a:spcAft>
                <a:spcPts val="1200"/>
              </a:spcAft>
              <a:buNone/>
            </a:pPr>
            <a:r>
              <a:rPr lang="en" sz="1500" b="1">
                <a:solidFill>
                  <a:srgbClr val="000000"/>
                </a:solidFill>
              </a:rPr>
              <a:t>Finally it displays the output frame in a window</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5"/>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4000" b="1"/>
              <a:t>Social Distancing</a:t>
            </a:r>
            <a:endParaRPr sz="4000" b="1"/>
          </a:p>
        </p:txBody>
      </p:sp>
      <p:sp>
        <p:nvSpPr>
          <p:cNvPr id="190" name="Google Shape;190;p35"/>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highlight>
                  <a:schemeClr val="lt1"/>
                </a:highlight>
              </a:rPr>
              <a:t>An Interesting add-on to our project</a:t>
            </a:r>
            <a:endParaRPr b="1">
              <a:solidFill>
                <a:schemeClr val="dk1"/>
              </a:solidFill>
              <a:highlight>
                <a:schemeClr val="lt1"/>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THANK YOU</a:t>
            </a:r>
            <a:endParaRPr sz="3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700" b="1"/>
              <a:t>PROBLEM STATEMENT</a:t>
            </a:r>
            <a:endParaRPr sz="3700" b="1"/>
          </a:p>
        </p:txBody>
      </p:sp>
      <p:sp>
        <p:nvSpPr>
          <p:cNvPr id="83" name="Google Shape;83;p16"/>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2100" b="1"/>
              <a:t>The main objective of the face mask detection problem is to accurately detect whether a person is wearing a face mask or not. It should provide alerts or notifications when a person is detected not wearing a face mask regardless the lighting conditions around the person or the type of face mask, he/she is wearing.</a:t>
            </a:r>
            <a:endParaRPr sz="21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300" b="1"/>
              <a:t>DATA SET</a:t>
            </a:r>
            <a:endParaRPr sz="3300" b="1"/>
          </a:p>
        </p:txBody>
      </p:sp>
      <p:sp>
        <p:nvSpPr>
          <p:cNvPr id="89" name="Google Shape;89;p17"/>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sz="1500" b="1">
                <a:solidFill>
                  <a:srgbClr val="595959"/>
                </a:solidFill>
                <a:latin typeface="Arial"/>
                <a:ea typeface="Arial"/>
                <a:cs typeface="Arial"/>
                <a:sym typeface="Arial"/>
              </a:rPr>
              <a:t>●</a:t>
            </a:r>
            <a:r>
              <a:rPr lang="en" sz="1500" b="1">
                <a:solidFill>
                  <a:srgbClr val="000000"/>
                </a:solidFill>
                <a:latin typeface="Arial"/>
                <a:ea typeface="Arial"/>
                <a:cs typeface="Arial"/>
                <a:sym typeface="Arial"/>
              </a:rPr>
              <a:t>We used </a:t>
            </a:r>
            <a:r>
              <a:rPr lang="en" sz="1500" b="1">
                <a:solidFill>
                  <a:srgbClr val="000000"/>
                </a:solidFill>
                <a:highlight>
                  <a:srgbClr val="FFFFFF"/>
                </a:highlight>
                <a:latin typeface="Arial"/>
                <a:ea typeface="Arial"/>
                <a:cs typeface="Arial"/>
                <a:sym typeface="Arial"/>
              </a:rPr>
              <a:t>Face-mask-detection-4k-images dataset</a:t>
            </a:r>
            <a:r>
              <a:rPr lang="en" sz="1500" b="1">
                <a:solidFill>
                  <a:srgbClr val="000000"/>
                </a:solidFill>
                <a:latin typeface="Arial"/>
                <a:ea typeface="Arial"/>
                <a:cs typeface="Arial"/>
                <a:sym typeface="Arial"/>
              </a:rPr>
              <a:t> for training and testing.</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 standard dataset which includes 4,000 images.</a:t>
            </a:r>
            <a:endParaRPr sz="1500" b="1">
              <a:solidFill>
                <a:srgbClr val="000000"/>
              </a:solidFill>
              <a:highlight>
                <a:srgbClr val="FFFFFF"/>
              </a:highlight>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●It is </a:t>
            </a:r>
            <a:r>
              <a:rPr lang="en" sz="1500" b="1">
                <a:solidFill>
                  <a:srgbClr val="000000"/>
                </a:solidFill>
                <a:highlight>
                  <a:srgbClr val="FFFFFF"/>
                </a:highlight>
                <a:latin typeface="Arial"/>
                <a:ea typeface="Arial"/>
                <a:cs typeface="Arial"/>
                <a:sym typeface="Arial"/>
              </a:rPr>
              <a:t>equally divided into ‘Mask’ and ‘No Mask’</a:t>
            </a:r>
            <a:r>
              <a:rPr lang="en" sz="1500" b="1">
                <a:solidFill>
                  <a:srgbClr val="000000"/>
                </a:solidFill>
                <a:latin typeface="Arial"/>
                <a:ea typeface="Arial"/>
                <a:cs typeface="Arial"/>
                <a:sym typeface="Arial"/>
              </a:rPr>
              <a:t> categories.</a:t>
            </a: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5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500" b="1">
                <a:solidFill>
                  <a:srgbClr val="000000"/>
                </a:solidFill>
                <a:latin typeface="Arial"/>
                <a:ea typeface="Arial"/>
                <a:cs typeface="Arial"/>
                <a:sym typeface="Arial"/>
              </a:rPr>
              <a:t>●The images are of </a:t>
            </a:r>
            <a:r>
              <a:rPr lang="en" sz="1500" b="1">
                <a:solidFill>
                  <a:srgbClr val="000000"/>
                </a:solidFill>
                <a:highlight>
                  <a:srgbClr val="FFFFFF"/>
                </a:highlight>
                <a:latin typeface="Arial"/>
                <a:ea typeface="Arial"/>
                <a:cs typeface="Arial"/>
                <a:sym typeface="Arial"/>
              </a:rPr>
              <a:t>various sizes</a:t>
            </a:r>
            <a:r>
              <a:rPr lang="en" sz="1500" b="1">
                <a:solidFill>
                  <a:srgbClr val="000000"/>
                </a:solidFill>
                <a:latin typeface="Arial"/>
                <a:ea typeface="Arial"/>
                <a:cs typeface="Arial"/>
                <a:sym typeface="Arial"/>
              </a:rPr>
              <a:t>, the faces are real as well as animated and the pictures are taken at different angles.</a:t>
            </a:r>
            <a:endParaRPr sz="1500" b="1">
              <a:solidFill>
                <a:srgbClr val="000000"/>
              </a:solidFill>
              <a:latin typeface="Arial"/>
              <a:ea typeface="Arial"/>
              <a:cs typeface="Arial"/>
              <a:sym typeface="Arial"/>
            </a:endParaRPr>
          </a:p>
          <a:p>
            <a:pPr marL="0" lvl="0" indent="0" algn="l" rtl="0">
              <a:spcBef>
                <a:spcPts val="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DATA PREPROCESSING</a:t>
            </a:r>
            <a:endParaRPr b="1"/>
          </a:p>
        </p:txBody>
      </p:sp>
      <p:sp>
        <p:nvSpPr>
          <p:cNvPr id="95" name="Google Shape;95;p18"/>
          <p:cNvSpPr txBox="1">
            <a:spLocks noGrp="1"/>
          </p:cNvSpPr>
          <p:nvPr>
            <p:ph type="body" idx="1"/>
          </p:nvPr>
        </p:nvSpPr>
        <p:spPr>
          <a:xfrm>
            <a:off x="4310350" y="-5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Resizing the images to 224x224 pixels.</a:t>
            </a:r>
            <a:endParaRPr sz="16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a:t>
            </a:r>
            <a:r>
              <a:rPr lang="en" sz="1600" b="1">
                <a:solidFill>
                  <a:srgbClr val="000000"/>
                </a:solidFill>
                <a:latin typeface="Arial"/>
                <a:ea typeface="Arial"/>
                <a:cs typeface="Arial"/>
                <a:sym typeface="Arial"/>
              </a:rPr>
              <a:t>Conversion to array format.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S</a:t>
            </a:r>
            <a:r>
              <a:rPr lang="en" sz="1600" b="1">
                <a:solidFill>
                  <a:srgbClr val="000000"/>
                </a:solidFill>
                <a:latin typeface="Arial"/>
                <a:ea typeface="Arial"/>
                <a:cs typeface="Arial"/>
                <a:sym typeface="Arial"/>
              </a:rPr>
              <a:t>caling the pixel intensities in the input     image to the range </a:t>
            </a:r>
            <a:r>
              <a:rPr lang="en" sz="1600" b="1" i="1">
                <a:solidFill>
                  <a:srgbClr val="000000"/>
                </a:solidFill>
                <a:latin typeface="Arial"/>
                <a:ea typeface="Arial"/>
                <a:cs typeface="Arial"/>
                <a:sym typeface="Arial"/>
              </a:rPr>
              <a:t>[-1, 1]</a:t>
            </a:r>
            <a:r>
              <a:rPr lang="en" sz="16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ONE HOT ENCODING</a:t>
            </a:r>
            <a:endParaRPr sz="3100" b="1"/>
          </a:p>
        </p:txBody>
      </p:sp>
      <p:sp>
        <p:nvSpPr>
          <p:cNvPr id="101" name="Google Shape;101;p19"/>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None/>
            </a:pPr>
            <a:endParaRPr dirty="0">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dirty="0">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 Our data is mainly divided in two classes With_Mask and Without_Mask .</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 Label Binarization is used to convert the categorical data into binary vectors with each class represented as a binary vector. </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 Fit_Transform function fits the label binarizer to the labels and then transforms the labels into binary form.</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 the to_categorical function is used to convert the binary vectors into one-hot encoded labels.</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 In one hot encoded matrix there is only 1 non-zero value in each row representing </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Class or label that it belongs to.</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dirty="0">
                <a:solidFill>
                  <a:srgbClr val="000000"/>
                </a:solidFill>
                <a:latin typeface="Arial"/>
                <a:ea typeface="Arial"/>
                <a:cs typeface="Arial"/>
                <a:sym typeface="Arial"/>
              </a:rPr>
              <a:t>Example : 01 for masked / 10 for unmasked</a:t>
            </a:r>
            <a:endParaRPr sz="1400" b="1" dirty="0">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dirty="0">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WHY ONE HOT ENCODING</a:t>
            </a:r>
            <a:endParaRPr/>
          </a:p>
        </p:txBody>
      </p:sp>
      <p:sp>
        <p:nvSpPr>
          <p:cNvPr id="107" name="Google Shape;107;p2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b="1">
                <a:solidFill>
                  <a:srgbClr val="000000"/>
                </a:solidFill>
                <a:latin typeface="Arial"/>
                <a:ea typeface="Arial"/>
                <a:cs typeface="Arial"/>
                <a:sym typeface="Arial"/>
              </a:rPr>
              <a:t>● In our problem we have to categorize our data into two classes (masked , unmasked)</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Label Encoding is generally used for ordinal data, where there is a natural ordering of the classes and ranks categories in order which is not the case here. We have nominal data here.</a:t>
            </a:r>
            <a:endParaRPr sz="1400" b="1">
              <a:solidFill>
                <a:srgbClr val="000000"/>
              </a:solidFill>
              <a:latin typeface="Arial"/>
              <a:ea typeface="Arial"/>
              <a:cs typeface="Arial"/>
              <a:sym typeface="Arial"/>
            </a:endParaRPr>
          </a:p>
          <a:p>
            <a:pPr marL="0" lvl="0" indent="0" algn="l" rtl="0">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 sz="1400" b="1">
                <a:solidFill>
                  <a:srgbClr val="000000"/>
                </a:solidFill>
                <a:latin typeface="Arial"/>
                <a:ea typeface="Arial"/>
                <a:cs typeface="Arial"/>
                <a:sym typeface="Arial"/>
              </a:rPr>
              <a:t>● Count Encoding replaces each category with its count in data that is not the case here.</a:t>
            </a:r>
            <a:endParaRPr sz="1400" b="1">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100" b="1"/>
              <a:t>DATA AUGMENTATION</a:t>
            </a:r>
            <a:endParaRPr sz="3100" b="1"/>
          </a:p>
        </p:txBody>
      </p:sp>
      <p:sp>
        <p:nvSpPr>
          <p:cNvPr id="113" name="Google Shape;113;p21"/>
          <p:cNvSpPr txBox="1">
            <a:spLocks noGrp="1"/>
          </p:cNvSpPr>
          <p:nvPr>
            <p:ph type="body" idx="1"/>
          </p:nvPr>
        </p:nvSpPr>
        <p:spPr>
          <a:xfrm>
            <a:off x="4320550" y="0"/>
            <a:ext cx="45219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595959"/>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Used to artificially expand the training dataset.</a:t>
            </a: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lnSpc>
                <a:spcPct val="115000"/>
              </a:lnSpc>
              <a:spcBef>
                <a:spcPts val="0"/>
              </a:spcBef>
              <a:spcAft>
                <a:spcPts val="0"/>
              </a:spcAft>
              <a:buNone/>
            </a:pPr>
            <a:r>
              <a:rPr lang="en" sz="1400" b="1">
                <a:solidFill>
                  <a:srgbClr val="000000"/>
                </a:solidFill>
                <a:latin typeface="Arial"/>
                <a:ea typeface="Arial"/>
                <a:cs typeface="Arial"/>
                <a:sym typeface="Arial"/>
              </a:rPr>
              <a:t>● By Applying :- Rotation, Zoom-in, Zoom-out, Horizontal/Vertical shift, Flipping Images, Nearest Fill (used to fill the pixels lost during augmentation)</a:t>
            </a:r>
            <a:endParaRPr>
              <a:solidFill>
                <a:srgbClr val="595959"/>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200" b="1"/>
              <a:t>MODEL </a:t>
            </a:r>
            <a:r>
              <a:rPr lang="en"/>
              <a:t> </a:t>
            </a:r>
            <a:endParaRPr/>
          </a:p>
        </p:txBody>
      </p:sp>
      <p:sp>
        <p:nvSpPr>
          <p:cNvPr id="119" name="Google Shape;119;p22"/>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 b="1">
                <a:solidFill>
                  <a:srgbClr val="000000"/>
                </a:solidFill>
                <a:latin typeface="Arial"/>
                <a:ea typeface="Arial"/>
                <a:cs typeface="Arial"/>
                <a:sym typeface="Arial"/>
              </a:rPr>
              <a:t>● </a:t>
            </a:r>
            <a:r>
              <a:rPr lang="en" b="1">
                <a:solidFill>
                  <a:srgbClr val="000000"/>
                </a:solidFill>
              </a:rPr>
              <a:t>MobileNetV2 network is used and we add our own custom Fully Connected layer to it for  perform binary classification on our dataset (masked and unmasked). </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spcBef>
                <a:spcPts val="0"/>
              </a:spcBef>
              <a:spcAft>
                <a:spcPts val="0"/>
              </a:spcAft>
              <a:buNone/>
            </a:pPr>
            <a:r>
              <a:rPr lang="en" b="1">
                <a:solidFill>
                  <a:srgbClr val="000000"/>
                </a:solidFill>
                <a:latin typeface="Arial"/>
                <a:ea typeface="Arial"/>
                <a:cs typeface="Arial"/>
                <a:sym typeface="Arial"/>
              </a:rPr>
              <a:t>● MobileNetV2 is a lightweight architecture that is highly efficient in terms of memory usage and computational speed, making it well-suited for real-time applications and allows us to achieve high accuracy with minimal computational resources.</a:t>
            </a: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latin typeface="Arial"/>
              <a:ea typeface="Arial"/>
              <a:cs typeface="Arial"/>
              <a:sym typeface="Arial"/>
            </a:endParaRPr>
          </a:p>
          <a:p>
            <a:pPr marL="0" lvl="0" indent="0" algn="l" rtl="0">
              <a:lnSpc>
                <a:spcPct val="115000"/>
              </a:lnSpc>
              <a:spcBef>
                <a:spcPts val="0"/>
              </a:spcBef>
              <a:spcAft>
                <a:spcPts val="0"/>
              </a:spcAft>
              <a:buNone/>
            </a:pPr>
            <a:endParaRPr b="1">
              <a:solidFill>
                <a:srgbClr val="000000"/>
              </a:solidFill>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1274</Words>
  <Application>Microsoft Office PowerPoint</Application>
  <PresentationFormat>On-screen Show (16:9)</PresentationFormat>
  <Paragraphs>101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Roboto</vt:lpstr>
      <vt:lpstr>Merriweather</vt:lpstr>
      <vt:lpstr>Paradigm</vt:lpstr>
      <vt:lpstr>REAL TIME FACE MASK  DETECTION</vt:lpstr>
      <vt:lpstr>INTRODUCTION</vt:lpstr>
      <vt:lpstr>PROBLEM STATEMENT</vt:lpstr>
      <vt:lpstr>DATA SET</vt:lpstr>
      <vt:lpstr>DATA PREPROCESSING</vt:lpstr>
      <vt:lpstr>ONE HOT ENCODING</vt:lpstr>
      <vt:lpstr>WHY ONE HOT ENCODING</vt:lpstr>
      <vt:lpstr>DATA AUGMENTATION</vt:lpstr>
      <vt:lpstr>MODEL  </vt:lpstr>
      <vt:lpstr>PowerPoint Presentation</vt:lpstr>
      <vt:lpstr>●Average pooling Layer :  This results in a smaller feature map that preserves the important information from the original image and helps in reducing computational complexity. We have used pool size 7x7 pixels.  ● Flatten Layer : Transforms the 2D feature maps generated by Average pooling layer into a 1D feature vector. This is necessary because the fully connected (Dense) layer requires a 1D input.   </vt:lpstr>
      <vt:lpstr>●  Dense layer : Dense layer 128 units and a ReLU activation function. This is a fully connected layer that performs a linear transformation on the input and applies the ReLU activation function element-wise.   ● Dropout layer : A dropout layer with dropout rate of 0.5 is used , which randomly sets 50% of the layer's outputs to zero during training. This is a regularization technique that helps prevent overfitting by forcing the network to learn more robust features.   </vt:lpstr>
      <vt:lpstr>● Final Dense layer : Dense layer with 2 units (We have 2 classes) and a softmax activation function. This is the output layer of the model, which produces a probability distribution over the two classes (masked and unmasked ) based on the input image. The softmax activation ensures that the output values sum up to 1, allowing us to interpret them as probabilities and take the class with a higher probability as the final prediction.   </vt:lpstr>
      <vt:lpstr>ADAM Optimizer</vt:lpstr>
      <vt:lpstr>PowerPoint Presentation</vt:lpstr>
      <vt:lpstr>PowerPoint Presentation</vt:lpstr>
      <vt:lpstr>TRAINING AND TESTING </vt:lpstr>
      <vt:lpstr>PowerPoint Presentation</vt:lpstr>
      <vt:lpstr>TRAINING LOSS AND ACCURACY</vt:lpstr>
      <vt:lpstr>Detection and Prediction </vt:lpstr>
      <vt:lpstr>BOUNDING BOXES AND LABELS</vt:lpstr>
      <vt:lpstr>Social Distancing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Mukund Pandey</dc:creator>
  <cp:lastModifiedBy>Mukund Pandey</cp:lastModifiedBy>
  <cp:revision>1</cp:revision>
  <dcterms:modified xsi:type="dcterms:W3CDTF">2024-09-25T15:07:02Z</dcterms:modified>
</cp:coreProperties>
</file>