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79" r:id="rId6"/>
    <p:sldId id="258" r:id="rId7"/>
    <p:sldId id="260" r:id="rId8"/>
    <p:sldId id="262" r:id="rId9"/>
    <p:sldId id="264" r:id="rId10"/>
    <p:sldId id="263" r:id="rId11"/>
    <p:sldId id="267" r:id="rId12"/>
    <p:sldId id="265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84" r:id="rId21"/>
    <p:sldId id="276" r:id="rId22"/>
    <p:sldId id="277" r:id="rId23"/>
    <p:sldId id="285" r:id="rId24"/>
    <p:sldId id="278" r:id="rId25"/>
    <p:sldId id="281" r:id="rId26"/>
    <p:sldId id="28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AFD0-45CE-4633-9895-C6E6E2AC2F4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5B7D-A928-4470-B9E3-721E165D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6C7D8C-CB95-4DF7-A873-7BC474642DE9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8229-31CB-4296-B6D4-0A5E91969351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C19-3EDA-441E-AC3B-DC10B7D46BAA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D46C-3058-4B74-81D9-263E6F777554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89ED-BC7D-422D-A6F5-10DC4712CAA7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8E9-DAB0-4E40-AB6A-690BD58F20AB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011F-1D77-4B5D-A166-00FC7C06B214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17BBE20-099D-438A-B014-0B7C4CBF91C9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069B84-3F12-4349-BABC-D3F7CEC9E58A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6DE-DEB8-4A5D-9074-8EA7002F0927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A46D-FE0E-4E7E-BE4F-269990B5AB12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BFA-62F1-4916-82A9-6AA100FA9F28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DD5C-D9A7-4383-8F54-2545B31609EA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533D-B478-4351-87F1-9F2A3CC62441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5DA5-E330-4C44-B825-B83E81ADA514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52BF-2259-4D23-8F18-A39F220C983E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AE87-FADC-4FB9-95EF-230CF1587DB6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079E56E-64B4-4C09-A2B3-AEFA9F832420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sysol.net/using-isolation-forests-anamoly-detection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A3F8-46E3-4F7C-A87C-85066A916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6B136-394D-4E3F-8B81-380854ACC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of buan 6340.501-Programming for Data Science</a:t>
            </a:r>
          </a:p>
          <a:p>
            <a:r>
              <a:rPr lang="en-US" dirty="0"/>
              <a:t>Made By: Sakshi JAIN (Net id: sxj166030)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9D501-6BB8-4EB4-B9BB-DA5CB93C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22" y="1271767"/>
            <a:ext cx="2006668" cy="8279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13E3-8A14-43AB-96D0-5E787350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684A-8E59-4669-B914-C4C182CC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Preprocessing-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D6AF-0F43-4622-94C8-A3B33EC8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Add Extra Column</a:t>
            </a:r>
          </a:p>
          <a:p>
            <a:r>
              <a:rPr lang="en-US" dirty="0"/>
              <a:t>One categorial column </a:t>
            </a:r>
            <a:r>
              <a:rPr lang="en-US" b="1" dirty="0" err="1"/>
              <a:t>Amount_max_fraud</a:t>
            </a:r>
            <a:endParaRPr lang="en-US" b="1" dirty="0"/>
          </a:p>
          <a:p>
            <a:r>
              <a:rPr lang="en-US" dirty="0"/>
              <a:t>Value(</a:t>
            </a:r>
            <a:r>
              <a:rPr lang="en-US" b="1" dirty="0" err="1"/>
              <a:t>Amount_max_fraud</a:t>
            </a:r>
            <a:r>
              <a:rPr lang="en-US" dirty="0"/>
              <a:t>) = 0 if amount &lt;= 2125.87 (Max Value of Fraud)</a:t>
            </a:r>
          </a:p>
          <a:p>
            <a:r>
              <a:rPr lang="en-US" dirty="0"/>
              <a:t>Value(</a:t>
            </a:r>
            <a:r>
              <a:rPr lang="en-US" b="1" dirty="0" err="1"/>
              <a:t>Amount_max_fraud</a:t>
            </a:r>
            <a:r>
              <a:rPr lang="en-US" dirty="0"/>
              <a:t>) = 1 if amount &gt; 2125.87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Feature Centering and scaling</a:t>
            </a:r>
          </a:p>
          <a:p>
            <a:r>
              <a:rPr lang="en-US" b="1" dirty="0"/>
              <a:t>Rescaling </a:t>
            </a:r>
            <a:r>
              <a:rPr lang="en-US" dirty="0"/>
              <a:t>means Z-score normalization </a:t>
            </a:r>
            <a:r>
              <a:rPr lang="en-IN" dirty="0"/>
              <a:t>with mean of 0 and a standard deviation of 1.</a:t>
            </a:r>
            <a:endParaRPr lang="en-US" b="1" dirty="0"/>
          </a:p>
          <a:p>
            <a:r>
              <a:rPr lang="en-US" dirty="0"/>
              <a:t>All columns are between 0 and 1 except amount and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32595-940D-45C4-8833-75E904FB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8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9453-156B-49CD-84C1-45B9D679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ANN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42C9-75C4-42D6-BBBE-B9968AFF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603500"/>
            <a:ext cx="523460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Major Components and Values: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Input nodes: No. of input variables - 31</a:t>
            </a:r>
          </a:p>
          <a:p>
            <a:pPr>
              <a:buFont typeface="+mj-lt"/>
              <a:buAutoNum type="arabicPeriod"/>
            </a:pPr>
            <a:r>
              <a:rPr lang="en-US" dirty="0"/>
              <a:t>Hidden Layer: 3</a:t>
            </a:r>
          </a:p>
          <a:p>
            <a:pPr>
              <a:buFont typeface="+mj-lt"/>
              <a:buAutoNum type="arabicPeriod"/>
            </a:pPr>
            <a:r>
              <a:rPr lang="en-US" dirty="0"/>
              <a:t>Activation Function: </a:t>
            </a:r>
            <a:r>
              <a:rPr lang="en-US" dirty="0" err="1"/>
              <a:t>ReLu</a:t>
            </a:r>
            <a:r>
              <a:rPr lang="en-US" dirty="0"/>
              <a:t> and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: Rectifier Linear Unit at Hidden Layers </a:t>
            </a:r>
            <a:r>
              <a:rPr lang="en-US" dirty="0" err="1"/>
              <a:t>Softmax</a:t>
            </a:r>
            <a:r>
              <a:rPr lang="en-US" dirty="0"/>
              <a:t>: Sigmoid Function at output Layer</a:t>
            </a:r>
          </a:p>
          <a:p>
            <a:pPr>
              <a:buFont typeface="+mj-lt"/>
              <a:buAutoNum type="arabicPeriod"/>
            </a:pPr>
            <a:r>
              <a:rPr lang="en-US" dirty="0"/>
              <a:t>Epochs: 20</a:t>
            </a:r>
          </a:p>
          <a:p>
            <a:pPr>
              <a:buFont typeface="+mj-lt"/>
              <a:buAutoNum type="arabicPeriod"/>
            </a:pPr>
            <a:r>
              <a:rPr lang="en-US" dirty="0"/>
              <a:t>Batch Size: 2048</a:t>
            </a:r>
          </a:p>
          <a:p>
            <a:pPr>
              <a:buFont typeface="+mj-lt"/>
              <a:buAutoNum type="arabicPeriod"/>
            </a:pPr>
            <a:r>
              <a:rPr lang="en-US" dirty="0"/>
              <a:t>Output Layer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A81DC-C5E6-4154-8136-989C23EB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87" y="2603500"/>
            <a:ext cx="5521608" cy="3416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3D79A-32D0-47AA-AC0B-AFDA5C59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8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414C-72A1-4029-AEA8-DF61366C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ANN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B8AE-9158-471E-B204-D900F89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2491409"/>
            <a:ext cx="10840278" cy="3909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Algorithm Steps: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Randomly </a:t>
            </a:r>
            <a:r>
              <a:rPr lang="en-US" b="1" dirty="0"/>
              <a:t>Initialize weights </a:t>
            </a:r>
            <a:r>
              <a:rPr lang="en-US" dirty="0"/>
              <a:t>to small numbers close to 0(but not 0)</a:t>
            </a:r>
          </a:p>
          <a:p>
            <a:pPr>
              <a:buFont typeface="+mj-lt"/>
              <a:buAutoNum type="arabicPeriod"/>
            </a:pPr>
            <a:r>
              <a:rPr lang="en-US" dirty="0"/>
              <a:t>Input the first observation of your dataset in input layer, each feature in one </a:t>
            </a:r>
            <a:r>
              <a:rPr lang="en-US" b="1" dirty="0"/>
              <a:t>input node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Forward Propagation</a:t>
            </a:r>
            <a:r>
              <a:rPr lang="en-US" dirty="0"/>
              <a:t>: from left to right, the neurons are activated in a way that impact of each neuron's activation is limited by the weights. Propagate them until predicted result Y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Compare the predicted result to the actual result. Measure the </a:t>
            </a:r>
            <a:r>
              <a:rPr lang="en-US" b="1" dirty="0"/>
              <a:t>generated error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Back Propagation</a:t>
            </a:r>
            <a:r>
              <a:rPr lang="en-US" dirty="0"/>
              <a:t>: from right to left, error is back propagated. Update Weights according to how much they are responsible for error. Learning rates decides updates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Step 1 to 5 and update weights after batch of observations (</a:t>
            </a:r>
            <a:r>
              <a:rPr lang="en-US" b="1" dirty="0"/>
              <a:t>Batch Learning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When the whole training set passed through ANN, that makes an </a:t>
            </a:r>
            <a:r>
              <a:rPr lang="en-US" b="1" dirty="0"/>
              <a:t>Epoch</a:t>
            </a:r>
            <a:r>
              <a:rPr lang="en-US" dirty="0"/>
              <a:t>. Redo more epochs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DEC14-A678-40F5-934C-CC833E7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3E2E-3FDA-457C-AE8C-4373BB00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ANN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9128-A15F-40BA-8AEB-AAC4F7AA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49150" cy="80603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Result: Accuracy: 99.83%</a:t>
            </a:r>
          </a:p>
          <a:p>
            <a:pPr marL="0" indent="0" algn="ctr">
              <a:buNone/>
            </a:pPr>
            <a:r>
              <a:rPr lang="en-US" dirty="0"/>
              <a:t>Model didn’t predict frauds. But did predict valid transactions correctly.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A3050-EEA1-42EE-9779-1E535EDA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3" y="3409536"/>
            <a:ext cx="3843129" cy="31240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2F4D-2BE2-4035-B8E8-A1DB3715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26E15-DEF0-410E-BB57-6D3C0A81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43" y="3575809"/>
            <a:ext cx="4141763" cy="26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BADD1-54B8-4F21-9A94-03C5291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Let us try this other way…!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07438-98FF-4695-8160-4E10D563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36" y="3102995"/>
            <a:ext cx="3475715" cy="23171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B438F-1E35-4376-98CB-B4075F72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2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26F10-FD32-401F-BD84-B3000E84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Logistic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2F5CDE-6DFF-4226-992F-5092CF3BA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18"/>
          <a:stretch/>
        </p:blipFill>
        <p:spPr>
          <a:xfrm>
            <a:off x="5840327" y="2531165"/>
            <a:ext cx="5848089" cy="36045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A20C0-E7F7-4165-8F51-F8DBE407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6" y="2678090"/>
            <a:ext cx="4952432" cy="3126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776C6A-2A55-473D-BA05-06A98E73C3EF}"/>
              </a:ext>
            </a:extLst>
          </p:cNvPr>
          <p:cNvSpPr txBox="1"/>
          <p:nvPr/>
        </p:nvSpPr>
        <p:spPr>
          <a:xfrm>
            <a:off x="1154954" y="2162118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27D21-EBDA-4B5C-BC34-AFC58622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1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9360-3C57-4FD0-8885-2D82ADE8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Logistic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9E1E-DE7B-4B65-A693-5C712AEE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425" y="2457727"/>
            <a:ext cx="8307098" cy="41799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Predict the probability if transaction is fraud or not.</a:t>
            </a:r>
          </a:p>
          <a:p>
            <a:pPr algn="ctr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92AED-03EA-43CA-8409-007247CE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1" y="3017906"/>
            <a:ext cx="5023404" cy="3328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DE5EEF-A6C6-4383-A64B-D6F7837F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08" y="2999308"/>
            <a:ext cx="5011866" cy="3215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11AFE-5825-47D8-91E8-CD93BC7F685D}"/>
              </a:ext>
            </a:extLst>
          </p:cNvPr>
          <p:cNvSpPr txBox="1"/>
          <p:nvPr/>
        </p:nvSpPr>
        <p:spPr>
          <a:xfrm>
            <a:off x="925108" y="2273061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It…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A6368-A3B0-4A35-8549-087EE13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3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F4DF-A51B-4B8B-A8A3-608027D6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2716" cy="706964"/>
          </a:xfrm>
        </p:spPr>
        <p:txBody>
          <a:bodyPr/>
          <a:lstStyle/>
          <a:p>
            <a:r>
              <a:rPr lang="en-US" dirty="0"/>
              <a:t>Data Model-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C169-3A6F-4A85-8263-6D983A36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4" y="2535486"/>
            <a:ext cx="7177888" cy="3373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Data Preprocessing</a:t>
            </a:r>
          </a:p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Highly Skewed Data</a:t>
            </a:r>
          </a:p>
          <a:p>
            <a:pPr marL="0" indent="0">
              <a:buNone/>
            </a:pPr>
            <a:r>
              <a:rPr lang="en-US" b="1" dirty="0"/>
              <a:t>Solutions</a:t>
            </a:r>
            <a:r>
              <a:rPr lang="en-US" dirty="0"/>
              <a:t> available in market:</a:t>
            </a:r>
          </a:p>
          <a:p>
            <a:pPr algn="just">
              <a:buFont typeface="+mj-lt"/>
              <a:buAutoNum type="arabicPeriod"/>
            </a:pPr>
            <a:r>
              <a:rPr lang="en-IN" dirty="0"/>
              <a:t>Oversampling : duplicate the observations of the minority class to obtain a balanced dataset. (Better when less data)</a:t>
            </a:r>
          </a:p>
          <a:p>
            <a:pPr algn="just">
              <a:buFont typeface="+mj-lt"/>
              <a:buAutoNum type="arabicPeriod"/>
            </a:pPr>
            <a:r>
              <a:rPr lang="en-IN" dirty="0"/>
              <a:t>Under sampling : drop observations of the majority class to obtain a balanced dataset. (Better when lot’s of data)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Chose </a:t>
            </a:r>
            <a:r>
              <a:rPr lang="en-US" b="1" dirty="0"/>
              <a:t>Under Sampling</a:t>
            </a:r>
            <a:r>
              <a:rPr lang="en-US" dirty="0"/>
              <a:t> </a:t>
            </a:r>
            <a:r>
              <a:rPr lang="en-IN" dirty="0"/>
              <a:t>by creating a 50/50 ratio.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D80ABC-48C3-4B9C-9F06-253E537F89F0}"/>
              </a:ext>
            </a:extLst>
          </p:cNvPr>
          <p:cNvGrpSpPr/>
          <p:nvPr/>
        </p:nvGrpSpPr>
        <p:grpSpPr>
          <a:xfrm>
            <a:off x="8097078" y="2603499"/>
            <a:ext cx="3564835" cy="2922657"/>
            <a:chOff x="6683653" y="2755651"/>
            <a:chExt cx="5097530" cy="34198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D74867-2DA5-4DA2-9E36-8B1AE1ADB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653" y="2755651"/>
              <a:ext cx="5097530" cy="34198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06085-3655-4759-82E2-80B690D15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44"/>
            <a:stretch/>
          </p:blipFill>
          <p:spPr>
            <a:xfrm>
              <a:off x="10098156" y="3140764"/>
              <a:ext cx="1400105" cy="1517285"/>
            </a:xfrm>
            <a:prstGeom prst="rect">
              <a:avLst/>
            </a:prstGeom>
          </p:spPr>
        </p:pic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60794-6258-4CE8-A796-D25144B0E729}"/>
              </a:ext>
            </a:extLst>
          </p:cNvPr>
          <p:cNvSpPr txBox="1">
            <a:spLocks/>
          </p:cNvSpPr>
          <p:nvPr/>
        </p:nvSpPr>
        <p:spPr>
          <a:xfrm>
            <a:off x="807554" y="5855278"/>
            <a:ext cx="10917776" cy="4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Logistic Regression with </a:t>
            </a:r>
            <a:r>
              <a:rPr lang="en-US" b="1" dirty="0"/>
              <a:t>Cross Validation for hyperparameter tuning </a:t>
            </a:r>
            <a:r>
              <a:rPr lang="en-US" dirty="0"/>
              <a:t>to have best model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C1DB53-9AEF-4103-978E-C600D61F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2D92-11B6-4BCD-A531-F0850C6D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8482-C8DB-4958-99C3-D2AD8AD5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616" y="2438159"/>
            <a:ext cx="8662871" cy="44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Interested more in Recall Accuracy because it will capture most Frauds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73ED74-08D3-480F-BF6A-BC47DE38BA3D}"/>
              </a:ext>
            </a:extLst>
          </p:cNvPr>
          <p:cNvSpPr txBox="1">
            <a:spLocks/>
          </p:cNvSpPr>
          <p:nvPr/>
        </p:nvSpPr>
        <p:spPr>
          <a:xfrm>
            <a:off x="1700329" y="5776913"/>
            <a:ext cx="2497125" cy="57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Under Sample Data</a:t>
            </a:r>
          </a:p>
          <a:p>
            <a:pPr marL="0" indent="0">
              <a:buFont typeface="Wingdings 3" charset="2"/>
              <a:buNone/>
            </a:pPr>
            <a:r>
              <a:rPr lang="en-US" b="1" dirty="0"/>
              <a:t>Recall Accuracy: 93.87</a:t>
            </a:r>
          </a:p>
          <a:p>
            <a:pPr marL="0" indent="0">
              <a:buFont typeface="Wingdings 3" charset="2"/>
              <a:buNone/>
            </a:pP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F9D01E-7BC8-4193-98AE-069E4598CA71}"/>
              </a:ext>
            </a:extLst>
          </p:cNvPr>
          <p:cNvSpPr txBox="1">
            <a:spLocks/>
          </p:cNvSpPr>
          <p:nvPr/>
        </p:nvSpPr>
        <p:spPr>
          <a:xfrm>
            <a:off x="7625646" y="5776913"/>
            <a:ext cx="2920090" cy="57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Whole Data</a:t>
            </a:r>
          </a:p>
          <a:p>
            <a:pPr marL="0" indent="0">
              <a:buFont typeface="Wingdings 3" charset="2"/>
              <a:buNone/>
            </a:pPr>
            <a:r>
              <a:rPr lang="en-US" b="1" dirty="0"/>
              <a:t>Recall Accuracy: 92.51</a:t>
            </a:r>
          </a:p>
          <a:p>
            <a:pPr marL="0" indent="0">
              <a:buFont typeface="Wingdings 3" charset="2"/>
              <a:buNone/>
            </a:pP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49567-78E5-4642-AFDC-5D442C06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32" y="3527356"/>
            <a:ext cx="1668062" cy="147426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96F9A4-9F22-4EDD-A7F6-E421B64B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A744A-02C9-4B4F-9202-CF46925F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52" y="2877225"/>
            <a:ext cx="3109756" cy="2781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D69D9B-DA48-47CD-8B12-CCD14F6F2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787" y="2928730"/>
            <a:ext cx="3206118" cy="26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8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3E39-6E30-402D-99A6-35BC7187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3192-B1E7-4392-BAA6-3C4649F7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61373"/>
            <a:ext cx="4782020" cy="9745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ROC Curve (</a:t>
            </a:r>
            <a:r>
              <a:rPr lang="en-US" dirty="0"/>
              <a:t>sensitivity/specificity ratio</a:t>
            </a:r>
            <a:r>
              <a:rPr lang="en-US" b="1" dirty="0"/>
              <a:t>)</a:t>
            </a:r>
          </a:p>
          <a:p>
            <a:pPr marL="0" indent="0" algn="ctr">
              <a:buNone/>
            </a:pPr>
            <a:r>
              <a:rPr lang="en-US" b="1" dirty="0"/>
              <a:t>Area under the under 97%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E9B30-3EDD-4EFF-8548-247C7F78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25" y="2597426"/>
            <a:ext cx="4975391" cy="36647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C933-61BF-4DCA-8617-C37DC342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1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0D02-8057-453A-B751-97771699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E99D-E05D-4BCC-B5B1-003D9213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74504"/>
            <a:ext cx="8825659" cy="2945295"/>
          </a:xfrm>
        </p:spPr>
        <p:txBody>
          <a:bodyPr/>
          <a:lstStyle/>
          <a:p>
            <a:r>
              <a:rPr lang="en-US" dirty="0"/>
              <a:t>Credit Card Transaction data Set by European cardholders from Kaggle</a:t>
            </a:r>
          </a:p>
          <a:p>
            <a:r>
              <a:rPr lang="en-US" dirty="0"/>
              <a:t>30 input variables (V1,V2, V3,…, V28, Amount, Time)</a:t>
            </a:r>
          </a:p>
          <a:p>
            <a:r>
              <a:rPr lang="en-US" dirty="0"/>
              <a:t>V1 to V28 features are PCA transformed due to confidentiality issues</a:t>
            </a:r>
          </a:p>
          <a:p>
            <a:r>
              <a:rPr lang="en-US" dirty="0"/>
              <a:t>1 output variable (Class-</a:t>
            </a:r>
            <a:r>
              <a:rPr lang="en-IN" dirty="0"/>
              <a:t>1 in case of fraud and 0 otherwise</a:t>
            </a:r>
            <a:r>
              <a:rPr lang="en-US" dirty="0"/>
              <a:t>)</a:t>
            </a:r>
          </a:p>
          <a:p>
            <a:r>
              <a:rPr lang="en-US" dirty="0"/>
              <a:t>Total Transactions 284,807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EF3B7-BFEF-4A88-9512-A47B755D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150" y="4808144"/>
            <a:ext cx="3230434" cy="1711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CC79-37EC-47E0-8F28-E6B18B20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BADD1-54B8-4F21-9A94-03C5291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Let us try it again…!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07438-98FF-4695-8160-4E10D563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36" y="3102995"/>
            <a:ext cx="3475715" cy="23171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B438F-1E35-4376-98CB-B4075F72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EA82-1DDA-48CD-A9EA-70B15637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Detection- One Class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C488-F9C2-49B1-8B86-1F14D4C7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65193"/>
            <a:ext cx="5603655" cy="3391089"/>
          </a:xfrm>
        </p:spPr>
        <p:txBody>
          <a:bodyPr>
            <a:normAutofit/>
          </a:bodyPr>
          <a:lstStyle/>
          <a:p>
            <a:r>
              <a:rPr lang="en-IN" dirty="0"/>
              <a:t>Anomaly detection model which uses the maximum margin separating </a:t>
            </a:r>
            <a:r>
              <a:rPr lang="en-IN" b="1" dirty="0"/>
              <a:t>hyper plane</a:t>
            </a:r>
            <a:r>
              <a:rPr lang="en-IN" dirty="0"/>
              <a:t>.</a:t>
            </a:r>
          </a:p>
          <a:p>
            <a:r>
              <a:rPr lang="en-IN" dirty="0" err="1"/>
              <a:t>Sch¨olkopf</a:t>
            </a:r>
            <a:r>
              <a:rPr lang="en-IN" dirty="0"/>
              <a:t> et al. proposed a training methodology that handles only one class classiﬁcation called as ”</a:t>
            </a:r>
            <a:r>
              <a:rPr lang="en-IN" b="1" dirty="0"/>
              <a:t>one-class” classiﬁcation.</a:t>
            </a:r>
          </a:p>
          <a:p>
            <a:pPr algn="just"/>
            <a:r>
              <a:rPr lang="en-IN" dirty="0"/>
              <a:t>The method ﬁnds soft boundaries of the data set. Then model determines whether new instance belongs to this dataset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DCF67-DADF-4681-A60D-030186C3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5ECD-52A6-4659-A0F6-F2821C61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9" y="2425148"/>
            <a:ext cx="4501694" cy="3731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16266-945A-49BA-A17E-90661A61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22" y="5994589"/>
            <a:ext cx="3925543" cy="6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3392-0830-40CB-AD3A-3DB72E8D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Detection- One Class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3991-9F22-4B20-BFBB-14846096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113324" cy="212752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Output:</a:t>
            </a:r>
          </a:p>
          <a:p>
            <a:endParaRPr lang="en-IN" b="1" dirty="0"/>
          </a:p>
          <a:p>
            <a:r>
              <a:rPr lang="en-IN" b="1" dirty="0"/>
              <a:t>Training: One Class SVM (Linear) : 90% </a:t>
            </a:r>
          </a:p>
          <a:p>
            <a:r>
              <a:rPr lang="en-IN" b="1" dirty="0"/>
              <a:t>Test: One Class SVM (Linear) : 18.90%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C8BD5-DE71-401D-A124-E451A6D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CCBA1-285E-4279-9C4B-C4F537FA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40" y="3128618"/>
            <a:ext cx="3086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BADD1-54B8-4F21-9A94-03C5291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Let us try this one last time…!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07438-98FF-4695-8160-4E10D563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36" y="3102995"/>
            <a:ext cx="3475715" cy="23171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B438F-1E35-4376-98CB-B4075F72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B37-7003-42AC-B664-87FCB6D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Detection- Isolation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69812-A370-4A5C-AB38-7579B58E0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0106" y="2716373"/>
            <a:ext cx="4480403" cy="284003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105584-5CE3-49B2-9BD9-3BCBF3902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4954" y="2716373"/>
            <a:ext cx="5418124" cy="3684427"/>
          </a:xfrm>
        </p:spPr>
        <p:txBody>
          <a:bodyPr/>
          <a:lstStyle/>
          <a:p>
            <a:r>
              <a:rPr lang="en-US" dirty="0"/>
              <a:t>Isolation forest is the new technique to detect anomalies.</a:t>
            </a:r>
          </a:p>
          <a:p>
            <a:r>
              <a:rPr lang="en-IN" dirty="0"/>
              <a:t>The way that the algorithm constructs the separation is by first creating isolation trees, or random decision trees.</a:t>
            </a:r>
          </a:p>
          <a:p>
            <a:r>
              <a:rPr lang="en-IN" dirty="0"/>
              <a:t>Then, the score is calculated as the path length to isolate the observation.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Reference</a:t>
            </a:r>
            <a:r>
              <a:rPr lang="en-IN" dirty="0"/>
              <a:t>: </a:t>
            </a:r>
            <a:r>
              <a:rPr lang="en-IN" dirty="0">
                <a:solidFill>
                  <a:srgbClr val="0070C0"/>
                </a:solidFill>
                <a:hlinkClick r:id="rId3"/>
              </a:rPr>
              <a:t>http://blog.easysol.net/using-isolation-forests-anamoly-detection/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065A0-06A4-4C76-A269-4F3AA4F8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3392-0830-40CB-AD3A-3DB72E8D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Detection- Isolation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3991-9F22-4B20-BFBB-14846096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5113324" cy="357201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Output:</a:t>
            </a:r>
          </a:p>
          <a:p>
            <a:endParaRPr lang="en-IN" b="1" dirty="0"/>
          </a:p>
          <a:p>
            <a:r>
              <a:rPr lang="en-IN" b="1" dirty="0"/>
              <a:t>Training: Isolation Forest: 88.99% </a:t>
            </a:r>
          </a:p>
          <a:p>
            <a:r>
              <a:rPr lang="en-IN" b="1" dirty="0"/>
              <a:t>Test: Isolation Forest : 90.04%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C8BD5-DE71-401D-A124-E451A6D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A66DAB-9450-4857-B3A7-179D25AE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94" y="3252994"/>
            <a:ext cx="2981325" cy="1809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94A633-43FA-4558-93E9-13A957A53F14}"/>
              </a:ext>
            </a:extLst>
          </p:cNvPr>
          <p:cNvSpPr/>
          <p:nvPr/>
        </p:nvSpPr>
        <p:spPr>
          <a:xfrm>
            <a:off x="7474226" y="5338176"/>
            <a:ext cx="2093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THIS IS GREAT 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8242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1473-BEBB-490A-9964-A1507B6A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6DDC-BACA-4BED-BC79-B264E784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either </a:t>
            </a:r>
            <a:r>
              <a:rPr lang="en-US" b="1" dirty="0"/>
              <a:t>Logistic Regression (LR)</a:t>
            </a:r>
            <a:r>
              <a:rPr lang="en-US" dirty="0"/>
              <a:t> done with Cross Validation or </a:t>
            </a:r>
            <a:r>
              <a:rPr lang="en-US" b="1" dirty="0"/>
              <a:t>Isolation Forest Model </a:t>
            </a:r>
            <a:r>
              <a:rPr lang="en-US" dirty="0"/>
              <a:t>as our final model.</a:t>
            </a:r>
            <a:endParaRPr lang="en-US" b="1" dirty="0"/>
          </a:p>
          <a:p>
            <a:r>
              <a:rPr lang="en-US" dirty="0"/>
              <a:t>Its because though ANN model has high accuracy but failed to predict anomalies</a:t>
            </a:r>
          </a:p>
          <a:p>
            <a:r>
              <a:rPr lang="en-US" b="1" dirty="0"/>
              <a:t>LR</a:t>
            </a:r>
            <a:r>
              <a:rPr lang="en-US" dirty="0"/>
              <a:t> model has low accuracy but at least predicting some anomalies which was our aim to achieve</a:t>
            </a:r>
          </a:p>
          <a:p>
            <a:r>
              <a:rPr lang="en-US" dirty="0"/>
              <a:t>Also, </a:t>
            </a:r>
            <a:r>
              <a:rPr lang="en-US" b="1" dirty="0"/>
              <a:t>Isolation Forest</a:t>
            </a:r>
            <a:r>
              <a:rPr lang="en-US" dirty="0"/>
              <a:t> has outperformed SVM on test data set with accuracy of 90.04%. I will consider it as best anomaly detection model in our case.</a:t>
            </a:r>
          </a:p>
          <a:p>
            <a:r>
              <a:rPr lang="en-US" dirty="0"/>
              <a:t>To make </a:t>
            </a:r>
            <a:r>
              <a:rPr lang="en-US" b="1" dirty="0"/>
              <a:t>LR</a:t>
            </a:r>
            <a:r>
              <a:rPr lang="en-US" dirty="0"/>
              <a:t> model better, we can</a:t>
            </a:r>
            <a:r>
              <a:rPr lang="en-IN" dirty="0"/>
              <a:t> repeat the process with different under sample configurations and check if the previous chosen parameters are still the most effective.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6CDE-E5F8-4E39-987B-4A838E3D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60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8EAC0-A173-4512-9CC9-28E4D164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5E5B-CF6F-4A48-A697-3C1F2B8F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2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98EC-D1A1-4C95-B97D-B49A1EF4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To Achieve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EB03-9827-4E6C-A924-600183A3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4" y="2484230"/>
            <a:ext cx="10866783" cy="64328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b="1" dirty="0"/>
              <a:t>Predict Fraud Transactions (Anomalies) through Machine Learning Algorithms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38C27-1728-4D45-99AA-A031B991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73287"/>
            <a:ext cx="3761603" cy="2872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CD9AD-4DD5-4CBB-8116-DCF31072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89" y="3273287"/>
            <a:ext cx="4346712" cy="28721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2D5C8-37E1-4022-9C27-2FFBDECC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4D2C-D4DC-4A4A-BC2A-61A41CE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F887-2713-47C7-9E24-76A4D3F0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100072" cy="34163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Artificial Neural Network Using Keras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2C63-E47E-4781-A2F8-4C730B16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703" y="2246702"/>
            <a:ext cx="3936146" cy="2577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574A0-758D-438A-A0FA-98F6B6FD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04" y="4558748"/>
            <a:ext cx="4338245" cy="21691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B8B93-A1C2-4D23-9F22-34BA3AAE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1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AD87-C1C4-486F-8EA9-3C26F904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Algorithms-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7339-F902-450E-9F81-3A589C16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085742" cy="34163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One Class SVM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Isolation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2751-A011-4BF4-A239-F8D3F7EC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82B4C-8DF3-44BD-B0AD-C0760427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58" y="2477233"/>
            <a:ext cx="2575366" cy="2121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3E3AC-6405-45A3-88C5-228D7464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10" y="4797345"/>
            <a:ext cx="6021957" cy="18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5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100B-38F3-4116-A52B-85327737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33912"/>
            <a:ext cx="8761413" cy="70696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1A2C4E-23DC-4E04-94F9-C9B1301B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008242"/>
            <a:ext cx="5904010" cy="3011557"/>
          </a:xfrm>
        </p:spPr>
        <p:txBody>
          <a:bodyPr/>
          <a:lstStyle/>
          <a:p>
            <a:r>
              <a:rPr lang="en-US" dirty="0"/>
              <a:t>Highly Skewed Data</a:t>
            </a:r>
          </a:p>
          <a:p>
            <a:r>
              <a:rPr lang="en-US" dirty="0"/>
              <a:t>Class 1 denotes Fraud: 492 transactions</a:t>
            </a:r>
          </a:p>
          <a:p>
            <a:r>
              <a:rPr lang="en-US" dirty="0"/>
              <a:t>Class 0 denoted Valid: 284,315 transactions</a:t>
            </a:r>
          </a:p>
          <a:p>
            <a:r>
              <a:rPr lang="en-US" dirty="0"/>
              <a:t>Frauds accounts for 0.172% of Total</a:t>
            </a:r>
          </a:p>
          <a:p>
            <a:r>
              <a:rPr lang="en-US" dirty="0"/>
              <a:t>No Nulls so no imputations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5AEAA-9820-4CE4-999A-C5A0BC3BA218}"/>
              </a:ext>
            </a:extLst>
          </p:cNvPr>
          <p:cNvGrpSpPr/>
          <p:nvPr/>
        </p:nvGrpSpPr>
        <p:grpSpPr>
          <a:xfrm>
            <a:off x="6683653" y="2755651"/>
            <a:ext cx="5097530" cy="3419862"/>
            <a:chOff x="6683653" y="2755651"/>
            <a:chExt cx="5097530" cy="34198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FEA93C-D428-4859-A1FE-992090EEB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653" y="2755651"/>
              <a:ext cx="5097530" cy="34198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D8D2FE-32AC-4743-9B9B-17CF915F2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44"/>
            <a:stretch/>
          </p:blipFill>
          <p:spPr>
            <a:xfrm>
              <a:off x="10098156" y="3140764"/>
              <a:ext cx="1400105" cy="1517285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B21ED-5154-4AD7-A867-80720B75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6702-CC34-4990-B486-F1CC1F81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C33D2-6308-4F02-A837-D0B53AA0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902226"/>
            <a:ext cx="5696422" cy="311757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Figure is Correlation Matrix with Heat Map</a:t>
            </a:r>
          </a:p>
          <a:p>
            <a:r>
              <a:rPr lang="en-US" dirty="0"/>
              <a:t>No relation between V parameters</a:t>
            </a:r>
          </a:p>
          <a:p>
            <a:r>
              <a:rPr lang="en-US" dirty="0"/>
              <a:t>Most parameters are clustered around 0</a:t>
            </a:r>
          </a:p>
          <a:p>
            <a:r>
              <a:rPr lang="en-US" dirty="0"/>
              <a:t>Some are affecting Target “Class” Variable</a:t>
            </a:r>
          </a:p>
          <a:p>
            <a:r>
              <a:rPr lang="en-US" dirty="0"/>
              <a:t>Ex: V11 is strongly positive correlated with Class</a:t>
            </a:r>
          </a:p>
          <a:p>
            <a:r>
              <a:rPr lang="en-US" dirty="0"/>
              <a:t>Ex: </a:t>
            </a:r>
            <a:r>
              <a:rPr lang="en-IN" dirty="0"/>
              <a:t>V17 is strongly negative correlated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92DD3F7-97D2-4E5D-8406-22FC3810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75" y="2491410"/>
            <a:ext cx="4768054" cy="41512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455C1-76ED-4D9D-976D-4F896D68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47B2-2CA8-4895-9843-86B3F9E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8713-DA78-432C-91F6-DF5634CA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2305878"/>
            <a:ext cx="9819861" cy="2001079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Fraud and normal transaction vs. time</a:t>
            </a:r>
          </a:p>
          <a:p>
            <a:r>
              <a:rPr lang="en-IN" dirty="0"/>
              <a:t>Frauds are more uniformly distributed</a:t>
            </a:r>
          </a:p>
          <a:p>
            <a:r>
              <a:rPr lang="en-IN" dirty="0"/>
              <a:t>Valid have a cyclical distribution</a:t>
            </a:r>
          </a:p>
          <a:p>
            <a:r>
              <a:rPr lang="en-IN" dirty="0"/>
              <a:t>Valid transactions is less between1 to 5am</a:t>
            </a:r>
          </a:p>
          <a:p>
            <a:r>
              <a:rPr lang="en-IN" dirty="0"/>
              <a:t>So, easy to detect frauds during at an 'off-peak' time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F396-2658-4F15-954D-1B0AC770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6" y="4386469"/>
            <a:ext cx="7262191" cy="23588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B5BA7-A7F7-428A-9FA0-025FC3D6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47B2-2CA8-4895-9843-86B3F9E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8713-DA78-432C-91F6-DF5634CA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2398643"/>
            <a:ext cx="9819861" cy="1908314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Fraud and normal transaction vs. amount of transaction</a:t>
            </a:r>
          </a:p>
          <a:p>
            <a:r>
              <a:rPr lang="en-IN" dirty="0"/>
              <a:t>Most Transactions are small amounts, less than 100.</a:t>
            </a:r>
          </a:p>
          <a:p>
            <a:r>
              <a:rPr lang="en-IN" dirty="0"/>
              <a:t>Frauds have maximum value of $</a:t>
            </a:r>
            <a:r>
              <a:rPr lang="en-US" dirty="0"/>
              <a:t>2,125.87 much less than Valid</a:t>
            </a:r>
            <a:endParaRPr lang="en-IN" dirty="0"/>
          </a:p>
          <a:p>
            <a:r>
              <a:rPr lang="en-IN" dirty="0"/>
              <a:t>Valid transactions have maximum value of </a:t>
            </a:r>
            <a:r>
              <a:rPr lang="en-US" dirty="0"/>
              <a:t>$25,691.16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A0863-3C15-4E1F-A4DF-D3B9DB91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41" y="4352929"/>
            <a:ext cx="7106686" cy="24193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03DF8-1A3D-4545-B325-03EF6FE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9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922</TotalTime>
  <Words>1039</Words>
  <Application>Microsoft Office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 Boardroom</vt:lpstr>
      <vt:lpstr>Credit Card Fraud Detection</vt:lpstr>
      <vt:lpstr>Data Set</vt:lpstr>
      <vt:lpstr>Aim To Achieve</vt:lpstr>
      <vt:lpstr>Algorithms</vt:lpstr>
      <vt:lpstr>Algorithms- Anomaly Detection</vt:lpstr>
      <vt:lpstr> Data Exploration </vt:lpstr>
      <vt:lpstr>Data Exploration</vt:lpstr>
      <vt:lpstr>Data Exploration</vt:lpstr>
      <vt:lpstr>Data Exploration</vt:lpstr>
      <vt:lpstr>Data Preprocessing- ANN</vt:lpstr>
      <vt:lpstr>Data Model- ANN Algorithm</vt:lpstr>
      <vt:lpstr>Data Model- ANN Algorithm</vt:lpstr>
      <vt:lpstr>Data Model- ANN Algorithm</vt:lpstr>
      <vt:lpstr> Let us try this other way…!</vt:lpstr>
      <vt:lpstr>Data Model- Logistic Regression</vt:lpstr>
      <vt:lpstr>Data Model- Logistic Regression</vt:lpstr>
      <vt:lpstr>Data Model- Logistic Regression</vt:lpstr>
      <vt:lpstr>Data Model- Logistic Regression</vt:lpstr>
      <vt:lpstr>Data Model- Logistic Regression</vt:lpstr>
      <vt:lpstr> Let us try it again…!</vt:lpstr>
      <vt:lpstr>Anomaly Detection- One Class SVM</vt:lpstr>
      <vt:lpstr>Anomaly Detection- One Class SVM</vt:lpstr>
      <vt:lpstr> Let us try this one last time…!</vt:lpstr>
      <vt:lpstr>Anomaly Detection- Isolation Forest</vt:lpstr>
      <vt:lpstr>Anomaly Detection- Isolation Forest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Jain, Sakshi</dc:creator>
  <cp:lastModifiedBy>Jain, Sakshi</cp:lastModifiedBy>
  <cp:revision>26</cp:revision>
  <dcterms:created xsi:type="dcterms:W3CDTF">2018-04-29T19:23:35Z</dcterms:created>
  <dcterms:modified xsi:type="dcterms:W3CDTF">2018-05-03T19:11:19Z</dcterms:modified>
</cp:coreProperties>
</file>