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70" r:id="rId7"/>
    <p:sldId id="269" r:id="rId8"/>
    <p:sldId id="262" r:id="rId9"/>
    <p:sldId id="283" r:id="rId10"/>
    <p:sldId id="264" r:id="rId11"/>
    <p:sldId id="276" r:id="rId12"/>
    <p:sldId id="278" r:id="rId13"/>
    <p:sldId id="279" r:id="rId14"/>
    <p:sldId id="281" r:id="rId15"/>
    <p:sldId id="280" r:id="rId16"/>
    <p:sldId id="267" r:id="rId17"/>
    <p:sldId id="28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B8EDA-1FD7-4181-8694-B89DD2ECE105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F824F4-17A0-4160-93AD-1B64EA026642}">
      <dgm:prSet phldrT="[Text]"/>
      <dgm:spPr/>
      <dgm:t>
        <a:bodyPr/>
        <a:lstStyle/>
        <a:p>
          <a:r>
            <a:rPr lang="en-US" dirty="0">
              <a:latin typeface="Roboto Slab" pitchFamily="2" charset="0"/>
              <a:ea typeface="Roboto Slab" pitchFamily="2" charset="0"/>
            </a:rPr>
            <a:t>Random Forest (without SMOTE)</a:t>
          </a:r>
        </a:p>
      </dgm:t>
    </dgm:pt>
    <dgm:pt modelId="{82009F7B-2F15-4E66-A287-C1DF803F692B}" type="parTrans" cxnId="{B0E326D8-C522-4766-868A-083F5CBED7ED}">
      <dgm:prSet/>
      <dgm:spPr/>
      <dgm:t>
        <a:bodyPr/>
        <a:lstStyle/>
        <a:p>
          <a:endParaRPr lang="en-US"/>
        </a:p>
      </dgm:t>
    </dgm:pt>
    <dgm:pt modelId="{1C1987B9-673A-4812-A836-AC1D6CE31623}" type="sibTrans" cxnId="{B0E326D8-C522-4766-868A-083F5CBED7ED}">
      <dgm:prSet/>
      <dgm:spPr/>
      <dgm:t>
        <a:bodyPr/>
        <a:lstStyle/>
        <a:p>
          <a:endParaRPr lang="en-US"/>
        </a:p>
      </dgm:t>
    </dgm:pt>
    <dgm:pt modelId="{262C90E2-8BB6-4C99-BE76-B9CA53F706D7}">
      <dgm:prSet phldrT="[Text]"/>
      <dgm:spPr/>
      <dgm:t>
        <a:bodyPr/>
        <a:lstStyle/>
        <a:p>
          <a:r>
            <a:rPr lang="en-US" dirty="0">
              <a:latin typeface="Roboto Slab" pitchFamily="2" charset="0"/>
              <a:ea typeface="Roboto Slab" pitchFamily="2" charset="0"/>
            </a:rPr>
            <a:t>SMOTE</a:t>
          </a:r>
        </a:p>
      </dgm:t>
    </dgm:pt>
    <dgm:pt modelId="{BB25C87D-FF25-43E6-B801-26192EBD7046}" type="parTrans" cxnId="{C932C659-C29E-47E9-8523-4C105EDCC563}">
      <dgm:prSet/>
      <dgm:spPr/>
      <dgm:t>
        <a:bodyPr/>
        <a:lstStyle/>
        <a:p>
          <a:endParaRPr lang="en-US"/>
        </a:p>
      </dgm:t>
    </dgm:pt>
    <dgm:pt modelId="{3BA4D7D6-FEDF-4D61-9109-CDD221B31924}" type="sibTrans" cxnId="{C932C659-C29E-47E9-8523-4C105EDCC563}">
      <dgm:prSet/>
      <dgm:spPr/>
      <dgm:t>
        <a:bodyPr/>
        <a:lstStyle/>
        <a:p>
          <a:endParaRPr lang="en-US"/>
        </a:p>
      </dgm:t>
    </dgm:pt>
    <dgm:pt modelId="{11857345-0B29-4815-A146-0E65F0BD6C44}">
      <dgm:prSet phldrT="[Text]"/>
      <dgm:spPr/>
      <dgm:t>
        <a:bodyPr/>
        <a:lstStyle/>
        <a:p>
          <a:r>
            <a:rPr lang="en-US" dirty="0">
              <a:latin typeface="Roboto Slab" pitchFamily="2" charset="0"/>
              <a:ea typeface="Roboto Slab" pitchFamily="2" charset="0"/>
            </a:rPr>
            <a:t>Boosting (</a:t>
          </a:r>
          <a:r>
            <a:rPr lang="en-US" dirty="0" err="1">
              <a:latin typeface="Roboto Slab" pitchFamily="2" charset="0"/>
              <a:ea typeface="Roboto Slab" pitchFamily="2" charset="0"/>
            </a:rPr>
            <a:t>MaBoost</a:t>
          </a:r>
          <a:r>
            <a:rPr lang="en-US" dirty="0">
              <a:latin typeface="Roboto Slab" pitchFamily="2" charset="0"/>
              <a:ea typeface="Roboto Slab" pitchFamily="2" charset="0"/>
            </a:rPr>
            <a:t>)</a:t>
          </a:r>
        </a:p>
      </dgm:t>
    </dgm:pt>
    <dgm:pt modelId="{8A38AFC9-D0BD-47A1-AD93-51A5AEE219B3}" type="parTrans" cxnId="{A517116D-56DF-4881-925B-73ADD4610902}">
      <dgm:prSet/>
      <dgm:spPr/>
      <dgm:t>
        <a:bodyPr/>
        <a:lstStyle/>
        <a:p>
          <a:endParaRPr lang="en-US"/>
        </a:p>
      </dgm:t>
    </dgm:pt>
    <dgm:pt modelId="{4EB00DDD-3028-4915-90A2-E4F294F848A5}" type="sibTrans" cxnId="{A517116D-56DF-4881-925B-73ADD4610902}">
      <dgm:prSet/>
      <dgm:spPr/>
      <dgm:t>
        <a:bodyPr/>
        <a:lstStyle/>
        <a:p>
          <a:endParaRPr lang="en-US"/>
        </a:p>
      </dgm:t>
    </dgm:pt>
    <dgm:pt modelId="{A480EAE7-F203-4FA9-B4A9-FC111D0B195C}">
      <dgm:prSet phldrT="[Text]"/>
      <dgm:spPr/>
      <dgm:t>
        <a:bodyPr/>
        <a:lstStyle/>
        <a:p>
          <a:r>
            <a:rPr lang="en-US" dirty="0">
              <a:latin typeface="Roboto Slab" pitchFamily="2" charset="0"/>
              <a:ea typeface="Roboto Slab" pitchFamily="2" charset="0"/>
            </a:rPr>
            <a:t>Random Forests (multiple)</a:t>
          </a:r>
        </a:p>
      </dgm:t>
    </dgm:pt>
    <dgm:pt modelId="{50BCD2DB-FF91-41C0-BA96-7625693DB4FE}" type="parTrans" cxnId="{0B31E2C8-FA35-4932-85F5-F6D24A5E1CDC}">
      <dgm:prSet/>
      <dgm:spPr/>
      <dgm:t>
        <a:bodyPr/>
        <a:lstStyle/>
        <a:p>
          <a:endParaRPr lang="en-US"/>
        </a:p>
      </dgm:t>
    </dgm:pt>
    <dgm:pt modelId="{DF5F647C-4CFB-4128-ACF5-260B8F21DBE3}" type="sibTrans" cxnId="{0B31E2C8-FA35-4932-85F5-F6D24A5E1CDC}">
      <dgm:prSet/>
      <dgm:spPr/>
      <dgm:t>
        <a:bodyPr/>
        <a:lstStyle/>
        <a:p>
          <a:endParaRPr lang="en-US"/>
        </a:p>
      </dgm:t>
    </dgm:pt>
    <dgm:pt modelId="{F50FE0C2-020D-4C29-A69B-BB6F65843CD4}">
      <dgm:prSet phldrT="[Text]"/>
      <dgm:spPr/>
      <dgm:t>
        <a:bodyPr/>
        <a:lstStyle/>
        <a:p>
          <a:r>
            <a:rPr lang="en-US" dirty="0">
              <a:latin typeface="Roboto Slab" pitchFamily="2" charset="0"/>
              <a:ea typeface="Roboto Slab" pitchFamily="2" charset="0"/>
            </a:rPr>
            <a:t>Naïve Bayes</a:t>
          </a:r>
        </a:p>
      </dgm:t>
    </dgm:pt>
    <dgm:pt modelId="{025CAFBC-11BE-43B9-9A22-5F6AEA6DFBE6}" type="parTrans" cxnId="{31D3A293-C9E8-4A58-AA67-F25793F035DD}">
      <dgm:prSet/>
      <dgm:spPr/>
      <dgm:t>
        <a:bodyPr/>
        <a:lstStyle/>
        <a:p>
          <a:endParaRPr lang="en-US"/>
        </a:p>
      </dgm:t>
    </dgm:pt>
    <dgm:pt modelId="{00E05A1E-F511-4472-AB86-92478E3D0580}" type="sibTrans" cxnId="{31D3A293-C9E8-4A58-AA67-F25793F035DD}">
      <dgm:prSet/>
      <dgm:spPr/>
      <dgm:t>
        <a:bodyPr/>
        <a:lstStyle/>
        <a:p>
          <a:endParaRPr lang="en-US"/>
        </a:p>
      </dgm:t>
    </dgm:pt>
    <dgm:pt modelId="{946E0E1F-7D4E-4637-956B-B7E49B52D13D}" type="pres">
      <dgm:prSet presAssocID="{39AB8EDA-1FD7-4181-8694-B89DD2ECE105}" presName="arrowDiagram" presStyleCnt="0">
        <dgm:presLayoutVars>
          <dgm:chMax val="5"/>
          <dgm:dir/>
          <dgm:resizeHandles val="exact"/>
        </dgm:presLayoutVars>
      </dgm:prSet>
      <dgm:spPr/>
    </dgm:pt>
    <dgm:pt modelId="{CD8D9C2D-B3CE-4AD9-AACA-FC68326F1A11}" type="pres">
      <dgm:prSet presAssocID="{39AB8EDA-1FD7-4181-8694-B89DD2ECE105}" presName="arrow" presStyleLbl="bgShp" presStyleIdx="0" presStyleCnt="1"/>
      <dgm:spPr/>
    </dgm:pt>
    <dgm:pt modelId="{23B5A7CB-5A0F-45B5-9A5D-83A3A8AB0271}" type="pres">
      <dgm:prSet presAssocID="{39AB8EDA-1FD7-4181-8694-B89DD2ECE105}" presName="arrowDiagram5" presStyleCnt="0"/>
      <dgm:spPr/>
    </dgm:pt>
    <dgm:pt modelId="{8AAD2308-FE73-43FB-ADAD-092E0626270D}" type="pres">
      <dgm:prSet presAssocID="{66F824F4-17A0-4160-93AD-1B64EA026642}" presName="bullet5a" presStyleLbl="node1" presStyleIdx="0" presStyleCnt="5"/>
      <dgm:spPr/>
    </dgm:pt>
    <dgm:pt modelId="{0E287E76-73E1-487C-AACD-064F87B0A632}" type="pres">
      <dgm:prSet presAssocID="{66F824F4-17A0-4160-93AD-1B64EA026642}" presName="textBox5a" presStyleLbl="revTx" presStyleIdx="0" presStyleCnt="5">
        <dgm:presLayoutVars>
          <dgm:bulletEnabled val="1"/>
        </dgm:presLayoutVars>
      </dgm:prSet>
      <dgm:spPr/>
    </dgm:pt>
    <dgm:pt modelId="{5CBE20A8-5D73-4024-B8C1-076D73BB1536}" type="pres">
      <dgm:prSet presAssocID="{262C90E2-8BB6-4C99-BE76-B9CA53F706D7}" presName="bullet5b" presStyleLbl="node1" presStyleIdx="1" presStyleCnt="5"/>
      <dgm:spPr/>
    </dgm:pt>
    <dgm:pt modelId="{AF35F04F-E51D-439A-9739-7998BF361DF3}" type="pres">
      <dgm:prSet presAssocID="{262C90E2-8BB6-4C99-BE76-B9CA53F706D7}" presName="textBox5b" presStyleLbl="revTx" presStyleIdx="1" presStyleCnt="5">
        <dgm:presLayoutVars>
          <dgm:bulletEnabled val="1"/>
        </dgm:presLayoutVars>
      </dgm:prSet>
      <dgm:spPr/>
    </dgm:pt>
    <dgm:pt modelId="{63F9A9AD-164C-487B-A5AB-C0E341FAF418}" type="pres">
      <dgm:prSet presAssocID="{11857345-0B29-4815-A146-0E65F0BD6C44}" presName="bullet5c" presStyleLbl="node1" presStyleIdx="2" presStyleCnt="5"/>
      <dgm:spPr/>
    </dgm:pt>
    <dgm:pt modelId="{603EAAC2-27F5-4022-B003-06461C41CE2C}" type="pres">
      <dgm:prSet presAssocID="{11857345-0B29-4815-A146-0E65F0BD6C44}" presName="textBox5c" presStyleLbl="revTx" presStyleIdx="2" presStyleCnt="5">
        <dgm:presLayoutVars>
          <dgm:bulletEnabled val="1"/>
        </dgm:presLayoutVars>
      </dgm:prSet>
      <dgm:spPr/>
    </dgm:pt>
    <dgm:pt modelId="{954EC91C-ABB0-49DE-8738-1693A92AFE37}" type="pres">
      <dgm:prSet presAssocID="{F50FE0C2-020D-4C29-A69B-BB6F65843CD4}" presName="bullet5d" presStyleLbl="node1" presStyleIdx="3" presStyleCnt="5"/>
      <dgm:spPr/>
    </dgm:pt>
    <dgm:pt modelId="{4935D385-782B-43A6-BE42-A227FA3004F7}" type="pres">
      <dgm:prSet presAssocID="{F50FE0C2-020D-4C29-A69B-BB6F65843CD4}" presName="textBox5d" presStyleLbl="revTx" presStyleIdx="3" presStyleCnt="5">
        <dgm:presLayoutVars>
          <dgm:bulletEnabled val="1"/>
        </dgm:presLayoutVars>
      </dgm:prSet>
      <dgm:spPr/>
    </dgm:pt>
    <dgm:pt modelId="{84D132F5-BF50-4FBB-ADEF-7C66F90C7844}" type="pres">
      <dgm:prSet presAssocID="{A480EAE7-F203-4FA9-B4A9-FC111D0B195C}" presName="bullet5e" presStyleLbl="node1" presStyleIdx="4" presStyleCnt="5"/>
      <dgm:spPr/>
    </dgm:pt>
    <dgm:pt modelId="{2F7B6BF1-A1EC-4204-9BC4-E766EB8F6532}" type="pres">
      <dgm:prSet presAssocID="{A480EAE7-F203-4FA9-B4A9-FC111D0B195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EA973807-765C-4DB9-A5A7-5E1B8D7079C2}" type="presOf" srcId="{66F824F4-17A0-4160-93AD-1B64EA026642}" destId="{0E287E76-73E1-487C-AACD-064F87B0A632}" srcOrd="0" destOrd="0" presId="urn:microsoft.com/office/officeart/2005/8/layout/arrow2"/>
    <dgm:cxn modelId="{59CA6E44-F2E7-48CA-BB97-3F247ED11477}" type="presOf" srcId="{262C90E2-8BB6-4C99-BE76-B9CA53F706D7}" destId="{AF35F04F-E51D-439A-9739-7998BF361DF3}" srcOrd="0" destOrd="0" presId="urn:microsoft.com/office/officeart/2005/8/layout/arrow2"/>
    <dgm:cxn modelId="{A517116D-56DF-4881-925B-73ADD4610902}" srcId="{39AB8EDA-1FD7-4181-8694-B89DD2ECE105}" destId="{11857345-0B29-4815-A146-0E65F0BD6C44}" srcOrd="2" destOrd="0" parTransId="{8A38AFC9-D0BD-47A1-AD93-51A5AEE219B3}" sibTransId="{4EB00DDD-3028-4915-90A2-E4F294F848A5}"/>
    <dgm:cxn modelId="{C932C659-C29E-47E9-8523-4C105EDCC563}" srcId="{39AB8EDA-1FD7-4181-8694-B89DD2ECE105}" destId="{262C90E2-8BB6-4C99-BE76-B9CA53F706D7}" srcOrd="1" destOrd="0" parTransId="{BB25C87D-FF25-43E6-B801-26192EBD7046}" sibTransId="{3BA4D7D6-FEDF-4D61-9109-CDD221B31924}"/>
    <dgm:cxn modelId="{08F9DE89-BD4D-4A06-B24F-56D95D6EBA10}" type="presOf" srcId="{11857345-0B29-4815-A146-0E65F0BD6C44}" destId="{603EAAC2-27F5-4022-B003-06461C41CE2C}" srcOrd="0" destOrd="0" presId="urn:microsoft.com/office/officeart/2005/8/layout/arrow2"/>
    <dgm:cxn modelId="{31D3A293-C9E8-4A58-AA67-F25793F035DD}" srcId="{39AB8EDA-1FD7-4181-8694-B89DD2ECE105}" destId="{F50FE0C2-020D-4C29-A69B-BB6F65843CD4}" srcOrd="3" destOrd="0" parTransId="{025CAFBC-11BE-43B9-9A22-5F6AEA6DFBE6}" sibTransId="{00E05A1E-F511-4472-AB86-92478E3D0580}"/>
    <dgm:cxn modelId="{48C355B2-DEBE-46EF-B757-7B97F6834D4C}" type="presOf" srcId="{A480EAE7-F203-4FA9-B4A9-FC111D0B195C}" destId="{2F7B6BF1-A1EC-4204-9BC4-E766EB8F6532}" srcOrd="0" destOrd="0" presId="urn:microsoft.com/office/officeart/2005/8/layout/arrow2"/>
    <dgm:cxn modelId="{0B31E2C8-FA35-4932-85F5-F6D24A5E1CDC}" srcId="{39AB8EDA-1FD7-4181-8694-B89DD2ECE105}" destId="{A480EAE7-F203-4FA9-B4A9-FC111D0B195C}" srcOrd="4" destOrd="0" parTransId="{50BCD2DB-FF91-41C0-BA96-7625693DB4FE}" sibTransId="{DF5F647C-4CFB-4128-ACF5-260B8F21DBE3}"/>
    <dgm:cxn modelId="{65290ECD-14BB-4512-B63A-EF0A37B6EABE}" type="presOf" srcId="{F50FE0C2-020D-4C29-A69B-BB6F65843CD4}" destId="{4935D385-782B-43A6-BE42-A227FA3004F7}" srcOrd="0" destOrd="0" presId="urn:microsoft.com/office/officeart/2005/8/layout/arrow2"/>
    <dgm:cxn modelId="{33C35DD5-2458-4094-BF1D-D1E3DB5EB6EE}" type="presOf" srcId="{39AB8EDA-1FD7-4181-8694-B89DD2ECE105}" destId="{946E0E1F-7D4E-4637-956B-B7E49B52D13D}" srcOrd="0" destOrd="0" presId="urn:microsoft.com/office/officeart/2005/8/layout/arrow2"/>
    <dgm:cxn modelId="{B0E326D8-C522-4766-868A-083F5CBED7ED}" srcId="{39AB8EDA-1FD7-4181-8694-B89DD2ECE105}" destId="{66F824F4-17A0-4160-93AD-1B64EA026642}" srcOrd="0" destOrd="0" parTransId="{82009F7B-2F15-4E66-A287-C1DF803F692B}" sibTransId="{1C1987B9-673A-4812-A836-AC1D6CE31623}"/>
    <dgm:cxn modelId="{52080117-226C-4E41-A59A-C3AA618384E2}" type="presParOf" srcId="{946E0E1F-7D4E-4637-956B-B7E49B52D13D}" destId="{CD8D9C2D-B3CE-4AD9-AACA-FC68326F1A11}" srcOrd="0" destOrd="0" presId="urn:microsoft.com/office/officeart/2005/8/layout/arrow2"/>
    <dgm:cxn modelId="{8406D6BC-5153-483B-83D9-F693D8998AC0}" type="presParOf" srcId="{946E0E1F-7D4E-4637-956B-B7E49B52D13D}" destId="{23B5A7CB-5A0F-45B5-9A5D-83A3A8AB0271}" srcOrd="1" destOrd="0" presId="urn:microsoft.com/office/officeart/2005/8/layout/arrow2"/>
    <dgm:cxn modelId="{6A1AF6E2-123D-4FD7-B609-4C84EBDBB8A9}" type="presParOf" srcId="{23B5A7CB-5A0F-45B5-9A5D-83A3A8AB0271}" destId="{8AAD2308-FE73-43FB-ADAD-092E0626270D}" srcOrd="0" destOrd="0" presId="urn:microsoft.com/office/officeart/2005/8/layout/arrow2"/>
    <dgm:cxn modelId="{65F3A9A0-141A-431A-AEF3-DEB534DE7E58}" type="presParOf" srcId="{23B5A7CB-5A0F-45B5-9A5D-83A3A8AB0271}" destId="{0E287E76-73E1-487C-AACD-064F87B0A632}" srcOrd="1" destOrd="0" presId="urn:microsoft.com/office/officeart/2005/8/layout/arrow2"/>
    <dgm:cxn modelId="{AFA2A5C5-04A2-4CBA-B1AF-40F1FFB34514}" type="presParOf" srcId="{23B5A7CB-5A0F-45B5-9A5D-83A3A8AB0271}" destId="{5CBE20A8-5D73-4024-B8C1-076D73BB1536}" srcOrd="2" destOrd="0" presId="urn:microsoft.com/office/officeart/2005/8/layout/arrow2"/>
    <dgm:cxn modelId="{54A68722-2D57-4046-954C-9CF88642DDD0}" type="presParOf" srcId="{23B5A7CB-5A0F-45B5-9A5D-83A3A8AB0271}" destId="{AF35F04F-E51D-439A-9739-7998BF361DF3}" srcOrd="3" destOrd="0" presId="urn:microsoft.com/office/officeart/2005/8/layout/arrow2"/>
    <dgm:cxn modelId="{673F1DDD-9E23-435F-A76E-918D577CAE4E}" type="presParOf" srcId="{23B5A7CB-5A0F-45B5-9A5D-83A3A8AB0271}" destId="{63F9A9AD-164C-487B-A5AB-C0E341FAF418}" srcOrd="4" destOrd="0" presId="urn:microsoft.com/office/officeart/2005/8/layout/arrow2"/>
    <dgm:cxn modelId="{DAA4DC0B-C75A-4B3F-A653-7790444D11E4}" type="presParOf" srcId="{23B5A7CB-5A0F-45B5-9A5D-83A3A8AB0271}" destId="{603EAAC2-27F5-4022-B003-06461C41CE2C}" srcOrd="5" destOrd="0" presId="urn:microsoft.com/office/officeart/2005/8/layout/arrow2"/>
    <dgm:cxn modelId="{AE5D7044-D5B5-4FD9-96FC-80BBA3DBC2A6}" type="presParOf" srcId="{23B5A7CB-5A0F-45B5-9A5D-83A3A8AB0271}" destId="{954EC91C-ABB0-49DE-8738-1693A92AFE37}" srcOrd="6" destOrd="0" presId="urn:microsoft.com/office/officeart/2005/8/layout/arrow2"/>
    <dgm:cxn modelId="{277796AE-63E9-462B-BD6F-B19570E2ED67}" type="presParOf" srcId="{23B5A7CB-5A0F-45B5-9A5D-83A3A8AB0271}" destId="{4935D385-782B-43A6-BE42-A227FA3004F7}" srcOrd="7" destOrd="0" presId="urn:microsoft.com/office/officeart/2005/8/layout/arrow2"/>
    <dgm:cxn modelId="{BC20A69C-37F1-43FF-999E-1D826536D4B6}" type="presParOf" srcId="{23B5A7CB-5A0F-45B5-9A5D-83A3A8AB0271}" destId="{84D132F5-BF50-4FBB-ADEF-7C66F90C7844}" srcOrd="8" destOrd="0" presId="urn:microsoft.com/office/officeart/2005/8/layout/arrow2"/>
    <dgm:cxn modelId="{3766D795-78DC-47AE-8161-1688203578E6}" type="presParOf" srcId="{23B5A7CB-5A0F-45B5-9A5D-83A3A8AB0271}" destId="{2F7B6BF1-A1EC-4204-9BC4-E766EB8F653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9C2D-B3CE-4AD9-AACA-FC68326F1A11}">
      <dsp:nvSpPr>
        <dsp:cNvPr id="0" name=""/>
        <dsp:cNvSpPr/>
      </dsp:nvSpPr>
      <dsp:spPr>
        <a:xfrm>
          <a:off x="1682557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D2308-FE73-43FB-ADAD-092E0626270D}">
      <dsp:nvSpPr>
        <dsp:cNvPr id="0" name=""/>
        <dsp:cNvSpPr/>
      </dsp:nvSpPr>
      <dsp:spPr>
        <a:xfrm>
          <a:off x="2536539" y="4029320"/>
          <a:ext cx="199406" cy="1994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87E76-73E1-487C-AACD-064F87B0A632}">
      <dsp:nvSpPr>
        <dsp:cNvPr id="0" name=""/>
        <dsp:cNvSpPr/>
      </dsp:nvSpPr>
      <dsp:spPr>
        <a:xfrm>
          <a:off x="2636243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Slab" pitchFamily="2" charset="0"/>
              <a:ea typeface="Roboto Slab" pitchFamily="2" charset="0"/>
            </a:rPr>
            <a:t>Random Forest (without SMOTE)</a:t>
          </a:r>
        </a:p>
      </dsp:txBody>
      <dsp:txXfrm>
        <a:off x="2636243" y="4129024"/>
        <a:ext cx="1135752" cy="1289642"/>
      </dsp:txXfrm>
    </dsp:sp>
    <dsp:sp modelId="{5CBE20A8-5D73-4024-B8C1-076D73BB1536}">
      <dsp:nvSpPr>
        <dsp:cNvPr id="0" name=""/>
        <dsp:cNvSpPr/>
      </dsp:nvSpPr>
      <dsp:spPr>
        <a:xfrm>
          <a:off x="3615938" y="2992187"/>
          <a:ext cx="312115" cy="312115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5F04F-E51D-439A-9739-7998BF361DF3}">
      <dsp:nvSpPr>
        <dsp:cNvPr id="0" name=""/>
        <dsp:cNvSpPr/>
      </dsp:nvSpPr>
      <dsp:spPr>
        <a:xfrm>
          <a:off x="3771995" y="3148245"/>
          <a:ext cx="14391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Slab" pitchFamily="2" charset="0"/>
              <a:ea typeface="Roboto Slab" pitchFamily="2" charset="0"/>
            </a:rPr>
            <a:t>SMOTE</a:t>
          </a:r>
        </a:p>
      </dsp:txBody>
      <dsp:txXfrm>
        <a:off x="3771995" y="3148245"/>
        <a:ext cx="1439197" cy="2270421"/>
      </dsp:txXfrm>
    </dsp:sp>
    <dsp:sp modelId="{63F9A9AD-164C-487B-A5AB-C0E341FAF418}">
      <dsp:nvSpPr>
        <dsp:cNvPr id="0" name=""/>
        <dsp:cNvSpPr/>
      </dsp:nvSpPr>
      <dsp:spPr>
        <a:xfrm>
          <a:off x="5003117" y="2165299"/>
          <a:ext cx="416153" cy="416153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AAC2-27F5-4022-B003-06461C41CE2C}">
      <dsp:nvSpPr>
        <dsp:cNvPr id="0" name=""/>
        <dsp:cNvSpPr/>
      </dsp:nvSpPr>
      <dsp:spPr>
        <a:xfrm>
          <a:off x="5211193" y="2373376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Slab" pitchFamily="2" charset="0"/>
              <a:ea typeface="Roboto Slab" pitchFamily="2" charset="0"/>
            </a:rPr>
            <a:t>Boosting (</a:t>
          </a:r>
          <a:r>
            <a:rPr lang="en-US" sz="2000" kern="1200" dirty="0" err="1">
              <a:latin typeface="Roboto Slab" pitchFamily="2" charset="0"/>
              <a:ea typeface="Roboto Slab" pitchFamily="2" charset="0"/>
            </a:rPr>
            <a:t>MaBoost</a:t>
          </a:r>
          <a:r>
            <a:rPr lang="en-US" sz="2000" kern="1200" dirty="0">
              <a:latin typeface="Roboto Slab" pitchFamily="2" charset="0"/>
              <a:ea typeface="Roboto Slab" pitchFamily="2" charset="0"/>
            </a:rPr>
            <a:t>)</a:t>
          </a:r>
        </a:p>
      </dsp:txBody>
      <dsp:txXfrm>
        <a:off x="5211193" y="2373376"/>
        <a:ext cx="1673284" cy="3045290"/>
      </dsp:txXfrm>
    </dsp:sp>
    <dsp:sp modelId="{954EC91C-ABB0-49DE-8738-1693A92AFE37}">
      <dsp:nvSpPr>
        <dsp:cNvPr id="0" name=""/>
        <dsp:cNvSpPr/>
      </dsp:nvSpPr>
      <dsp:spPr>
        <a:xfrm>
          <a:off x="6615712" y="1519394"/>
          <a:ext cx="537531" cy="537531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5D385-782B-43A6-BE42-A227FA3004F7}">
      <dsp:nvSpPr>
        <dsp:cNvPr id="0" name=""/>
        <dsp:cNvSpPr/>
      </dsp:nvSpPr>
      <dsp:spPr>
        <a:xfrm>
          <a:off x="6884478" y="1788160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Slab" pitchFamily="2" charset="0"/>
              <a:ea typeface="Roboto Slab" pitchFamily="2" charset="0"/>
            </a:rPr>
            <a:t>Naïve Bayes</a:t>
          </a:r>
        </a:p>
      </dsp:txBody>
      <dsp:txXfrm>
        <a:off x="6884478" y="1788160"/>
        <a:ext cx="1733973" cy="3630506"/>
      </dsp:txXfrm>
    </dsp:sp>
    <dsp:sp modelId="{84D132F5-BF50-4FBB-ADEF-7C66F90C7844}">
      <dsp:nvSpPr>
        <dsp:cNvPr id="0" name=""/>
        <dsp:cNvSpPr/>
      </dsp:nvSpPr>
      <dsp:spPr>
        <a:xfrm>
          <a:off x="8275991" y="1088068"/>
          <a:ext cx="684919" cy="68491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6BF1-A1EC-4204-9BC4-E766EB8F6532}">
      <dsp:nvSpPr>
        <dsp:cNvPr id="0" name=""/>
        <dsp:cNvSpPr/>
      </dsp:nvSpPr>
      <dsp:spPr>
        <a:xfrm>
          <a:off x="8618451" y="1430528"/>
          <a:ext cx="1733973" cy="39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 Slab" pitchFamily="2" charset="0"/>
              <a:ea typeface="Roboto Slab" pitchFamily="2" charset="0"/>
            </a:rPr>
            <a:t>Random Forests (multiple)</a:t>
          </a:r>
        </a:p>
      </dsp:txBody>
      <dsp:txXfrm>
        <a:off x="8618451" y="1430528"/>
        <a:ext cx="1733973" cy="398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9A50-205C-4148-A345-1FFD31CECBF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424D-E41C-475B-B5B5-7B4618CD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3719" y="1103205"/>
            <a:ext cx="9183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IMDB Movie Data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843" y="5560924"/>
            <a:ext cx="384352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Made By:-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Sakshi Jain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88" y="3261674"/>
            <a:ext cx="5111227" cy="31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Process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6124962"/>
              </p:ext>
            </p:extLst>
          </p:nvPr>
        </p:nvGraphicFramePr>
        <p:xfrm>
          <a:off x="-73893" y="757085"/>
          <a:ext cx="120349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15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Building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36887" y="1066281"/>
            <a:ext cx="5955113" cy="5426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36" y="838091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Random Forest (without SMOTE)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88722"/>
              </p:ext>
            </p:extLst>
          </p:nvPr>
        </p:nvGraphicFramePr>
        <p:xfrm>
          <a:off x="193966" y="2095884"/>
          <a:ext cx="483031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1443">
                  <a:extLst>
                    <a:ext uri="{9D8B030D-6E8A-4147-A177-3AD203B41FA5}">
                      <a16:colId xmlns:a16="http://schemas.microsoft.com/office/drawing/2014/main" val="150693124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823741358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129239586"/>
                    </a:ext>
                  </a:extLst>
                </a:gridCol>
                <a:gridCol w="1319394">
                  <a:extLst>
                    <a:ext uri="{9D8B030D-6E8A-4147-A177-3AD203B41FA5}">
                      <a16:colId xmlns:a16="http://schemas.microsoft.com/office/drawing/2014/main" val="308317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Watch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Must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6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38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Building - SMOTE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1202732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SMOTE: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0456" y="2252722"/>
            <a:ext cx="5054100" cy="3005816"/>
            <a:chOff x="340456" y="1966394"/>
            <a:chExt cx="5054100" cy="3005816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49" y="3537374"/>
              <a:ext cx="4917688" cy="1434836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56" y="1966394"/>
              <a:ext cx="5054100" cy="1257361"/>
            </a:xfrm>
            <a:prstGeom prst="rect">
              <a:avLst/>
            </a:prstGeom>
          </p:spPr>
        </p:pic>
      </p:grp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911273" y="1202732"/>
            <a:ext cx="6179127" cy="51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Building --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2" y="964819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BOOSTING - MABOOST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7119"/>
              </p:ext>
            </p:extLst>
          </p:nvPr>
        </p:nvGraphicFramePr>
        <p:xfrm>
          <a:off x="193966" y="2095884"/>
          <a:ext cx="483031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1443">
                  <a:extLst>
                    <a:ext uri="{9D8B030D-6E8A-4147-A177-3AD203B41FA5}">
                      <a16:colId xmlns:a16="http://schemas.microsoft.com/office/drawing/2014/main" val="150693124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823741358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129239586"/>
                    </a:ext>
                  </a:extLst>
                </a:gridCol>
                <a:gridCol w="1319394">
                  <a:extLst>
                    <a:ext uri="{9D8B030D-6E8A-4147-A177-3AD203B41FA5}">
                      <a16:colId xmlns:a16="http://schemas.microsoft.com/office/drawing/2014/main" val="308317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Watch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Must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6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360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964819"/>
            <a:ext cx="5943600" cy="57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Building – Naïve Bayes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2" y="964819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Naïve Bayes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89725"/>
              </p:ext>
            </p:extLst>
          </p:nvPr>
        </p:nvGraphicFramePr>
        <p:xfrm>
          <a:off x="193966" y="2095884"/>
          <a:ext cx="483031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1443">
                  <a:extLst>
                    <a:ext uri="{9D8B030D-6E8A-4147-A177-3AD203B41FA5}">
                      <a16:colId xmlns:a16="http://schemas.microsoft.com/office/drawing/2014/main" val="150693124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823741358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129239586"/>
                    </a:ext>
                  </a:extLst>
                </a:gridCol>
                <a:gridCol w="1319394">
                  <a:extLst>
                    <a:ext uri="{9D8B030D-6E8A-4147-A177-3AD203B41FA5}">
                      <a16:colId xmlns:a16="http://schemas.microsoft.com/office/drawing/2014/main" val="308317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Watch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Must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6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360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964819"/>
            <a:ext cx="5943600" cy="57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Model Building – Multiple Random Forests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2" y="964819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Multiple Random Forests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0620"/>
              </p:ext>
            </p:extLst>
          </p:nvPr>
        </p:nvGraphicFramePr>
        <p:xfrm>
          <a:off x="193966" y="2095884"/>
          <a:ext cx="483031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1443">
                  <a:extLst>
                    <a:ext uri="{9D8B030D-6E8A-4147-A177-3AD203B41FA5}">
                      <a16:colId xmlns:a16="http://schemas.microsoft.com/office/drawing/2014/main" val="150693124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823741358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129239586"/>
                    </a:ext>
                  </a:extLst>
                </a:gridCol>
                <a:gridCol w="1319394">
                  <a:extLst>
                    <a:ext uri="{9D8B030D-6E8A-4147-A177-3AD203B41FA5}">
                      <a16:colId xmlns:a16="http://schemas.microsoft.com/office/drawing/2014/main" val="308317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Watch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Must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6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One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36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877226"/>
            <a:ext cx="5943600" cy="58099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0715" y="3966903"/>
            <a:ext cx="2756811" cy="2272510"/>
            <a:chOff x="8026889" y="1665545"/>
            <a:chExt cx="3721766" cy="3067948"/>
          </a:xfrm>
        </p:grpSpPr>
        <p:pic>
          <p:nvPicPr>
            <p:cNvPr id="12" name="Picture 11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889" y="1665545"/>
              <a:ext cx="3721766" cy="24631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132863" y="4276436"/>
              <a:ext cx="3509817" cy="45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</a:rPr>
                <a:t>Multiple Random</a:t>
              </a:r>
              <a:r>
                <a:rPr lang="en-US" sz="1600" b="1" dirty="0"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</a:rPr>
                <a:t>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25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What affects Movie Rating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05" y="806283"/>
            <a:ext cx="7230789" cy="60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091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8" y="1190712"/>
            <a:ext cx="5135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Top Genres</a:t>
            </a:r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Biography</a:t>
            </a:r>
          </a:p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Drama</a:t>
            </a:r>
          </a:p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Documentary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7928" y="2369309"/>
            <a:ext cx="513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Length of Movie</a:t>
            </a:r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US" sz="2400" dirty="0">
                <a:latin typeface="Roboto Slab" pitchFamily="2" charset="0"/>
                <a:ea typeface="Roboto Slab" pitchFamily="2" charset="0"/>
              </a:rPr>
              <a:t>Lengthy (2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Hrs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+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87" y="3981533"/>
            <a:ext cx="513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Total Votes</a:t>
            </a:r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en-US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US" sz="2400" dirty="0">
                <a:latin typeface="Roboto Slab" pitchFamily="2" charset="0"/>
                <a:ea typeface="Roboto Slab" pitchFamily="2" charset="0"/>
              </a:rPr>
              <a:t>Most Votes (Around 100K Votes)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4557" y="1560043"/>
            <a:ext cx="513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Cast Likes</a:t>
            </a:r>
          </a:p>
          <a:p>
            <a:pPr algn="ctr"/>
            <a:endParaRPr lang="en-US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US" sz="2400" dirty="0">
                <a:latin typeface="Roboto Slab" pitchFamily="2" charset="0"/>
                <a:ea typeface="Roboto Slab" pitchFamily="2" charset="0"/>
              </a:rPr>
              <a:t>Most Popular (14k+)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70488" y="5181862"/>
            <a:ext cx="513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Slab" pitchFamily="2" charset="0"/>
                <a:ea typeface="Roboto Slab" pitchFamily="2" charset="0"/>
              </a:rPr>
              <a:t>Profitability</a:t>
            </a:r>
          </a:p>
          <a:p>
            <a:pPr algn="ctr"/>
            <a:endParaRPr lang="en-US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US" sz="2400" dirty="0">
                <a:latin typeface="Roboto Slab" pitchFamily="2" charset="0"/>
                <a:ea typeface="Roboto Slab" pitchFamily="2" charset="0"/>
              </a:rPr>
              <a:t>Average ( 1-5 Times)</a:t>
            </a:r>
          </a:p>
        </p:txBody>
      </p:sp>
    </p:spTree>
    <p:extLst>
      <p:ext uri="{BB962C8B-B14F-4D97-AF65-F5344CB8AC3E}">
        <p14:creationId xmlns:p14="http://schemas.microsoft.com/office/powerpoint/2010/main" val="85573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462" y="2900816"/>
            <a:ext cx="918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Slab" pitchFamily="2" charset="0"/>
                <a:ea typeface="Roboto Slab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728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335" y="2753033"/>
            <a:ext cx="9183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IMDB Movie Data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7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9782" y="1408818"/>
            <a:ext cx="10372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What are we hunting for? (Objective)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What is Given (Data Exploration)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Data Cleansing / Massage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Feature Selection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Model Building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Testing and Evaluation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Summary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20" y="1408817"/>
            <a:ext cx="2302898" cy="27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Introduction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08" y="1169914"/>
            <a:ext cx="5991801" cy="2480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Image result for imd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06" y="4063186"/>
            <a:ext cx="1948204" cy="937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extBox 10"/>
          <p:cNvSpPr txBox="1"/>
          <p:nvPr/>
        </p:nvSpPr>
        <p:spPr>
          <a:xfrm>
            <a:off x="429491" y="1169914"/>
            <a:ext cx="49091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Movie industry is very big.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100s of movies are released every year.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There are two kinds of movies great movies and profitable movies.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Is there anyway we can differentiate the Good / Great movies with Box-office success.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Are these IMDb ratings any good in evaluating movies?</a:t>
            </a:r>
          </a:p>
        </p:txBody>
      </p:sp>
    </p:spTree>
    <p:extLst>
      <p:ext uri="{BB962C8B-B14F-4D97-AF65-F5344CB8AC3E}">
        <p14:creationId xmlns:p14="http://schemas.microsoft.com/office/powerpoint/2010/main" val="201204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What are we hunting for ? (Objective)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8" y="1059141"/>
            <a:ext cx="3131227" cy="9785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93" y="1198409"/>
            <a:ext cx="1399940" cy="69997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1" y="4123695"/>
            <a:ext cx="1752752" cy="254530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78" y="4123695"/>
            <a:ext cx="4772091" cy="120527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27" y="4123695"/>
            <a:ext cx="1423606" cy="75166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1" y="1059141"/>
            <a:ext cx="1707028" cy="25757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7478" y="2115127"/>
            <a:ext cx="313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Profit % : ~ 13%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7478" y="5329382"/>
            <a:ext cx="313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Profit % : ~ 342% </a:t>
            </a:r>
          </a:p>
        </p:txBody>
      </p:sp>
    </p:spTree>
    <p:extLst>
      <p:ext uri="{BB962C8B-B14F-4D97-AF65-F5344CB8AC3E}">
        <p14:creationId xmlns:p14="http://schemas.microsoft.com/office/powerpoint/2010/main" val="39664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What is Given ? (Data Exploration)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24" y="1034472"/>
            <a:ext cx="313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Total Records : 4,795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1114" y="806283"/>
            <a:ext cx="5194597" cy="3026694"/>
            <a:chOff x="153224" y="1681191"/>
            <a:chExt cx="5194597" cy="3026694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24" y="1681191"/>
              <a:ext cx="5194597" cy="259541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84908" y="4369331"/>
              <a:ext cx="31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</a:rPr>
                <a:t>Rating Distribution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88907" y="3925698"/>
            <a:ext cx="3973550" cy="2725977"/>
            <a:chOff x="7340995" y="1034472"/>
            <a:chExt cx="4555586" cy="3125271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995" y="1034472"/>
              <a:ext cx="4555586" cy="26786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053174" y="3821189"/>
              <a:ext cx="3131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</a:rPr>
                <a:t>Duration of Movies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2761" y="2503781"/>
            <a:ext cx="6188942" cy="2843833"/>
            <a:chOff x="142761" y="926355"/>
            <a:chExt cx="5087742" cy="2337829"/>
          </a:xfrm>
        </p:grpSpPr>
        <p:pic>
          <p:nvPicPr>
            <p:cNvPr id="19" name="Picture 1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1" y="1286111"/>
              <a:ext cx="1683598" cy="1632580"/>
            </a:xfrm>
            <a:prstGeom prst="rect">
              <a:avLst/>
            </a:prstGeom>
          </p:spPr>
        </p:pic>
        <p:pic>
          <p:nvPicPr>
            <p:cNvPr id="20" name="Picture 19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099" y="1318438"/>
              <a:ext cx="1589404" cy="1567925"/>
            </a:xfrm>
            <a:prstGeom prst="rect">
              <a:avLst/>
            </a:prstGeom>
          </p:spPr>
        </p:pic>
        <p:pic>
          <p:nvPicPr>
            <p:cNvPr id="21" name="Picture 20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405" y="926355"/>
              <a:ext cx="1442648" cy="233782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-30195" y="4888017"/>
            <a:ext cx="23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Rating Distribution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7769" y="4888017"/>
            <a:ext cx="23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Other than English</a:t>
            </a:r>
          </a:p>
        </p:txBody>
      </p:sp>
    </p:spTree>
    <p:extLst>
      <p:ext uri="{BB962C8B-B14F-4D97-AF65-F5344CB8AC3E}">
        <p14:creationId xmlns:p14="http://schemas.microsoft.com/office/powerpoint/2010/main" val="106627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What is Given ? (Data Exploration)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05991" y="5026958"/>
            <a:ext cx="4580017" cy="1699823"/>
            <a:chOff x="319263" y="3900122"/>
            <a:chExt cx="4580017" cy="1699823"/>
          </a:xfrm>
        </p:grpSpPr>
        <p:sp>
          <p:nvSpPr>
            <p:cNvPr id="12" name="TextBox 11"/>
            <p:cNvSpPr txBox="1"/>
            <p:nvPr/>
          </p:nvSpPr>
          <p:spPr>
            <a:xfrm>
              <a:off x="319263" y="3900122"/>
              <a:ext cx="453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Roboto Slab" pitchFamily="2" charset="0"/>
                  <a:ea typeface="Roboto Slab" pitchFamily="2" charset="0"/>
                </a:rPr>
                <a:t>Outperformers or Outliers ??</a:t>
              </a:r>
            </a:p>
          </p:txBody>
        </p:sp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3" y="4342536"/>
              <a:ext cx="4580017" cy="125740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9530" y="806283"/>
            <a:ext cx="12102470" cy="3314989"/>
            <a:chOff x="89530" y="1035341"/>
            <a:chExt cx="12102470" cy="3314989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943" y="1035341"/>
              <a:ext cx="5894057" cy="3296112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0" y="1035341"/>
              <a:ext cx="5594327" cy="331498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321079" y="4170470"/>
            <a:ext cx="31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# of Movies by Genre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5916" y="4170470"/>
            <a:ext cx="313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</a:rPr>
              <a:t>Avg. Profitability by Genre</a:t>
            </a:r>
          </a:p>
        </p:txBody>
      </p:sp>
    </p:spTree>
    <p:extLst>
      <p:ext uri="{BB962C8B-B14F-4D97-AF65-F5344CB8AC3E}">
        <p14:creationId xmlns:p14="http://schemas.microsoft.com/office/powerpoint/2010/main" val="29415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Data Cleansing – Missing Data</a:t>
            </a:r>
          </a:p>
        </p:txBody>
      </p:sp>
      <p:pic>
        <p:nvPicPr>
          <p:cNvPr id="1026" name="Picture 2" descr="Image result for miss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02" y="1656030"/>
            <a:ext cx="3206490" cy="4113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386499" y="1496625"/>
            <a:ext cx="76262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Used Mice in Gross and Budget column for Data Imputation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Created a Financial Ratio using Gross and  Budget (Multiple Currencies)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Decided movie Profit based on Financial ratio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200 Missing Values in Content Rating column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Removed IMDB link- Irrelevant attribute to predict IMDB rating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Removed those movies having rare languages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Transform continuous data to categorical data through “Binning”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41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Data Cleansing / Massage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6" y="1357094"/>
            <a:ext cx="3942434" cy="218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71203" y="912302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Variables : 41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6" y="1281634"/>
            <a:ext cx="1335583" cy="5359389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70" y="1281634"/>
            <a:ext cx="1691787" cy="3078747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98" y="1281634"/>
            <a:ext cx="1546994" cy="285774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81" y="3847667"/>
            <a:ext cx="3345943" cy="24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5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91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itchFamily="2" charset="0"/>
                <a:ea typeface="Roboto Slab" pitchFamily="2" charset="0"/>
              </a:rPr>
              <a:t>Feature Selection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08" y="1176058"/>
            <a:ext cx="2834886" cy="440474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6058"/>
            <a:ext cx="271295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423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Kiran Achanta</dc:creator>
  <cp:lastModifiedBy>Jain, Sakshi</cp:lastModifiedBy>
  <cp:revision>81</cp:revision>
  <dcterms:created xsi:type="dcterms:W3CDTF">2016-11-29T23:36:38Z</dcterms:created>
  <dcterms:modified xsi:type="dcterms:W3CDTF">2018-05-17T20:21:00Z</dcterms:modified>
</cp:coreProperties>
</file>