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7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6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5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EF9268-9A89-48B7-8B29-10013782668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C7726FB-9C28-4FAC-AAA3-E5CE8DEA7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8FA8-BA46-0764-9E01-F8F4E5D1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315"/>
            <a:ext cx="9144000" cy="1310326"/>
          </a:xfrm>
        </p:spPr>
        <p:txBody>
          <a:bodyPr>
            <a:normAutofit/>
          </a:bodyPr>
          <a:lstStyle/>
          <a:p>
            <a:r>
              <a:rPr lang="en-IN" b="1" dirty="0"/>
              <a:t>NEXTHIKES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6BB4-6F85-20DF-76F3-7B507A62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1736"/>
            <a:ext cx="9144000" cy="2326064"/>
          </a:xfrm>
        </p:spPr>
        <p:txBody>
          <a:bodyPr>
            <a:normAutofit fontScale="85000" lnSpcReduction="20000"/>
          </a:bodyPr>
          <a:lstStyle/>
          <a:p>
            <a:r>
              <a:rPr lang="en-IN" sz="3000" dirty="0"/>
              <a:t>PROJECT- </a:t>
            </a:r>
          </a:p>
          <a:p>
            <a:r>
              <a:rPr lang="en-IN" sz="3000" dirty="0"/>
              <a:t>BIKE SHARING DEMAND ANALYSIS PROJECT USING EXCEL</a:t>
            </a:r>
          </a:p>
          <a:p>
            <a:r>
              <a:rPr lang="en-IN" dirty="0"/>
              <a:t>  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sz="2300" dirty="0"/>
              <a:t>BY-  SAKSHI JAISWAL</a:t>
            </a:r>
          </a:p>
        </p:txBody>
      </p:sp>
    </p:spTree>
    <p:extLst>
      <p:ext uri="{BB962C8B-B14F-4D97-AF65-F5344CB8AC3E}">
        <p14:creationId xmlns:p14="http://schemas.microsoft.com/office/powerpoint/2010/main" val="135143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9383-2775-0C61-4BB6-FA9A8148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255" y="183823"/>
            <a:ext cx="7729728" cy="1188720"/>
          </a:xfrm>
        </p:spPr>
        <p:txBody>
          <a:bodyPr/>
          <a:lstStyle/>
          <a:p>
            <a:r>
              <a:rPr lang="en-IN" b="1" dirty="0"/>
              <a:t>DATA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553F3C-C6CE-524C-7B66-9412064E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08" y="1574276"/>
            <a:ext cx="8955464" cy="5099901"/>
          </a:xfrm>
        </p:spPr>
      </p:pic>
    </p:spTree>
    <p:extLst>
      <p:ext uri="{BB962C8B-B14F-4D97-AF65-F5344CB8AC3E}">
        <p14:creationId xmlns:p14="http://schemas.microsoft.com/office/powerpoint/2010/main" val="45396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2F9DD-4859-D058-EB69-A8F1747D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2" y="1621410"/>
            <a:ext cx="8927184" cy="4986780"/>
          </a:xfrm>
        </p:spPr>
      </p:pic>
    </p:spTree>
    <p:extLst>
      <p:ext uri="{BB962C8B-B14F-4D97-AF65-F5344CB8AC3E}">
        <p14:creationId xmlns:p14="http://schemas.microsoft.com/office/powerpoint/2010/main" val="30674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BC2-6E06-CEF4-C105-FDB76E9D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D5AE-0094-64B3-4C17-D6B4AD16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WEEKEND vs. WEEKDAY DEMAND-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total count of bike sharing is significantly higher on weekdays compared to weekends.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Casual users participate more on weekends and registered users on weekday, but registered users still form the majority in total rentals.</a:t>
            </a:r>
          </a:p>
          <a:p>
            <a:r>
              <a:rPr lang="en-IN" b="1" dirty="0"/>
              <a:t>CASUAL vs. REGISTERED USERS-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Casual bike sharing remains relatively balanced across weekend and weekday, with a slight increase on weekends. This reflects non- subscribers taking advantage of free time and better weather.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22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271F-F3C2-0C88-A38E-FB92C49B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11984"/>
            <a:ext cx="7729728" cy="41280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Registered users, however, contribute the largest segment of rentals, especially on weekday, confirming their regular engagement with the service.</a:t>
            </a:r>
          </a:p>
          <a:p>
            <a:r>
              <a:rPr lang="en-IN" b="1" dirty="0"/>
              <a:t>HOURLY RENTAL PATTERNS-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Bike sharing demand peaks sharply in the morning hours (around 8 AM) and later in the evening (around 5-6 PM), aligning with typical commute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Lower demand is observed during late night and early morning, suggesting fewer users during non working hours.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5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5991-F12F-DB55-B1C7-645B41BB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4850"/>
            <a:ext cx="7729728" cy="4175178"/>
          </a:xfrm>
        </p:spPr>
        <p:txBody>
          <a:bodyPr/>
          <a:lstStyle/>
          <a:p>
            <a:r>
              <a:rPr lang="en-IN" b="1" dirty="0"/>
              <a:t>IMPACT OF TEMPERATURE-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Rental counts increase with higher temperature categories, especially in the ‘hot’ temperature segment. This holds true for total rentals and for both casual and registered users.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Moderate temperature also sustain strong bike usage, likely due to comfortable riding conditions, while cold temperatures correspond to a marked drop in rentals.</a:t>
            </a:r>
          </a:p>
        </p:txBody>
      </p:sp>
    </p:spTree>
    <p:extLst>
      <p:ext uri="{BB962C8B-B14F-4D97-AF65-F5344CB8AC3E}">
        <p14:creationId xmlns:p14="http://schemas.microsoft.com/office/powerpoint/2010/main" val="426197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2FAE-9EE4-D668-ACC3-B33C484E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5044"/>
            <a:ext cx="7729728" cy="3684984"/>
          </a:xfrm>
        </p:spPr>
        <p:txBody>
          <a:bodyPr/>
          <a:lstStyle/>
          <a:p>
            <a:r>
              <a:rPr lang="en-IN" b="1" dirty="0"/>
              <a:t>IMPACT OF HUMIDITY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Rentals are higher during moderate humid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Low and high humidity see fewer rentals with similar counts.</a:t>
            </a:r>
          </a:p>
          <a:p>
            <a:r>
              <a:rPr lang="en-IN" b="1" dirty="0"/>
              <a:t>IMPACT OF WINDSPEED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Rentals decrease with increasing windspeed.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Most rides are observed at lower windspeed ranges.</a:t>
            </a:r>
          </a:p>
        </p:txBody>
      </p:sp>
    </p:spTree>
    <p:extLst>
      <p:ext uri="{BB962C8B-B14F-4D97-AF65-F5344CB8AC3E}">
        <p14:creationId xmlns:p14="http://schemas.microsoft.com/office/powerpoint/2010/main" val="252424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95CE-D8FE-587E-4F0E-79AD06A0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9374"/>
            <a:ext cx="7729728" cy="3920654"/>
          </a:xfrm>
        </p:spPr>
        <p:txBody>
          <a:bodyPr/>
          <a:lstStyle/>
          <a:p>
            <a:r>
              <a:rPr lang="en-IN" b="1" dirty="0"/>
              <a:t>WEATHER CONDITION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Rentals sharply drop with worsening weather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Clear or fair weather yields highest rentals</a:t>
            </a:r>
          </a:p>
          <a:p>
            <a:r>
              <a:rPr lang="en-IN" b="1" dirty="0"/>
              <a:t>COMBINED IMPACT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Both high windspeed and adverse weather reduce rentals in parallel.</a:t>
            </a:r>
          </a:p>
        </p:txBody>
      </p:sp>
    </p:spTree>
    <p:extLst>
      <p:ext uri="{BB962C8B-B14F-4D97-AF65-F5344CB8AC3E}">
        <p14:creationId xmlns:p14="http://schemas.microsoft.com/office/powerpoint/2010/main" val="189915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0537-3F82-77E0-49C2-DFF3D69E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06252"/>
            <a:ext cx="7729728" cy="3035430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76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BE49-5DA5-CF50-16F0-0FF4350D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FBC5-90E6-317B-3EA2-B20D971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bike sharing demand forecasting project aims to </a:t>
            </a:r>
            <a:r>
              <a:rPr lang="en-IN" dirty="0" err="1"/>
              <a:t>analyze</a:t>
            </a:r>
            <a:r>
              <a:rPr lang="en-IN" dirty="0"/>
              <a:t> bike sharing data to understand how factors such as weather, time, and holidays affect bike usage in urban environments.</a:t>
            </a:r>
          </a:p>
          <a:p>
            <a:r>
              <a:rPr lang="en-IN" dirty="0"/>
              <a:t>By identifying key correlations and trends, the project helps organizations and operators optimize their services and plan for future demand with data driven decision making.</a:t>
            </a:r>
          </a:p>
          <a:p>
            <a:r>
              <a:rPr lang="en-IN" dirty="0"/>
              <a:t>The initiative leverages robust datasets to study user behaviours and patterns in relation to external factors like weather conditions and </a:t>
            </a:r>
            <a:r>
              <a:rPr lang="en-IN" dirty="0" err="1"/>
              <a:t>calender</a:t>
            </a:r>
            <a:r>
              <a:rPr lang="en-IN" dirty="0"/>
              <a:t> events.</a:t>
            </a:r>
          </a:p>
        </p:txBody>
      </p:sp>
    </p:spTree>
    <p:extLst>
      <p:ext uri="{BB962C8B-B14F-4D97-AF65-F5344CB8AC3E}">
        <p14:creationId xmlns:p14="http://schemas.microsoft.com/office/powerpoint/2010/main" val="38059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E46E-D66F-6306-CCD7-F509D2DD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+mn-lt"/>
              </a:rPr>
              <a:t>DATA HANDLING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2220-7191-7F67-EDE9-75E49890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SET1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Highlighted the header to improve data set readability and navigation.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Applied filters to column headers to enable quicker sorting and data selection for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Removed unnecessary columns (season, year, month) to streamline the dataset and focus on relevant features for demand analysis.</a:t>
            </a:r>
          </a:p>
        </p:txBody>
      </p:sp>
    </p:spTree>
    <p:extLst>
      <p:ext uri="{BB962C8B-B14F-4D97-AF65-F5344CB8AC3E}">
        <p14:creationId xmlns:p14="http://schemas.microsoft.com/office/powerpoint/2010/main" val="41494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FDFE-C339-AC48-2081-8E8C556E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83703"/>
            <a:ext cx="7729728" cy="4156324"/>
          </a:xfrm>
        </p:spPr>
        <p:txBody>
          <a:bodyPr/>
          <a:lstStyle/>
          <a:p>
            <a:r>
              <a:rPr lang="en-IN" b="1" dirty="0"/>
              <a:t>DATA SET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Highlighted the header to improve data set readability and navigation.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Applied filters to column headers to enable quicker sorting and data selection for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Identified missing values in the ‘</a:t>
            </a:r>
            <a:r>
              <a:rPr lang="en-IN" dirty="0" err="1"/>
              <a:t>atemp</a:t>
            </a:r>
            <a:r>
              <a:rPr lang="en-IN" dirty="0"/>
              <a:t>’ column and addressed them by applying the AVERAGE formula to fill gaps, ensuring data consistency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489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2692-C8F0-E09D-9074-8F5D8F7E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04594"/>
            <a:ext cx="7729728" cy="4335433"/>
          </a:xfrm>
        </p:spPr>
        <p:txBody>
          <a:bodyPr>
            <a:normAutofit/>
          </a:bodyPr>
          <a:lstStyle/>
          <a:p>
            <a:r>
              <a:rPr lang="en-IN" b="1" dirty="0"/>
              <a:t>MERGED DATA SET 1 &amp;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Merged data set 1 &amp; 2 using the common ‘ instant’ column, applying </a:t>
            </a:r>
            <a:r>
              <a:rPr lang="en-IN" b="1" dirty="0"/>
              <a:t>VLOOKUP function </a:t>
            </a:r>
            <a:r>
              <a:rPr lang="en-IN" dirty="0"/>
              <a:t>to efficiently combine related records.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Created a new </a:t>
            </a:r>
            <a:r>
              <a:rPr lang="en-IN" b="1" dirty="0"/>
              <a:t>‘Day’ column by using the TEXT formula </a:t>
            </a:r>
            <a:r>
              <a:rPr lang="en-IN" dirty="0"/>
              <a:t>to extract and display day information for each entry.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Highlighted header for better data visualization and accessibility across the merged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Applied filters to column headers to enable quicker sorting and data selection for analysis.</a:t>
            </a:r>
          </a:p>
        </p:txBody>
      </p:sp>
    </p:spTree>
    <p:extLst>
      <p:ext uri="{BB962C8B-B14F-4D97-AF65-F5344CB8AC3E}">
        <p14:creationId xmlns:p14="http://schemas.microsoft.com/office/powerpoint/2010/main" val="401907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59E0-474F-FDC0-1C62-E9FA3574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6888"/>
            <a:ext cx="7729728" cy="4373140"/>
          </a:xfrm>
        </p:spPr>
        <p:txBody>
          <a:bodyPr>
            <a:normAutofit/>
          </a:bodyPr>
          <a:lstStyle/>
          <a:p>
            <a:r>
              <a:rPr lang="en-IN" b="1" dirty="0"/>
              <a:t>DATA SET 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Reviewed rows 611 to 619, found demand values below 1000, and restored these entries to their correct values to maintain data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Applied the </a:t>
            </a:r>
            <a:r>
              <a:rPr lang="en-IN" b="1" dirty="0"/>
              <a:t>TEXT </a:t>
            </a:r>
            <a:r>
              <a:rPr lang="en-IN" dirty="0"/>
              <a:t>formula to extract the day from the date column for further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Highlighted header for better data visualization and accessibility across the merged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Applied filters to column headers to enable quicker sorting and data selection for analysis.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8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FBE3-8DC7-1E64-F96A-568AC98E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51728"/>
            <a:ext cx="7729728" cy="4288299"/>
          </a:xfrm>
        </p:spPr>
        <p:txBody>
          <a:bodyPr/>
          <a:lstStyle/>
          <a:p>
            <a:r>
              <a:rPr lang="en-IN" b="1" dirty="0"/>
              <a:t>FINAL MERGED DATA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Merged the last merged data set with new data set 3, highlighted headers, and applied filters to improved navigation and data management.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Calculated temperature percentiles (0.25 and 0.75) to set thresholds for weather based segmentation.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Created a ‘Type of Temperature’ column- classified temperature as </a:t>
            </a:r>
            <a:r>
              <a:rPr lang="en-IN" b="1" dirty="0"/>
              <a:t>‘cold’ (less than 0.16), ‘moderate’ (0.16 to 0.24), and ‘hot’ (greater than 0.24) </a:t>
            </a:r>
            <a:r>
              <a:rPr lang="en-IN" dirty="0"/>
              <a:t>for actionable categorization.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Created a ‘Type of Humidity’ column- classified humidity as </a:t>
            </a:r>
            <a:r>
              <a:rPr lang="en-IN" b="1" dirty="0"/>
              <a:t>‘high’ &gt;0.7, ‘moderate’ – 0.44-0.7, and ‘low’ &lt;0.44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Created a ‘Weather Condition’ column- classified as </a:t>
            </a:r>
            <a:r>
              <a:rPr lang="en-IN" b="1" dirty="0"/>
              <a:t>‘clear’=1, ‘mist/cloudy’=2, ‘light rain’=3, ‘heavy rain’=4</a:t>
            </a:r>
          </a:p>
        </p:txBody>
      </p:sp>
    </p:spTree>
    <p:extLst>
      <p:ext uri="{BB962C8B-B14F-4D97-AF65-F5344CB8AC3E}">
        <p14:creationId xmlns:p14="http://schemas.microsoft.com/office/powerpoint/2010/main" val="425240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E05A-DF72-067F-D917-7E38CA03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00520"/>
            <a:ext cx="7729728" cy="393950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Applied summary formulas </a:t>
            </a:r>
            <a:r>
              <a:rPr lang="en-IN" b="1" dirty="0"/>
              <a:t>( AVERAGE, MAX, MIN) </a:t>
            </a:r>
            <a:r>
              <a:rPr lang="en-IN" dirty="0"/>
              <a:t>to the Casual, Registered, and Total count columns to extract key statistics on bike rental behaviour.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Used </a:t>
            </a:r>
            <a:r>
              <a:rPr lang="en-IN" b="1" dirty="0"/>
              <a:t>SUM(SUMIFS) </a:t>
            </a:r>
            <a:r>
              <a:rPr lang="en-IN" dirty="0"/>
              <a:t>formulas to calculate total bike rentals and their breakdown by ‘casual’ and ‘registered’ for weekends and weekdays, supporting targeted analysis of user segments and trends. </a:t>
            </a:r>
          </a:p>
        </p:txBody>
      </p:sp>
    </p:spTree>
    <p:extLst>
      <p:ext uri="{BB962C8B-B14F-4D97-AF65-F5344CB8AC3E}">
        <p14:creationId xmlns:p14="http://schemas.microsoft.com/office/powerpoint/2010/main" val="12277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1465-6182-7CF6-01DC-4933A9E9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2240"/>
            <a:ext cx="7729728" cy="3967788"/>
          </a:xfrm>
        </p:spPr>
        <p:txBody>
          <a:bodyPr/>
          <a:lstStyle/>
          <a:p>
            <a:r>
              <a:rPr lang="en-IN" dirty="0"/>
              <a:t>Developed dashboard pivot charts on sheet2 in final merged data set for-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Total bike rentals and their breakdown by casual and registered for weekends and weekdays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Hourly bike rental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Relationship between temperature type and total rentals.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5659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2961</TotalTime>
  <Words>920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Gill Sans MT</vt:lpstr>
      <vt:lpstr>Parcel</vt:lpstr>
      <vt:lpstr>NEXTHIKES IT SOLUTIONS</vt:lpstr>
      <vt:lpstr>PROJECT OVERVIEW</vt:lpstr>
      <vt:lpstr>DATA HANDLING AND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Jaiswal</dc:creator>
  <cp:lastModifiedBy>Sakshi Jaiswal</cp:lastModifiedBy>
  <cp:revision>19</cp:revision>
  <dcterms:created xsi:type="dcterms:W3CDTF">2025-10-13T06:40:13Z</dcterms:created>
  <dcterms:modified xsi:type="dcterms:W3CDTF">2025-10-15T14:21:05Z</dcterms:modified>
</cp:coreProperties>
</file>