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8"/>
  </p:notesMasterIdLst>
  <p:sldIdLst>
    <p:sldId id="274" r:id="rId3"/>
    <p:sldId id="257" r:id="rId4"/>
    <p:sldId id="268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6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dya Jadhav" initials="V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4660"/>
  </p:normalViewPr>
  <p:slideViewPr>
    <p:cSldViewPr>
      <p:cViewPr>
        <p:scale>
          <a:sx n="107" d="100"/>
          <a:sy n="107" d="100"/>
        </p:scale>
        <p:origin x="-2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5AA70-9074-4A07-A250-E8B109C6BC20}" type="datetimeFigureOut">
              <a:rPr lang="en-US" smtClean="0"/>
              <a:t>4/28/2015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B3F72-62C4-4F9E-BF4C-E6806BDE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70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8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7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/>
        </p:nvPicPr>
        <p:blipFill>
          <a:blip r:embed="rId2"/>
          <a:srcRect r="4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7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3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0562"/>
            <a:ext cx="9151346" cy="61674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35877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825" y="35877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8112" y="40122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7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lum bright="-4000"/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2001838" algn="l"/>
              </a:tabLst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56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14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07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/>
        </p:nvPicPr>
        <p:blipFill>
          <a:blip r:embed="rId2">
            <a:lum bright="-6000"/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56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183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 descr="Pune-CT1-GNR-HRB-USA New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454227"/>
            <a:ext cx="8985153" cy="540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 bwMode="auto">
          <a:xfrm>
            <a:off x="3733800" y="6494463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4"/>
          <p:cNvSpPr/>
          <p:nvPr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91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4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694944"/>
            <a:ext cx="9144000" cy="6163056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noFill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9416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20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28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9144000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43637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988" y="1154113"/>
            <a:ext cx="8328025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0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92CC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964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550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84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075499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24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0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white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41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-9525" y="1458913"/>
            <a:ext cx="2286000" cy="795337"/>
            <a:chOff x="1000125" y="5848350"/>
            <a:chExt cx="2286000" cy="795338"/>
          </a:xfrm>
        </p:grpSpPr>
        <p:sp>
          <p:nvSpPr>
            <p:cNvPr id="6" name="Rectangle 5"/>
            <p:cNvSpPr/>
            <p:nvPr/>
          </p:nvSpPr>
          <p:spPr bwMode="auto">
            <a:xfrm flipH="1">
              <a:off x="1000125" y="5848350"/>
              <a:ext cx="2286000" cy="795338"/>
            </a:xfrm>
            <a:prstGeom prst="rect">
              <a:avLst/>
            </a:prstGeom>
            <a:solidFill>
              <a:srgbClr val="00547E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 Placeholder 3"/>
            <p:cNvSpPr txBox="1">
              <a:spLocks/>
            </p:cNvSpPr>
            <p:nvPr/>
          </p:nvSpPr>
          <p:spPr>
            <a:xfrm>
              <a:off x="1138238" y="5872162"/>
              <a:ext cx="1919287" cy="712789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OPD Service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000" dirty="0" smtClean="0">
                  <a:solidFill>
                    <a:prstClr val="white">
                      <a:lumMod val="95000"/>
                    </a:prstClr>
                  </a:solidFill>
                </a:rPr>
                <a:t>(Outsourced Product Development Services)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4562475" y="1457325"/>
            <a:ext cx="2295525" cy="795338"/>
            <a:chOff x="4562856" y="1457325"/>
            <a:chExt cx="2295144" cy="795338"/>
          </a:xfrm>
        </p:grpSpPr>
        <p:sp>
          <p:nvSpPr>
            <p:cNvPr id="9" name="Rectangle 8"/>
            <p:cNvSpPr/>
            <p:nvPr/>
          </p:nvSpPr>
          <p:spPr bwMode="auto">
            <a:xfrm flipH="1">
              <a:off x="4572379" y="1457325"/>
              <a:ext cx="2285621" cy="795338"/>
            </a:xfrm>
            <a:prstGeom prst="rect">
              <a:avLst/>
            </a:prstGeom>
            <a:solidFill>
              <a:srgbClr val="B36005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4562856" y="1490663"/>
              <a:ext cx="1920556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Value Added Services</a:t>
              </a:r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6858000" y="1457325"/>
            <a:ext cx="2286000" cy="795338"/>
            <a:chOff x="6858000" y="1457325"/>
            <a:chExt cx="2286000" cy="795338"/>
          </a:xfrm>
        </p:grpSpPr>
        <p:sp>
          <p:nvSpPr>
            <p:cNvPr id="12" name="Rectangle 11"/>
            <p:cNvSpPr/>
            <p:nvPr/>
          </p:nvSpPr>
          <p:spPr bwMode="auto">
            <a:xfrm flipH="1">
              <a:off x="6858000" y="1457325"/>
              <a:ext cx="2286000" cy="795338"/>
            </a:xfrm>
            <a:prstGeom prst="rect">
              <a:avLst/>
            </a:prstGeom>
            <a:solidFill>
              <a:srgbClr val="EB7E07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6867525" y="1490663"/>
              <a:ext cx="1919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ct val="20000"/>
                </a:spcBef>
                <a:spcAft>
                  <a:spcPts val="0"/>
                </a:spcAft>
                <a:buFont typeface="Arial" pitchFamily="34" charset="0"/>
                <a:buNone/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Idea Incubation Center</a:t>
              </a: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2266950" y="1457325"/>
            <a:ext cx="2305050" cy="795338"/>
            <a:chOff x="2267712" y="1457325"/>
            <a:chExt cx="2304288" cy="795338"/>
          </a:xfrm>
        </p:grpSpPr>
        <p:sp>
          <p:nvSpPr>
            <p:cNvPr id="15" name="Rectangle 14"/>
            <p:cNvSpPr/>
            <p:nvPr/>
          </p:nvSpPr>
          <p:spPr bwMode="auto">
            <a:xfrm flipH="1">
              <a:off x="2278821" y="1457325"/>
              <a:ext cx="2293179" cy="795338"/>
            </a:xfrm>
            <a:prstGeom prst="rect">
              <a:avLst/>
            </a:prstGeom>
            <a:solidFill>
              <a:srgbClr val="0075B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 Placeholder 3"/>
            <p:cNvSpPr txBox="1">
              <a:spLocks/>
            </p:cNvSpPr>
            <p:nvPr/>
          </p:nvSpPr>
          <p:spPr>
            <a:xfrm>
              <a:off x="2267712" y="1481138"/>
              <a:ext cx="2304288" cy="712787"/>
            </a:xfrm>
            <a:prstGeom prst="rect">
              <a:avLst/>
            </a:prstGeom>
          </p:spPr>
          <p:txBody>
            <a:bodyPr/>
            <a:lstStyle>
              <a:lvl1pPr marL="0" indent="0">
                <a:buNone/>
                <a:defRPr sz="170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dirty="0" smtClean="0">
                  <a:solidFill>
                    <a:prstClr val="white">
                      <a:lumMod val="95000"/>
                    </a:prstClr>
                  </a:solidFill>
                </a:rPr>
                <a:t>Enterprise Business Solutions</a:t>
              </a:r>
            </a:p>
          </p:txBody>
        </p:sp>
      </p:grp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-9525" y="2252663"/>
            <a:ext cx="2286000" cy="3343275"/>
            <a:chOff x="-9525" y="2252663"/>
            <a:chExt cx="2286000" cy="3343275"/>
          </a:xfrm>
        </p:grpSpPr>
        <p:sp>
          <p:nvSpPr>
            <p:cNvPr id="18" name="Rectangle 17"/>
            <p:cNvSpPr/>
            <p:nvPr/>
          </p:nvSpPr>
          <p:spPr bwMode="auto">
            <a:xfrm flipH="1" flipV="1">
              <a:off x="-9525" y="2252663"/>
              <a:ext cx="2286000" cy="3343275"/>
            </a:xfrm>
            <a:prstGeom prst="rect">
              <a:avLst/>
            </a:prstGeom>
            <a:solidFill>
              <a:srgbClr val="44BDF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128588" y="2414588"/>
              <a:ext cx="1919287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Development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</a:t>
              </a:r>
              <a:b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</a:b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Re-Engineering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Software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QA and Testing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2266950" y="2252663"/>
            <a:ext cx="2305050" cy="3343275"/>
            <a:chOff x="2267712" y="2252663"/>
            <a:chExt cx="2304288" cy="3343275"/>
          </a:xfrm>
        </p:grpSpPr>
        <p:sp>
          <p:nvSpPr>
            <p:cNvPr id="21" name="Rectangle 20"/>
            <p:cNvSpPr/>
            <p:nvPr/>
          </p:nvSpPr>
          <p:spPr bwMode="auto">
            <a:xfrm flipH="1" flipV="1">
              <a:off x="2278821" y="2252663"/>
              <a:ext cx="2293179" cy="3343275"/>
            </a:xfrm>
            <a:prstGeom prst="rect">
              <a:avLst/>
            </a:prstGeom>
            <a:solidFill>
              <a:srgbClr val="69CAFB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2267712" y="2414588"/>
              <a:ext cx="2304288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Application Development  and Maintenance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Enterprise Portals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SOA Services</a:t>
              </a:r>
            </a:p>
            <a:p>
              <a:pPr>
                <a:buClr>
                  <a:srgbClr val="0075B0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0075B0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MIS  and Data Analytics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4572000" y="2252663"/>
            <a:ext cx="2400300" cy="3343275"/>
            <a:chOff x="4572000" y="2252663"/>
            <a:chExt cx="2400300" cy="3343275"/>
          </a:xfrm>
        </p:grpSpPr>
        <p:sp>
          <p:nvSpPr>
            <p:cNvPr id="24" name="Rectangle 23"/>
            <p:cNvSpPr/>
            <p:nvPr/>
          </p:nvSpPr>
          <p:spPr bwMode="auto">
            <a:xfrm flipH="1" flipV="1">
              <a:off x="4572000" y="2252663"/>
              <a:ext cx="2286000" cy="3343275"/>
            </a:xfrm>
            <a:prstGeom prst="rect">
              <a:avLst/>
            </a:prstGeom>
            <a:solidFill>
              <a:srgbClr val="FAB16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4572000" y="2414588"/>
              <a:ext cx="2400300" cy="300513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Technical Support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User Interface Design </a:t>
              </a: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>
                    <a:lumMod val="50000"/>
                  </a:srgbClr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Documentation</a:t>
              </a:r>
            </a:p>
            <a:p>
              <a:pPr>
                <a:buFont typeface="Arial" pitchFamily="34" charset="0"/>
                <a:buNone/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6" name="Group 67"/>
          <p:cNvGrpSpPr>
            <a:grpSpLocks/>
          </p:cNvGrpSpPr>
          <p:nvPr/>
        </p:nvGrpSpPr>
        <p:grpSpPr bwMode="auto">
          <a:xfrm>
            <a:off x="6858000" y="2252663"/>
            <a:ext cx="2286000" cy="3343275"/>
            <a:chOff x="6857998" y="2252663"/>
            <a:chExt cx="2286002" cy="3343275"/>
          </a:xfrm>
        </p:grpSpPr>
        <p:sp>
          <p:nvSpPr>
            <p:cNvPr id="27" name="Rectangle 26"/>
            <p:cNvSpPr/>
            <p:nvPr/>
          </p:nvSpPr>
          <p:spPr bwMode="auto">
            <a:xfrm flipH="1" flipV="1">
              <a:off x="6857998" y="2252663"/>
              <a:ext cx="2286002" cy="3343275"/>
            </a:xfrm>
            <a:prstGeom prst="rect">
              <a:avLst/>
            </a:prstGeom>
            <a:solidFill>
              <a:srgbClr val="FDD9B1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 Placeholder 3"/>
            <p:cNvSpPr txBox="1">
              <a:spLocks/>
            </p:cNvSpPr>
            <p:nvPr/>
          </p:nvSpPr>
          <p:spPr>
            <a:xfrm>
              <a:off x="6857998" y="2414588"/>
              <a:ext cx="2057402" cy="3024187"/>
            </a:xfrm>
            <a:prstGeom prst="rect">
              <a:avLst/>
            </a:prstGeom>
          </p:spPr>
          <p:txBody>
            <a:bodyPr/>
            <a:lstStyle>
              <a:lvl1pPr marL="119063" marR="0" indent="-119063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From an Idea to Product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Qualified Pool of Product  Architects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Scalable ODC Environment</a:t>
              </a:r>
            </a:p>
            <a:p>
              <a:pPr>
                <a:buClr>
                  <a:srgbClr val="F79646"/>
                </a:buCl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buClr>
                  <a:srgbClr val="F79646"/>
                </a:buClr>
                <a:defRPr/>
              </a:pPr>
              <a:r>
                <a: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Optimization of Limited Resources</a:t>
              </a: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defRPr/>
              </a:pPr>
              <a:endPara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8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0" name="Group 47"/>
          <p:cNvGrpSpPr>
            <a:grpSpLocks/>
          </p:cNvGrpSpPr>
          <p:nvPr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5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9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V="1">
            <a:off x="2281238" y="1457322"/>
            <a:ext cx="6862762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2281238" y="2254250"/>
            <a:ext cx="6862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66202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6620256" cy="2714228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12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6843103" y="1457323"/>
            <a:ext cx="230089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4568827" y="1457320"/>
            <a:ext cx="2273876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2281238" y="1457325"/>
            <a:ext cx="2287567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2281238" y="2254250"/>
            <a:ext cx="229076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4568827" y="2254250"/>
            <a:ext cx="2273876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227685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1205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5"/>
            <a:ext cx="2276856" cy="212959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51299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50379" y="1545146"/>
            <a:ext cx="213487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4"/>
          </p:nvPr>
        </p:nvSpPr>
        <p:spPr>
          <a:xfrm>
            <a:off x="6840473" y="2413825"/>
            <a:ext cx="2316226" cy="2301049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" name="Rectangle 29"/>
          <p:cNvSpPr/>
          <p:nvPr/>
        </p:nvSpPr>
        <p:spPr>
          <a:xfrm flipV="1">
            <a:off x="6847114" y="2254250"/>
            <a:ext cx="2296886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9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V="1">
            <a:off x="2281238" y="1457325"/>
            <a:ext cx="3409950" cy="796925"/>
          </a:xfrm>
          <a:prstGeom prst="rect">
            <a:avLst/>
          </a:prstGeom>
          <a:solidFill>
            <a:srgbClr val="0075B0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695950" y="1457325"/>
            <a:ext cx="3457575" cy="796925"/>
          </a:xfrm>
          <a:prstGeom prst="rect">
            <a:avLst/>
          </a:prstGeom>
          <a:solidFill>
            <a:srgbClr val="0075B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2281238" y="2254250"/>
            <a:ext cx="3414712" cy="3403600"/>
          </a:xfrm>
          <a:prstGeom prst="rect">
            <a:avLst/>
          </a:prstGeom>
          <a:solidFill>
            <a:srgbClr val="69CA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695950" y="2254250"/>
            <a:ext cx="3457575" cy="3403600"/>
          </a:xfrm>
          <a:prstGeom prst="rect">
            <a:avLst/>
          </a:prstGeom>
          <a:solidFill>
            <a:srgbClr val="69CAFB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9525" y="1457325"/>
            <a:ext cx="2286000" cy="796925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1825625" y="1604963"/>
            <a:ext cx="352425" cy="266700"/>
            <a:chOff x="1190625" y="1876425"/>
            <a:chExt cx="352425" cy="26670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-5790" y="2254250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71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2245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00700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flipV="1">
            <a:off x="2270125" y="2254250"/>
            <a:ext cx="6873875" cy="3403600"/>
          </a:xfrm>
          <a:prstGeom prst="rect">
            <a:avLst/>
          </a:prstGeom>
          <a:solidFill>
            <a:srgbClr val="CC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410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228600" y="1857376"/>
            <a:ext cx="352425" cy="266700"/>
            <a:chOff x="1190625" y="1876425"/>
            <a:chExt cx="352425" cy="2667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33475" y="1933575"/>
              <a:ext cx="266700" cy="152400"/>
            </a:xfrm>
            <a:prstGeom prst="triangle">
              <a:avLst/>
            </a:prstGeom>
            <a:solidFill>
              <a:srgbClr val="0067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1233488" y="1933575"/>
              <a:ext cx="266700" cy="152400"/>
            </a:xfrm>
            <a:prstGeom prst="triangle">
              <a:avLst/>
            </a:prstGeom>
            <a:solidFill>
              <a:srgbClr val="0075B0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333500" y="1933575"/>
              <a:ext cx="266700" cy="152400"/>
            </a:xfrm>
            <a:prstGeom prst="triangle">
              <a:avLst/>
            </a:prstGeom>
            <a:solidFill>
              <a:srgbClr val="0075B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6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2286000" y="2259013"/>
            <a:ext cx="6858000" cy="3341687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6350" y="1457325"/>
            <a:ext cx="9144000" cy="7969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0" y="2259106"/>
            <a:ext cx="2282825" cy="33375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6422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26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4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35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1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453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8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143"/>
            <a:ext cx="9144000" cy="62067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8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0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38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9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0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image" Target="../media/image4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F364-5323-48FA-8F1F-8E14E9C5A3ED}" type="datetimeFigureOut">
              <a:rPr lang="en-IN" smtClean="0"/>
              <a:t>28-04-2015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96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141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F2B1C8F-A1F0-487C-BA1C-533C36CD20C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75B0"/>
                </a:solidFill>
                <a:latin typeface="Arial" pitchFamily="34" charset="0"/>
                <a:ea typeface="Kozuka Gothic Pro R" pitchFamily="34" charset="-128"/>
                <a:cs typeface="Arial" pitchFamily="34" charset="0"/>
              </a:rPr>
              <a:t>www.cybage.com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84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5087938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NEXUS- Repository Manager</a:t>
            </a:r>
            <a:endParaRPr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8A412F-DB32-47FC-B229-6843054D821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Health </a:t>
            </a:r>
            <a:r>
              <a:rPr lang="en-US" dirty="0"/>
              <a:t>C</a:t>
            </a:r>
            <a:r>
              <a:rPr lang="en-US" dirty="0" smtClean="0"/>
              <a:t>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2204864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Checks for security vulnerabilities</a:t>
            </a:r>
          </a:p>
          <a:p>
            <a:r>
              <a:rPr lang="en-US" dirty="0" smtClean="0"/>
              <a:t>Licensing issues</a:t>
            </a:r>
          </a:p>
          <a:p>
            <a:r>
              <a:rPr lang="en-US" dirty="0" smtClean="0"/>
              <a:t>Threat Level</a:t>
            </a:r>
          </a:p>
          <a:p>
            <a:endParaRPr lang="en-IN" dirty="0"/>
          </a:p>
        </p:txBody>
      </p:sp>
      <p:pic>
        <p:nvPicPr>
          <p:cNvPr id="4" name="Picture 3" descr="figs/web/rhc-detail-summar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5943600" cy="28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0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proxy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68960"/>
            <a:ext cx="7164287" cy="3474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823" y="2132856"/>
            <a:ext cx="9050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</a:t>
            </a:r>
            <a:r>
              <a:rPr lang="en-US" sz="3200" dirty="0" smtClean="0"/>
              <a:t>mproves collaboration between geographically distributed teams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56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Repositories</a:t>
            </a:r>
          </a:p>
        </p:txBody>
      </p:sp>
      <p:pic>
        <p:nvPicPr>
          <p:cNvPr id="2051" name="Picture 3" descr="C:\Users\ruchak\Desktop\My Work\pics\deployment without staging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4040188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ruchak\Desktop\My Work\pics\staging repo.png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08920"/>
            <a:ext cx="40417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</a:t>
            </a:r>
            <a:r>
              <a:rPr lang="en-US" dirty="0"/>
              <a:t>A</a:t>
            </a:r>
            <a:r>
              <a:rPr lang="en-US" dirty="0" smtClean="0"/>
              <a:t>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233203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IN" dirty="0"/>
              <a:t>Increased </a:t>
            </a:r>
            <a:r>
              <a:rPr lang="en-IN" dirty="0" smtClean="0"/>
              <a:t>speed and more reliable builds</a:t>
            </a:r>
            <a:endParaRPr lang="en-IN" dirty="0"/>
          </a:p>
          <a:p>
            <a:r>
              <a:rPr lang="en-IN" dirty="0"/>
              <a:t>Reduced bandwidth </a:t>
            </a:r>
            <a:r>
              <a:rPr lang="en-IN" dirty="0" smtClean="0"/>
              <a:t>usage</a:t>
            </a:r>
            <a:endParaRPr lang="en-IN" dirty="0"/>
          </a:p>
          <a:p>
            <a:r>
              <a:rPr lang="en-IN" dirty="0"/>
              <a:t>Improved management of 3rd party </a:t>
            </a:r>
            <a:r>
              <a:rPr lang="en-IN" dirty="0" err="1"/>
              <a:t>artifacts</a:t>
            </a:r>
            <a:endParaRPr lang="en-IN" dirty="0"/>
          </a:p>
          <a:p>
            <a:r>
              <a:rPr lang="en-IN" dirty="0"/>
              <a:t>Internal collaboration enabled</a:t>
            </a:r>
          </a:p>
          <a:p>
            <a:r>
              <a:rPr lang="en-IN" dirty="0"/>
              <a:t>Distribution of components made </a:t>
            </a:r>
            <a:r>
              <a:rPr lang="en-IN" dirty="0" smtClean="0"/>
              <a:t>possible</a:t>
            </a:r>
          </a:p>
          <a:p>
            <a:r>
              <a:rPr lang="en-US" dirty="0" smtClean="0"/>
              <a:t>Improved security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39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and </a:t>
            </a:r>
            <a:r>
              <a:rPr lang="en-US" dirty="0" err="1" smtClean="0"/>
              <a:t>ALM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2517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01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Repository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3734" y="2312380"/>
            <a:ext cx="8229600" cy="452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IN" dirty="0" smtClean="0"/>
              <a:t>Managing </a:t>
            </a:r>
            <a:r>
              <a:rPr lang="en-IN" dirty="0"/>
              <a:t>access to public </a:t>
            </a:r>
            <a:r>
              <a:rPr lang="en-IN" dirty="0" smtClean="0"/>
              <a:t>repositories</a:t>
            </a:r>
          </a:p>
          <a:p>
            <a:r>
              <a:rPr lang="en-IN" dirty="0" smtClean="0"/>
              <a:t>Caching components in Central repository</a:t>
            </a:r>
            <a:endParaRPr lang="en-IN" dirty="0"/>
          </a:p>
          <a:p>
            <a:r>
              <a:rPr lang="en-IN" dirty="0" smtClean="0"/>
              <a:t>Storing </a:t>
            </a:r>
            <a:r>
              <a:rPr lang="en-IN" dirty="0"/>
              <a:t>components that are not in public </a:t>
            </a:r>
            <a:r>
              <a:rPr lang="en-IN" dirty="0" smtClean="0"/>
              <a:t>repositories</a:t>
            </a:r>
          </a:p>
          <a:p>
            <a:r>
              <a:rPr lang="en-IN" dirty="0" smtClean="0"/>
              <a:t>Hosting components developed by organisation</a:t>
            </a:r>
          </a:p>
          <a:p>
            <a:r>
              <a:rPr lang="en-IN" dirty="0" smtClean="0"/>
              <a:t>Managing </a:t>
            </a:r>
            <a:r>
              <a:rPr lang="en-IN" dirty="0"/>
              <a:t>releases and </a:t>
            </a:r>
            <a:r>
              <a:rPr lang="en-IN" dirty="0" smtClean="0"/>
              <a:t>snapshots</a:t>
            </a:r>
            <a:endParaRPr lang="en-IN" dirty="0"/>
          </a:p>
          <a:p>
            <a:r>
              <a:rPr lang="en-IN" dirty="0" smtClean="0"/>
              <a:t>Managing </a:t>
            </a:r>
            <a:r>
              <a:rPr lang="en-IN" dirty="0"/>
              <a:t>internal releases and development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075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-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 rotWithShape="1">
          <a:blip r:embed="rId2"/>
          <a:srcRect l="7151" t="16474" r="8563" b="17256"/>
          <a:stretch/>
        </p:blipFill>
        <p:spPr bwMode="auto">
          <a:xfrm>
            <a:off x="179512" y="2332037"/>
            <a:ext cx="7194550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089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Nexus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2332037"/>
            <a:ext cx="8229600" cy="452596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 smtClean="0"/>
              <a:t>Repository health check</a:t>
            </a:r>
          </a:p>
          <a:p>
            <a:r>
              <a:rPr lang="en-US" dirty="0" smtClean="0"/>
              <a:t>Smart proxy for distributed teams</a:t>
            </a:r>
          </a:p>
          <a:p>
            <a:r>
              <a:rPr lang="en-US" dirty="0" smtClean="0"/>
              <a:t>Crowd and LDAP support</a:t>
            </a:r>
            <a:endParaRPr lang="en-IN" dirty="0"/>
          </a:p>
          <a:p>
            <a:r>
              <a:rPr lang="en-IN" dirty="0" smtClean="0"/>
              <a:t>Proxy repositories and Hosted repositories</a:t>
            </a:r>
          </a:p>
          <a:p>
            <a:r>
              <a:rPr lang="en-IN" dirty="0" smtClean="0"/>
              <a:t>Staging repositories for improved build promotion</a:t>
            </a:r>
          </a:p>
          <a:p>
            <a:pPr lvl="0"/>
            <a:r>
              <a:rPr lang="en-US" dirty="0"/>
              <a:t>Seamless</a:t>
            </a:r>
            <a:r>
              <a:rPr lang="en-US" b="1" dirty="0"/>
              <a:t> </a:t>
            </a:r>
            <a:r>
              <a:rPr lang="en-US" dirty="0"/>
              <a:t>Integration</a:t>
            </a:r>
            <a:r>
              <a:rPr lang="en-US" b="1" dirty="0"/>
              <a:t> </a:t>
            </a:r>
            <a:r>
              <a:rPr lang="en-US" dirty="0"/>
              <a:t>with</a:t>
            </a:r>
            <a:r>
              <a:rPr lang="en-US" b="1" dirty="0"/>
              <a:t> </a:t>
            </a:r>
            <a:r>
              <a:rPr lang="en-US" dirty="0"/>
              <a:t>Existing</a:t>
            </a:r>
            <a:r>
              <a:rPr lang="en-US" b="1" dirty="0"/>
              <a:t> </a:t>
            </a:r>
            <a:r>
              <a:rPr lang="en-US" dirty="0" smtClean="0"/>
              <a:t>Tools </a:t>
            </a:r>
            <a:r>
              <a:rPr lang="en-US" dirty="0"/>
              <a:t>such as Eclipse</a:t>
            </a:r>
            <a:r>
              <a:rPr lang="en-US" dirty="0" smtClean="0"/>
              <a:t>, </a:t>
            </a:r>
            <a:r>
              <a:rPr lang="en-US" dirty="0"/>
              <a:t>Jenkins</a:t>
            </a:r>
            <a:r>
              <a:rPr lang="en-US" dirty="0" smtClean="0"/>
              <a:t>, </a:t>
            </a:r>
            <a:r>
              <a:rPr lang="en-US" dirty="0"/>
              <a:t>Chef, </a:t>
            </a:r>
            <a:r>
              <a:rPr lang="en-US" dirty="0" err="1"/>
              <a:t>Docker</a:t>
            </a:r>
            <a:r>
              <a:rPr lang="en-US" dirty="0"/>
              <a:t>, </a:t>
            </a:r>
            <a:r>
              <a:rPr lang="en-US" dirty="0" err="1"/>
              <a:t>RunDeck</a:t>
            </a:r>
            <a:r>
              <a:rPr lang="en-US" dirty="0"/>
              <a:t>, and more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Nexus – Repository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064" y="2017451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 smtClean="0"/>
              <a:t>Proxy repository: A proxy repository is a proxy of remote repository</a:t>
            </a:r>
          </a:p>
          <a:p>
            <a:r>
              <a:rPr lang="en-IN" dirty="0" smtClean="0"/>
              <a:t>Hosted repository: A Hosted repository is hosted by Nexus and used to store internal </a:t>
            </a:r>
            <a:r>
              <a:rPr lang="en-IN" dirty="0" err="1" smtClean="0"/>
              <a:t>artifact</a:t>
            </a:r>
            <a:r>
              <a:rPr lang="en-IN" dirty="0" smtClean="0"/>
              <a:t> generated by Corporate companies </a:t>
            </a:r>
          </a:p>
          <a:p>
            <a:r>
              <a:rPr lang="en-IN" dirty="0" smtClean="0"/>
              <a:t>Virtual repository: This serves as an adapter to and from different types of repositories (currently Maven1 and Maven2 are supported)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2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 Nexus Repositories..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023" y="2193026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Formats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NuGet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OBR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Policy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Snapshot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Release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 Formats</a:t>
            </a:r>
            <a:br>
              <a:rPr lang="en-US" dirty="0" smtClean="0"/>
            </a:br>
            <a:r>
              <a:rPr lang="en-US" sz="3600" dirty="0" smtClean="0"/>
              <a:t>Component coordinates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064" y="2390313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Unique "GAV</a:t>
            </a:r>
            <a:r>
              <a:rPr lang="en-IN" dirty="0"/>
              <a:t>" </a:t>
            </a:r>
            <a:r>
              <a:rPr lang="en-IN" dirty="0" smtClean="0"/>
              <a:t>coordinates: </a:t>
            </a:r>
            <a:r>
              <a:rPr lang="en-IN" b="1" dirty="0" err="1" smtClean="0"/>
              <a:t>g</a:t>
            </a:r>
            <a:r>
              <a:rPr lang="en-IN" dirty="0" err="1" smtClean="0"/>
              <a:t>roupId</a:t>
            </a:r>
            <a:r>
              <a:rPr lang="en-IN" dirty="0"/>
              <a:t>, </a:t>
            </a:r>
            <a:r>
              <a:rPr lang="en-IN" b="1" dirty="0" err="1" smtClean="0"/>
              <a:t>a</a:t>
            </a:r>
            <a:r>
              <a:rPr lang="en-IN" dirty="0" err="1" smtClean="0"/>
              <a:t>rtifactId</a:t>
            </a:r>
            <a:r>
              <a:rPr lang="en-IN" dirty="0"/>
              <a:t>, </a:t>
            </a:r>
            <a:r>
              <a:rPr lang="en-IN" b="1" dirty="0" smtClean="0"/>
              <a:t>v</a:t>
            </a:r>
            <a:r>
              <a:rPr lang="en-IN" dirty="0" smtClean="0"/>
              <a:t>ersion</a:t>
            </a:r>
          </a:p>
          <a:p>
            <a:endParaRPr lang="en-IN" dirty="0"/>
          </a:p>
          <a:p>
            <a:r>
              <a:rPr lang="en-IN" dirty="0"/>
              <a:t>optionally classifier and packaging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77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 Formats</a:t>
            </a:r>
            <a:br>
              <a:rPr lang="en-US" dirty="0" smtClean="0"/>
            </a:br>
            <a:r>
              <a:rPr lang="en-US" sz="3600" dirty="0" smtClean="0"/>
              <a:t>Maven Repository format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04864"/>
            <a:ext cx="5400675" cy="41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Repository Policy</a:t>
            </a:r>
            <a:r>
              <a:rPr lang="en-IN" sz="4900" dirty="0" smtClean="0"/>
              <a:t/>
            </a:r>
            <a:br>
              <a:rPr lang="en-IN" sz="4900" dirty="0" smtClean="0"/>
            </a:br>
            <a:r>
              <a:rPr lang="en-IN" sz="3600" dirty="0" smtClean="0"/>
              <a:t>Release</a:t>
            </a:r>
            <a:r>
              <a:rPr lang="en-IN" sz="3600" b="1" dirty="0" smtClean="0"/>
              <a:t> </a:t>
            </a:r>
            <a:r>
              <a:rPr lang="en-IN" sz="3600" dirty="0"/>
              <a:t>vs</a:t>
            </a:r>
            <a:r>
              <a:rPr lang="en-IN" sz="3600" b="1" dirty="0" smtClean="0"/>
              <a:t> </a:t>
            </a:r>
            <a:r>
              <a:rPr lang="en-IN" sz="3600" dirty="0"/>
              <a:t>Snapshot</a:t>
            </a:r>
            <a:r>
              <a:rPr lang="en-IN" sz="3600" b="1" dirty="0" smtClean="0"/>
              <a:t> </a:t>
            </a:r>
            <a:r>
              <a:rPr lang="en-IN" sz="3600" dirty="0"/>
              <a:t>Repositories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8473" y="2292659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500" dirty="0"/>
              <a:t>Release</a:t>
            </a:r>
            <a:r>
              <a:rPr lang="en-IN" b="1" dirty="0" smtClean="0"/>
              <a:t> </a:t>
            </a:r>
            <a:r>
              <a:rPr lang="en-IN" sz="3500" dirty="0"/>
              <a:t>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Store "point-in-time" Releases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Releases never change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Publish a Release → Both the </a:t>
            </a:r>
            <a:r>
              <a:rPr lang="en-IN" sz="3000" dirty="0" err="1"/>
              <a:t>artifact</a:t>
            </a:r>
            <a:r>
              <a:rPr lang="en-IN" sz="3000" dirty="0"/>
              <a:t> and meta-data "live forever</a:t>
            </a:r>
            <a:r>
              <a:rPr lang="en-IN" dirty="0"/>
              <a:t>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500" dirty="0"/>
              <a:t>Snapshot</a:t>
            </a:r>
            <a:r>
              <a:rPr lang="en-IN" b="1" dirty="0"/>
              <a:t> </a:t>
            </a:r>
            <a:r>
              <a:rPr lang="en-IN" sz="3500" dirty="0"/>
              <a:t>Repositories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Used for development-only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Transient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3000" dirty="0"/>
              <a:t>No promise SNAPSHOT </a:t>
            </a:r>
            <a:r>
              <a:rPr lang="en-IN" sz="3000" dirty="0" err="1"/>
              <a:t>artifacts</a:t>
            </a:r>
            <a:r>
              <a:rPr lang="en-IN" sz="3000" dirty="0"/>
              <a:t> will remain the same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2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5B0"/>
      </a:hlink>
      <a:folHlink>
        <a:srgbClr val="0075B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8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75B0"/>
    </a:hlink>
    <a:folHlink>
      <a:srgbClr val="0075B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23059</TotalTime>
  <Words>268</Words>
  <Application>Microsoft Office PowerPoint</Application>
  <PresentationFormat>On-screen Show (4:3)</PresentationFormat>
  <Paragraphs>63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NEXUS- Repository Manager</vt:lpstr>
      <vt:lpstr>Need of Repository Management</vt:lpstr>
      <vt:lpstr>Nexus - Overview</vt:lpstr>
      <vt:lpstr> Nexus Features</vt:lpstr>
      <vt:lpstr>Nexus – Repository Types </vt:lpstr>
      <vt:lpstr>More on Nexus Repositories..</vt:lpstr>
      <vt:lpstr>Repository Formats Component coordinates</vt:lpstr>
      <vt:lpstr>Repository Formats Maven Repository format</vt:lpstr>
      <vt:lpstr>Repository Policy Release vs Snapshot Repositories </vt:lpstr>
      <vt:lpstr>Repository Health Check</vt:lpstr>
      <vt:lpstr>Smart proxy</vt:lpstr>
      <vt:lpstr>Staging Repositories</vt:lpstr>
      <vt:lpstr>Nexus Advantages</vt:lpstr>
      <vt:lpstr>Nexus and ALM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NEXUS</dc:title>
  <dc:creator>Roo</dc:creator>
  <cp:lastModifiedBy>Rucha Kulkarni</cp:lastModifiedBy>
  <cp:revision>63</cp:revision>
  <dcterms:created xsi:type="dcterms:W3CDTF">2015-04-19T09:36:27Z</dcterms:created>
  <dcterms:modified xsi:type="dcterms:W3CDTF">2015-05-08T07:02:59Z</dcterms:modified>
</cp:coreProperties>
</file>