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7" r:id="rId2"/>
    <p:sldId id="278" r:id="rId3"/>
    <p:sldId id="279" r:id="rId4"/>
    <p:sldId id="287" r:id="rId5"/>
    <p:sldId id="288" r:id="rId6"/>
    <p:sldId id="306" r:id="rId7"/>
    <p:sldId id="307" r:id="rId8"/>
    <p:sldId id="314" r:id="rId9"/>
    <p:sldId id="308" r:id="rId10"/>
    <p:sldId id="305" r:id="rId11"/>
    <p:sldId id="316" r:id="rId12"/>
    <p:sldId id="317" r:id="rId13"/>
    <p:sldId id="310" r:id="rId14"/>
    <p:sldId id="300" r:id="rId15"/>
    <p:sldId id="315" r:id="rId16"/>
    <p:sldId id="303" r:id="rId17"/>
    <p:sldId id="302" r:id="rId18"/>
    <p:sldId id="313" r:id="rId19"/>
    <p:sldId id="312" r:id="rId20"/>
    <p:sldId id="283" r:id="rId21"/>
    <p:sldId id="284" r:id="rId22"/>
    <p:sldId id="286" r:id="rId23"/>
  </p:sldIdLst>
  <p:sldSz cx="9144000" cy="6858000" type="screen4x3"/>
  <p:notesSz cx="6735763" cy="98663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75B0"/>
    <a:srgbClr val="00547E"/>
    <a:srgbClr val="0093DD"/>
    <a:srgbClr val="FFFFFF"/>
    <a:srgbClr val="69CAFB"/>
    <a:srgbClr val="44BDFA"/>
    <a:srgbClr val="0085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54" autoAdjust="0"/>
  </p:normalViewPr>
  <p:slideViewPr>
    <p:cSldViewPr snapToGrid="0" showGuides="1">
      <p:cViewPr>
        <p:scale>
          <a:sx n="100" d="100"/>
          <a:sy n="100" d="100"/>
        </p:scale>
        <p:origin x="-288" y="-162"/>
      </p:cViewPr>
      <p:guideLst>
        <p:guide orient="horz" pos="1419"/>
        <p:guide orient="horz" pos="4164"/>
        <p:guide orient="horz" pos="1171"/>
        <p:guide orient="horz" pos="3505"/>
        <p:guide orient="horz" pos="1685"/>
        <p:guide pos="2880"/>
        <p:guide pos="5616"/>
        <p:guide pos="144"/>
        <p:guide/>
        <p:guide pos="1104"/>
        <p:guide pos="1591"/>
        <p:guide pos="3024"/>
        <p:guide pos="1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-2022" y="-90"/>
      </p:cViewPr>
      <p:guideLst>
        <p:guide orient="horz" pos="3108"/>
        <p:guide pos="21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3DB0290-AD4D-4875-AE36-9B95EED37B23}" type="datetimeFigureOut">
              <a:rPr lang="en-US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A392957E-9FAD-400F-965F-6B63005E97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294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4DB1155-23EC-48ED-968C-871B97B5CB18}" type="datetimeFigureOut">
              <a:rPr lang="en-US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08DA488-622B-4B03-89F7-0C7090BEF1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90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660EB3A-D604-4AB8-B6FE-517D58584C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6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/Content/Bulle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29" b="8450"/>
          <a:stretch>
            <a:fillRect/>
          </a:stretch>
        </p:blipFill>
        <p:spPr bwMode="auto">
          <a:xfrm>
            <a:off x="2552700" y="2982913"/>
            <a:ext cx="6591300" cy="387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2"/>
            <a:ext cx="7269734" cy="4724717"/>
          </a:xfrm>
          <a:prstGeom prst="rect">
            <a:avLst/>
          </a:prstGeom>
        </p:spPr>
        <p:txBody>
          <a:bodyPr/>
          <a:lstStyle>
            <a:lvl1pPr marL="457200" indent="-228600">
              <a:buFont typeface="Arial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32EA29C-C541-4170-82C5-9362BD02D04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2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Slide with Text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5306251"/>
            <a:ext cx="7269734" cy="1423733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idx="1"/>
          </p:nvPr>
        </p:nvSpPr>
        <p:spPr>
          <a:xfrm>
            <a:off x="1752600" y="1856231"/>
            <a:ext cx="5644896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89CA7F7-F4C4-4DC2-8A57-21C659CD72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698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1"/>
            <a:ext cx="4260850" cy="31546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572000" y="1758379"/>
            <a:ext cx="4343400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A9D3A-9DF0-413E-93DD-8C0E48055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19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Tex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209550" y="2327275"/>
            <a:ext cx="2155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000">
                <a:solidFill>
                  <a:schemeClr val="bg1"/>
                </a:solidFill>
                <a:latin typeface="Microsoft Sans Serif" pitchFamily="34" charset="0"/>
                <a:ea typeface="Kozuka Gothic Pro L" pitchFamily="34" charset="-128"/>
                <a:cs typeface="Microsoft Sans Serif" pitchFamily="34" charset="0"/>
              </a:rPr>
              <a:t>Place image here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56232"/>
            <a:ext cx="2136775" cy="15820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0"/>
          </p:nvPr>
        </p:nvSpPr>
        <p:spPr>
          <a:xfrm>
            <a:off x="2498280" y="1721803"/>
            <a:ext cx="6389687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2D103BA-A63D-434B-BBAA-F783C63294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01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4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 bwMode="auto">
          <a:xfrm flipH="1">
            <a:off x="-9525" y="1457325"/>
            <a:ext cx="2286000" cy="795338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 flipH="1">
            <a:off x="4572000" y="1457325"/>
            <a:ext cx="2286000" cy="795338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 flipH="1">
            <a:off x="6858000" y="1457325"/>
            <a:ext cx="2286000" cy="795338"/>
          </a:xfrm>
          <a:prstGeom prst="rect">
            <a:avLst/>
          </a:prstGeom>
          <a:solidFill>
            <a:srgbClr val="EB7E0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 flipH="1">
            <a:off x="2278063" y="1457325"/>
            <a:ext cx="2293937" cy="795338"/>
          </a:xfrm>
          <a:prstGeom prst="rect">
            <a:avLst/>
          </a:prstGeom>
          <a:solidFill>
            <a:srgbClr val="0075B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 flipH="1" flipV="1">
            <a:off x="2278063" y="2252663"/>
            <a:ext cx="2293937" cy="3343275"/>
          </a:xfrm>
          <a:prstGeom prst="rect">
            <a:avLst/>
          </a:prstGeom>
          <a:solidFill>
            <a:srgbClr val="69CAFB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 flipH="1" flipV="1">
            <a:off x="4572000" y="2252663"/>
            <a:ext cx="2286000" cy="3343275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 flipH="1" flipV="1">
            <a:off x="-9525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" name="Rectangle 19"/>
          <p:cNvSpPr/>
          <p:nvPr userDrawn="1"/>
        </p:nvSpPr>
        <p:spPr bwMode="auto">
          <a:xfrm flipH="1" flipV="1">
            <a:off x="6858000" y="2252663"/>
            <a:ext cx="2286000" cy="3343275"/>
          </a:xfrm>
          <a:prstGeom prst="rect">
            <a:avLst/>
          </a:prstGeom>
          <a:solidFill>
            <a:srgbClr val="FDD9B1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2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17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67713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8017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67712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2CAF88E-6F27-44C8-9EA2-48A00F8046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 flipV="1">
            <a:off x="2286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6858000" y="2252663"/>
            <a:ext cx="2286000" cy="3343275"/>
          </a:xfrm>
          <a:prstGeom prst="rect">
            <a:avLst/>
          </a:prstGeom>
          <a:solidFill>
            <a:srgbClr val="44BDFA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 flipV="1">
            <a:off x="4572000" y="2252663"/>
            <a:ext cx="2286000" cy="3343275"/>
          </a:xfrm>
          <a:prstGeom prst="rect">
            <a:avLst/>
          </a:prstGeom>
          <a:solidFill>
            <a:srgbClr val="65C9FB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 flipV="1">
            <a:off x="2286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 flipV="1">
            <a:off x="4572000" y="1457325"/>
            <a:ext cx="2286000" cy="795338"/>
          </a:xfrm>
          <a:prstGeom prst="rect">
            <a:avLst/>
          </a:prstGeom>
          <a:solidFill>
            <a:srgbClr val="00547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 flipV="1">
            <a:off x="6858000" y="1457325"/>
            <a:ext cx="2286000" cy="795338"/>
          </a:xfrm>
          <a:prstGeom prst="rect">
            <a:avLst/>
          </a:prstGeom>
          <a:solidFill>
            <a:srgbClr val="00547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 flipH="1">
            <a:off x="0" y="1457325"/>
            <a:ext cx="2286000" cy="792163"/>
          </a:xfrm>
          <a:prstGeom prst="rect">
            <a:avLst/>
          </a:prstGeom>
          <a:solidFill>
            <a:srgbClr val="00547E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0" name="Group 47"/>
          <p:cNvGrpSpPr>
            <a:grpSpLocks/>
          </p:cNvGrpSpPr>
          <p:nvPr userDrawn="1"/>
        </p:nvGrpSpPr>
        <p:grpSpPr bwMode="auto">
          <a:xfrm>
            <a:off x="1836738" y="1608138"/>
            <a:ext cx="352425" cy="266700"/>
            <a:chOff x="1773238" y="1957388"/>
            <a:chExt cx="352425" cy="266700"/>
          </a:xfrm>
        </p:grpSpPr>
        <p:sp>
          <p:nvSpPr>
            <p:cNvPr id="21" name="Isosceles Triangle 20"/>
            <p:cNvSpPr/>
            <p:nvPr/>
          </p:nvSpPr>
          <p:spPr>
            <a:xfrm rot="5400000">
              <a:off x="1716088" y="2014538"/>
              <a:ext cx="266700" cy="152400"/>
            </a:xfrm>
            <a:prstGeom prst="triangle">
              <a:avLst/>
            </a:prstGeom>
            <a:solidFill>
              <a:srgbClr val="004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 rot="5400000">
              <a:off x="1806575" y="2014538"/>
              <a:ext cx="266700" cy="152400"/>
            </a:xfrm>
            <a:prstGeom prst="triangle">
              <a:avLst/>
            </a:prstGeom>
            <a:solidFill>
              <a:srgbClr val="004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6" name="Isosceles Triangle 25"/>
            <p:cNvSpPr/>
            <p:nvPr/>
          </p:nvSpPr>
          <p:spPr>
            <a:xfrm rot="5400000">
              <a:off x="1916113" y="2014538"/>
              <a:ext cx="266700" cy="152400"/>
            </a:xfrm>
            <a:prstGeom prst="triangle">
              <a:avLst/>
            </a:prstGeom>
            <a:solidFill>
              <a:srgbClr val="00547E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5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62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9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48856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700" kern="1200" dirty="0" smtClean="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2000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half" idx="20"/>
          </p:nvPr>
        </p:nvSpPr>
        <p:spPr>
          <a:xfrm>
            <a:off x="6857999" y="2413826"/>
            <a:ext cx="1920240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9C0BA471-DB2D-4668-BC07-75978C8F4B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66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2286000" y="1457325"/>
            <a:ext cx="3400425" cy="796925"/>
          </a:xfrm>
          <a:prstGeom prst="rect">
            <a:avLst/>
          </a:prstGeom>
          <a:solidFill>
            <a:srgbClr val="B36005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 flipV="1">
            <a:off x="5686425" y="1457325"/>
            <a:ext cx="3457575" cy="796925"/>
          </a:xfrm>
          <a:prstGeom prst="rect">
            <a:avLst/>
          </a:prstGeom>
          <a:solidFill>
            <a:srgbClr val="B36005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flipV="1">
            <a:off x="2271713" y="2254250"/>
            <a:ext cx="3414712" cy="3403600"/>
          </a:xfrm>
          <a:prstGeom prst="rect">
            <a:avLst/>
          </a:prstGeom>
          <a:solidFill>
            <a:srgbClr val="FAB16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 flipV="1">
            <a:off x="5686425" y="2254250"/>
            <a:ext cx="3457575" cy="3403600"/>
          </a:xfrm>
          <a:prstGeom prst="rect">
            <a:avLst/>
          </a:prstGeom>
          <a:solidFill>
            <a:srgbClr val="FAB160">
              <a:alpha val="4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1457325"/>
            <a:ext cx="2286000" cy="796925"/>
          </a:xfrm>
          <a:prstGeom prst="rect">
            <a:avLst/>
          </a:prstGeom>
          <a:solidFill>
            <a:srgbClr val="B36005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5591175"/>
            <a:ext cx="9139238" cy="71438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0" y="687388"/>
            <a:ext cx="9144000" cy="771525"/>
          </a:xfrm>
          <a:prstGeom prst="rect">
            <a:avLst/>
          </a:prstGeom>
          <a:solidFill>
            <a:srgbClr val="262626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6" name="Group 42"/>
          <p:cNvGrpSpPr>
            <a:grpSpLocks/>
          </p:cNvGrpSpPr>
          <p:nvPr userDrawn="1"/>
        </p:nvGrpSpPr>
        <p:grpSpPr bwMode="auto">
          <a:xfrm>
            <a:off x="1827213" y="1611313"/>
            <a:ext cx="371475" cy="266700"/>
            <a:chOff x="1104900" y="1885950"/>
            <a:chExt cx="371475" cy="266700"/>
          </a:xfrm>
        </p:grpSpPr>
        <p:sp>
          <p:nvSpPr>
            <p:cNvPr id="17" name="Isosceles Triangle 16"/>
            <p:cNvSpPr/>
            <p:nvPr userDrawn="1"/>
          </p:nvSpPr>
          <p:spPr>
            <a:xfrm rot="5400000">
              <a:off x="1047750" y="1943100"/>
              <a:ext cx="266700" cy="152400"/>
            </a:xfrm>
            <a:prstGeom prst="triangle">
              <a:avLst/>
            </a:prstGeom>
            <a:solidFill>
              <a:srgbClr val="9F56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Isosceles Triangle 17"/>
            <p:cNvSpPr/>
            <p:nvPr userDrawn="1"/>
          </p:nvSpPr>
          <p:spPr>
            <a:xfrm rot="5400000">
              <a:off x="1157287" y="1943100"/>
              <a:ext cx="266700" cy="152400"/>
            </a:xfrm>
            <a:prstGeom prst="triangle">
              <a:avLst/>
            </a:prstGeom>
            <a:solidFill>
              <a:srgbClr val="B360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Isosceles Triangle 18"/>
            <p:cNvSpPr/>
            <p:nvPr userDrawn="1"/>
          </p:nvSpPr>
          <p:spPr>
            <a:xfrm rot="5400000">
              <a:off x="1266825" y="1943100"/>
              <a:ext cx="266700" cy="152400"/>
            </a:xfrm>
            <a:prstGeom prst="triangle">
              <a:avLst/>
            </a:prstGeom>
            <a:solidFill>
              <a:srgbClr val="B36005">
                <a:alpha val="7607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47" name="Picture Placeholder 2"/>
          <p:cNvSpPr>
            <a:spLocks noGrp="1"/>
          </p:cNvSpPr>
          <p:nvPr>
            <p:ph type="pic" idx="1"/>
          </p:nvPr>
        </p:nvSpPr>
        <p:spPr>
          <a:xfrm>
            <a:off x="3175" y="2252663"/>
            <a:ext cx="2282825" cy="33385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32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112776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half" idx="11"/>
          </p:nvPr>
        </p:nvSpPr>
        <p:spPr>
          <a:xfrm>
            <a:off x="2295144" y="1545146"/>
            <a:ext cx="3182111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13"/>
          </p:nvPr>
        </p:nvSpPr>
        <p:spPr>
          <a:xfrm>
            <a:off x="5669280" y="1545146"/>
            <a:ext cx="3236976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2295144" y="2413826"/>
            <a:ext cx="3191256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5678424" y="2413826"/>
            <a:ext cx="3227832" cy="713422"/>
          </a:xfrm>
          <a:prstGeom prst="rect">
            <a:avLst/>
          </a:prstGeom>
        </p:spPr>
        <p:txBody>
          <a:bodyPr/>
          <a:lstStyle>
            <a:lvl1pPr marL="119063" marR="0" indent="-119063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>
              <a:buNone/>
              <a:defRPr sz="1000"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>
              <a:buNone/>
              <a:defRPr sz="900"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5" name="Text Placeholder 3"/>
          <p:cNvSpPr>
            <a:spLocks noGrp="1"/>
          </p:cNvSpPr>
          <p:nvPr>
            <p:ph type="body" sz="half" idx="21"/>
          </p:nvPr>
        </p:nvSpPr>
        <p:spPr>
          <a:xfrm>
            <a:off x="109728" y="1545146"/>
            <a:ext cx="1920240" cy="7134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0">
                <a:solidFill>
                  <a:schemeClr val="bg1">
                    <a:lumMod val="9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C441B02-83F8-43C4-8D46-D305778B383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07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652963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652963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7" name="Title 1"/>
          <p:cNvSpPr>
            <a:spLocks noGrp="1"/>
          </p:cNvSpPr>
          <p:nvPr>
            <p:ph type="title"/>
          </p:nvPr>
        </p:nvSpPr>
        <p:spPr>
          <a:xfrm>
            <a:off x="1658112" y="5088256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9D2AD7-9239-4C1F-A575-95B5CC0AD30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74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0"/>
          <a:stretch>
            <a:fillRect/>
          </a:stretch>
        </p:blipFill>
        <p:spPr bwMode="auto">
          <a:xfrm>
            <a:off x="0" y="695325"/>
            <a:ext cx="9142413" cy="616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Software Pvt. Ltd. All Rights Reserved. </a:t>
            </a:r>
            <a:r>
              <a:rPr lang="en-US" sz="65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 Confidential.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0207284-potter-makes-a-jug-out-of-cla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"/>
          <a:stretch>
            <a:fillRect/>
          </a:stretch>
        </p:blipFill>
        <p:spPr bwMode="auto">
          <a:xfrm>
            <a:off x="0" y="693738"/>
            <a:ext cx="9153525" cy="616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6937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pic>
        <p:nvPicPr>
          <p:cNvPr id="8" name="Picture 2" descr="F:\Vitthal_Share\Misc\Cybage Logo\Cybage Logo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0" y="190500"/>
            <a:ext cx="1752600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962650"/>
            <a:ext cx="9153525" cy="8953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665288" y="5995988"/>
            <a:ext cx="7212012" cy="32226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presentation is the intellectual property of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Software Pvt. Ltd. and is meant for the usage of the intended </a:t>
            </a:r>
            <a:r>
              <a:rPr lang="en-US" sz="75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Cybage</a:t>
            </a: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employee/s for training purpose only.</a:t>
            </a:r>
            <a:b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75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This should not be used for any other purpose or reproduced in any other form without written permission and consent of the concerned authorities.</a:t>
            </a:r>
          </a:p>
        </p:txBody>
      </p:sp>
      <p:sp>
        <p:nvSpPr>
          <p:cNvPr id="12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48502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00E985D-2868-48EA-86FA-93658EF7752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1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iStock_000005255967_WBack_0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4" t="21" b="7971"/>
          <a:stretch>
            <a:fillRect/>
          </a:stretch>
        </p:blipFill>
        <p:spPr bwMode="auto">
          <a:xfrm>
            <a:off x="0" y="690563"/>
            <a:ext cx="914400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E024804-5FE4-43EB-A3DC-CE9465AC98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094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ocument Hi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8DC9A40-360D-4154-B7C3-30C6E923C3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1838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8" descr="F:\Vitthal_Share\PPTs\Images\iStock_000000199967Small_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1" b="8846"/>
          <a:stretch>
            <a:fillRect/>
          </a:stretch>
        </p:blipFill>
        <p:spPr bwMode="auto">
          <a:xfrm>
            <a:off x="2463800" y="2852738"/>
            <a:ext cx="6680200" cy="400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4858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78970"/>
            <a:ext cx="7269734" cy="361207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tabLst>
                <a:tab pos="1144588" algn="l"/>
              </a:tabLst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2"/>
            <a:r>
              <a:rPr lang="en-US" dirty="0" smtClean="0"/>
              <a:t>Click to edit Master text styles</a:t>
            </a:r>
          </a:p>
          <a:p>
            <a:pPr lvl="3"/>
            <a:r>
              <a:rPr lang="en-US" dirty="0" smtClean="0"/>
              <a:t>Click to edit Master text styles</a:t>
            </a:r>
          </a:p>
          <a:p>
            <a:pPr lvl="0"/>
            <a:endParaRPr lang="en-US" dirty="0" smtClean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9AAD9A1-45CE-43CF-9FBC-E33801BB26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437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with Text - Option 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6350" y="693738"/>
            <a:ext cx="9144000" cy="6164262"/>
          </a:xfrm>
          <a:prstGeom prst="rect">
            <a:avLst/>
          </a:prstGeom>
          <a:blipFill dpi="0" rotWithShape="1">
            <a:blip r:embed="rId2">
              <a:alphaModFix amt="4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-6350" y="693738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14475" y="693738"/>
            <a:ext cx="762952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304913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4516438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5CCC9F8-4C73-4AE1-9003-613189B0FDD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0604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bl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ist2_12259679-books-and-compute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0" y="2544763"/>
            <a:ext cx="3473450" cy="42243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5435600" y="2395538"/>
            <a:ext cx="3611563" cy="423068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8" name="Footer Placeholder 3"/>
          <p:cNvSpPr txBox="1">
            <a:spLocks noGrp="1"/>
          </p:cNvSpPr>
          <p:nvPr userDrawn="1"/>
        </p:nvSpPr>
        <p:spPr bwMode="auto">
          <a:xfrm>
            <a:off x="5705475" y="6499225"/>
            <a:ext cx="325755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5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Copyright © 2013. Cybage Software Pvt. Ltd. All Rights Reserved. Cybage Confidential.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A790DEDF-A95C-4B78-B249-478D0EBAE2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4276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5" name="Picture 11" descr="iStock_000008998403XSmall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3300413"/>
            <a:ext cx="4124325" cy="3094037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tabLst>
                <a:tab pos="3941763" algn="l"/>
              </a:tabLst>
              <a:defRPr sz="3200" baseline="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10EBE1A-B6C4-4CB6-B7AD-8336AA8259C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16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 Slide - Option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44354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44354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4860012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chemeClr val="bg1"/>
                </a:solidFill>
                <a:latin typeface="Microsoft Sans Serif" pitchFamily="34" charset="0"/>
                <a:cs typeface="Microsoft Sans Serif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1BFB956-4CCC-41E9-87AE-331EA0C6F81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5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EAE39FDE-B22A-46FC-A160-90B07DD945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2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Option - Option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 noChangeArrowheads="1"/>
          </p:cNvPicPr>
          <p:nvPr userDrawn="1"/>
        </p:nvPicPr>
        <p:blipFill>
          <a:blip r:embed="rId2">
            <a:lum bright="-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9" t="5225" b="14674"/>
          <a:stretch>
            <a:fillRect/>
          </a:stretch>
        </p:blipFill>
        <p:spPr bwMode="auto">
          <a:xfrm>
            <a:off x="0" y="687388"/>
            <a:ext cx="9144000" cy="617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26733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26733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1658112" y="3097887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5C41715D-A6B8-40A7-95E6-CFD2F83C7A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2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D295889-5643-4F2A-A2EA-6C57F8E41B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55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- Option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iStock_000002285402XSmall_02.jpg"/>
          <p:cNvPicPr>
            <a:picLocks noChangeAspect="1"/>
          </p:cNvPicPr>
          <p:nvPr userDrawn="1"/>
        </p:nvPicPr>
        <p:blipFill>
          <a:blip r:embed="rId2">
            <a:lum brigh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0" t="3665" r="1407"/>
          <a:stretch>
            <a:fillRect/>
          </a:stretch>
        </p:blipFill>
        <p:spPr bwMode="auto">
          <a:xfrm>
            <a:off x="0" y="687388"/>
            <a:ext cx="9142413" cy="616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3"/>
          <p:cNvSpPr txBox="1">
            <a:spLocks noGrp="1"/>
          </p:cNvSpPr>
          <p:nvPr userDrawn="1"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88708172-4FBD-4E30-AF6C-AEA3E3461C4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92150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92150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8112" y="1116433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2523554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1EF7CF83-7D07-416B-9A2E-8A92D31C37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94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 with Tex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1633538" y="1892300"/>
            <a:ext cx="6291262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endParaRPr lang="en-US" sz="1600">
              <a:solidFill>
                <a:srgbClr val="262626"/>
              </a:solidFill>
              <a:latin typeface="Microsoft Sans Serif" pitchFamily="34" charset="0"/>
              <a:ea typeface="Kozuka Gothic Pro L" pitchFamily="34" charset="-128"/>
              <a:cs typeface="Microsoft Sans Serif" pitchFamily="34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4587875"/>
            <a:ext cx="1527175" cy="152717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1520825" y="4587875"/>
            <a:ext cx="7623175" cy="152717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2548445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58112" y="5012158"/>
            <a:ext cx="7257288" cy="5666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3941763" algn="l"/>
              </a:tabLst>
              <a:defRPr lang="en-US" sz="3200" kern="1200" baseline="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CC72EAB-1B23-42D4-AE30-1C46AF897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20087"/>
            <a:ext cx="1546985" cy="43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2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/ Content / 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85800"/>
            <a:ext cx="1527175" cy="771525"/>
          </a:xfrm>
          <a:prstGeom prst="rect">
            <a:avLst/>
          </a:prstGeom>
          <a:solidFill>
            <a:srgbClr val="F8860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1520825" y="685800"/>
            <a:ext cx="7623175" cy="771525"/>
          </a:xfrm>
          <a:prstGeom prst="rect">
            <a:avLst/>
          </a:prstGeom>
          <a:solidFill>
            <a:srgbClr val="0075B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133350" y="219075"/>
            <a:ext cx="1371600" cy="17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sz="900">
                <a:solidFill>
                  <a:srgbClr val="0075B0"/>
                </a:solidFill>
                <a:ea typeface="Kozuka Gothic Pro R" pitchFamily="34" charset="-128"/>
                <a:cs typeface="Arial" charset="0"/>
              </a:rPr>
              <a:t>www.cybage.com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8112" y="799720"/>
            <a:ext cx="7257288" cy="566610"/>
          </a:xfrm>
          <a:prstGeom prst="rect">
            <a:avLst/>
          </a:prstGeom>
        </p:spPr>
        <p:txBody>
          <a:bodyPr/>
          <a:lstStyle>
            <a:lvl1pPr algn="l">
              <a:defRPr sz="25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666" y="1721803"/>
            <a:ext cx="7269734" cy="3612070"/>
          </a:xfrm>
          <a:prstGeom prst="rect">
            <a:avLst/>
          </a:prstGeom>
        </p:spPr>
        <p:txBody>
          <a:bodyPr/>
          <a:lstStyle>
            <a:lvl1pPr marL="228600" indent="-228600">
              <a:buFont typeface="Arial" pitchFamily="34" charset="0"/>
              <a:buNone/>
              <a:defRPr sz="170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C87B666-782D-45DF-B949-48496984778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4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27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150" y="161925"/>
            <a:ext cx="170656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ooter Placeholder 3"/>
          <p:cNvSpPr txBox="1">
            <a:spLocks noGrp="1"/>
          </p:cNvSpPr>
          <p:nvPr/>
        </p:nvSpPr>
        <p:spPr bwMode="auto">
          <a:xfrm>
            <a:off x="3733800" y="6497638"/>
            <a:ext cx="5267325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50" dirty="0">
                <a:latin typeface="Kozuka Gothic Pro M" pitchFamily="34" charset="-128"/>
              </a:rPr>
              <a:t>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Copyright © </a:t>
            </a:r>
            <a:r>
              <a:rPr lang="en-US" sz="6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2014. </a:t>
            </a:r>
            <a:r>
              <a:rPr lang="en-US" sz="650" dirty="0">
                <a:solidFill>
                  <a:schemeClr val="tx1">
                    <a:lumMod val="85000"/>
                    <a:lumOff val="15000"/>
                  </a:schemeClr>
                </a:solidFill>
                <a:latin typeface="Microsoft Sans Serif" pitchFamily="34" charset="0"/>
                <a:cs typeface="Microsoft Sans Serif" pitchFamily="34" charset="0"/>
              </a:rPr>
              <a:t>Cybage Software Pvt. Ltd. All Rights Reserved. Cybage Confidential.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588" y="6392863"/>
            <a:ext cx="4937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3E52AEF1-4D88-4F1B-8FD8-9E21E3DC6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7" r:id="rId1"/>
    <p:sldLayoutId id="2147484258" r:id="rId2"/>
    <p:sldLayoutId id="2147484259" r:id="rId3"/>
    <p:sldLayoutId id="2147484260" r:id="rId4"/>
    <p:sldLayoutId id="2147484261" r:id="rId5"/>
    <p:sldLayoutId id="2147484262" r:id="rId6"/>
    <p:sldLayoutId id="2147484263" r:id="rId7"/>
    <p:sldLayoutId id="2147484264" r:id="rId8"/>
    <p:sldLayoutId id="2147484265" r:id="rId9"/>
    <p:sldLayoutId id="2147484266" r:id="rId10"/>
    <p:sldLayoutId id="2147484267" r:id="rId11"/>
    <p:sldLayoutId id="2147484268" r:id="rId12"/>
    <p:sldLayoutId id="2147484269" r:id="rId13"/>
    <p:sldLayoutId id="2147484270" r:id="rId14"/>
    <p:sldLayoutId id="2147484271" r:id="rId15"/>
    <p:sldLayoutId id="2147484272" r:id="rId16"/>
    <p:sldLayoutId id="2147484273" r:id="rId17"/>
    <p:sldLayoutId id="2147484274" r:id="rId18"/>
    <p:sldLayoutId id="2147484347" r:id="rId19"/>
    <p:sldLayoutId id="2147484348" r:id="rId20"/>
    <p:sldLayoutId id="2147484349" r:id="rId21"/>
    <p:sldLayoutId id="2147484350" r:id="rId22"/>
    <p:sldLayoutId id="2147484351" r:id="rId23"/>
    <p:sldLayoutId id="2147484352" r:id="rId24"/>
    <p:sldLayoutId id="2147484354" r:id="rId25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youtu.be/_yQlKEq-Ueg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svnbook.red-bean.com/en/1.7/svn.intro.whatis.html" TargetMode="External"/><Relationship Id="rId2" Type="http://schemas.openxmlformats.org/officeDocument/2006/relationships/hyperlink" Target="https://wiki.centos.org/HowTos/Subversion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svn.apache.org/repos/asf/subversion/trunk/notes/subversion-design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 bwMode="auto">
          <a:xfrm>
            <a:off x="1658938" y="4813428"/>
            <a:ext cx="7257288" cy="5666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  <a:tabLst>
                <a:tab pos="1314450" algn="l"/>
              </a:tabLst>
            </a:pPr>
            <a:r>
              <a:rPr lang="en-US" altLang="en-US" dirty="0" smtClean="0"/>
              <a:t>SVN</a:t>
            </a:r>
            <a:br>
              <a:rPr lang="en-US" altLang="en-US" dirty="0" smtClean="0"/>
            </a:br>
            <a:r>
              <a:rPr lang="en-US" altLang="en-US" sz="1600" dirty="0" smtClean="0"/>
              <a:t/>
            </a:r>
            <a:br>
              <a:rPr lang="en-US" altLang="en-US" sz="1600" dirty="0" smtClean="0"/>
            </a:br>
            <a:endParaRPr lang="en-US" alt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1BB0-CC97-4F46-A9A0-479DE5BAE26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1658938" y="5380038"/>
            <a:ext cx="5961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314450" algn="l"/>
                <a:tab pos="3028950" algn="l"/>
                <a:tab pos="44577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</a:rPr>
              <a:t>Presented by: Sakshi Kathuria &amp; Ritu Singh</a:t>
            </a:r>
            <a:endParaRPr lang="en-US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0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/>
              <a:t>S</a:t>
            </a:r>
            <a:r>
              <a:rPr lang="en-US" dirty="0" smtClean="0"/>
              <a:t>VN?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>
          <a:xfrm>
            <a:off x="1474216" y="1759902"/>
            <a:ext cx="7269734" cy="47247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It is a free/open source version control system.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Developers </a:t>
            </a:r>
            <a:r>
              <a:rPr lang="en-US" sz="1600" dirty="0">
                <a:solidFill>
                  <a:schemeClr val="tx1"/>
                </a:solidFill>
              </a:rPr>
              <a:t>use Subversion to maintain current and historical versions of files such as source code, web pages, and </a:t>
            </a:r>
            <a:r>
              <a:rPr lang="en-US" sz="1600" dirty="0" smtClean="0">
                <a:solidFill>
                  <a:schemeClr val="tx1"/>
                </a:solidFill>
              </a:rPr>
              <a:t>documentation.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SVN is a centralized version control system (CVCS).</a:t>
            </a:r>
          </a:p>
        </p:txBody>
      </p:sp>
    </p:spTree>
    <p:extLst>
      <p:ext uri="{BB962C8B-B14F-4D97-AF65-F5344CB8AC3E}">
        <p14:creationId xmlns:p14="http://schemas.microsoft.com/office/powerpoint/2010/main" val="324032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Repository Layout (1)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1671638" y="2756694"/>
            <a:ext cx="8382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290638" y="2223294"/>
            <a:ext cx="193675" cy="3349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2041525" y="4661694"/>
            <a:ext cx="746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2974975" y="3602831"/>
            <a:ext cx="558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tags</a:t>
            </a: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2974975" y="3963194"/>
            <a:ext cx="1597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branches</a:t>
            </a:r>
            <a:r>
              <a:rPr lang="cs-CZ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GB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 Box 16"/>
          <p:cNvSpPr txBox="1">
            <a:spLocks noChangeArrowheads="1"/>
          </p:cNvSpPr>
          <p:nvPr/>
        </p:nvSpPr>
        <p:spPr bwMode="auto">
          <a:xfrm>
            <a:off x="2974975" y="3242469"/>
            <a:ext cx="11430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trunk</a:t>
            </a:r>
          </a:p>
        </p:txBody>
      </p:sp>
      <p:cxnSp>
        <p:nvCxnSpPr>
          <p:cNvPr id="11" name="AutoShape 17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1769269" y="3400425"/>
            <a:ext cx="1062038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18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1959769" y="3209925"/>
            <a:ext cx="681038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AutoShape 19"/>
          <p:cNvCxnSpPr>
            <a:cxnSpLocks noChangeShapeType="1"/>
            <a:stCxn id="5" idx="2"/>
          </p:cNvCxnSpPr>
          <p:nvPr/>
        </p:nvCxnSpPr>
        <p:spPr bwMode="auto">
          <a:xfrm rot="16200000" flipH="1">
            <a:off x="2162175" y="3007519"/>
            <a:ext cx="276225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AutoShape 20"/>
          <p:cNvCxnSpPr>
            <a:cxnSpLocks noChangeShapeType="1"/>
            <a:stCxn id="6" idx="2"/>
          </p:cNvCxnSpPr>
          <p:nvPr/>
        </p:nvCxnSpPr>
        <p:spPr bwMode="auto">
          <a:xfrm rot="16200000" flipH="1">
            <a:off x="1358900" y="2586831"/>
            <a:ext cx="417513" cy="360363"/>
          </a:xfrm>
          <a:prstGeom prst="bentConnector2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21"/>
          <p:cNvCxnSpPr>
            <a:cxnSpLocks noChangeShapeType="1"/>
            <a:stCxn id="6" idx="2"/>
            <a:endCxn id="7" idx="1"/>
          </p:cNvCxnSpPr>
          <p:nvPr/>
        </p:nvCxnSpPr>
        <p:spPr bwMode="auto">
          <a:xfrm rot="16200000" flipH="1">
            <a:off x="581818" y="3363913"/>
            <a:ext cx="2265363" cy="654050"/>
          </a:xfrm>
          <a:prstGeom prst="bentConnector2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6" name="Picture 15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238" y="2070894"/>
            <a:ext cx="48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2756694"/>
            <a:ext cx="60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401888" y="2828131"/>
            <a:ext cx="10795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Project </a:t>
            </a:r>
            <a:r>
              <a:rPr lang="cs-CZ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GB" altLang="en-US" sz="18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752600" y="2253456"/>
            <a:ext cx="649288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cs-CZ" altLang="en-US" sz="1800">
                <a:latin typeface="Tahoma" pitchFamily="34" charset="0"/>
                <a:cs typeface="Tahoma" pitchFamily="34" charset="0"/>
              </a:rPr>
              <a:t>Root</a:t>
            </a:r>
            <a:endParaRPr lang="en-GB" alt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401888" y="4656931"/>
            <a:ext cx="10795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Project </a:t>
            </a:r>
            <a:r>
              <a:rPr lang="cs-CZ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GB" altLang="en-US" sz="18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1" name="AutoShape 32"/>
          <p:cNvCxnSpPr>
            <a:cxnSpLocks noChangeShapeType="1"/>
          </p:cNvCxnSpPr>
          <p:nvPr/>
        </p:nvCxnSpPr>
        <p:spPr bwMode="auto">
          <a:xfrm rot="16200000" flipH="1">
            <a:off x="1772445" y="5284787"/>
            <a:ext cx="1058862" cy="422275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33"/>
          <p:cNvCxnSpPr>
            <a:cxnSpLocks noChangeShapeType="1"/>
          </p:cNvCxnSpPr>
          <p:nvPr/>
        </p:nvCxnSpPr>
        <p:spPr bwMode="auto">
          <a:xfrm rot="16200000" flipH="1">
            <a:off x="1962150" y="5095082"/>
            <a:ext cx="695325" cy="43815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AutoShape 34"/>
          <p:cNvCxnSpPr>
            <a:cxnSpLocks noChangeShapeType="1"/>
          </p:cNvCxnSpPr>
          <p:nvPr/>
        </p:nvCxnSpPr>
        <p:spPr bwMode="auto">
          <a:xfrm rot="16200000" flipH="1">
            <a:off x="2151857" y="4905375"/>
            <a:ext cx="296862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4" name="Picture 23" descr="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838" y="4604544"/>
            <a:ext cx="60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4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213894"/>
            <a:ext cx="3937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 descr="tru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3315494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618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27" descr="t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3723481"/>
            <a:ext cx="2159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3999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bran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4140994"/>
            <a:ext cx="3349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5118894"/>
            <a:ext cx="3937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tru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5220494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5523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3" descr="t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5628481"/>
            <a:ext cx="2159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34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838" y="5904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35" descr="bran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238" y="6045994"/>
            <a:ext cx="3349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2974975" y="5476081"/>
            <a:ext cx="558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tags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2974975" y="5836444"/>
            <a:ext cx="1597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branches</a:t>
            </a:r>
            <a:r>
              <a:rPr lang="cs-CZ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GB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2974975" y="5115719"/>
            <a:ext cx="11430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trunk</a:t>
            </a:r>
          </a:p>
        </p:txBody>
      </p:sp>
      <p:sp>
        <p:nvSpPr>
          <p:cNvPr id="41" name="Text Box 11"/>
          <p:cNvSpPr txBox="1">
            <a:spLocks noChangeArrowheads="1"/>
          </p:cNvSpPr>
          <p:nvPr/>
        </p:nvSpPr>
        <p:spPr bwMode="auto">
          <a:xfrm>
            <a:off x="5618163" y="2756694"/>
            <a:ext cx="8382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2" name="Text Box 12"/>
          <p:cNvSpPr txBox="1">
            <a:spLocks noChangeArrowheads="1"/>
          </p:cNvSpPr>
          <p:nvPr/>
        </p:nvSpPr>
        <p:spPr bwMode="auto">
          <a:xfrm>
            <a:off x="5237163" y="2223294"/>
            <a:ext cx="193675" cy="3349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3" name="Text Box 13"/>
          <p:cNvSpPr txBox="1">
            <a:spLocks noChangeArrowheads="1"/>
          </p:cNvSpPr>
          <p:nvPr/>
        </p:nvSpPr>
        <p:spPr bwMode="auto">
          <a:xfrm>
            <a:off x="5988050" y="4661694"/>
            <a:ext cx="74613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endParaRPr lang="cs-CZ" altLang="en-US" sz="16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 Box 14"/>
          <p:cNvSpPr txBox="1">
            <a:spLocks noChangeArrowheads="1"/>
          </p:cNvSpPr>
          <p:nvPr/>
        </p:nvSpPr>
        <p:spPr bwMode="auto">
          <a:xfrm>
            <a:off x="6921500" y="3602831"/>
            <a:ext cx="558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tags</a:t>
            </a:r>
          </a:p>
        </p:txBody>
      </p:sp>
      <p:sp>
        <p:nvSpPr>
          <p:cNvPr id="45" name="Text Box 16"/>
          <p:cNvSpPr txBox="1">
            <a:spLocks noChangeArrowheads="1"/>
          </p:cNvSpPr>
          <p:nvPr/>
        </p:nvSpPr>
        <p:spPr bwMode="auto">
          <a:xfrm>
            <a:off x="6921500" y="3242469"/>
            <a:ext cx="11430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trunk</a:t>
            </a:r>
          </a:p>
        </p:txBody>
      </p:sp>
      <p:cxnSp>
        <p:nvCxnSpPr>
          <p:cNvPr id="46" name="AutoShape 17"/>
          <p:cNvCxnSpPr>
            <a:cxnSpLocks noChangeShapeType="1"/>
            <a:stCxn id="41" idx="2"/>
          </p:cNvCxnSpPr>
          <p:nvPr/>
        </p:nvCxnSpPr>
        <p:spPr bwMode="auto">
          <a:xfrm rot="16200000" flipH="1">
            <a:off x="5715794" y="3400425"/>
            <a:ext cx="1062038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AutoShape 18"/>
          <p:cNvCxnSpPr>
            <a:cxnSpLocks noChangeShapeType="1"/>
            <a:stCxn id="41" idx="2"/>
          </p:cNvCxnSpPr>
          <p:nvPr/>
        </p:nvCxnSpPr>
        <p:spPr bwMode="auto">
          <a:xfrm rot="16200000" flipH="1">
            <a:off x="5906294" y="3209925"/>
            <a:ext cx="681038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AutoShape 19"/>
          <p:cNvCxnSpPr>
            <a:cxnSpLocks noChangeShapeType="1"/>
            <a:stCxn id="41" idx="2"/>
          </p:cNvCxnSpPr>
          <p:nvPr/>
        </p:nvCxnSpPr>
        <p:spPr bwMode="auto">
          <a:xfrm rot="16200000" flipH="1">
            <a:off x="6108700" y="3007519"/>
            <a:ext cx="276225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9" name="AutoShape 20"/>
          <p:cNvCxnSpPr>
            <a:cxnSpLocks noChangeShapeType="1"/>
            <a:stCxn id="42" idx="2"/>
          </p:cNvCxnSpPr>
          <p:nvPr/>
        </p:nvCxnSpPr>
        <p:spPr bwMode="auto">
          <a:xfrm rot="16200000" flipH="1">
            <a:off x="5305425" y="2586831"/>
            <a:ext cx="417513" cy="360363"/>
          </a:xfrm>
          <a:prstGeom prst="bentConnector2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AutoShape 21"/>
          <p:cNvCxnSpPr>
            <a:cxnSpLocks noChangeShapeType="1"/>
            <a:stCxn id="42" idx="2"/>
            <a:endCxn id="43" idx="1"/>
          </p:cNvCxnSpPr>
          <p:nvPr/>
        </p:nvCxnSpPr>
        <p:spPr bwMode="auto">
          <a:xfrm rot="16200000" flipH="1">
            <a:off x="4528343" y="3363913"/>
            <a:ext cx="2265363" cy="654050"/>
          </a:xfrm>
          <a:prstGeom prst="bentConnector2">
            <a:avLst/>
          </a:prstGeom>
          <a:noFill/>
          <a:ln w="158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1" name="Picture 50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615406"/>
            <a:ext cx="48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51" descr="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101056"/>
            <a:ext cx="6096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324600" y="2763044"/>
            <a:ext cx="107950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Project </a:t>
            </a:r>
            <a:r>
              <a:rPr lang="cs-CZ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en-GB" altLang="en-US" sz="18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5562600" y="2177256"/>
            <a:ext cx="27432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800">
                <a:latin typeface="Tahoma" pitchFamily="34" charset="0"/>
                <a:cs typeface="Tahoma" pitchFamily="34" charset="0"/>
              </a:rPr>
              <a:t>Repository parent dir</a:t>
            </a:r>
            <a:endParaRPr lang="en-GB" altLang="en-US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6324600" y="4539456"/>
            <a:ext cx="10795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Project </a:t>
            </a:r>
            <a:r>
              <a:rPr lang="cs-CZ" altLang="en-US" sz="18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en-GB" altLang="en-US" sz="1800">
              <a:solidFill>
                <a:srgbClr val="FF3300"/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56" name="AutoShape 32"/>
          <p:cNvCxnSpPr>
            <a:cxnSpLocks noChangeShapeType="1"/>
          </p:cNvCxnSpPr>
          <p:nvPr/>
        </p:nvCxnSpPr>
        <p:spPr bwMode="auto">
          <a:xfrm rot="16200000" flipH="1">
            <a:off x="5718970" y="5284787"/>
            <a:ext cx="1058862" cy="422275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AutoShape 33"/>
          <p:cNvCxnSpPr>
            <a:cxnSpLocks noChangeShapeType="1"/>
          </p:cNvCxnSpPr>
          <p:nvPr/>
        </p:nvCxnSpPr>
        <p:spPr bwMode="auto">
          <a:xfrm rot="16200000" flipH="1">
            <a:off x="5908675" y="5095082"/>
            <a:ext cx="695325" cy="43815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AutoShape 34"/>
          <p:cNvCxnSpPr>
            <a:cxnSpLocks noChangeShapeType="1"/>
          </p:cNvCxnSpPr>
          <p:nvPr/>
        </p:nvCxnSpPr>
        <p:spPr bwMode="auto">
          <a:xfrm rot="16200000" flipH="1">
            <a:off x="6098382" y="4905375"/>
            <a:ext cx="296862" cy="419100"/>
          </a:xfrm>
          <a:prstGeom prst="bentConnector2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59" name="Picture 58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213894"/>
            <a:ext cx="3937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59" descr="tru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3315494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60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618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" name="Picture 61" descr="t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3723481"/>
            <a:ext cx="2159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3999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" name="Picture 63" descr="bran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4140994"/>
            <a:ext cx="3349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64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118894"/>
            <a:ext cx="393700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65" descr="trun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5220494"/>
            <a:ext cx="166687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66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523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67" descr="ta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4963" y="5628481"/>
            <a:ext cx="2159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8" descr="fold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363" y="5904706"/>
            <a:ext cx="393700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69" descr="branch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63" y="6045994"/>
            <a:ext cx="33496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 Box 72"/>
          <p:cNvSpPr txBox="1">
            <a:spLocks noChangeArrowheads="1"/>
          </p:cNvSpPr>
          <p:nvPr/>
        </p:nvSpPr>
        <p:spPr bwMode="auto">
          <a:xfrm>
            <a:off x="6921500" y="5476081"/>
            <a:ext cx="5588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tags</a:t>
            </a:r>
          </a:p>
        </p:txBody>
      </p:sp>
      <p:sp>
        <p:nvSpPr>
          <p:cNvPr id="72" name="Text Box 74"/>
          <p:cNvSpPr txBox="1">
            <a:spLocks noChangeArrowheads="1"/>
          </p:cNvSpPr>
          <p:nvPr/>
        </p:nvSpPr>
        <p:spPr bwMode="auto">
          <a:xfrm>
            <a:off x="6921500" y="5115719"/>
            <a:ext cx="11430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trunk</a:t>
            </a:r>
          </a:p>
        </p:txBody>
      </p:sp>
      <p:pic>
        <p:nvPicPr>
          <p:cNvPr id="73" name="Picture 72" descr="Subver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387056"/>
            <a:ext cx="482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" name="Text Box 1129"/>
          <p:cNvSpPr txBox="1">
            <a:spLocks noChangeArrowheads="1"/>
          </p:cNvSpPr>
          <p:nvPr/>
        </p:nvSpPr>
        <p:spPr bwMode="auto">
          <a:xfrm>
            <a:off x="914400" y="172005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One repository, many projects</a:t>
            </a:r>
          </a:p>
        </p:txBody>
      </p:sp>
      <p:sp>
        <p:nvSpPr>
          <p:cNvPr id="75" name="Text Box 1130"/>
          <p:cNvSpPr txBox="1">
            <a:spLocks noChangeArrowheads="1"/>
          </p:cNvSpPr>
          <p:nvPr/>
        </p:nvSpPr>
        <p:spPr bwMode="auto">
          <a:xfrm>
            <a:off x="4572000" y="1720056"/>
            <a:ext cx="3429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One project per repository</a:t>
            </a:r>
          </a:p>
        </p:txBody>
      </p: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6934200" y="5911056"/>
            <a:ext cx="159702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branches</a:t>
            </a:r>
            <a:r>
              <a:rPr lang="cs-CZ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GB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Text Box 73"/>
          <p:cNvSpPr txBox="1">
            <a:spLocks noChangeArrowheads="1"/>
          </p:cNvSpPr>
          <p:nvPr/>
        </p:nvSpPr>
        <p:spPr bwMode="auto">
          <a:xfrm>
            <a:off x="6934200" y="4064794"/>
            <a:ext cx="159702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573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GB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branches</a:t>
            </a:r>
            <a:r>
              <a:rPr lang="cs-CZ" alt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GB" altLang="en-US" sz="160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5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SVN Repository Layout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07541" y="1788478"/>
            <a:ext cx="7269734" cy="36120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trunk</a:t>
            </a:r>
            <a:r>
              <a:rPr lang="en-US" sz="1600" dirty="0">
                <a:solidFill>
                  <a:schemeClr val="tx1"/>
                </a:solidFill>
              </a:rPr>
              <a:t> in SVN is main development area, where major development happens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 </a:t>
            </a:r>
            <a:r>
              <a:rPr lang="en-US" sz="1600" b="1" dirty="0">
                <a:solidFill>
                  <a:schemeClr val="tx1"/>
                </a:solidFill>
              </a:rPr>
              <a:t>b</a:t>
            </a:r>
            <a:r>
              <a:rPr lang="en-US" sz="1600" b="1" dirty="0" smtClean="0">
                <a:solidFill>
                  <a:schemeClr val="tx1"/>
                </a:solidFill>
              </a:rPr>
              <a:t>ranch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in SVN is sub development area where parallel development on different functionalities happens. After completion of a functionality, a branch is usually merged back into trunk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</a:t>
            </a:r>
            <a:r>
              <a:rPr lang="en-US" sz="1600" b="1" dirty="0" smtClean="0">
                <a:solidFill>
                  <a:schemeClr val="tx1"/>
                </a:solidFill>
              </a:rPr>
              <a:t> 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b="1" dirty="0" smtClean="0">
                <a:solidFill>
                  <a:schemeClr val="tx1"/>
                </a:solidFill>
              </a:rPr>
              <a:t>ag </a:t>
            </a:r>
            <a:r>
              <a:rPr lang="en-US" sz="1600" dirty="0">
                <a:solidFill>
                  <a:schemeClr val="tx1"/>
                </a:solidFill>
              </a:rPr>
              <a:t>in SVN is read only copy of source code from branch or tag at any point of time. tag is mostly used to create a copy of released source code for restore and backup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56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Workflow of SVN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z="1200" smtClean="0"/>
              <a:pPr>
                <a:defRPr/>
              </a:pPr>
              <a:t>13</a:t>
            </a:fld>
            <a:endParaRPr lang="en-US" sz="1200" dirty="0"/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1066006" y="2560638"/>
            <a:ext cx="1328738" cy="62388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checkout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update </a:t>
            </a:r>
          </a:p>
        </p:txBody>
      </p:sp>
      <p:pic>
        <p:nvPicPr>
          <p:cNvPr id="7" name="Picture 6" descr="tip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006" y="21177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006" y="1965325"/>
            <a:ext cx="2362200" cy="3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5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Create a local copy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85006" y="4243388"/>
            <a:ext cx="1470025" cy="76993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add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move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delete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89806" y="3641725"/>
            <a:ext cx="1306768" cy="378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15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Make changes</a:t>
            </a:r>
          </a:p>
        </p:txBody>
      </p:sp>
      <p:pic>
        <p:nvPicPr>
          <p:cNvPr id="11" name="Picture 10" descr="tip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6" y="37941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631" y="4327525"/>
            <a:ext cx="457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1980406" y="5913438"/>
            <a:ext cx="1352550" cy="47148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status -u 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6606" y="5318125"/>
            <a:ext cx="2827441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See what was changed 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in the repository in the meantime</a:t>
            </a:r>
          </a:p>
        </p:txBody>
      </p:sp>
      <p:pic>
        <p:nvPicPr>
          <p:cNvPr id="15" name="Picture 14" descr="tip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606" y="54705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736431" y="5767388"/>
            <a:ext cx="1273175" cy="54133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update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095206" y="5318125"/>
            <a:ext cx="1995931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Update your local copy</a:t>
            </a:r>
          </a:p>
        </p:txBody>
      </p:sp>
      <p:pic>
        <p:nvPicPr>
          <p:cNvPr id="18" name="Picture 17" descr="tip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006" y="53181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16"/>
          <p:cNvSpPr>
            <a:spLocks noChangeArrowheads="1"/>
          </p:cNvSpPr>
          <p:nvPr/>
        </p:nvSpPr>
        <p:spPr bwMode="auto">
          <a:xfrm>
            <a:off x="6315869" y="3938588"/>
            <a:ext cx="1684337" cy="693737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diff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resolved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433344" y="3260725"/>
            <a:ext cx="1924822" cy="497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Resolve conflicts</a:t>
            </a:r>
          </a:p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(Merge your changes)</a:t>
            </a:r>
          </a:p>
        </p:txBody>
      </p:sp>
      <p:pic>
        <p:nvPicPr>
          <p:cNvPr id="21" name="Picture 20" descr="tip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806" y="34893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clie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406" y="3946525"/>
            <a:ext cx="457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5733256" y="2316163"/>
            <a:ext cx="1200150" cy="563562"/>
          </a:xfrm>
          <a:prstGeom prst="roundRect">
            <a:avLst>
              <a:gd name="adj" fmla="val 16667"/>
            </a:avLst>
          </a:prstGeom>
          <a:solidFill>
            <a:srgbClr val="E2EFF2"/>
          </a:solidFill>
          <a:ln w="9525" algn="ctr">
            <a:solidFill>
              <a:srgbClr val="516C89"/>
            </a:solidFill>
            <a:round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200" dirty="0">
                <a:latin typeface="Tahoma" pitchFamily="34" charset="0"/>
                <a:cs typeface="Tahoma" pitchFamily="34" charset="0"/>
              </a:rPr>
              <a:t>svn commit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790406" y="1889125"/>
            <a:ext cx="1847493" cy="294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en-US" altLang="en-US" sz="1400" dirty="0">
                <a:latin typeface="Tahoma" pitchFamily="34" charset="0"/>
                <a:cs typeface="Tahoma" pitchFamily="34" charset="0"/>
              </a:rPr>
              <a:t>Submit your changes</a:t>
            </a:r>
          </a:p>
        </p:txBody>
      </p:sp>
      <p:pic>
        <p:nvPicPr>
          <p:cNvPr id="25" name="Picture 24" descr="tip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406" y="19653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2437606" y="2803525"/>
            <a:ext cx="1828800" cy="838200"/>
          </a:xfrm>
          <a:prstGeom prst="line">
            <a:avLst/>
          </a:prstGeom>
          <a:noFill/>
          <a:ln w="25400">
            <a:solidFill>
              <a:srgbClr val="3366FF"/>
            </a:solidFill>
            <a:miter lim="800000"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 flipV="1">
            <a:off x="4266406" y="3641725"/>
            <a:ext cx="1371600" cy="1828800"/>
          </a:xfrm>
          <a:prstGeom prst="line">
            <a:avLst/>
          </a:prstGeom>
          <a:noFill/>
          <a:ln w="25400">
            <a:solidFill>
              <a:srgbClr val="800080"/>
            </a:solidFill>
            <a:miter lim="800000"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V="1">
            <a:off x="4647406" y="2390775"/>
            <a:ext cx="881063" cy="946150"/>
          </a:xfrm>
          <a:prstGeom prst="line">
            <a:avLst/>
          </a:prstGeom>
          <a:noFill/>
          <a:ln w="25400">
            <a:solidFill>
              <a:srgbClr val="FFCC00"/>
            </a:solidFill>
            <a:miter lim="800000"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4876007" y="4556129"/>
            <a:ext cx="438150" cy="466726"/>
            <a:chOff x="5292" y="1248"/>
            <a:chExt cx="276" cy="294"/>
          </a:xfrm>
        </p:grpSpPr>
        <p:pic>
          <p:nvPicPr>
            <p:cNvPr id="40" name="Picture 39" descr="revisi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5" y="1248"/>
              <a:ext cx="20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28"/>
            <p:cNvSpPr txBox="1">
              <a:spLocks noChangeArrowheads="1"/>
            </p:cNvSpPr>
            <p:nvPr/>
          </p:nvSpPr>
          <p:spPr bwMode="auto">
            <a:xfrm>
              <a:off x="5292" y="1307"/>
              <a:ext cx="27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154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altLang="en-US" sz="1200">
                  <a:solidFill>
                    <a:srgbClr val="3D567F"/>
                  </a:solidFill>
                  <a:latin typeface="Tahoma" pitchFamily="34" charset="0"/>
                  <a:cs typeface="Tahoma" pitchFamily="34" charset="0"/>
                </a:rPr>
                <a:t>105</a:t>
              </a:r>
              <a:endParaRPr lang="cs-CZ" altLang="en-US" sz="1200">
                <a:solidFill>
                  <a:srgbClr val="3D567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3047207" y="2955929"/>
            <a:ext cx="438150" cy="466726"/>
            <a:chOff x="5292" y="1248"/>
            <a:chExt cx="276" cy="294"/>
          </a:xfrm>
        </p:grpSpPr>
        <p:pic>
          <p:nvPicPr>
            <p:cNvPr id="38" name="Picture 37" descr="revisi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5" y="1248"/>
              <a:ext cx="20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Text Box 31"/>
            <p:cNvSpPr txBox="1">
              <a:spLocks noChangeArrowheads="1"/>
            </p:cNvSpPr>
            <p:nvPr/>
          </p:nvSpPr>
          <p:spPr bwMode="auto">
            <a:xfrm>
              <a:off x="5292" y="1307"/>
              <a:ext cx="27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154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altLang="en-US" sz="1200">
                  <a:solidFill>
                    <a:srgbClr val="3D567F"/>
                  </a:solidFill>
                  <a:latin typeface="Tahoma" pitchFamily="34" charset="0"/>
                  <a:cs typeface="Tahoma" pitchFamily="34" charset="0"/>
                </a:rPr>
                <a:t>100</a:t>
              </a:r>
              <a:endParaRPr lang="cs-CZ" altLang="en-US" sz="1200">
                <a:solidFill>
                  <a:srgbClr val="3D567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31" name="Group 30"/>
          <p:cNvGrpSpPr>
            <a:grpSpLocks/>
          </p:cNvGrpSpPr>
          <p:nvPr/>
        </p:nvGrpSpPr>
        <p:grpSpPr bwMode="auto">
          <a:xfrm>
            <a:off x="4952207" y="2574929"/>
            <a:ext cx="438150" cy="466726"/>
            <a:chOff x="5292" y="1248"/>
            <a:chExt cx="276" cy="294"/>
          </a:xfrm>
        </p:grpSpPr>
        <p:pic>
          <p:nvPicPr>
            <p:cNvPr id="36" name="Picture 35" descr="revisi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25" y="1248"/>
              <a:ext cx="206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Text Box 34"/>
            <p:cNvSpPr txBox="1">
              <a:spLocks noChangeArrowheads="1"/>
            </p:cNvSpPr>
            <p:nvPr/>
          </p:nvSpPr>
          <p:spPr bwMode="auto">
            <a:xfrm>
              <a:off x="5292" y="1307"/>
              <a:ext cx="276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>
                <a:lnSpc>
                  <a:spcPct val="154000"/>
                </a:lnSpc>
                <a:buClr>
                  <a:srgbClr val="000000"/>
                </a:buClr>
                <a:buSzPct val="100000"/>
                <a:buFont typeface="Arial" charset="0"/>
                <a:buNone/>
              </a:pPr>
              <a:r>
                <a:rPr lang="en-US" altLang="en-US" sz="1200">
                  <a:solidFill>
                    <a:srgbClr val="3D567F"/>
                  </a:solidFill>
                  <a:latin typeface="Tahoma" pitchFamily="34" charset="0"/>
                  <a:cs typeface="Tahoma" pitchFamily="34" charset="0"/>
                </a:rPr>
                <a:t>106</a:t>
              </a:r>
              <a:endParaRPr lang="cs-CZ" altLang="en-US" sz="1200">
                <a:solidFill>
                  <a:srgbClr val="3D567F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pic>
        <p:nvPicPr>
          <p:cNvPr id="32" name="Picture 31" descr="Subversi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406" y="3184525"/>
            <a:ext cx="7239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3771106" y="2649538"/>
            <a:ext cx="990600" cy="347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cs-CZ" altLang="en-US" sz="1200" dirty="0">
                <a:latin typeface="Tahoma" pitchFamily="34" charset="0"/>
                <a:cs typeface="Tahoma" pitchFamily="34" charset="0"/>
              </a:rPr>
              <a:t>Subversion</a:t>
            </a:r>
          </a:p>
          <a:p>
            <a:pPr algn="ctr">
              <a:lnSpc>
                <a:spcPct val="94000"/>
              </a:lnSpc>
              <a:buClr>
                <a:srgbClr val="000000"/>
              </a:buClr>
              <a:buSzPct val="100000"/>
              <a:buFont typeface="Arial" charset="0"/>
              <a:buNone/>
            </a:pPr>
            <a:r>
              <a:rPr lang="cs-CZ" altLang="en-US" sz="1200" dirty="0">
                <a:latin typeface="Tahoma" pitchFamily="34" charset="0"/>
                <a:cs typeface="Tahoma" pitchFamily="34" charset="0"/>
              </a:rPr>
              <a:t>Repository</a:t>
            </a:r>
          </a:p>
        </p:txBody>
      </p:sp>
      <p:sp>
        <p:nvSpPr>
          <p:cNvPr id="34" name="Line 38"/>
          <p:cNvSpPr>
            <a:spLocks noChangeShapeType="1"/>
          </p:cNvSpPr>
          <p:nvPr/>
        </p:nvSpPr>
        <p:spPr bwMode="auto">
          <a:xfrm flipV="1">
            <a:off x="2056606" y="4098925"/>
            <a:ext cx="1752600" cy="1295400"/>
          </a:xfrm>
          <a:prstGeom prst="line">
            <a:avLst/>
          </a:prstGeom>
          <a:noFill/>
          <a:ln w="28575">
            <a:solidFill>
              <a:schemeClr val="tx2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  <p:sp>
        <p:nvSpPr>
          <p:cNvPr id="35" name="Arc 39"/>
          <p:cNvSpPr>
            <a:spLocks/>
          </p:cNvSpPr>
          <p:nvPr/>
        </p:nvSpPr>
        <p:spPr bwMode="auto">
          <a:xfrm flipH="1">
            <a:off x="5485606" y="3717925"/>
            <a:ext cx="609600" cy="5334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68 w 43200"/>
              <a:gd name="T3" fmla="*/ 19883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21026"/>
                  <a:pt x="22" y="20454"/>
                  <a:pt x="68" y="19883"/>
                </a:cubicBezTo>
              </a:path>
              <a:path w="43200" h="43200" stroke="0" extrusionOk="0">
                <a:moveTo>
                  <a:pt x="21600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21026"/>
                  <a:pt x="22" y="20454"/>
                  <a:pt x="68" y="19883"/>
                </a:cubicBezTo>
                <a:lnTo>
                  <a:pt x="21600" y="21600"/>
                </a:lnTo>
                <a:close/>
              </a:path>
            </a:pathLst>
          </a:custGeom>
          <a:noFill/>
          <a:ln w="190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327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setup Repository for SVN</a:t>
            </a:r>
            <a:r>
              <a:rPr lang="en-US" dirty="0" smtClean="0"/>
              <a:t>? 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352550" y="1829485"/>
            <a:ext cx="7239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Creating a Repository with the Command Line </a:t>
            </a:r>
            <a:r>
              <a:rPr lang="en-US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Client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Create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 empty folder with the name SVN (e.g. D:\SVN\), which is used as root for all your repositories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Create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another folder MyNewRepository inside D:\SVN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\</a:t>
            </a:r>
          </a:p>
          <a:p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Open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command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prompt, and type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svnadmin create MyNewRepository</a:t>
            </a:r>
          </a:p>
          <a:p>
            <a:endParaRPr lang="en-US" sz="1400" dirty="0">
              <a:latin typeface="+mn-lt"/>
            </a:endParaRPr>
          </a:p>
          <a:p>
            <a:endParaRPr lang="en-US" sz="1400" dirty="0">
              <a:latin typeface="+mn-lt"/>
            </a:endParaRP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098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setup Repository for SVN?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1600" b="1" dirty="0"/>
              <a:t>Creating Repository with Tortoise SVN:</a:t>
            </a:r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b="1" dirty="0"/>
              <a:t>Right click</a:t>
            </a:r>
            <a:r>
              <a:rPr lang="en-US" sz="1600" dirty="0"/>
              <a:t> on the newly created folder and select </a:t>
            </a:r>
            <a:r>
              <a:rPr lang="en-US" sz="1600" b="1" dirty="0"/>
              <a:t>TortoiseSVN</a:t>
            </a:r>
            <a:r>
              <a:rPr lang="en-US" sz="1600" dirty="0"/>
              <a:t> → </a:t>
            </a:r>
            <a:r>
              <a:rPr lang="en-US" sz="1600" b="1" dirty="0"/>
              <a:t>Create Repository here...</a:t>
            </a:r>
            <a:r>
              <a:rPr lang="en-US" sz="1600" dirty="0"/>
              <a:t>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5" name="Picture 2" descr="C:\Users\sakshik\Desktop\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276475"/>
            <a:ext cx="47529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8969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2"/>
          </p:nvPr>
        </p:nvSpPr>
        <p:spPr>
          <a:xfrm>
            <a:off x="1274191" y="1702753"/>
            <a:ext cx="7269734" cy="36120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Import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Checkout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Add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Commit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Update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Revert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Resolved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Copy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Export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Status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Delete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Log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List</a:t>
            </a:r>
          </a:p>
          <a:p>
            <a:endParaRPr lang="en-US" dirty="0" smtClean="0"/>
          </a:p>
          <a:p>
            <a:pPr marL="22860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SVN Basic Commands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94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in SVN (repo folder structure)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Authz</a:t>
            </a:r>
            <a:r>
              <a:rPr lang="en-US" b="1" dirty="0" smtClean="0"/>
              <a:t> file </a:t>
            </a:r>
            <a:r>
              <a:rPr lang="en-US" dirty="0" smtClean="0"/>
              <a:t>: </a:t>
            </a:r>
            <a:r>
              <a:rPr lang="en-US" dirty="0" smtClean="0"/>
              <a:t>To </a:t>
            </a:r>
            <a:r>
              <a:rPr lang="en-US" dirty="0" smtClean="0"/>
              <a:t>provide access to users, groups, project, </a:t>
            </a:r>
            <a:r>
              <a:rPr lang="en-US" dirty="0" smtClean="0"/>
              <a:t>repository.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Passwd</a:t>
            </a:r>
            <a:r>
              <a:rPr lang="en-US" b="1" dirty="0" smtClean="0"/>
              <a:t> file </a:t>
            </a:r>
            <a:r>
              <a:rPr lang="en-US" dirty="0" smtClean="0"/>
              <a:t>: </a:t>
            </a:r>
            <a:r>
              <a:rPr lang="en-US" dirty="0" smtClean="0"/>
              <a:t>To </a:t>
            </a:r>
            <a:r>
              <a:rPr lang="en-US" dirty="0" smtClean="0"/>
              <a:t>create users.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Svnserve.conf</a:t>
            </a:r>
            <a:r>
              <a:rPr lang="en-US" b="1" dirty="0" smtClean="0"/>
              <a:t> file </a:t>
            </a:r>
            <a:r>
              <a:rPr lang="en-US" dirty="0" smtClean="0"/>
              <a:t>: </a:t>
            </a:r>
            <a:r>
              <a:rPr lang="en-US" dirty="0" smtClean="0"/>
              <a:t>To </a:t>
            </a:r>
            <a:r>
              <a:rPr lang="en-US" dirty="0" smtClean="0"/>
              <a:t>provide </a:t>
            </a:r>
            <a:r>
              <a:rPr lang="en-US" dirty="0" smtClean="0"/>
              <a:t>access control to your repository.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4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5" name="Picture 2" descr="http://jaybot7.com/blog/wp-content/uploads/2010/10/demodu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2125663"/>
            <a:ext cx="6191250" cy="287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21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5248275" y="1323975"/>
            <a:ext cx="3390900" cy="317169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Single point of failure </a:t>
            </a:r>
          </a:p>
          <a:p>
            <a:r>
              <a:rPr lang="en-US" dirty="0"/>
              <a:t>•Dependent on access to the server </a:t>
            </a:r>
          </a:p>
          <a:p>
            <a:r>
              <a:rPr lang="en-US" dirty="0"/>
              <a:t>•Hard to manage a server and backups </a:t>
            </a:r>
          </a:p>
          <a:p>
            <a:r>
              <a:rPr lang="en-US" dirty="0"/>
              <a:t>•It can be slower because every command connects to the server. </a:t>
            </a:r>
          </a:p>
          <a:p>
            <a:r>
              <a:rPr lang="en-US" dirty="0"/>
              <a:t>•Branching and merging tools are difficult to use. </a:t>
            </a:r>
          </a:p>
          <a:p>
            <a:r>
              <a:rPr lang="en-US" dirty="0"/>
              <a:t>•Multi-developer conflicts 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://youtu.be/_</a:t>
            </a:r>
            <a:r>
              <a:rPr lang="en-US" dirty="0" smtClean="0">
                <a:hlinkClick r:id="rId2"/>
              </a:rPr>
              <a:t>yQlKEq-Ueg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5" name="Picture 11" descr="CentralizedV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851" y="1999153"/>
            <a:ext cx="4327524" cy="37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ultiply 8"/>
          <p:cNvSpPr/>
          <p:nvPr/>
        </p:nvSpPr>
        <p:spPr>
          <a:xfrm>
            <a:off x="1023936" y="2538412"/>
            <a:ext cx="1095375" cy="265747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9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Document History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EE37B2-D69C-4A5B-AD7B-EE426F15A60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260674"/>
              </p:ext>
            </p:extLst>
          </p:nvPr>
        </p:nvGraphicFramePr>
        <p:xfrm>
          <a:off x="1530350" y="2482850"/>
          <a:ext cx="7000875" cy="2713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1"/>
                <a:gridCol w="2514600"/>
                <a:gridCol w="1762125"/>
                <a:gridCol w="1619249"/>
              </a:tblGrid>
              <a:tr h="9145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Version No.</a:t>
                      </a:r>
                    </a:p>
                    <a:p>
                      <a:pPr algn="ctr"/>
                      <a:endParaRPr lang="en-US" sz="15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Authored/Modified by</a:t>
                      </a:r>
                    </a:p>
                    <a:p>
                      <a:pPr algn="ctr"/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kern="12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Remark/Change History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Date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&lt;dd- </a:t>
                      </a:r>
                      <a:r>
                        <a:rPr lang="en-US" sz="1500" b="0" dirty="0" err="1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mon</a:t>
                      </a:r>
                      <a:r>
                        <a:rPr lang="en-US" sz="1500" b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-yy &gt;</a:t>
                      </a:r>
                      <a:endParaRPr lang="en-US" sz="1500" b="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B36005">
                        <a:alpha val="85098"/>
                      </a:srgb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1.0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Sakshi Kathuria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18-Aug-15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9496"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16" marB="45716">
                    <a:solidFill>
                      <a:srgbClr val="FEE1C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37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Bibliography, Important Links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wiki.centos.org/HowTos/Subversion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svnbook.red-bean.com/en/1.7/svn.intro.whatis.html</a:t>
            </a:r>
            <a:endParaRPr lang="en-US" dirty="0" smtClean="0"/>
          </a:p>
          <a:p>
            <a:r>
              <a:rPr lang="en-US" dirty="0">
                <a:hlinkClick r:id="rId4"/>
              </a:rPr>
              <a:t>http://</a:t>
            </a:r>
            <a:r>
              <a:rPr lang="en-US" dirty="0" smtClean="0">
                <a:hlinkClick r:id="rId4"/>
              </a:rPr>
              <a:t>svn.apache.org/repos/asf/subversion/trunk/notes/subversion-design.html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7A69CE-7428-4F6E-BF69-A51F58CF1CF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79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Any Questions?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F91C6-2816-4F96-AF57-A22A0682044A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43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0" y="6392863"/>
            <a:ext cx="493713" cy="365125"/>
          </a:xfrm>
        </p:spPr>
        <p:txBody>
          <a:bodyPr/>
          <a:lstStyle/>
          <a:p>
            <a:pPr>
              <a:defRPr/>
            </a:pPr>
            <a:fld id="{C13D9A8D-9D85-456C-BEE1-677EEEE14F21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50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 bwMode="auto">
          <a:xfrm>
            <a:off x="1657350" y="1116013"/>
            <a:ext cx="7258050" cy="5667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Learning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0D345E-C8E7-4E8E-ACBA-A447777FA71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89000" y="2514600"/>
            <a:ext cx="20569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Subversion basics</a:t>
            </a:r>
          </a:p>
          <a:p>
            <a:r>
              <a:rPr lang="en-US" dirty="0" smtClean="0"/>
              <a:t>Tortoise SVN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60EB3A-D604-4AB8-B6FE-517D58584C8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04870"/>
              </p:ext>
            </p:extLst>
          </p:nvPr>
        </p:nvGraphicFramePr>
        <p:xfrm>
          <a:off x="1530350" y="2474913"/>
          <a:ext cx="7162800" cy="36528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407920"/>
                <a:gridCol w="4754880"/>
              </a:tblGrid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latin typeface="Arial" pitchFamily="34" charset="0"/>
                          <a:cs typeface="Arial" pitchFamily="34" charset="0"/>
                        </a:rPr>
                        <a:t>Target audience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b="0" kern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Beginners</a:t>
                      </a: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Level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+mn-ea"/>
                          <a:cs typeface="Arial" pitchFamily="34" charset="0"/>
                        </a:rPr>
                        <a:t>Beginners</a:t>
                      </a: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Pre-requisites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Version Control System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Training methods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Presentation</a:t>
                      </a:r>
                      <a:r>
                        <a:rPr lang="en-US" sz="1500" baseline="0" dirty="0" smtClean="0">
                          <a:latin typeface="Arial" pitchFamily="34" charset="0"/>
                          <a:cs typeface="Arial" pitchFamily="34" charset="0"/>
                        </a:rPr>
                        <a:t> and Demo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  <a:tr h="73056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500" kern="1200" dirty="0" smtClean="0">
                          <a:latin typeface="Arial" pitchFamily="34" charset="0"/>
                          <a:cs typeface="Arial" pitchFamily="34" charset="0"/>
                        </a:rPr>
                        <a:t>Evaluation</a:t>
                      </a:r>
                      <a:endParaRPr lang="en-US" sz="1500" b="0" kern="12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T="45722" marB="45722"/>
                </a:tc>
                <a:tc>
                  <a:txBody>
                    <a:bodyPr/>
                    <a:lstStyle/>
                    <a:p>
                      <a:r>
                        <a:rPr lang="en-US" sz="1500" dirty="0" smtClean="0">
                          <a:latin typeface="Arial" pitchFamily="34" charset="0"/>
                          <a:cs typeface="Arial" pitchFamily="34" charset="0"/>
                        </a:rPr>
                        <a:t>Q&amp;A</a:t>
                      </a:r>
                      <a:endParaRPr lang="en-US" sz="15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T="45722" marB="4572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2EA29C-C541-4170-82C5-9362BD02D04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half" idx="2"/>
          </p:nvPr>
        </p:nvSpPr>
        <p:spPr>
          <a:xfrm>
            <a:off x="1645666" y="1721802"/>
            <a:ext cx="3120085" cy="3921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Why Version Control System?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What is VCS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Types of VCS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CVCS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What is SVN</a:t>
            </a:r>
            <a:r>
              <a:rPr lang="en-US" sz="1600" dirty="0" smtClean="0">
                <a:solidFill>
                  <a:schemeClr val="tx1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SVN Repository Layout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Workflow </a:t>
            </a:r>
            <a:r>
              <a:rPr lang="en-US" sz="1600" dirty="0" smtClean="0">
                <a:solidFill>
                  <a:schemeClr val="tx1"/>
                </a:solidFill>
              </a:rPr>
              <a:t>of </a:t>
            </a:r>
            <a:r>
              <a:rPr lang="en-US" sz="1600" dirty="0" smtClean="0">
                <a:solidFill>
                  <a:schemeClr val="tx1"/>
                </a:solidFill>
              </a:rPr>
              <a:t>SVN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Repository creation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Basic Commands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Permissions </a:t>
            </a:r>
            <a:r>
              <a:rPr lang="en-US" sz="1600" dirty="0" smtClean="0">
                <a:solidFill>
                  <a:schemeClr val="tx1"/>
                </a:solidFill>
              </a:rPr>
              <a:t>in </a:t>
            </a:r>
            <a:r>
              <a:rPr lang="en-US" sz="1600" dirty="0" smtClean="0">
                <a:solidFill>
                  <a:schemeClr val="tx1"/>
                </a:solidFill>
              </a:rPr>
              <a:t>SVN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Demo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solidFill>
                  <a:schemeClr val="tx1"/>
                </a:solidFill>
              </a:rPr>
              <a:t>Limitations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8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 System (VCS) 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407541" y="2026603"/>
            <a:ext cx="7269734" cy="361207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Collaboration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Version tracking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solidFill>
                  <a:schemeClr val="tx1"/>
                </a:solidFill>
              </a:rPr>
              <a:t>Backup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Understanding who made a change and when it happened</a:t>
            </a:r>
            <a:r>
              <a:rPr lang="en-US" sz="16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</a:rPr>
              <a:t>Making changes with confidence, and even reverting when needed.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37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362" y="809245"/>
            <a:ext cx="7257288" cy="566610"/>
          </a:xfrm>
        </p:spPr>
        <p:txBody>
          <a:bodyPr/>
          <a:lstStyle/>
          <a:p>
            <a:r>
              <a:rPr lang="en-US" dirty="0" smtClean="0"/>
              <a:t>What is Version control System?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617091" y="1759903"/>
            <a:ext cx="7269734" cy="3612070"/>
          </a:xfrm>
        </p:spPr>
        <p:txBody>
          <a:bodyPr/>
          <a:lstStyle/>
          <a:p>
            <a:pPr marL="285750" indent="-2857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Manage </a:t>
            </a:r>
            <a:r>
              <a:rPr lang="en-GB" altLang="en-US" sz="1600" dirty="0">
                <a:solidFill>
                  <a:schemeClr val="tx1"/>
                </a:solidFill>
              </a:rPr>
              <a:t>documents </a:t>
            </a:r>
            <a:r>
              <a:rPr lang="en-GB" altLang="en-US" sz="1600" b="1" i="1" dirty="0">
                <a:solidFill>
                  <a:schemeClr val="tx1"/>
                </a:solidFill>
              </a:rPr>
              <a:t>over </a:t>
            </a:r>
            <a:r>
              <a:rPr lang="en-GB" altLang="en-US" sz="1600" b="1" i="1" dirty="0" smtClean="0">
                <a:solidFill>
                  <a:schemeClr val="tx1"/>
                </a:solidFill>
              </a:rPr>
              <a:t>time</a:t>
            </a:r>
          </a:p>
          <a:p>
            <a:pPr marL="285750" indent="-2857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100" b="1" i="1" dirty="0" smtClean="0">
              <a:solidFill>
                <a:schemeClr val="tx1"/>
              </a:solidFill>
            </a:endParaRPr>
          </a:p>
          <a:p>
            <a:pPr marL="285750" indent="-2857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100" b="1" i="1" dirty="0">
              <a:solidFill>
                <a:schemeClr val="tx1"/>
              </a:solidFill>
            </a:endParaRPr>
          </a:p>
          <a:p>
            <a:pPr marL="285750" indent="-2857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100" b="1" i="1" dirty="0" smtClean="0">
              <a:solidFill>
                <a:schemeClr val="tx1"/>
              </a:solidFill>
            </a:endParaRPr>
          </a:p>
          <a:p>
            <a:pPr marL="285750" indent="-2857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b="1" i="1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Keep </a:t>
            </a:r>
            <a:r>
              <a:rPr lang="en-GB" altLang="en-US" sz="1600" dirty="0">
                <a:solidFill>
                  <a:schemeClr val="tx1"/>
                </a:solidFill>
              </a:rPr>
              <a:t>a history of all changes - multiple versions of every file </a:t>
            </a:r>
            <a:endParaRPr lang="en-GB" altLang="en-US" sz="1600" dirty="0" smtClean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Coordinate </a:t>
            </a:r>
            <a:r>
              <a:rPr lang="en-GB" altLang="en-US" sz="1600" dirty="0">
                <a:solidFill>
                  <a:schemeClr val="tx1"/>
                </a:solidFill>
              </a:rPr>
              <a:t>work of multiple </a:t>
            </a:r>
            <a:r>
              <a:rPr lang="en-GB" altLang="en-US" sz="1600" dirty="0" smtClean="0">
                <a:solidFill>
                  <a:schemeClr val="tx1"/>
                </a:solidFill>
              </a:rPr>
              <a:t>authors</a:t>
            </a: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Avoid </a:t>
            </a:r>
            <a:r>
              <a:rPr lang="en-GB" altLang="en-US" sz="1600" dirty="0">
                <a:solidFill>
                  <a:schemeClr val="tx1"/>
                </a:solidFill>
              </a:rPr>
              <a:t>conflicts ...and help </a:t>
            </a:r>
            <a:r>
              <a:rPr lang="en-GB" altLang="en-US" sz="1600" i="1" dirty="0">
                <a:solidFill>
                  <a:schemeClr val="tx1"/>
                </a:solidFill>
              </a:rPr>
              <a:t>resolve</a:t>
            </a:r>
            <a:r>
              <a:rPr lang="en-GB" altLang="en-US" sz="1600" dirty="0">
                <a:solidFill>
                  <a:schemeClr val="tx1"/>
                </a:solidFill>
              </a:rPr>
              <a:t> </a:t>
            </a:r>
            <a:r>
              <a:rPr lang="en-GB" altLang="en-US" sz="1600" dirty="0" smtClean="0">
                <a:solidFill>
                  <a:schemeClr val="tx1"/>
                </a:solidFill>
              </a:rPr>
              <a:t>them</a:t>
            </a: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Permissions</a:t>
            </a:r>
            <a:r>
              <a:rPr lang="en-GB" altLang="en-US" sz="1600" dirty="0">
                <a:solidFill>
                  <a:schemeClr val="tx1"/>
                </a:solidFill>
              </a:rPr>
              <a:t>: authenticate and control access to </a:t>
            </a:r>
            <a:r>
              <a:rPr lang="en-GB" altLang="en-US" sz="1600" dirty="0" smtClean="0">
                <a:solidFill>
                  <a:schemeClr val="tx1"/>
                </a:solidFill>
              </a:rPr>
              <a:t>files</a:t>
            </a: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Show </a:t>
            </a:r>
            <a:r>
              <a:rPr lang="en-GB" altLang="en-US" sz="1600" dirty="0">
                <a:solidFill>
                  <a:schemeClr val="tx1"/>
                </a:solidFill>
              </a:rPr>
              <a:t>differences between versions of a </a:t>
            </a:r>
            <a:r>
              <a:rPr lang="en-GB" altLang="en-US" sz="1600" dirty="0" smtClean="0">
                <a:solidFill>
                  <a:schemeClr val="tx1"/>
                </a:solidFill>
              </a:rPr>
              <a:t>file</a:t>
            </a: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300" dirty="0">
              <a:solidFill>
                <a:schemeClr val="tx1"/>
              </a:solidFill>
            </a:endParaRP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Document </a:t>
            </a:r>
            <a:r>
              <a:rPr lang="en-GB" altLang="en-US" sz="1600" dirty="0">
                <a:solidFill>
                  <a:schemeClr val="tx1"/>
                </a:solidFill>
              </a:rPr>
              <a:t>changes -- reason for </a:t>
            </a:r>
            <a:r>
              <a:rPr lang="en-GB" altLang="en-US" sz="1600" dirty="0" smtClean="0">
                <a:solidFill>
                  <a:schemeClr val="tx1"/>
                </a:solidFill>
              </a:rPr>
              <a:t>change</a:t>
            </a:r>
          </a:p>
          <a:p>
            <a:pPr marL="336550" indent="-336550" defTabSz="449263">
              <a:spcBef>
                <a:spcPct val="50000"/>
              </a:spcBef>
              <a:buFont typeface="Wingdings" panose="05000000000000000000" pitchFamily="2" charset="2"/>
              <a:buChar char="Ø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 smtClean="0">
                <a:solidFill>
                  <a:schemeClr val="tx1"/>
                </a:solidFill>
              </a:rPr>
              <a:t>There are two types of VCS:</a:t>
            </a:r>
          </a:p>
          <a:p>
            <a:pPr marL="565150" lvl="1" indent="-336550" defTabSz="449263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Centralized Version Control System</a:t>
            </a:r>
          </a:p>
          <a:p>
            <a:pPr marL="565150" lvl="1" indent="-336550" defTabSz="449263">
              <a:spcBef>
                <a:spcPct val="50000"/>
              </a:spcBef>
              <a:buFont typeface="Wingdings" panose="05000000000000000000" pitchFamily="2" charset="2"/>
              <a:buChar char="§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Distributed Version control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version control system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97966" y="1683703"/>
            <a:ext cx="7269734" cy="3612070"/>
          </a:xfrm>
        </p:spPr>
        <p:txBody>
          <a:bodyPr/>
          <a:lstStyle/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1600" dirty="0"/>
              <a:t>Centralized version control </a:t>
            </a:r>
            <a:r>
              <a:rPr lang="en-GB" altLang="en-US" sz="1600" dirty="0" smtClean="0"/>
              <a:t>system</a:t>
            </a:r>
            <a:r>
              <a:rPr lang="en-US" altLang="en-US" sz="1600" dirty="0" smtClean="0"/>
              <a:t>                          Distributed version control system</a:t>
            </a:r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1600" dirty="0"/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1600" dirty="0" smtClean="0"/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1600" dirty="0"/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1600" dirty="0" smtClean="0"/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1600" dirty="0"/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1600" dirty="0" smtClean="0"/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1600" dirty="0"/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1600" dirty="0" smtClean="0"/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US" altLang="en-US" sz="1000" dirty="0"/>
          </a:p>
          <a:p>
            <a:pPr marL="228600" lvl="1" defTabSz="449263">
              <a:spcBef>
                <a:spcPct val="500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US" altLang="en-US" sz="1600" dirty="0" smtClean="0"/>
              <a:t>e.g. SVN                                                                             e.g. GIT, Mercurial</a:t>
            </a:r>
            <a:endParaRPr lang="en-GB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1026" name="Picture 2" descr="Screen Shot 2013-01-05 at 11.25.20 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2221707"/>
            <a:ext cx="3052108" cy="270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sakshik\Desktop\Untitl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650" y="2266951"/>
            <a:ext cx="3028950" cy="261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07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Version control System (CVCS)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87B666-782D-45DF-B949-48496984778B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6275" y="211806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35" name="Picture 11" descr="CentralizedV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1" y="2118068"/>
            <a:ext cx="4327524" cy="3735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572000" y="2441233"/>
            <a:ext cx="4572000" cy="280076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here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is a single “central” copy of your project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somewhere and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programmers will “commit” their changes to this central copy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“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Committing” a change simply means recording the change in the central system. 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Other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programmers can then see this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change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. They can also pull down the change, and the version control tool will automatically update the contents of any files that were changed.</a:t>
            </a:r>
          </a:p>
        </p:txBody>
      </p:sp>
    </p:spTree>
    <p:extLst>
      <p:ext uri="{BB962C8B-B14F-4D97-AF65-F5344CB8AC3E}">
        <p14:creationId xmlns:p14="http://schemas.microsoft.com/office/powerpoint/2010/main" val="291901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2465</TotalTime>
  <Words>692</Words>
  <Application>Microsoft Office PowerPoint</Application>
  <PresentationFormat>On-screen Show (4:3)</PresentationFormat>
  <Paragraphs>226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SVN  </vt:lpstr>
      <vt:lpstr>Document History</vt:lpstr>
      <vt:lpstr>Learning Objectives</vt:lpstr>
      <vt:lpstr>Course Structure</vt:lpstr>
      <vt:lpstr>Agenda</vt:lpstr>
      <vt:lpstr>Why Version Control System (VCS) ?</vt:lpstr>
      <vt:lpstr>What is Version control System?</vt:lpstr>
      <vt:lpstr>Types of version control system</vt:lpstr>
      <vt:lpstr>Centralized Version control System (CVCS)</vt:lpstr>
      <vt:lpstr>What is SVN? </vt:lpstr>
      <vt:lpstr>SVN Repository Layout (1)</vt:lpstr>
      <vt:lpstr>SVN Repository Layout (2)</vt:lpstr>
      <vt:lpstr>Workflow of SVN</vt:lpstr>
      <vt:lpstr>How to setup Repository for SVN? (1)</vt:lpstr>
      <vt:lpstr>How to setup Repository for SVN? (2)</vt:lpstr>
      <vt:lpstr>SVN Basic Commands</vt:lpstr>
      <vt:lpstr>Permissions in SVN (repo folder structure)</vt:lpstr>
      <vt:lpstr>Demo</vt:lpstr>
      <vt:lpstr>Limitations</vt:lpstr>
      <vt:lpstr>Bibliography, Important Links</vt:lpstr>
      <vt:lpstr>Any Questions?</vt:lpstr>
      <vt:lpstr>Thank you!</vt:lpstr>
    </vt:vector>
  </TitlesOfParts>
  <Company>Cybage Software Pvt.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Prakashsinha Bayas</dc:creator>
  <cp:lastModifiedBy>Sakshi Kathuria</cp:lastModifiedBy>
  <cp:revision>374</cp:revision>
  <cp:lastPrinted>2015-08-20T06:02:10Z</cp:lastPrinted>
  <dcterms:created xsi:type="dcterms:W3CDTF">2009-07-20T04:26:09Z</dcterms:created>
  <dcterms:modified xsi:type="dcterms:W3CDTF">2015-10-06T09:43:48Z</dcterms:modified>
</cp:coreProperties>
</file>