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B275D-541D-4444-ADC2-0727441B87D0}"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EAF1A-6B2A-4E65-BD47-FF2B1EA72463}" type="slidenum">
              <a:rPr lang="en-IN" smtClean="0"/>
              <a:t>‹#›</a:t>
            </a:fld>
            <a:endParaRPr lang="en-IN"/>
          </a:p>
        </p:txBody>
      </p:sp>
    </p:spTree>
    <p:extLst>
      <p:ext uri="{BB962C8B-B14F-4D97-AF65-F5344CB8AC3E}">
        <p14:creationId xmlns:p14="http://schemas.microsoft.com/office/powerpoint/2010/main" val="139368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EAF1A-6B2A-4E65-BD47-FF2B1EA72463}" type="slidenum">
              <a:rPr lang="en-IN" smtClean="0"/>
              <a:t>3</a:t>
            </a:fld>
            <a:endParaRPr lang="en-IN"/>
          </a:p>
        </p:txBody>
      </p:sp>
    </p:spTree>
    <p:extLst>
      <p:ext uri="{BB962C8B-B14F-4D97-AF65-F5344CB8AC3E}">
        <p14:creationId xmlns:p14="http://schemas.microsoft.com/office/powerpoint/2010/main" val="343421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84637F-469A-4031-BDF3-99319A9878D3}" type="slidenum">
              <a:rPr lang="en-IN" smtClean="0"/>
              <a:t>‹#›</a:t>
            </a:fld>
            <a:endParaRPr lang="en-IN"/>
          </a:p>
        </p:txBody>
      </p:sp>
    </p:spTree>
    <p:extLst>
      <p:ext uri="{BB962C8B-B14F-4D97-AF65-F5344CB8AC3E}">
        <p14:creationId xmlns:p14="http://schemas.microsoft.com/office/powerpoint/2010/main" val="303899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2424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0366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6538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594228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7260-B45B-4F0C-BD0A-2E02E6034B36}"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795251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7260-B45B-4F0C-BD0A-2E02E6034B36}"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61866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911432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80783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27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8678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E7260-B45B-4F0C-BD0A-2E02E6034B36}"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84651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E7260-B45B-4F0C-BD0A-2E02E6034B36}"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54582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E7260-B45B-4F0C-BD0A-2E02E6034B36}"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66886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7260-B45B-4F0C-BD0A-2E02E6034B36}"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99921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2967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355638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F5E7260-B45B-4F0C-BD0A-2E02E6034B36}" type="datetimeFigureOut">
              <a:rPr lang="en-IN" smtClean="0"/>
              <a:t>05-12-2024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F84637F-469A-4031-BDF3-99319A9878D3}" type="slidenum">
              <a:rPr lang="en-IN" smtClean="0"/>
              <a:t>‹#›</a:t>
            </a:fld>
            <a:endParaRPr lang="en-IN"/>
          </a:p>
        </p:txBody>
      </p:sp>
    </p:spTree>
    <p:extLst>
      <p:ext uri="{BB962C8B-B14F-4D97-AF65-F5344CB8AC3E}">
        <p14:creationId xmlns:p14="http://schemas.microsoft.com/office/powerpoint/2010/main" val="20997104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3713-6F73-BA33-6265-255B4B3C55C6}"/>
              </a:ext>
            </a:extLst>
          </p:cNvPr>
          <p:cNvSpPr>
            <a:spLocks noGrp="1"/>
          </p:cNvSpPr>
          <p:nvPr>
            <p:ph type="ctrTitle"/>
          </p:nvPr>
        </p:nvSpPr>
        <p:spPr>
          <a:xfrm>
            <a:off x="1469588" y="1239146"/>
            <a:ext cx="8825658" cy="2044828"/>
          </a:xfrm>
        </p:spPr>
        <p:txBody>
          <a:bodyPr/>
          <a:lstStyle/>
          <a:p>
            <a:pPr algn="ctr"/>
            <a:r>
              <a:rPr lang="en-IN" b="1" dirty="0"/>
              <a:t>Blood Bank Management System</a:t>
            </a:r>
          </a:p>
        </p:txBody>
      </p:sp>
      <p:sp>
        <p:nvSpPr>
          <p:cNvPr id="3" name="Subtitle 2">
            <a:extLst>
              <a:ext uri="{FF2B5EF4-FFF2-40B4-BE49-F238E27FC236}">
                <a16:creationId xmlns:a16="http://schemas.microsoft.com/office/drawing/2014/main" id="{73DC935B-5173-A7FA-9BA7-34F0DC471636}"/>
              </a:ext>
            </a:extLst>
          </p:cNvPr>
          <p:cNvSpPr>
            <a:spLocks noGrp="1"/>
          </p:cNvSpPr>
          <p:nvPr>
            <p:ph type="subTitle" idx="1"/>
          </p:nvPr>
        </p:nvSpPr>
        <p:spPr>
          <a:xfrm>
            <a:off x="1469588" y="3475703"/>
            <a:ext cx="8825658" cy="861420"/>
          </a:xfrm>
        </p:spPr>
        <p:txBody>
          <a:bodyPr/>
          <a:lstStyle/>
          <a:p>
            <a:pPr algn="ctr"/>
            <a:r>
              <a:rPr lang="en-IN" b="1" dirty="0"/>
              <a:t>Analysis By Using MySQL</a:t>
            </a:r>
          </a:p>
        </p:txBody>
      </p:sp>
    </p:spTree>
    <p:extLst>
      <p:ext uri="{BB962C8B-B14F-4D97-AF65-F5344CB8AC3E}">
        <p14:creationId xmlns:p14="http://schemas.microsoft.com/office/powerpoint/2010/main" val="232100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322C-9A0A-5E8F-1EF0-47D8E0EA1412}"/>
              </a:ext>
            </a:extLst>
          </p:cNvPr>
          <p:cNvSpPr>
            <a:spLocks noGrp="1"/>
          </p:cNvSpPr>
          <p:nvPr>
            <p:ph type="title"/>
          </p:nvPr>
        </p:nvSpPr>
        <p:spPr>
          <a:xfrm>
            <a:off x="1046798" y="914674"/>
            <a:ext cx="8761413" cy="706964"/>
          </a:xfrm>
        </p:spPr>
        <p:txBody>
          <a:bodyPr/>
          <a:lstStyle/>
          <a:p>
            <a:r>
              <a:rPr lang="en-US" sz="2000" b="1" dirty="0"/>
              <a:t>3.Retrieve a list of all donors who have donated blood of type 'O+'.</a:t>
            </a:r>
            <a:endParaRPr lang="en-IN" sz="2000" b="1" dirty="0"/>
          </a:p>
        </p:txBody>
      </p:sp>
      <p:pic>
        <p:nvPicPr>
          <p:cNvPr id="5" name="Content Placeholder 4">
            <a:extLst>
              <a:ext uri="{FF2B5EF4-FFF2-40B4-BE49-F238E27FC236}">
                <a16:creationId xmlns:a16="http://schemas.microsoft.com/office/drawing/2014/main" id="{226FA7CF-8594-6757-3D74-D3A8D8E9F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098" y="3758906"/>
            <a:ext cx="6823587" cy="2636704"/>
          </a:xfrm>
        </p:spPr>
      </p:pic>
      <p:sp>
        <p:nvSpPr>
          <p:cNvPr id="7" name="TextBox 6">
            <a:extLst>
              <a:ext uri="{FF2B5EF4-FFF2-40B4-BE49-F238E27FC236}">
                <a16:creationId xmlns:a16="http://schemas.microsoft.com/office/drawing/2014/main" id="{963C3060-767E-1518-0966-47F45485F90D}"/>
              </a:ext>
            </a:extLst>
          </p:cNvPr>
          <p:cNvSpPr txBox="1"/>
          <p:nvPr/>
        </p:nvSpPr>
        <p:spPr>
          <a:xfrm>
            <a:off x="2163098" y="2505670"/>
            <a:ext cx="6096000" cy="923330"/>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blood_typeFROM</a:t>
            </a:r>
            <a:r>
              <a:rPr lang="en-IN" dirty="0"/>
              <a:t> </a:t>
            </a:r>
            <a:r>
              <a:rPr lang="en-IN" dirty="0" err="1"/>
              <a:t>BloodDonorsWHERE</a:t>
            </a:r>
            <a:r>
              <a:rPr lang="en-IN" dirty="0"/>
              <a:t> </a:t>
            </a:r>
            <a:r>
              <a:rPr lang="en-IN" dirty="0" err="1"/>
              <a:t>blood_type</a:t>
            </a:r>
            <a:r>
              <a:rPr lang="en-IN" dirty="0"/>
              <a:t> = 'O+';</a:t>
            </a:r>
          </a:p>
        </p:txBody>
      </p:sp>
    </p:spTree>
    <p:extLst>
      <p:ext uri="{BB962C8B-B14F-4D97-AF65-F5344CB8AC3E}">
        <p14:creationId xmlns:p14="http://schemas.microsoft.com/office/powerpoint/2010/main" val="72549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063C-B961-BCA2-98AD-CCEDC13E53EC}"/>
              </a:ext>
            </a:extLst>
          </p:cNvPr>
          <p:cNvSpPr>
            <a:spLocks noGrp="1"/>
          </p:cNvSpPr>
          <p:nvPr>
            <p:ph type="title"/>
          </p:nvPr>
        </p:nvSpPr>
        <p:spPr/>
        <p:txBody>
          <a:bodyPr/>
          <a:lstStyle/>
          <a:p>
            <a:r>
              <a:rPr lang="en-US" sz="2000" b="1" dirty="0"/>
              <a:t>4.How many blood bags are available for each blood type?</a:t>
            </a:r>
            <a:endParaRPr lang="en-IN" sz="2000" b="1" dirty="0"/>
          </a:p>
        </p:txBody>
      </p:sp>
      <p:pic>
        <p:nvPicPr>
          <p:cNvPr id="5" name="Content Placeholder 4">
            <a:extLst>
              <a:ext uri="{FF2B5EF4-FFF2-40B4-BE49-F238E27FC236}">
                <a16:creationId xmlns:a16="http://schemas.microsoft.com/office/drawing/2014/main" id="{71290887-6D90-D98B-CB26-A2D053979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890" y="3652685"/>
            <a:ext cx="5339621" cy="3205315"/>
          </a:xfrm>
        </p:spPr>
      </p:pic>
      <p:sp>
        <p:nvSpPr>
          <p:cNvPr id="7" name="TextBox 6">
            <a:extLst>
              <a:ext uri="{FF2B5EF4-FFF2-40B4-BE49-F238E27FC236}">
                <a16:creationId xmlns:a16="http://schemas.microsoft.com/office/drawing/2014/main" id="{75380CDE-8B26-71D0-D4CD-06CB036E4870}"/>
              </a:ext>
            </a:extLst>
          </p:cNvPr>
          <p:cNvSpPr txBox="1"/>
          <p:nvPr/>
        </p:nvSpPr>
        <p:spPr>
          <a:xfrm>
            <a:off x="5103039" y="2505670"/>
            <a:ext cx="6744929" cy="923330"/>
          </a:xfrm>
          <a:prstGeom prst="rect">
            <a:avLst/>
          </a:prstGeom>
          <a:noFill/>
        </p:spPr>
        <p:txBody>
          <a:bodyPr wrap="square">
            <a:spAutoFit/>
          </a:bodyPr>
          <a:lstStyle/>
          <a:p>
            <a:r>
              <a:rPr lang="en-IN" dirty="0"/>
              <a:t>SELECT </a:t>
            </a:r>
            <a:r>
              <a:rPr lang="en-IN" dirty="0" err="1"/>
              <a:t>blood_type</a:t>
            </a:r>
            <a:r>
              <a:rPr lang="en-IN" dirty="0"/>
              <a:t>, COUNT(*) AS </a:t>
            </a:r>
            <a:r>
              <a:rPr lang="en-IN" dirty="0" err="1"/>
              <a:t>number_of_bagsFROM</a:t>
            </a:r>
            <a:r>
              <a:rPr lang="en-IN" dirty="0"/>
              <a:t> </a:t>
            </a:r>
            <a:r>
              <a:rPr lang="en-IN" dirty="0" err="1"/>
              <a:t>BloodBagsWHERE</a:t>
            </a:r>
            <a:r>
              <a:rPr lang="en-IN" dirty="0"/>
              <a:t> status = '</a:t>
            </a:r>
            <a:r>
              <a:rPr lang="en-IN" dirty="0" err="1"/>
              <a:t>Available'GROUP</a:t>
            </a:r>
            <a:r>
              <a:rPr lang="en-IN" dirty="0"/>
              <a:t> BY </a:t>
            </a:r>
            <a:r>
              <a:rPr lang="en-IN" dirty="0" err="1"/>
              <a:t>blood_type</a:t>
            </a:r>
            <a:r>
              <a:rPr lang="en-IN" dirty="0"/>
              <a:t>;</a:t>
            </a:r>
          </a:p>
        </p:txBody>
      </p:sp>
      <p:pic>
        <p:nvPicPr>
          <p:cNvPr id="10" name="Picture 9">
            <a:extLst>
              <a:ext uri="{FF2B5EF4-FFF2-40B4-BE49-F238E27FC236}">
                <a16:creationId xmlns:a16="http://schemas.microsoft.com/office/drawing/2014/main" id="{3587AC2A-2D95-0376-9B1A-56BFA323D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79" y="3077044"/>
            <a:ext cx="3794022" cy="2323947"/>
          </a:xfrm>
          <a:prstGeom prst="rect">
            <a:avLst/>
          </a:prstGeom>
        </p:spPr>
      </p:pic>
    </p:spTree>
    <p:extLst>
      <p:ext uri="{BB962C8B-B14F-4D97-AF65-F5344CB8AC3E}">
        <p14:creationId xmlns:p14="http://schemas.microsoft.com/office/powerpoint/2010/main" val="180614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1F99-BF03-4208-214F-06E31A95CF3E}"/>
              </a:ext>
            </a:extLst>
          </p:cNvPr>
          <p:cNvSpPr>
            <a:spLocks noGrp="1"/>
          </p:cNvSpPr>
          <p:nvPr>
            <p:ph type="title"/>
          </p:nvPr>
        </p:nvSpPr>
        <p:spPr/>
        <p:txBody>
          <a:bodyPr/>
          <a:lstStyle/>
          <a:p>
            <a:r>
              <a:rPr lang="en-US" sz="2000" b="1" dirty="0"/>
              <a:t>5.Retrieve the transaction history (donations/issued) for blood bag ID .</a:t>
            </a:r>
            <a:endParaRPr lang="en-IN" sz="2000" b="1" dirty="0"/>
          </a:p>
        </p:txBody>
      </p:sp>
      <p:pic>
        <p:nvPicPr>
          <p:cNvPr id="5" name="Content Placeholder 4">
            <a:extLst>
              <a:ext uri="{FF2B5EF4-FFF2-40B4-BE49-F238E27FC236}">
                <a16:creationId xmlns:a16="http://schemas.microsoft.com/office/drawing/2014/main" id="{8E46988D-9636-974A-5000-DD3BC3615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79" y="4117019"/>
            <a:ext cx="7878274" cy="1962424"/>
          </a:xfrm>
        </p:spPr>
      </p:pic>
      <p:sp>
        <p:nvSpPr>
          <p:cNvPr id="7" name="TextBox 6">
            <a:extLst>
              <a:ext uri="{FF2B5EF4-FFF2-40B4-BE49-F238E27FC236}">
                <a16:creationId xmlns:a16="http://schemas.microsoft.com/office/drawing/2014/main" id="{B25D26B3-22FC-1560-AF5C-A8320A637C3F}"/>
              </a:ext>
            </a:extLst>
          </p:cNvPr>
          <p:cNvSpPr txBox="1"/>
          <p:nvPr/>
        </p:nvSpPr>
        <p:spPr>
          <a:xfrm>
            <a:off x="1508779" y="2505670"/>
            <a:ext cx="6096000" cy="923330"/>
          </a:xfrm>
          <a:prstGeom prst="rect">
            <a:avLst/>
          </a:prstGeom>
          <a:noFill/>
        </p:spPr>
        <p:txBody>
          <a:bodyPr wrap="square">
            <a:spAutoFit/>
          </a:bodyPr>
          <a:lstStyle/>
          <a:p>
            <a:r>
              <a:rPr lang="en-IN" dirty="0"/>
              <a:t>SELECT </a:t>
            </a:r>
            <a:r>
              <a:rPr lang="en-IN" dirty="0" err="1"/>
              <a:t>transaction_id</a:t>
            </a:r>
            <a:r>
              <a:rPr lang="en-IN" dirty="0"/>
              <a:t>, </a:t>
            </a:r>
            <a:r>
              <a:rPr lang="en-IN" dirty="0" err="1"/>
              <a:t>transaction_date</a:t>
            </a:r>
            <a:r>
              <a:rPr lang="en-IN" dirty="0"/>
              <a:t>, </a:t>
            </a:r>
            <a:r>
              <a:rPr lang="en-IN" dirty="0" err="1"/>
              <a:t>transaction_type</a:t>
            </a:r>
            <a:r>
              <a:rPr lang="en-IN" dirty="0"/>
              <a:t>, quantity, </a:t>
            </a:r>
            <a:r>
              <a:rPr lang="en-IN" dirty="0" err="1"/>
              <a:t>recipient_nameFROM</a:t>
            </a:r>
            <a:r>
              <a:rPr lang="en-IN" dirty="0"/>
              <a:t> </a:t>
            </a:r>
            <a:r>
              <a:rPr lang="en-IN" dirty="0" err="1"/>
              <a:t>BloodTransactionsWHERE</a:t>
            </a:r>
            <a:r>
              <a:rPr lang="en-IN" dirty="0"/>
              <a:t> </a:t>
            </a:r>
            <a:r>
              <a:rPr lang="en-IN" dirty="0" err="1"/>
              <a:t>bag_id</a:t>
            </a:r>
            <a:r>
              <a:rPr lang="en-IN" dirty="0"/>
              <a:t> = 1;</a:t>
            </a:r>
          </a:p>
        </p:txBody>
      </p:sp>
    </p:spTree>
    <p:extLst>
      <p:ext uri="{BB962C8B-B14F-4D97-AF65-F5344CB8AC3E}">
        <p14:creationId xmlns:p14="http://schemas.microsoft.com/office/powerpoint/2010/main" val="41978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5F1-2F91-601B-B67D-F7B6B3E8D6B7}"/>
              </a:ext>
            </a:extLst>
          </p:cNvPr>
          <p:cNvSpPr>
            <a:spLocks noGrp="1"/>
          </p:cNvSpPr>
          <p:nvPr>
            <p:ph type="title"/>
          </p:nvPr>
        </p:nvSpPr>
        <p:spPr/>
        <p:txBody>
          <a:bodyPr/>
          <a:lstStyle/>
          <a:p>
            <a:r>
              <a:rPr lang="en-US" sz="2000" b="1" dirty="0"/>
              <a:t>6.List all the donors who donated blood after '2024-01-01</a:t>
            </a:r>
            <a:r>
              <a:rPr lang="en-US" dirty="0"/>
              <a:t>.</a:t>
            </a:r>
            <a:endParaRPr lang="en-IN" dirty="0"/>
          </a:p>
        </p:txBody>
      </p:sp>
      <p:pic>
        <p:nvPicPr>
          <p:cNvPr id="5" name="Content Placeholder 4">
            <a:extLst>
              <a:ext uri="{FF2B5EF4-FFF2-40B4-BE49-F238E27FC236}">
                <a16:creationId xmlns:a16="http://schemas.microsoft.com/office/drawing/2014/main" id="{4B94C99C-BEB2-09B4-6155-5F05C91E9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4" y="3746103"/>
            <a:ext cx="6754760" cy="2743583"/>
          </a:xfrm>
        </p:spPr>
      </p:pic>
      <p:sp>
        <p:nvSpPr>
          <p:cNvPr id="7" name="TextBox 6">
            <a:extLst>
              <a:ext uri="{FF2B5EF4-FFF2-40B4-BE49-F238E27FC236}">
                <a16:creationId xmlns:a16="http://schemas.microsoft.com/office/drawing/2014/main" id="{5DF686FC-CFC3-A76D-4DD4-6F240F3F0E59}"/>
              </a:ext>
            </a:extLst>
          </p:cNvPr>
          <p:cNvSpPr txBox="1"/>
          <p:nvPr/>
        </p:nvSpPr>
        <p:spPr>
          <a:xfrm>
            <a:off x="707924" y="2379010"/>
            <a:ext cx="6754760" cy="923330"/>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date_of_donation</a:t>
            </a:r>
            <a:endParaRPr lang="en-IN" dirty="0"/>
          </a:p>
          <a:p>
            <a:r>
              <a:rPr lang="en-IN" dirty="0"/>
              <a:t>FROM </a:t>
            </a:r>
            <a:r>
              <a:rPr lang="en-IN" dirty="0" err="1"/>
              <a:t>BloodDonors</a:t>
            </a:r>
            <a:endParaRPr lang="en-IN" dirty="0"/>
          </a:p>
          <a:p>
            <a:r>
              <a:rPr lang="en-IN" dirty="0"/>
              <a:t>WHERE </a:t>
            </a:r>
            <a:r>
              <a:rPr lang="en-IN" dirty="0" err="1"/>
              <a:t>date_of_donation</a:t>
            </a:r>
            <a:r>
              <a:rPr lang="en-IN" dirty="0"/>
              <a:t> &gt; '2024-01-01';</a:t>
            </a:r>
          </a:p>
        </p:txBody>
      </p:sp>
      <p:pic>
        <p:nvPicPr>
          <p:cNvPr id="6" name="Picture 5">
            <a:extLst>
              <a:ext uri="{FF2B5EF4-FFF2-40B4-BE49-F238E27FC236}">
                <a16:creationId xmlns:a16="http://schemas.microsoft.com/office/drawing/2014/main" id="{8FC14161-EF17-EF38-110D-B5FF1A1E0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520" y="2840675"/>
            <a:ext cx="4159045" cy="3264707"/>
          </a:xfrm>
          <a:prstGeom prst="rect">
            <a:avLst/>
          </a:prstGeom>
        </p:spPr>
      </p:pic>
    </p:spTree>
    <p:extLst>
      <p:ext uri="{BB962C8B-B14F-4D97-AF65-F5344CB8AC3E}">
        <p14:creationId xmlns:p14="http://schemas.microsoft.com/office/powerpoint/2010/main" val="219191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BB38-9934-C139-A6F6-748D3CDD7383}"/>
              </a:ext>
            </a:extLst>
          </p:cNvPr>
          <p:cNvSpPr>
            <a:spLocks noGrp="1"/>
          </p:cNvSpPr>
          <p:nvPr>
            <p:ph type="title"/>
          </p:nvPr>
        </p:nvSpPr>
        <p:spPr/>
        <p:txBody>
          <a:bodyPr/>
          <a:lstStyle/>
          <a:p>
            <a:r>
              <a:rPr lang="en-US" sz="2000" b="1" dirty="0"/>
              <a:t>7.How many donors are there for each blood type?</a:t>
            </a:r>
            <a:endParaRPr lang="en-IN" sz="2000" b="1" dirty="0"/>
          </a:p>
        </p:txBody>
      </p:sp>
      <p:pic>
        <p:nvPicPr>
          <p:cNvPr id="5" name="Content Placeholder 4">
            <a:extLst>
              <a:ext uri="{FF2B5EF4-FFF2-40B4-BE49-F238E27FC236}">
                <a16:creationId xmlns:a16="http://schemas.microsoft.com/office/drawing/2014/main" id="{3CAD7DA9-5A85-A2FB-CEB4-7B0FD60C6A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16" y="3766381"/>
            <a:ext cx="5656700" cy="2781688"/>
          </a:xfrm>
        </p:spPr>
      </p:pic>
      <p:sp>
        <p:nvSpPr>
          <p:cNvPr id="7" name="TextBox 6">
            <a:extLst>
              <a:ext uri="{FF2B5EF4-FFF2-40B4-BE49-F238E27FC236}">
                <a16:creationId xmlns:a16="http://schemas.microsoft.com/office/drawing/2014/main" id="{C86293E8-CA42-833F-FCB0-75C1D64CF2C7}"/>
              </a:ext>
            </a:extLst>
          </p:cNvPr>
          <p:cNvSpPr txBox="1"/>
          <p:nvPr/>
        </p:nvSpPr>
        <p:spPr>
          <a:xfrm>
            <a:off x="1071716" y="2436844"/>
            <a:ext cx="6096000" cy="923330"/>
          </a:xfrm>
          <a:prstGeom prst="rect">
            <a:avLst/>
          </a:prstGeom>
          <a:noFill/>
        </p:spPr>
        <p:txBody>
          <a:bodyPr wrap="square">
            <a:spAutoFit/>
          </a:bodyPr>
          <a:lstStyle/>
          <a:p>
            <a:r>
              <a:rPr lang="en-IN" dirty="0"/>
              <a:t>SELECT </a:t>
            </a:r>
            <a:r>
              <a:rPr lang="en-IN" dirty="0" err="1"/>
              <a:t>blood_type</a:t>
            </a:r>
            <a:r>
              <a:rPr lang="en-IN" dirty="0"/>
              <a:t>, COUNT(*) AS </a:t>
            </a:r>
            <a:r>
              <a:rPr lang="en-IN" dirty="0" err="1"/>
              <a:t>donor_count</a:t>
            </a:r>
            <a:endParaRPr lang="en-IN" dirty="0"/>
          </a:p>
          <a:p>
            <a:r>
              <a:rPr lang="en-IN" dirty="0"/>
              <a:t>FROM </a:t>
            </a:r>
            <a:r>
              <a:rPr lang="en-IN" dirty="0" err="1"/>
              <a:t>BloodDonors</a:t>
            </a:r>
            <a:endParaRPr lang="en-IN" dirty="0"/>
          </a:p>
          <a:p>
            <a:r>
              <a:rPr lang="en-IN" dirty="0"/>
              <a:t>GROUP BY </a:t>
            </a:r>
            <a:r>
              <a:rPr lang="en-IN" dirty="0" err="1"/>
              <a:t>blood_type</a:t>
            </a:r>
            <a:r>
              <a:rPr lang="en-IN" dirty="0"/>
              <a:t>;</a:t>
            </a:r>
          </a:p>
        </p:txBody>
      </p:sp>
      <p:pic>
        <p:nvPicPr>
          <p:cNvPr id="8" name="Picture 7">
            <a:extLst>
              <a:ext uri="{FF2B5EF4-FFF2-40B4-BE49-F238E27FC236}">
                <a16:creationId xmlns:a16="http://schemas.microsoft.com/office/drawing/2014/main" id="{E7BF87D8-0DB4-0B2A-7D52-ACD56AB86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716" y="2463883"/>
            <a:ext cx="4532671" cy="4042399"/>
          </a:xfrm>
          <a:prstGeom prst="rect">
            <a:avLst/>
          </a:prstGeom>
        </p:spPr>
      </p:pic>
    </p:spTree>
    <p:extLst>
      <p:ext uri="{BB962C8B-B14F-4D97-AF65-F5344CB8AC3E}">
        <p14:creationId xmlns:p14="http://schemas.microsoft.com/office/powerpoint/2010/main" val="325115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D63B-0FE2-4672-40D5-5DABC14821B7}"/>
              </a:ext>
            </a:extLst>
          </p:cNvPr>
          <p:cNvSpPr>
            <a:spLocks noGrp="1"/>
          </p:cNvSpPr>
          <p:nvPr>
            <p:ph type="title"/>
          </p:nvPr>
        </p:nvSpPr>
        <p:spPr/>
        <p:txBody>
          <a:bodyPr/>
          <a:lstStyle/>
          <a:p>
            <a:r>
              <a:rPr lang="en-US" sz="2000" b="1" dirty="0"/>
              <a:t>8.Retrieve the most recent donation for each blood type (i.e., the latest donation date).</a:t>
            </a:r>
            <a:endParaRPr lang="en-IN" sz="2000" b="1" dirty="0"/>
          </a:p>
        </p:txBody>
      </p:sp>
      <p:pic>
        <p:nvPicPr>
          <p:cNvPr id="5" name="Content Placeholder 4">
            <a:extLst>
              <a:ext uri="{FF2B5EF4-FFF2-40B4-BE49-F238E27FC236}">
                <a16:creationId xmlns:a16="http://schemas.microsoft.com/office/drawing/2014/main" id="{61577A3A-2F7B-7117-6772-327761098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35" y="3960272"/>
            <a:ext cx="7570838" cy="2610214"/>
          </a:xfrm>
        </p:spPr>
      </p:pic>
      <p:sp>
        <p:nvSpPr>
          <p:cNvPr id="7" name="TextBox 6">
            <a:extLst>
              <a:ext uri="{FF2B5EF4-FFF2-40B4-BE49-F238E27FC236}">
                <a16:creationId xmlns:a16="http://schemas.microsoft.com/office/drawing/2014/main" id="{A1255BF8-D4BE-A168-6A31-9C6491133116}"/>
              </a:ext>
            </a:extLst>
          </p:cNvPr>
          <p:cNvSpPr txBox="1"/>
          <p:nvPr/>
        </p:nvSpPr>
        <p:spPr>
          <a:xfrm>
            <a:off x="1809134" y="2369177"/>
            <a:ext cx="7570839" cy="923330"/>
          </a:xfrm>
          <a:prstGeom prst="rect">
            <a:avLst/>
          </a:prstGeom>
          <a:noFill/>
        </p:spPr>
        <p:txBody>
          <a:bodyPr wrap="square">
            <a:spAutoFit/>
          </a:bodyPr>
          <a:lstStyle/>
          <a:p>
            <a:r>
              <a:rPr lang="en-IN" dirty="0"/>
              <a:t>SELECT </a:t>
            </a:r>
            <a:r>
              <a:rPr lang="en-IN" dirty="0" err="1"/>
              <a:t>blood_type</a:t>
            </a:r>
            <a:r>
              <a:rPr lang="en-IN" dirty="0"/>
              <a:t>, MAX(</a:t>
            </a:r>
            <a:r>
              <a:rPr lang="en-IN" dirty="0" err="1"/>
              <a:t>donation_date</a:t>
            </a:r>
            <a:r>
              <a:rPr lang="en-IN" dirty="0"/>
              <a:t>) AS </a:t>
            </a:r>
            <a:r>
              <a:rPr lang="en-IN" dirty="0" err="1"/>
              <a:t>latest_donation</a:t>
            </a:r>
            <a:endParaRPr lang="en-IN" dirty="0"/>
          </a:p>
          <a:p>
            <a:r>
              <a:rPr lang="en-IN" dirty="0"/>
              <a:t>FROM </a:t>
            </a:r>
            <a:r>
              <a:rPr lang="en-IN" dirty="0" err="1"/>
              <a:t>BloodBags</a:t>
            </a:r>
            <a:endParaRPr lang="en-IN" dirty="0"/>
          </a:p>
          <a:p>
            <a:r>
              <a:rPr lang="en-IN" dirty="0"/>
              <a:t>GROUP BY </a:t>
            </a:r>
            <a:r>
              <a:rPr lang="en-IN" dirty="0" err="1"/>
              <a:t>blood_type</a:t>
            </a:r>
            <a:r>
              <a:rPr lang="en-IN" dirty="0"/>
              <a:t>;</a:t>
            </a:r>
          </a:p>
        </p:txBody>
      </p:sp>
    </p:spTree>
    <p:extLst>
      <p:ext uri="{BB962C8B-B14F-4D97-AF65-F5344CB8AC3E}">
        <p14:creationId xmlns:p14="http://schemas.microsoft.com/office/powerpoint/2010/main" val="33359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BD50-A62A-F2EB-F708-B9DE142F4DA9}"/>
              </a:ext>
            </a:extLst>
          </p:cNvPr>
          <p:cNvSpPr>
            <a:spLocks noGrp="1"/>
          </p:cNvSpPr>
          <p:nvPr>
            <p:ph type="title"/>
          </p:nvPr>
        </p:nvSpPr>
        <p:spPr/>
        <p:txBody>
          <a:bodyPr/>
          <a:lstStyle/>
          <a:p>
            <a:r>
              <a:rPr lang="en-US" sz="2000" b="1" dirty="0"/>
              <a:t>9.List all blood bags whose expiry date is within the next 30 days</a:t>
            </a:r>
            <a:r>
              <a:rPr lang="en-US" dirty="0"/>
              <a:t>.</a:t>
            </a:r>
            <a:endParaRPr lang="en-IN" dirty="0"/>
          </a:p>
        </p:txBody>
      </p:sp>
      <p:pic>
        <p:nvPicPr>
          <p:cNvPr id="5" name="Content Placeholder 4">
            <a:extLst>
              <a:ext uri="{FF2B5EF4-FFF2-40B4-BE49-F238E27FC236}">
                <a16:creationId xmlns:a16="http://schemas.microsoft.com/office/drawing/2014/main" id="{CD46EACD-5A56-3C23-C689-5AA666F81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364" y="4198374"/>
            <a:ext cx="7812907" cy="1939275"/>
          </a:xfrm>
        </p:spPr>
      </p:pic>
      <p:sp>
        <p:nvSpPr>
          <p:cNvPr id="7" name="TextBox 6">
            <a:extLst>
              <a:ext uri="{FF2B5EF4-FFF2-40B4-BE49-F238E27FC236}">
                <a16:creationId xmlns:a16="http://schemas.microsoft.com/office/drawing/2014/main" id="{2CDC5291-2D7B-44F5-7CE8-ADC15833A81E}"/>
              </a:ext>
            </a:extLst>
          </p:cNvPr>
          <p:cNvSpPr txBox="1"/>
          <p:nvPr/>
        </p:nvSpPr>
        <p:spPr>
          <a:xfrm>
            <a:off x="1901365" y="2525645"/>
            <a:ext cx="7812906" cy="1200329"/>
          </a:xfrm>
          <a:prstGeom prst="rect">
            <a:avLst/>
          </a:prstGeom>
          <a:noFill/>
        </p:spPr>
        <p:txBody>
          <a:bodyPr wrap="square">
            <a:spAutoFit/>
          </a:bodyPr>
          <a:lstStyle/>
          <a:p>
            <a:r>
              <a:rPr lang="en-IN" dirty="0"/>
              <a:t>SELECT </a:t>
            </a:r>
            <a:r>
              <a:rPr lang="en-IN" dirty="0" err="1"/>
              <a:t>bag_id</a:t>
            </a:r>
            <a:r>
              <a:rPr lang="en-IN" dirty="0"/>
              <a:t>, </a:t>
            </a:r>
            <a:r>
              <a:rPr lang="en-IN" dirty="0" err="1"/>
              <a:t>blood_type</a:t>
            </a:r>
            <a:r>
              <a:rPr lang="en-IN" dirty="0"/>
              <a:t>, </a:t>
            </a:r>
            <a:r>
              <a:rPr lang="en-IN" dirty="0" err="1"/>
              <a:t>donation_date</a:t>
            </a:r>
            <a:r>
              <a:rPr lang="en-IN" dirty="0"/>
              <a:t>, </a:t>
            </a:r>
            <a:r>
              <a:rPr lang="en-IN" dirty="0" err="1"/>
              <a:t>expiry_date</a:t>
            </a:r>
            <a:endParaRPr lang="en-IN" dirty="0"/>
          </a:p>
          <a:p>
            <a:r>
              <a:rPr lang="en-IN" dirty="0"/>
              <a:t>FROM </a:t>
            </a:r>
            <a:r>
              <a:rPr lang="en-IN" dirty="0" err="1"/>
              <a:t>BloodBags</a:t>
            </a:r>
            <a:endParaRPr lang="en-IN" dirty="0"/>
          </a:p>
          <a:p>
            <a:r>
              <a:rPr lang="en-IN" dirty="0"/>
              <a:t>WHERE </a:t>
            </a:r>
            <a:r>
              <a:rPr lang="en-IN" dirty="0" err="1"/>
              <a:t>expiry_date</a:t>
            </a:r>
            <a:r>
              <a:rPr lang="en-IN" dirty="0"/>
              <a:t> BETWEEN CURDATE() AND DATE_ADD(CURDATE(), INTERVAL 30 DAY);</a:t>
            </a:r>
          </a:p>
        </p:txBody>
      </p:sp>
    </p:spTree>
    <p:extLst>
      <p:ext uri="{BB962C8B-B14F-4D97-AF65-F5344CB8AC3E}">
        <p14:creationId xmlns:p14="http://schemas.microsoft.com/office/powerpoint/2010/main" val="168637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6DBA-847A-EDC6-9D81-5C55099169F9}"/>
              </a:ext>
            </a:extLst>
          </p:cNvPr>
          <p:cNvSpPr>
            <a:spLocks noGrp="1"/>
          </p:cNvSpPr>
          <p:nvPr>
            <p:ph type="title"/>
          </p:nvPr>
        </p:nvSpPr>
        <p:spPr/>
        <p:txBody>
          <a:bodyPr/>
          <a:lstStyle/>
          <a:p>
            <a:r>
              <a:rPr lang="en-US" sz="2000" b="1" dirty="0"/>
              <a:t>10.Retrieve a list of all blood bags along with donor information (first name, last name) for each blood bag.</a:t>
            </a:r>
            <a:endParaRPr lang="en-IN" sz="2000" b="1" dirty="0"/>
          </a:p>
        </p:txBody>
      </p:sp>
      <p:pic>
        <p:nvPicPr>
          <p:cNvPr id="5" name="Content Placeholder 4">
            <a:extLst>
              <a:ext uri="{FF2B5EF4-FFF2-40B4-BE49-F238E27FC236}">
                <a16:creationId xmlns:a16="http://schemas.microsoft.com/office/drawing/2014/main" id="{62FB1293-0636-5358-72FA-9B5D312B7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01" y="3981846"/>
            <a:ext cx="7556568" cy="2505425"/>
          </a:xfrm>
        </p:spPr>
      </p:pic>
      <p:sp>
        <p:nvSpPr>
          <p:cNvPr id="7" name="TextBox 6">
            <a:extLst>
              <a:ext uri="{FF2B5EF4-FFF2-40B4-BE49-F238E27FC236}">
                <a16:creationId xmlns:a16="http://schemas.microsoft.com/office/drawing/2014/main" id="{3B610E1C-4DEA-BF83-320B-4A45AD1844DF}"/>
              </a:ext>
            </a:extLst>
          </p:cNvPr>
          <p:cNvSpPr txBox="1"/>
          <p:nvPr/>
        </p:nvSpPr>
        <p:spPr>
          <a:xfrm>
            <a:off x="358400" y="2228671"/>
            <a:ext cx="7772877" cy="1200329"/>
          </a:xfrm>
          <a:prstGeom prst="rect">
            <a:avLst/>
          </a:prstGeom>
          <a:noFill/>
        </p:spPr>
        <p:txBody>
          <a:bodyPr wrap="square">
            <a:spAutoFit/>
          </a:bodyPr>
          <a:lstStyle/>
          <a:p>
            <a:r>
              <a:rPr lang="en-IN" dirty="0"/>
              <a:t>SELECT </a:t>
            </a:r>
            <a:r>
              <a:rPr lang="en-IN" dirty="0" err="1"/>
              <a:t>b.bag_id</a:t>
            </a:r>
            <a:r>
              <a:rPr lang="en-IN" dirty="0"/>
              <a:t>, </a:t>
            </a:r>
            <a:r>
              <a:rPr lang="en-IN" dirty="0" err="1"/>
              <a:t>b.blood_type</a:t>
            </a:r>
            <a:r>
              <a:rPr lang="en-IN" dirty="0"/>
              <a:t>, </a:t>
            </a:r>
            <a:r>
              <a:rPr lang="en-IN" dirty="0" err="1"/>
              <a:t>b.donation_date</a:t>
            </a:r>
            <a:r>
              <a:rPr lang="en-IN" dirty="0"/>
              <a:t>, </a:t>
            </a:r>
            <a:r>
              <a:rPr lang="en-IN" dirty="0" err="1"/>
              <a:t>b.expiry_date</a:t>
            </a:r>
            <a:r>
              <a:rPr lang="en-IN" dirty="0"/>
              <a:t>, </a:t>
            </a:r>
            <a:r>
              <a:rPr lang="en-IN" dirty="0" err="1"/>
              <a:t>d.first_name</a:t>
            </a:r>
            <a:r>
              <a:rPr lang="en-IN" dirty="0"/>
              <a:t>, </a:t>
            </a:r>
            <a:r>
              <a:rPr lang="en-IN" dirty="0" err="1"/>
              <a:t>d.last_name</a:t>
            </a:r>
            <a:endParaRPr lang="en-IN" dirty="0"/>
          </a:p>
          <a:p>
            <a:r>
              <a:rPr lang="en-IN" dirty="0"/>
              <a:t>FROM </a:t>
            </a:r>
            <a:r>
              <a:rPr lang="en-IN" dirty="0" err="1"/>
              <a:t>BloodBags</a:t>
            </a:r>
            <a:r>
              <a:rPr lang="en-IN" dirty="0"/>
              <a:t> b</a:t>
            </a:r>
          </a:p>
          <a:p>
            <a:r>
              <a:rPr lang="en-IN" dirty="0"/>
              <a:t>JOIN </a:t>
            </a:r>
            <a:r>
              <a:rPr lang="en-IN" dirty="0" err="1"/>
              <a:t>BloodDonors</a:t>
            </a:r>
            <a:r>
              <a:rPr lang="en-IN" dirty="0"/>
              <a:t> d ON </a:t>
            </a:r>
            <a:r>
              <a:rPr lang="en-IN" dirty="0" err="1"/>
              <a:t>b.donor_id</a:t>
            </a:r>
            <a:r>
              <a:rPr lang="en-IN" dirty="0"/>
              <a:t> = </a:t>
            </a:r>
            <a:r>
              <a:rPr lang="en-IN" dirty="0" err="1"/>
              <a:t>d.donor_id</a:t>
            </a:r>
            <a:r>
              <a:rPr lang="en-IN" dirty="0"/>
              <a:t>;</a:t>
            </a:r>
          </a:p>
        </p:txBody>
      </p:sp>
      <p:pic>
        <p:nvPicPr>
          <p:cNvPr id="4" name="Picture 3">
            <a:extLst>
              <a:ext uri="{FF2B5EF4-FFF2-40B4-BE49-F238E27FC236}">
                <a16:creationId xmlns:a16="http://schemas.microsoft.com/office/drawing/2014/main" id="{F1476FFD-7743-7A9B-688C-B216416AD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944" y="2341730"/>
            <a:ext cx="4139056" cy="4309793"/>
          </a:xfrm>
          <a:prstGeom prst="rect">
            <a:avLst/>
          </a:prstGeom>
        </p:spPr>
      </p:pic>
    </p:spTree>
    <p:extLst>
      <p:ext uri="{BB962C8B-B14F-4D97-AF65-F5344CB8AC3E}">
        <p14:creationId xmlns:p14="http://schemas.microsoft.com/office/powerpoint/2010/main" val="253592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2ADB-C8BF-B576-8003-5D62A06C51AB}"/>
              </a:ext>
            </a:extLst>
          </p:cNvPr>
          <p:cNvSpPr>
            <a:spLocks noGrp="1"/>
          </p:cNvSpPr>
          <p:nvPr>
            <p:ph type="title"/>
          </p:nvPr>
        </p:nvSpPr>
        <p:spPr/>
        <p:txBody>
          <a:bodyPr/>
          <a:lstStyle/>
          <a:p>
            <a:r>
              <a:rPr lang="en-IN" b="1" dirty="0">
                <a:latin typeface="Algerian" panose="04020705040A02060702" pitchFamily="82" charset="0"/>
              </a:rPr>
              <a:t>Future Enhancements</a:t>
            </a:r>
          </a:p>
        </p:txBody>
      </p:sp>
      <p:sp>
        <p:nvSpPr>
          <p:cNvPr id="3" name="Content Placeholder 2">
            <a:extLst>
              <a:ext uri="{FF2B5EF4-FFF2-40B4-BE49-F238E27FC236}">
                <a16:creationId xmlns:a16="http://schemas.microsoft.com/office/drawing/2014/main" id="{BC3FF965-DC48-65B5-DDDB-5E26A1B87A77}"/>
              </a:ext>
            </a:extLst>
          </p:cNvPr>
          <p:cNvSpPr>
            <a:spLocks noGrp="1"/>
          </p:cNvSpPr>
          <p:nvPr>
            <p:ph idx="1"/>
          </p:nvPr>
        </p:nvSpPr>
        <p:spPr/>
        <p:txBody>
          <a:bodyPr>
            <a:normAutofit/>
          </a:bodyPr>
          <a:lstStyle/>
          <a:p>
            <a:r>
              <a:rPr lang="en-US" b="1" dirty="0"/>
              <a:t>Challenges:</a:t>
            </a:r>
          </a:p>
          <a:p>
            <a:pPr lvl="1">
              <a:buFont typeface="Arial" panose="020B0604020202020204" pitchFamily="34" charset="0"/>
              <a:buChar char="•"/>
            </a:pPr>
            <a:r>
              <a:rPr lang="en-US" sz="1800" dirty="0">
                <a:solidFill>
                  <a:schemeClr val="tx1"/>
                </a:solidFill>
                <a:latin typeface="Arial" panose="020B0604020202020204" pitchFamily="34" charset="0"/>
              </a:rPr>
              <a:t>Challenges in matching rare blood types or finding universal donors.</a:t>
            </a:r>
          </a:p>
          <a:p>
            <a:pPr lvl="1">
              <a:buFont typeface="Arial" panose="020B0604020202020204" pitchFamily="34" charset="0"/>
              <a:buChar char="•"/>
            </a:pPr>
            <a:r>
              <a:rPr lang="en-US" sz="1800" dirty="0">
                <a:solidFill>
                  <a:schemeClr val="tx1"/>
                </a:solidFill>
                <a:latin typeface="Arial" panose="020B0604020202020204" pitchFamily="34" charset="0"/>
              </a:rPr>
              <a:t>Inefficient tracking of blood stock, leading to wastage or shortages.</a:t>
            </a:r>
          </a:p>
          <a:p>
            <a:r>
              <a:rPr lang="en-US" b="1" dirty="0"/>
              <a:t>Future Scope:</a:t>
            </a:r>
          </a:p>
          <a:p>
            <a:pPr lvl="1">
              <a:buFont typeface="Arial" panose="020B0604020202020204" pitchFamily="34" charset="0"/>
              <a:buChar char="•"/>
            </a:pPr>
            <a:r>
              <a:rPr lang="en-US" sz="1800" dirty="0">
                <a:solidFill>
                  <a:schemeClr val="tx1"/>
                </a:solidFill>
                <a:latin typeface="Arial" panose="020B0604020202020204" pitchFamily="34" charset="0"/>
              </a:rPr>
              <a:t>AI Integration Enhance donor-recipient matching and inventory predictions.</a:t>
            </a:r>
          </a:p>
          <a:p>
            <a:pPr lvl="1">
              <a:buFont typeface="Arial" panose="020B0604020202020204" pitchFamily="34" charset="0"/>
              <a:buChar char="•"/>
            </a:pPr>
            <a:r>
              <a:rPr lang="en-US" sz="1800" dirty="0">
                <a:solidFill>
                  <a:schemeClr val="tx1"/>
                </a:solidFill>
                <a:latin typeface="Arial" panose="020B0604020202020204" pitchFamily="34" charset="0"/>
              </a:rPr>
              <a:t>Real-time tracking of blood quality and storage conditions.</a:t>
            </a:r>
            <a:endParaRPr lang="en-IN"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161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24AC-4CD9-DFC0-B254-CB7328499785}"/>
              </a:ext>
            </a:extLst>
          </p:cNvPr>
          <p:cNvSpPr>
            <a:spLocks noGrp="1"/>
          </p:cNvSpPr>
          <p:nvPr>
            <p:ph type="title"/>
          </p:nvPr>
        </p:nvSpPr>
        <p:spPr/>
        <p:txBody>
          <a:bodyPr/>
          <a:lstStyle/>
          <a:p>
            <a:r>
              <a:rPr lang="en-IN"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EF3C0D3-04A0-0A7A-12AE-8CA1A2707796}"/>
              </a:ext>
            </a:extLst>
          </p:cNvPr>
          <p:cNvSpPr>
            <a:spLocks noGrp="1"/>
          </p:cNvSpPr>
          <p:nvPr>
            <p:ph idx="1"/>
          </p:nvPr>
        </p:nvSpPr>
        <p:spPr>
          <a:xfrm>
            <a:off x="1154955" y="2603499"/>
            <a:ext cx="8761412" cy="3846461"/>
          </a:xfrm>
        </p:spPr>
        <p:txBody>
          <a:bodyPr/>
          <a:lstStyle/>
          <a:p>
            <a:pPr lvl="1">
              <a:buFont typeface="Arial" panose="020B0604020202020204" pitchFamily="34" charset="0"/>
              <a:buChar char="•"/>
            </a:pPr>
            <a:r>
              <a:rPr lang="en-US" sz="1800" b="1" dirty="0">
                <a:solidFill>
                  <a:schemeClr val="tx1"/>
                </a:solidFill>
                <a:latin typeface="Arial" panose="020B0604020202020204" pitchFamily="34" charset="0"/>
              </a:rPr>
              <a:t>1. Ensures efficient and timely blood collection, storage, and 			 distribution.</a:t>
            </a:r>
          </a:p>
          <a:p>
            <a:pPr lvl="1">
              <a:buFont typeface="Arial" panose="020B0604020202020204" pitchFamily="34" charset="0"/>
              <a:buChar char="•"/>
            </a:pPr>
            <a:r>
              <a:rPr lang="en-US" sz="1800" b="1" dirty="0">
                <a:solidFill>
                  <a:schemeClr val="tx1"/>
                </a:solidFill>
                <a:latin typeface="Arial" panose="020B0604020202020204" pitchFamily="34" charset="0"/>
              </a:rPr>
              <a:t>2. Enhances donor engagement and encourages regular donations.</a:t>
            </a:r>
          </a:p>
          <a:p>
            <a:pPr lvl="1">
              <a:buFont typeface="Arial" panose="020B0604020202020204" pitchFamily="34" charset="0"/>
              <a:buChar char="•"/>
            </a:pPr>
            <a:r>
              <a:rPr lang="en-US" sz="1800" b="1" dirty="0">
                <a:solidFill>
                  <a:schemeClr val="tx1"/>
                </a:solidFill>
                <a:latin typeface="Arial" panose="020B0604020202020204" pitchFamily="34" charset="0"/>
              </a:rPr>
              <a:t>3. Reduces wastage and improves inventory management.</a:t>
            </a:r>
            <a:endParaRPr lang="en-IN" sz="18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517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65D7-C5DA-4A92-194D-04068105AB33}"/>
              </a:ext>
            </a:extLst>
          </p:cNvPr>
          <p:cNvSpPr>
            <a:spLocks noGrp="1"/>
          </p:cNvSpPr>
          <p:nvPr>
            <p:ph type="title"/>
          </p:nvPr>
        </p:nvSpPr>
        <p:spPr/>
        <p:txBody>
          <a:bodyPr/>
          <a:lstStyle/>
          <a:p>
            <a:r>
              <a:rPr lang="en-IN" b="1" dirty="0"/>
              <a:t>Introduction</a:t>
            </a:r>
          </a:p>
        </p:txBody>
      </p:sp>
      <p:sp>
        <p:nvSpPr>
          <p:cNvPr id="5" name="Rectangle 2">
            <a:extLst>
              <a:ext uri="{FF2B5EF4-FFF2-40B4-BE49-F238E27FC236}">
                <a16:creationId xmlns:a16="http://schemas.microsoft.com/office/drawing/2014/main" id="{F7C9A3D3-0EA6-8849-99D1-7D161D76159B}"/>
              </a:ext>
            </a:extLst>
          </p:cNvPr>
          <p:cNvSpPr>
            <a:spLocks noGrp="1" noChangeArrowheads="1"/>
          </p:cNvSpPr>
          <p:nvPr>
            <p:ph idx="1"/>
          </p:nvPr>
        </p:nvSpPr>
        <p:spPr bwMode="auto">
          <a:xfrm>
            <a:off x="1623874" y="2398421"/>
            <a:ext cx="9301316"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Arial" panose="020B0604020202020204" pitchFamily="34" charset="0"/>
              </a:rPr>
              <a:t>Blood Bank Management System </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a database-driven application designed to manage and streamline the collection, storage, and distribution of blood and blood products. It ensures safe and efficient blood donation, tracking, and delivery to hospitals and clinics.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 of the SQL-based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Centralized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Stores donor information, blood inventory, and recipient details in a structured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Ensures data consistency, accuracy, and easy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Efficient Querying: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SQL queries enable real-time retrieval of data for tasks such as blood availability checks and processing donation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Relationships: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SQL facilitates the linking of related data (e.g., donors linked to their donation records and recipients linked to blood orders).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02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F28664-48E5-B645-E7B8-8E655D36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Tree>
    <p:extLst>
      <p:ext uri="{BB962C8B-B14F-4D97-AF65-F5344CB8AC3E}">
        <p14:creationId xmlns:p14="http://schemas.microsoft.com/office/powerpoint/2010/main" val="197081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03C-3BD6-2EEF-1FE1-5D656E5E53C4}"/>
              </a:ext>
            </a:extLst>
          </p:cNvPr>
          <p:cNvSpPr>
            <a:spLocks noGrp="1"/>
          </p:cNvSpPr>
          <p:nvPr>
            <p:ph type="title"/>
          </p:nvPr>
        </p:nvSpPr>
        <p:spPr/>
        <p:txBody>
          <a:bodyPr/>
          <a:lstStyle/>
          <a:p>
            <a:r>
              <a:rPr lang="en-IN" b="1" dirty="0"/>
              <a:t>Database Design Overview</a:t>
            </a:r>
          </a:p>
        </p:txBody>
      </p:sp>
      <p:sp>
        <p:nvSpPr>
          <p:cNvPr id="3" name="Content Placeholder 2">
            <a:extLst>
              <a:ext uri="{FF2B5EF4-FFF2-40B4-BE49-F238E27FC236}">
                <a16:creationId xmlns:a16="http://schemas.microsoft.com/office/drawing/2014/main" id="{63B032A9-C02E-00C1-4A1F-E74107B495D2}"/>
              </a:ext>
            </a:extLst>
          </p:cNvPr>
          <p:cNvSpPr>
            <a:spLocks noGrp="1"/>
          </p:cNvSpPr>
          <p:nvPr>
            <p:ph idx="1"/>
          </p:nvPr>
        </p:nvSpPr>
        <p:spPr>
          <a:xfrm>
            <a:off x="319213" y="2632997"/>
            <a:ext cx="8761412" cy="3416300"/>
          </a:xfrm>
        </p:spPr>
        <p:txBody>
          <a:bodyPr>
            <a:normAutofit fontScale="25000" lnSpcReduction="20000"/>
          </a:bodyPr>
          <a:lstStyle/>
          <a:p>
            <a:pPr>
              <a:buFont typeface="+mj-lt"/>
              <a:buAutoNum type="arabicPeriod"/>
            </a:pPr>
            <a:r>
              <a:rPr lang="en-US" sz="7200" b="1" dirty="0"/>
              <a:t>Donors:</a:t>
            </a:r>
            <a:r>
              <a:rPr lang="en-US" sz="7200" dirty="0"/>
              <a:t> </a:t>
            </a:r>
            <a:r>
              <a:rPr lang="en-US" sz="7200" dirty="0" err="1"/>
              <a:t>donor_id</a:t>
            </a:r>
            <a:r>
              <a:rPr lang="en-US" sz="7200" dirty="0"/>
              <a:t>, name, </a:t>
            </a:r>
            <a:r>
              <a:rPr lang="en-US" sz="7200" dirty="0" err="1"/>
              <a:t>contact_info</a:t>
            </a:r>
            <a:r>
              <a:rPr lang="en-US" sz="7200" dirty="0"/>
              <a:t>, </a:t>
            </a:r>
            <a:r>
              <a:rPr lang="en-US" sz="7200" dirty="0" err="1"/>
              <a:t>blood_type</a:t>
            </a:r>
            <a:r>
              <a:rPr lang="en-US" sz="7200" dirty="0"/>
              <a:t>, </a:t>
            </a:r>
            <a:r>
              <a:rPr lang="en-US" sz="7200" dirty="0" err="1"/>
              <a:t>donation_date</a:t>
            </a:r>
            <a:r>
              <a:rPr lang="en-US" sz="7200" dirty="0"/>
              <a:t>, etc.</a:t>
            </a:r>
          </a:p>
          <a:p>
            <a:pPr>
              <a:buFont typeface="+mj-lt"/>
              <a:buAutoNum type="arabicPeriod"/>
            </a:pPr>
            <a:r>
              <a:rPr lang="en-US" sz="7200" b="1" dirty="0"/>
              <a:t>Blood Inventory : </a:t>
            </a:r>
            <a:r>
              <a:rPr lang="en-US" sz="7200" dirty="0" err="1"/>
              <a:t>inventory_id</a:t>
            </a:r>
            <a:r>
              <a:rPr lang="en-US" sz="7200" dirty="0"/>
              <a:t>, </a:t>
            </a:r>
            <a:r>
              <a:rPr lang="en-US" sz="7200" dirty="0" err="1"/>
              <a:t>blood_type</a:t>
            </a:r>
            <a:r>
              <a:rPr lang="en-US" sz="7200" dirty="0"/>
              <a:t>, quantity, </a:t>
            </a:r>
            <a:r>
              <a:rPr lang="en-US" sz="7200" dirty="0" err="1"/>
              <a:t>storage_location</a:t>
            </a:r>
            <a:r>
              <a:rPr lang="en-US" sz="7200" dirty="0"/>
              <a:t>, </a:t>
            </a:r>
            <a:r>
              <a:rPr lang="en-US" sz="7200" dirty="0" err="1"/>
              <a:t>expiration_date</a:t>
            </a:r>
            <a:r>
              <a:rPr lang="en-US" sz="7200" dirty="0"/>
              <a:t>, etc.</a:t>
            </a:r>
          </a:p>
          <a:p>
            <a:pPr>
              <a:buFont typeface="+mj-lt"/>
              <a:buAutoNum type="arabicPeriod"/>
            </a:pPr>
            <a:r>
              <a:rPr lang="en-US" sz="7200" b="1" dirty="0"/>
              <a:t>Recipients :</a:t>
            </a:r>
            <a:r>
              <a:rPr lang="en-US" sz="7200" dirty="0"/>
              <a:t> </a:t>
            </a:r>
            <a:r>
              <a:rPr lang="en-US" sz="7200" dirty="0" err="1"/>
              <a:t>recipient_id</a:t>
            </a:r>
            <a:r>
              <a:rPr lang="en-US" sz="7200" dirty="0"/>
              <a:t>, name, </a:t>
            </a:r>
            <a:r>
              <a:rPr lang="en-US" sz="7200" dirty="0" err="1"/>
              <a:t>contact_info</a:t>
            </a:r>
            <a:r>
              <a:rPr lang="en-US" sz="7200" dirty="0"/>
              <a:t>, </a:t>
            </a:r>
            <a:r>
              <a:rPr lang="en-US" sz="7200" dirty="0" err="1"/>
              <a:t>medical_condition</a:t>
            </a:r>
            <a:r>
              <a:rPr lang="en-US" sz="7200" dirty="0"/>
              <a:t>, </a:t>
            </a:r>
            <a:r>
              <a:rPr lang="en-US" sz="7200" dirty="0" err="1"/>
              <a:t>blood_type_needed</a:t>
            </a:r>
            <a:r>
              <a:rPr lang="en-US" sz="7200" dirty="0"/>
              <a:t>, etc.</a:t>
            </a:r>
          </a:p>
          <a:p>
            <a:pPr>
              <a:buFont typeface="+mj-lt"/>
              <a:buAutoNum type="arabicPeriod"/>
            </a:pPr>
            <a:r>
              <a:rPr lang="en-US" sz="7200" b="1" dirty="0"/>
              <a:t>Blood Requests :</a:t>
            </a:r>
            <a:r>
              <a:rPr lang="en-US" sz="7200" dirty="0"/>
              <a:t> </a:t>
            </a:r>
            <a:r>
              <a:rPr lang="en-US" sz="7200" dirty="0" err="1"/>
              <a:t>request_id</a:t>
            </a:r>
            <a:r>
              <a:rPr lang="en-US" sz="7200" dirty="0"/>
              <a:t>, </a:t>
            </a:r>
            <a:r>
              <a:rPr lang="en-US" sz="7200" dirty="0" err="1"/>
              <a:t>recipient_id</a:t>
            </a:r>
            <a:r>
              <a:rPr lang="en-US" sz="7200" dirty="0"/>
              <a:t>, </a:t>
            </a:r>
            <a:r>
              <a:rPr lang="en-US" sz="7200" dirty="0" err="1"/>
              <a:t>blood_type_needed</a:t>
            </a:r>
            <a:r>
              <a:rPr lang="en-US" sz="7200" dirty="0"/>
              <a:t>, </a:t>
            </a:r>
            <a:r>
              <a:rPr lang="en-US" sz="7200" dirty="0" err="1"/>
              <a:t>quantity_requested</a:t>
            </a:r>
            <a:r>
              <a:rPr lang="en-US" sz="7200" dirty="0"/>
              <a:t>, status, etc.</a:t>
            </a:r>
          </a:p>
          <a:p>
            <a:pPr>
              <a:buFont typeface="+mj-lt"/>
              <a:buAutoNum type="arabicPeriod"/>
            </a:pPr>
            <a:r>
              <a:rPr lang="en-US" sz="7200" b="1" dirty="0"/>
              <a:t>Donations : </a:t>
            </a:r>
            <a:r>
              <a:rPr lang="en-US" sz="7200" dirty="0" err="1"/>
              <a:t>donation_id</a:t>
            </a:r>
            <a:r>
              <a:rPr lang="en-US" sz="7200" dirty="0"/>
              <a:t>, </a:t>
            </a:r>
            <a:r>
              <a:rPr lang="en-US" sz="7200" dirty="0" err="1"/>
              <a:t>donor_id</a:t>
            </a:r>
            <a:r>
              <a:rPr lang="en-US" sz="7200" dirty="0"/>
              <a:t>, </a:t>
            </a:r>
            <a:r>
              <a:rPr lang="en-US" sz="7200" dirty="0" err="1"/>
              <a:t>blood_type_donated</a:t>
            </a:r>
            <a:r>
              <a:rPr lang="en-US" sz="7200" dirty="0"/>
              <a:t>, </a:t>
            </a:r>
            <a:r>
              <a:rPr lang="en-US" sz="7200" dirty="0" err="1"/>
              <a:t>donation_date</a:t>
            </a:r>
            <a:r>
              <a:rPr lang="en-US" sz="7200" dirty="0"/>
              <a:t>, volume, etc.</a:t>
            </a:r>
          </a:p>
          <a:p>
            <a:pPr>
              <a:buFont typeface="+mj-lt"/>
              <a:buAutoNum type="arabicPeriod"/>
            </a:pPr>
            <a:r>
              <a:rPr lang="en-US" sz="7200" b="1" dirty="0"/>
              <a:t>Payments : </a:t>
            </a:r>
            <a:r>
              <a:rPr lang="en-US" sz="7200" dirty="0" err="1"/>
              <a:t>payment_id</a:t>
            </a:r>
            <a:r>
              <a:rPr lang="en-US" sz="7200" dirty="0"/>
              <a:t>, </a:t>
            </a:r>
            <a:r>
              <a:rPr lang="en-US" sz="7200" dirty="0" err="1"/>
              <a:t>recipient_id</a:t>
            </a:r>
            <a:r>
              <a:rPr lang="en-US" sz="7200" dirty="0"/>
              <a:t>, amount, </a:t>
            </a:r>
            <a:r>
              <a:rPr lang="en-US" sz="7200" dirty="0" err="1"/>
              <a:t>payment_date</a:t>
            </a:r>
            <a:r>
              <a:rPr lang="en-US" sz="7200" dirty="0"/>
              <a:t>, </a:t>
            </a:r>
            <a:r>
              <a:rPr lang="en-US" sz="7200" dirty="0" err="1"/>
              <a:t>payment_status</a:t>
            </a:r>
            <a:r>
              <a:rPr lang="en-US" sz="7200" dirty="0"/>
              <a:t>, etc.</a:t>
            </a:r>
          </a:p>
          <a:p>
            <a:endParaRPr lang="en-IN" dirty="0"/>
          </a:p>
        </p:txBody>
      </p:sp>
      <p:pic>
        <p:nvPicPr>
          <p:cNvPr id="5" name="Picture 4">
            <a:extLst>
              <a:ext uri="{FF2B5EF4-FFF2-40B4-BE49-F238E27FC236}">
                <a16:creationId xmlns:a16="http://schemas.microsoft.com/office/drawing/2014/main" id="{5DAB4FCE-6F39-D5FA-BBA1-77B3043B6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1" y="2458065"/>
            <a:ext cx="4247536" cy="3264309"/>
          </a:xfrm>
          <a:prstGeom prst="rect">
            <a:avLst/>
          </a:prstGeom>
        </p:spPr>
      </p:pic>
    </p:spTree>
    <p:extLst>
      <p:ext uri="{BB962C8B-B14F-4D97-AF65-F5344CB8AC3E}">
        <p14:creationId xmlns:p14="http://schemas.microsoft.com/office/powerpoint/2010/main" val="16729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738A-629A-033B-4D3E-6BC655A11973}"/>
              </a:ext>
            </a:extLst>
          </p:cNvPr>
          <p:cNvSpPr>
            <a:spLocks noGrp="1"/>
          </p:cNvSpPr>
          <p:nvPr>
            <p:ph type="title"/>
          </p:nvPr>
        </p:nvSpPr>
        <p:spPr>
          <a:xfrm>
            <a:off x="1052052" y="698365"/>
            <a:ext cx="8761413" cy="706964"/>
          </a:xfrm>
        </p:spPr>
        <p:txBody>
          <a:bodyPr/>
          <a:lstStyle/>
          <a:p>
            <a:r>
              <a:rPr lang="en-IN" b="1" dirty="0"/>
              <a:t>Relationships</a:t>
            </a:r>
          </a:p>
        </p:txBody>
      </p:sp>
      <p:pic>
        <p:nvPicPr>
          <p:cNvPr id="7" name="Picture 6">
            <a:extLst>
              <a:ext uri="{FF2B5EF4-FFF2-40B4-BE49-F238E27FC236}">
                <a16:creationId xmlns:a16="http://schemas.microsoft.com/office/drawing/2014/main" id="{DB7C20DE-8697-1B54-D702-90810825A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551" y="2231923"/>
            <a:ext cx="8504903" cy="4483509"/>
          </a:xfrm>
          <a:prstGeom prst="rect">
            <a:avLst/>
          </a:prstGeom>
        </p:spPr>
      </p:pic>
    </p:spTree>
    <p:extLst>
      <p:ext uri="{BB962C8B-B14F-4D97-AF65-F5344CB8AC3E}">
        <p14:creationId xmlns:p14="http://schemas.microsoft.com/office/powerpoint/2010/main" val="95047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A95E-A147-F870-D09F-135074B1A356}"/>
              </a:ext>
            </a:extLst>
          </p:cNvPr>
          <p:cNvSpPr>
            <a:spLocks noGrp="1"/>
          </p:cNvSpPr>
          <p:nvPr>
            <p:ph type="title"/>
          </p:nvPr>
        </p:nvSpPr>
        <p:spPr/>
        <p:txBody>
          <a:bodyPr/>
          <a:lstStyle/>
          <a:p>
            <a:r>
              <a:rPr lang="en-IN" b="1" dirty="0">
                <a:latin typeface="Algerian" panose="04020705040A02060702" pitchFamily="82" charset="0"/>
              </a:rPr>
              <a:t>DDL– Data definition language</a:t>
            </a:r>
          </a:p>
        </p:txBody>
      </p:sp>
      <p:pic>
        <p:nvPicPr>
          <p:cNvPr id="8" name="Picture 7">
            <a:extLst>
              <a:ext uri="{FF2B5EF4-FFF2-40B4-BE49-F238E27FC236}">
                <a16:creationId xmlns:a16="http://schemas.microsoft.com/office/drawing/2014/main" id="{31FCD86C-4EEB-948E-C78E-324A1551C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38" y="2498540"/>
            <a:ext cx="4059520" cy="2045585"/>
          </a:xfrm>
          <a:prstGeom prst="rect">
            <a:avLst/>
          </a:prstGeom>
        </p:spPr>
      </p:pic>
      <p:pic>
        <p:nvPicPr>
          <p:cNvPr id="12" name="Picture 11">
            <a:extLst>
              <a:ext uri="{FF2B5EF4-FFF2-40B4-BE49-F238E27FC236}">
                <a16:creationId xmlns:a16="http://schemas.microsoft.com/office/drawing/2014/main" id="{9772686C-6101-9F6C-311B-8C7C16CB4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257" y="2498541"/>
            <a:ext cx="5182323" cy="2143424"/>
          </a:xfrm>
          <a:prstGeom prst="rect">
            <a:avLst/>
          </a:prstGeom>
        </p:spPr>
      </p:pic>
      <p:pic>
        <p:nvPicPr>
          <p:cNvPr id="14" name="Picture 13">
            <a:extLst>
              <a:ext uri="{FF2B5EF4-FFF2-40B4-BE49-F238E27FC236}">
                <a16:creationId xmlns:a16="http://schemas.microsoft.com/office/drawing/2014/main" id="{FED0BFD2-1DB7-83F2-8090-D48B93E8B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13" y="4826631"/>
            <a:ext cx="3645645" cy="2010134"/>
          </a:xfrm>
          <a:prstGeom prst="rect">
            <a:avLst/>
          </a:prstGeom>
        </p:spPr>
      </p:pic>
      <p:pic>
        <p:nvPicPr>
          <p:cNvPr id="16" name="Picture 15">
            <a:extLst>
              <a:ext uri="{FF2B5EF4-FFF2-40B4-BE49-F238E27FC236}">
                <a16:creationId xmlns:a16="http://schemas.microsoft.com/office/drawing/2014/main" id="{7921CEB5-4133-9C7C-8132-CF26B42A26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432" y="5302768"/>
            <a:ext cx="4567445" cy="1444330"/>
          </a:xfrm>
          <a:prstGeom prst="rect">
            <a:avLst/>
          </a:prstGeom>
        </p:spPr>
      </p:pic>
      <p:sp>
        <p:nvSpPr>
          <p:cNvPr id="4" name="TextBox 3">
            <a:extLst>
              <a:ext uri="{FF2B5EF4-FFF2-40B4-BE49-F238E27FC236}">
                <a16:creationId xmlns:a16="http://schemas.microsoft.com/office/drawing/2014/main" id="{932E74BC-FD86-11DF-FA8A-AB9A381A3505}"/>
              </a:ext>
            </a:extLst>
          </p:cNvPr>
          <p:cNvSpPr txBox="1"/>
          <p:nvPr/>
        </p:nvSpPr>
        <p:spPr>
          <a:xfrm>
            <a:off x="517964" y="2107879"/>
            <a:ext cx="98322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Create:</a:t>
            </a:r>
          </a:p>
        </p:txBody>
      </p:sp>
      <p:sp>
        <p:nvSpPr>
          <p:cNvPr id="6" name="TextBox 5">
            <a:extLst>
              <a:ext uri="{FF2B5EF4-FFF2-40B4-BE49-F238E27FC236}">
                <a16:creationId xmlns:a16="http://schemas.microsoft.com/office/drawing/2014/main" id="{FE29D680-A201-B210-3A26-6ECE94C5899E}"/>
              </a:ext>
            </a:extLst>
          </p:cNvPr>
          <p:cNvSpPr txBox="1"/>
          <p:nvPr/>
        </p:nvSpPr>
        <p:spPr>
          <a:xfrm>
            <a:off x="5535659" y="2156769"/>
            <a:ext cx="79641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Alter</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78E6BA5A-EB95-B436-4148-B32AA165982E}"/>
              </a:ext>
            </a:extLst>
          </p:cNvPr>
          <p:cNvSpPr txBox="1"/>
          <p:nvPr/>
        </p:nvSpPr>
        <p:spPr>
          <a:xfrm>
            <a:off x="517964" y="4565454"/>
            <a:ext cx="8455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Drop:</a:t>
            </a:r>
          </a:p>
        </p:txBody>
      </p:sp>
      <p:sp>
        <p:nvSpPr>
          <p:cNvPr id="11" name="TextBox 10">
            <a:extLst>
              <a:ext uri="{FF2B5EF4-FFF2-40B4-BE49-F238E27FC236}">
                <a16:creationId xmlns:a16="http://schemas.microsoft.com/office/drawing/2014/main" id="{4FF026C7-7E44-1B5E-5D6D-EE69C61CA0A2}"/>
              </a:ext>
            </a:extLst>
          </p:cNvPr>
          <p:cNvSpPr txBox="1"/>
          <p:nvPr/>
        </p:nvSpPr>
        <p:spPr>
          <a:xfrm>
            <a:off x="5535659" y="4641965"/>
            <a:ext cx="122903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Truncate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44126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A3E9-80A9-7BB0-17DA-49E51E7A640C}"/>
              </a:ext>
            </a:extLst>
          </p:cNvPr>
          <p:cNvSpPr>
            <a:spLocks noGrp="1"/>
          </p:cNvSpPr>
          <p:nvPr>
            <p:ph type="title"/>
          </p:nvPr>
        </p:nvSpPr>
        <p:spPr/>
        <p:txBody>
          <a:bodyPr/>
          <a:lstStyle/>
          <a:p>
            <a:r>
              <a:rPr lang="en-IN" b="1" dirty="0">
                <a:latin typeface="Algerian" panose="04020705040A02060702" pitchFamily="82" charset="0"/>
              </a:rPr>
              <a:t>DML-Data Manipulation Language</a:t>
            </a:r>
          </a:p>
        </p:txBody>
      </p:sp>
      <p:pic>
        <p:nvPicPr>
          <p:cNvPr id="6" name="Picture 5">
            <a:extLst>
              <a:ext uri="{FF2B5EF4-FFF2-40B4-BE49-F238E27FC236}">
                <a16:creationId xmlns:a16="http://schemas.microsoft.com/office/drawing/2014/main" id="{01C0054B-5C6F-ADCE-68B1-328CFE2C7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037" y="2627870"/>
            <a:ext cx="3446546" cy="1702261"/>
          </a:xfrm>
          <a:prstGeom prst="rect">
            <a:avLst/>
          </a:prstGeom>
        </p:spPr>
      </p:pic>
      <p:pic>
        <p:nvPicPr>
          <p:cNvPr id="8" name="Picture 7">
            <a:extLst>
              <a:ext uri="{FF2B5EF4-FFF2-40B4-BE49-F238E27FC236}">
                <a16:creationId xmlns:a16="http://schemas.microsoft.com/office/drawing/2014/main" id="{918E0DC4-A4DC-088F-018B-02AD6D95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037" y="4699463"/>
            <a:ext cx="3689100" cy="1998988"/>
          </a:xfrm>
          <a:prstGeom prst="rect">
            <a:avLst/>
          </a:prstGeom>
        </p:spPr>
      </p:pic>
      <p:pic>
        <p:nvPicPr>
          <p:cNvPr id="10" name="Picture 9">
            <a:extLst>
              <a:ext uri="{FF2B5EF4-FFF2-40B4-BE49-F238E27FC236}">
                <a16:creationId xmlns:a16="http://schemas.microsoft.com/office/drawing/2014/main" id="{C378FF89-73B2-4020-D9CD-CB0A8D706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70" y="2609232"/>
            <a:ext cx="5475107" cy="1628238"/>
          </a:xfrm>
          <a:prstGeom prst="rect">
            <a:avLst/>
          </a:prstGeom>
        </p:spPr>
      </p:pic>
      <p:pic>
        <p:nvPicPr>
          <p:cNvPr id="12" name="Picture 11">
            <a:extLst>
              <a:ext uri="{FF2B5EF4-FFF2-40B4-BE49-F238E27FC236}">
                <a16:creationId xmlns:a16="http://schemas.microsoft.com/office/drawing/2014/main" id="{B6138CFE-3E8F-E4CD-4F07-BEEB5E9742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49" y="4699463"/>
            <a:ext cx="5573429" cy="2076740"/>
          </a:xfrm>
          <a:prstGeom prst="rect">
            <a:avLst/>
          </a:prstGeom>
        </p:spPr>
      </p:pic>
      <p:sp>
        <p:nvSpPr>
          <p:cNvPr id="4" name="TextBox 3">
            <a:extLst>
              <a:ext uri="{FF2B5EF4-FFF2-40B4-BE49-F238E27FC236}">
                <a16:creationId xmlns:a16="http://schemas.microsoft.com/office/drawing/2014/main" id="{F1D0CD7D-8270-2945-9EF2-6ED64CF9FD81}"/>
              </a:ext>
            </a:extLst>
          </p:cNvPr>
          <p:cNvSpPr txBox="1"/>
          <p:nvPr/>
        </p:nvSpPr>
        <p:spPr>
          <a:xfrm>
            <a:off x="502904" y="2239900"/>
            <a:ext cx="93406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Select</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4F549D70-DD95-2A6D-7F4A-09DADD50DD86}"/>
              </a:ext>
            </a:extLst>
          </p:cNvPr>
          <p:cNvSpPr txBox="1"/>
          <p:nvPr/>
        </p:nvSpPr>
        <p:spPr>
          <a:xfrm>
            <a:off x="7089058" y="2252513"/>
            <a:ext cx="106188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Update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11" name="TextBox 10">
            <a:extLst>
              <a:ext uri="{FF2B5EF4-FFF2-40B4-BE49-F238E27FC236}">
                <a16:creationId xmlns:a16="http://schemas.microsoft.com/office/drawing/2014/main" id="{58BC8900-368F-CA46-2D4F-ED0A94CE4C35}"/>
              </a:ext>
            </a:extLst>
          </p:cNvPr>
          <p:cNvSpPr txBox="1"/>
          <p:nvPr/>
        </p:nvSpPr>
        <p:spPr>
          <a:xfrm>
            <a:off x="522570" y="4330131"/>
            <a:ext cx="89473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Insert</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14" name="TextBox 13">
            <a:extLst>
              <a:ext uri="{FF2B5EF4-FFF2-40B4-BE49-F238E27FC236}">
                <a16:creationId xmlns:a16="http://schemas.microsoft.com/office/drawing/2014/main" id="{F0BCF4D7-55A1-7D4E-E5C5-4425C103CF5C}"/>
              </a:ext>
            </a:extLst>
          </p:cNvPr>
          <p:cNvSpPr txBox="1"/>
          <p:nvPr/>
        </p:nvSpPr>
        <p:spPr>
          <a:xfrm>
            <a:off x="7089058" y="4330131"/>
            <a:ext cx="97339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Delete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34586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568F-B230-72B1-A23C-AA72EEEBB3A6}"/>
              </a:ext>
            </a:extLst>
          </p:cNvPr>
          <p:cNvSpPr>
            <a:spLocks noGrp="1"/>
          </p:cNvSpPr>
          <p:nvPr>
            <p:ph type="title"/>
          </p:nvPr>
        </p:nvSpPr>
        <p:spPr/>
        <p:txBody>
          <a:bodyPr/>
          <a:lstStyle/>
          <a:p>
            <a:r>
              <a:rPr lang="en-IN" b="1" dirty="0">
                <a:latin typeface="Algerian" panose="04020705040A02060702" pitchFamily="82" charset="0"/>
              </a:rPr>
              <a:t>DQL-DATA QUERY LANGUAGE</a:t>
            </a:r>
          </a:p>
        </p:txBody>
      </p:sp>
      <p:pic>
        <p:nvPicPr>
          <p:cNvPr id="4" name="Picture 3">
            <a:extLst>
              <a:ext uri="{FF2B5EF4-FFF2-40B4-BE49-F238E27FC236}">
                <a16:creationId xmlns:a16="http://schemas.microsoft.com/office/drawing/2014/main" id="{84100A37-3AA0-737E-80FD-2BF1C48C4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817" y="2900517"/>
            <a:ext cx="3360835" cy="3393492"/>
          </a:xfrm>
          <a:prstGeom prst="rect">
            <a:avLst/>
          </a:prstGeom>
        </p:spPr>
      </p:pic>
      <p:pic>
        <p:nvPicPr>
          <p:cNvPr id="6" name="Picture 5">
            <a:extLst>
              <a:ext uri="{FF2B5EF4-FFF2-40B4-BE49-F238E27FC236}">
                <a16:creationId xmlns:a16="http://schemas.microsoft.com/office/drawing/2014/main" id="{AE78090A-BE17-594E-4034-9CFE461AA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512" y="2900517"/>
            <a:ext cx="3162741" cy="3393492"/>
          </a:xfrm>
          <a:prstGeom prst="rect">
            <a:avLst/>
          </a:prstGeom>
        </p:spPr>
      </p:pic>
      <p:sp>
        <p:nvSpPr>
          <p:cNvPr id="5" name="TextBox 4">
            <a:extLst>
              <a:ext uri="{FF2B5EF4-FFF2-40B4-BE49-F238E27FC236}">
                <a16:creationId xmlns:a16="http://schemas.microsoft.com/office/drawing/2014/main" id="{AF2804B6-F656-58E1-2863-FE29FD0B6A1D}"/>
              </a:ext>
            </a:extLst>
          </p:cNvPr>
          <p:cNvSpPr txBox="1"/>
          <p:nvPr/>
        </p:nvSpPr>
        <p:spPr>
          <a:xfrm>
            <a:off x="1154953" y="2393533"/>
            <a:ext cx="93406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Show</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8" name="TextBox 7">
            <a:extLst>
              <a:ext uri="{FF2B5EF4-FFF2-40B4-BE49-F238E27FC236}">
                <a16:creationId xmlns:a16="http://schemas.microsoft.com/office/drawing/2014/main" id="{1FF360BC-A101-7597-C6CC-526DD956C9CA}"/>
              </a:ext>
            </a:extLst>
          </p:cNvPr>
          <p:cNvSpPr txBox="1"/>
          <p:nvPr/>
        </p:nvSpPr>
        <p:spPr>
          <a:xfrm>
            <a:off x="6892412" y="2393533"/>
            <a:ext cx="8554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Help</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9204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DAB9-416F-E672-0FF1-30CCAC9208EC}"/>
              </a:ext>
            </a:extLst>
          </p:cNvPr>
          <p:cNvSpPr>
            <a:spLocks noGrp="1"/>
          </p:cNvSpPr>
          <p:nvPr>
            <p:ph type="title"/>
          </p:nvPr>
        </p:nvSpPr>
        <p:spPr/>
        <p:txBody>
          <a:bodyPr/>
          <a:lstStyle/>
          <a:p>
            <a:r>
              <a:rPr lang="en-US" sz="2000" b="1" dirty="0"/>
              <a:t>1.Retrieve a list of all the blood donors with their details such as first name, last name, blood type, and phone number ?</a:t>
            </a:r>
            <a:br>
              <a:rPr lang="en-IN" sz="2000" b="1" dirty="0"/>
            </a:br>
            <a:endParaRPr lang="en-IN" sz="2000" b="1" dirty="0"/>
          </a:p>
        </p:txBody>
      </p:sp>
      <p:pic>
        <p:nvPicPr>
          <p:cNvPr id="5" name="Content Placeholder 4">
            <a:extLst>
              <a:ext uri="{FF2B5EF4-FFF2-40B4-BE49-F238E27FC236}">
                <a16:creationId xmlns:a16="http://schemas.microsoft.com/office/drawing/2014/main" id="{3FAA3D65-C07A-6669-4AA7-C9F5786B8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6" y="3196060"/>
            <a:ext cx="7443019" cy="2705478"/>
          </a:xfrm>
        </p:spPr>
      </p:pic>
      <p:sp>
        <p:nvSpPr>
          <p:cNvPr id="7" name="TextBox 6">
            <a:extLst>
              <a:ext uri="{FF2B5EF4-FFF2-40B4-BE49-F238E27FC236}">
                <a16:creationId xmlns:a16="http://schemas.microsoft.com/office/drawing/2014/main" id="{215A9587-141D-C0C4-2AEF-99F3778E8A57}"/>
              </a:ext>
            </a:extLst>
          </p:cNvPr>
          <p:cNvSpPr txBox="1"/>
          <p:nvPr/>
        </p:nvSpPr>
        <p:spPr>
          <a:xfrm>
            <a:off x="1465007" y="2390537"/>
            <a:ext cx="6096000" cy="646331"/>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blood_type</a:t>
            </a:r>
            <a:r>
              <a:rPr lang="en-IN" dirty="0"/>
              <a:t>, </a:t>
            </a:r>
            <a:r>
              <a:rPr lang="en-IN" dirty="0" err="1"/>
              <a:t>phoneFROM</a:t>
            </a:r>
            <a:r>
              <a:rPr lang="en-IN" dirty="0"/>
              <a:t> </a:t>
            </a:r>
            <a:r>
              <a:rPr lang="en-IN" dirty="0" err="1"/>
              <a:t>BloodDonors</a:t>
            </a:r>
            <a:r>
              <a:rPr lang="en-IN" dirty="0"/>
              <a:t>;</a:t>
            </a:r>
          </a:p>
        </p:txBody>
      </p:sp>
    </p:spTree>
    <p:extLst>
      <p:ext uri="{BB962C8B-B14F-4D97-AF65-F5344CB8AC3E}">
        <p14:creationId xmlns:p14="http://schemas.microsoft.com/office/powerpoint/2010/main" val="12791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550D-1FD7-995B-7873-7BA47828524D}"/>
              </a:ext>
            </a:extLst>
          </p:cNvPr>
          <p:cNvSpPr>
            <a:spLocks noGrp="1"/>
          </p:cNvSpPr>
          <p:nvPr>
            <p:ph type="title"/>
          </p:nvPr>
        </p:nvSpPr>
        <p:spPr/>
        <p:txBody>
          <a:bodyPr/>
          <a:lstStyle/>
          <a:p>
            <a:r>
              <a:rPr lang="en-US" sz="2000" b="1" dirty="0"/>
              <a:t>2.Find all the available blood bags in the blood bank and display their blood type, donation date, and expiry date2.</a:t>
            </a:r>
            <a:endParaRPr lang="en-IN" sz="2000" b="1" dirty="0"/>
          </a:p>
        </p:txBody>
      </p:sp>
      <p:pic>
        <p:nvPicPr>
          <p:cNvPr id="5" name="Content Placeholder 4">
            <a:extLst>
              <a:ext uri="{FF2B5EF4-FFF2-40B4-BE49-F238E27FC236}">
                <a16:creationId xmlns:a16="http://schemas.microsoft.com/office/drawing/2014/main" id="{E2E89142-AA32-EE01-42AA-E93C27FBA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935" y="3578941"/>
            <a:ext cx="7806813" cy="2831691"/>
          </a:xfrm>
        </p:spPr>
      </p:pic>
      <p:sp>
        <p:nvSpPr>
          <p:cNvPr id="9" name="TextBox 8">
            <a:extLst>
              <a:ext uri="{FF2B5EF4-FFF2-40B4-BE49-F238E27FC236}">
                <a16:creationId xmlns:a16="http://schemas.microsoft.com/office/drawing/2014/main" id="{C5EE248C-49F4-0F74-3555-5A4A8F58489F}"/>
              </a:ext>
            </a:extLst>
          </p:cNvPr>
          <p:cNvSpPr txBox="1"/>
          <p:nvPr/>
        </p:nvSpPr>
        <p:spPr>
          <a:xfrm>
            <a:off x="1700980" y="2261869"/>
            <a:ext cx="6096000" cy="923330"/>
          </a:xfrm>
          <a:prstGeom prst="rect">
            <a:avLst/>
          </a:prstGeom>
          <a:noFill/>
        </p:spPr>
        <p:txBody>
          <a:bodyPr wrap="square">
            <a:spAutoFit/>
          </a:bodyPr>
          <a:lstStyle/>
          <a:p>
            <a:r>
              <a:rPr lang="en-IN" dirty="0"/>
              <a:t>SELECT </a:t>
            </a:r>
            <a:r>
              <a:rPr lang="en-IN" dirty="0" err="1"/>
              <a:t>bag_id</a:t>
            </a:r>
            <a:r>
              <a:rPr lang="en-IN" dirty="0"/>
              <a:t>, </a:t>
            </a:r>
            <a:r>
              <a:rPr lang="en-IN" dirty="0" err="1"/>
              <a:t>blood_type</a:t>
            </a:r>
            <a:r>
              <a:rPr lang="en-IN" dirty="0"/>
              <a:t>, </a:t>
            </a:r>
            <a:r>
              <a:rPr lang="en-IN" dirty="0" err="1"/>
              <a:t>donation_date</a:t>
            </a:r>
            <a:r>
              <a:rPr lang="en-IN" dirty="0"/>
              <a:t>, </a:t>
            </a:r>
            <a:r>
              <a:rPr lang="en-IN" dirty="0" err="1"/>
              <a:t>expiry_date</a:t>
            </a:r>
            <a:r>
              <a:rPr lang="en-IN" dirty="0"/>
              <a:t>, </a:t>
            </a:r>
            <a:r>
              <a:rPr lang="en-IN" dirty="0" err="1"/>
              <a:t>quantity_mlFROM</a:t>
            </a:r>
            <a:r>
              <a:rPr lang="en-IN" dirty="0"/>
              <a:t> </a:t>
            </a:r>
            <a:r>
              <a:rPr lang="en-IN" dirty="0" err="1"/>
              <a:t>BloodBagsWHERE</a:t>
            </a:r>
            <a:r>
              <a:rPr lang="en-IN" dirty="0"/>
              <a:t> status = 'Available';</a:t>
            </a:r>
          </a:p>
        </p:txBody>
      </p:sp>
      <p:pic>
        <p:nvPicPr>
          <p:cNvPr id="4" name="Picture 3">
            <a:extLst>
              <a:ext uri="{FF2B5EF4-FFF2-40B4-BE49-F238E27FC236}">
                <a16:creationId xmlns:a16="http://schemas.microsoft.com/office/drawing/2014/main" id="{00928932-6BB5-0738-B68F-FB345870B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4631" y="1356194"/>
            <a:ext cx="4937770" cy="5400051"/>
          </a:xfrm>
          <a:prstGeom prst="rect">
            <a:avLst/>
          </a:prstGeom>
        </p:spPr>
      </p:pic>
    </p:spTree>
    <p:extLst>
      <p:ext uri="{BB962C8B-B14F-4D97-AF65-F5344CB8AC3E}">
        <p14:creationId xmlns:p14="http://schemas.microsoft.com/office/powerpoint/2010/main" val="2791822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357</TotalTime>
  <Words>869</Words>
  <Application>Microsoft Office PowerPoint</Application>
  <PresentationFormat>Widescreen</PresentationFormat>
  <Paragraphs>75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Century Gothic</vt:lpstr>
      <vt:lpstr>Wingdings</vt:lpstr>
      <vt:lpstr>Wingdings 3</vt:lpstr>
      <vt:lpstr>Ion Boardroom</vt:lpstr>
      <vt:lpstr>Blood Bank Management System</vt:lpstr>
      <vt:lpstr>Introduction</vt:lpstr>
      <vt:lpstr>Database Design Overview</vt:lpstr>
      <vt:lpstr>Relationships</vt:lpstr>
      <vt:lpstr>DDL– Data definition language</vt:lpstr>
      <vt:lpstr>DML-Data Manipulation Language</vt:lpstr>
      <vt:lpstr>DQL-DATA QUERY LANGUAGE</vt:lpstr>
      <vt:lpstr>1.Retrieve a list of all the blood donors with their details such as first name, last name, blood type, and phone number ? </vt:lpstr>
      <vt:lpstr>2.Find all the available blood bags in the blood bank and display their blood type, donation date, and expiry date2.</vt:lpstr>
      <vt:lpstr>3.Retrieve a list of all donors who have donated blood of type 'O+'.</vt:lpstr>
      <vt:lpstr>4.How many blood bags are available for each blood type?</vt:lpstr>
      <vt:lpstr>5.Retrieve the transaction history (donations/issued) for blood bag ID .</vt:lpstr>
      <vt:lpstr>6.List all the donors who donated blood after '2024-01-01.</vt:lpstr>
      <vt:lpstr>7.How many donors are there for each blood type?</vt:lpstr>
      <vt:lpstr>8.Retrieve the most recent donation for each blood type (i.e., the latest donation date).</vt:lpstr>
      <vt:lpstr>9.List all blood bags whose expiry date is within the next 30 days.</vt:lpstr>
      <vt:lpstr>10.Retrieve a list of all blood bags along with donor information (first name, last name) for each blood bag.</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karale</dc:creator>
  <cp:lastModifiedBy>sakshi karale</cp:lastModifiedBy>
  <cp:revision>3</cp:revision>
  <dcterms:created xsi:type="dcterms:W3CDTF">2024-12-04T09:58:03Z</dcterms:created>
  <dcterms:modified xsi:type="dcterms:W3CDTF">2024-12-05T09:17:23Z</dcterms:modified>
</cp:coreProperties>
</file>