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Raleway SemiBold"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Algerian" panose="04020705040A02060702" pitchFamily="8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B8D03B-BC6B-4128-96DC-A2B4E93A2A81}">
  <a:tblStyle styleId="{A2B8D03B-BC6B-4128-96DC-A2B4E93A2A8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0D2E4A7C-3DFA-45F4-9816-EB21DFCA71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FF687C-DD69-484A-B07F-96E541F68973}"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9144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276668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24fd42a0da_2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224fd42a0da_2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192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778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000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4fd42a0da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224fd42a0da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095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4fd42a0da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224fd42a0da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0305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689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323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896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0696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465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7331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2512ae93b7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22512ae93b7_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762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012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788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14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095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512ae93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2512ae93b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787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78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706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020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32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24fd42a0da_2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224fd42a0da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1103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1.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gif"/></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hyperlink" Target="https://www.semanticscholar.org/paper/Cheetah-Based-Optimization-Algorithm:-A-Novel-Swarm-Klein-Mariani/da1f48f193e420255b9603263cf369d110ead907" TargetMode="External"/><Relationship Id="rId3" Type="http://schemas.openxmlformats.org/officeDocument/2006/relationships/image" Target="../media/image1.gif"/><Relationship Id="rId7" Type="http://schemas.openxmlformats.org/officeDocument/2006/relationships/hyperlink" Target="https://www.researchgate.net/publication/361610357_The_cheetah_optimizer_a_nature-inspired_metaheuristic_algorithm_for_large-scale_optimization_problem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nature.com/articles/s41598-022-14338-z" TargetMode="External"/><Relationship Id="rId5" Type="http://schemas.openxmlformats.org/officeDocument/2006/relationships/image" Target="../media/image1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subTitle" idx="1"/>
          </p:nvPr>
        </p:nvSpPr>
        <p:spPr>
          <a:xfrm>
            <a:off x="1569933" y="3733800"/>
            <a:ext cx="6609000" cy="2819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0000"/>
              </a:buClr>
              <a:buSzPts val="3600"/>
              <a:buNone/>
            </a:pPr>
            <a:r>
              <a:rPr lang="en-US" sz="3600" b="1">
                <a:solidFill>
                  <a:srgbClr val="FF0000"/>
                </a:solidFill>
                <a:latin typeface="Times New Roman"/>
                <a:ea typeface="Times New Roman"/>
                <a:cs typeface="Times New Roman"/>
                <a:sym typeface="Times New Roman"/>
              </a:rPr>
              <a:t>Study and design cheetah optimizer algorithm</a:t>
            </a:r>
            <a:endParaRPr sz="3600" b="1">
              <a:solidFill>
                <a:srgbClr val="FF0000"/>
              </a:solidFill>
              <a:latin typeface="Algerian"/>
              <a:ea typeface="Algerian"/>
              <a:cs typeface="Algerian"/>
              <a:sym typeface="Algerian"/>
            </a:endParaRPr>
          </a:p>
        </p:txBody>
      </p:sp>
      <p:sp>
        <p:nvSpPr>
          <p:cNvPr id="90" name="Google Shape;90;p13"/>
          <p:cNvSpPr/>
          <p:nvPr/>
        </p:nvSpPr>
        <p:spPr>
          <a:xfrm rot="-7250">
            <a:off x="282468" y="16961"/>
            <a:ext cx="8632804"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2A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91" name="Google Shape;91;p13"/>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92" name="Google Shape;92;p13"/>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3"/>
          <p:cNvSpPr txBox="1"/>
          <p:nvPr/>
        </p:nvSpPr>
        <p:spPr>
          <a:xfrm>
            <a:off x="3099974" y="1460213"/>
            <a:ext cx="399156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(Academic year 2022-23)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
        <p:nvSpPr>
          <p:cNvPr id="94" name="Google Shape;94;p13"/>
          <p:cNvSpPr/>
          <p:nvPr/>
        </p:nvSpPr>
        <p:spPr>
          <a:xfrm>
            <a:off x="1605792" y="2166569"/>
            <a:ext cx="5352900" cy="914399"/>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Project Presentation </a:t>
            </a: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US" sz="2400">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on </a:t>
            </a:r>
            <a:endParaRPr sz="1400" b="0" i="0" u="none" strike="noStrike" cap="none">
              <a:solidFill>
                <a:srgbClr val="000000"/>
              </a:solidFill>
              <a:latin typeface="Arial"/>
              <a:ea typeface="Arial"/>
              <a:cs typeface="Arial"/>
              <a:sym typeface="Arial"/>
            </a:endParaRPr>
          </a:p>
        </p:txBody>
      </p:sp>
      <p:pic>
        <p:nvPicPr>
          <p:cNvPr id="95" name="Google Shape;95;p13" descr="D:\Bhandare\IT Dept\A Format &amp; other\WCE Logo\Department Logo.png"/>
          <p:cNvPicPr preferRelativeResize="0"/>
          <p:nvPr/>
        </p:nvPicPr>
        <p:blipFill rotWithShape="1">
          <a:blip r:embed="rId4">
            <a:alphaModFix/>
          </a:blip>
          <a:srcRect/>
          <a:stretch/>
        </p:blipFill>
        <p:spPr>
          <a:xfrm>
            <a:off x="8001000" y="451952"/>
            <a:ext cx="1060898" cy="7116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p:nvPr/>
        </p:nvSpPr>
        <p:spPr>
          <a:xfrm rot="-7240">
            <a:off x="875293" y="143794"/>
            <a:ext cx="6980415" cy="1024202"/>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97" name="Google Shape;197;p22"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198" name="Google Shape;198;p22"/>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199" name="Google Shape;199;p22"/>
          <p:cNvSpPr/>
          <p:nvPr/>
        </p:nvSpPr>
        <p:spPr>
          <a:xfrm>
            <a:off x="-1573330" y="1163556"/>
            <a:ext cx="12317400"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22"/>
          <p:cNvSpPr txBox="1"/>
          <p:nvPr/>
        </p:nvSpPr>
        <p:spPr>
          <a:xfrm>
            <a:off x="195943" y="1612098"/>
            <a:ext cx="45768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rgbClr val="660066"/>
                </a:solidFill>
                <a:latin typeface="Calibri"/>
                <a:ea typeface="Calibri"/>
                <a:cs typeface="Calibri"/>
                <a:sym typeface="Calibri"/>
              </a:rPr>
              <a:t>Algorithm</a:t>
            </a:r>
            <a:endParaRPr sz="1400" b="0" i="0" u="none" strike="noStrike" cap="none">
              <a:solidFill>
                <a:srgbClr val="000000"/>
              </a:solidFill>
              <a:latin typeface="Arial"/>
              <a:ea typeface="Arial"/>
              <a:cs typeface="Arial"/>
              <a:sym typeface="Arial"/>
            </a:endParaRPr>
          </a:p>
        </p:txBody>
      </p:sp>
      <p:sp>
        <p:nvSpPr>
          <p:cNvPr id="201" name="Google Shape;201;p22"/>
          <p:cNvSpPr txBox="1"/>
          <p:nvPr/>
        </p:nvSpPr>
        <p:spPr>
          <a:xfrm>
            <a:off x="617675" y="2229775"/>
            <a:ext cx="8229000" cy="4494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19.      </a:t>
            </a:r>
            <a:r>
              <a:rPr lang="en-US" dirty="0" smtClean="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else</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20.              </a:t>
            </a:r>
            <a:r>
              <a:rPr lang="en-US" dirty="0" smtClean="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Calculate the new position of member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in arrangement j using Equation (1) // Search</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21.        </a:t>
            </a:r>
            <a:r>
              <a:rPr lang="en-US" dirty="0" smtClean="0">
                <a:solidFill>
                  <a:schemeClr val="dk1"/>
                </a:solidFill>
                <a:latin typeface="Times New Roman"/>
                <a:ea typeface="Times New Roman"/>
                <a:cs typeface="Times New Roman"/>
                <a:sym typeface="Times New Roman"/>
              </a:rPr>
              <a:t>        end</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22.        </a:t>
            </a:r>
            <a:r>
              <a:rPr lang="en-US" dirty="0" smtClean="0">
                <a:solidFill>
                  <a:schemeClr val="dk1"/>
                </a:solidFill>
                <a:latin typeface="Times New Roman"/>
                <a:ea typeface="Times New Roman"/>
                <a:cs typeface="Times New Roman"/>
                <a:sym typeface="Times New Roman"/>
              </a:rPr>
              <a:t> else</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23.               Calculate the new position of member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in arrangement j using Equation (2) // Sit-and-wait</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24.        </a:t>
            </a:r>
            <a:r>
              <a:rPr lang="en-US" dirty="0" smtClean="0">
                <a:solidFill>
                  <a:schemeClr val="dk1"/>
                </a:solidFill>
                <a:latin typeface="Times New Roman"/>
                <a:ea typeface="Times New Roman"/>
                <a:cs typeface="Times New Roman"/>
                <a:sym typeface="Times New Roman"/>
              </a:rPr>
              <a:t>  end</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25.    </a:t>
            </a:r>
            <a:r>
              <a:rPr lang="en-US" dirty="0" smtClean="0">
                <a:solidFill>
                  <a:schemeClr val="dk1"/>
                </a:solidFill>
                <a:latin typeface="Times New Roman"/>
                <a:ea typeface="Times New Roman"/>
                <a:cs typeface="Times New Roman"/>
                <a:sym typeface="Times New Roman"/>
              </a:rPr>
              <a:t>  end</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26.         </a:t>
            </a:r>
            <a:r>
              <a:rPr lang="en-US" dirty="0" smtClean="0">
                <a:solidFill>
                  <a:schemeClr val="dk1"/>
                </a:solidFill>
                <a:latin typeface="Times New Roman"/>
                <a:ea typeface="Times New Roman"/>
                <a:cs typeface="Times New Roman"/>
                <a:sym typeface="Times New Roman"/>
              </a:rPr>
              <a:t> Update </a:t>
            </a:r>
            <a:r>
              <a:rPr lang="en-US" dirty="0">
                <a:solidFill>
                  <a:schemeClr val="dk1"/>
                </a:solidFill>
                <a:latin typeface="Times New Roman"/>
                <a:ea typeface="Times New Roman"/>
                <a:cs typeface="Times New Roman"/>
                <a:sym typeface="Times New Roman"/>
              </a:rPr>
              <a:t>the solutions of member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and the leader</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27.    </a:t>
            </a:r>
            <a:r>
              <a:rPr lang="en-US" dirty="0" smtClean="0">
                <a:solidFill>
                  <a:schemeClr val="dk1"/>
                </a:solidFill>
                <a:latin typeface="Times New Roman"/>
                <a:ea typeface="Times New Roman"/>
                <a:cs typeface="Times New Roman"/>
                <a:sym typeface="Times New Roman"/>
              </a:rPr>
              <a:t>end</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28.  </a:t>
            </a:r>
            <a:r>
              <a:rPr lang="en-US" dirty="0" smtClean="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t &lt;- t + 1</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29. </a:t>
            </a:r>
            <a:r>
              <a:rPr lang="en-US" dirty="0" smtClean="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if t &gt; r and x T and the leader position doesn’t changes for a time, then //Leave the prey and go back home</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30.  </a:t>
            </a:r>
            <a:r>
              <a:rPr lang="en-US" dirty="0" smtClean="0">
                <a:solidFill>
                  <a:schemeClr val="dk1"/>
                </a:solidFill>
                <a:latin typeface="Times New Roman"/>
                <a:ea typeface="Times New Roman"/>
                <a:cs typeface="Times New Roman"/>
                <a:sym typeface="Times New Roman"/>
              </a:rPr>
              <a:t>       Implement </a:t>
            </a:r>
            <a:r>
              <a:rPr lang="en-US" dirty="0">
                <a:solidFill>
                  <a:schemeClr val="dk1"/>
                </a:solidFill>
                <a:latin typeface="Times New Roman"/>
                <a:ea typeface="Times New Roman"/>
                <a:cs typeface="Times New Roman"/>
                <a:sym typeface="Times New Roman"/>
              </a:rPr>
              <a:t>the leave the prey and go back home strategy and change the leader position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31.    </a:t>
            </a:r>
            <a:r>
              <a:rPr lang="en-US" dirty="0" smtClean="0">
                <a:solidFill>
                  <a:schemeClr val="dk1"/>
                </a:solidFill>
                <a:latin typeface="Times New Roman"/>
                <a:ea typeface="Times New Roman"/>
                <a:cs typeface="Times New Roman"/>
                <a:sym typeface="Times New Roman"/>
              </a:rPr>
              <a:t>     Substitute </a:t>
            </a:r>
            <a:r>
              <a:rPr lang="en-US" dirty="0">
                <a:solidFill>
                  <a:schemeClr val="dk1"/>
                </a:solidFill>
                <a:latin typeface="Times New Roman"/>
                <a:ea typeface="Times New Roman"/>
                <a:cs typeface="Times New Roman"/>
                <a:sym typeface="Times New Roman"/>
              </a:rPr>
              <a:t>the position of member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by prey position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32.    </a:t>
            </a:r>
            <a:r>
              <a:rPr lang="en-US" dirty="0" smtClean="0">
                <a:solidFill>
                  <a:schemeClr val="dk1"/>
                </a:solidFill>
                <a:latin typeface="Times New Roman"/>
                <a:ea typeface="Times New Roman"/>
                <a:cs typeface="Times New Roman"/>
                <a:sym typeface="Times New Roman"/>
              </a:rPr>
              <a:t>      t </a:t>
            </a:r>
            <a:r>
              <a:rPr lang="en-US" dirty="0">
                <a:solidFill>
                  <a:schemeClr val="dk1"/>
                </a:solidFill>
                <a:latin typeface="Times New Roman"/>
                <a:ea typeface="Times New Roman"/>
                <a:cs typeface="Times New Roman"/>
                <a:sym typeface="Times New Roman"/>
              </a:rPr>
              <a:t>&lt;- 0</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33.  </a:t>
            </a:r>
            <a:r>
              <a:rPr lang="en-US" dirty="0" smtClean="0">
                <a:solidFill>
                  <a:schemeClr val="dk1"/>
                </a:solidFill>
                <a:latin typeface="Times New Roman"/>
                <a:ea typeface="Times New Roman"/>
                <a:cs typeface="Times New Roman"/>
                <a:sym typeface="Times New Roman"/>
              </a:rPr>
              <a:t>  end</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34.    </a:t>
            </a:r>
            <a:r>
              <a:rPr lang="en-US" dirty="0" smtClean="0">
                <a:solidFill>
                  <a:schemeClr val="dk1"/>
                </a:solidFill>
                <a:latin typeface="Times New Roman"/>
                <a:ea typeface="Times New Roman"/>
                <a:cs typeface="Times New Roman"/>
                <a:sym typeface="Times New Roman"/>
              </a:rPr>
              <a:t>it </a:t>
            </a:r>
            <a:r>
              <a:rPr lang="en-US" dirty="0">
                <a:solidFill>
                  <a:schemeClr val="dk1"/>
                </a:solidFill>
                <a:latin typeface="Times New Roman"/>
                <a:ea typeface="Times New Roman"/>
                <a:cs typeface="Times New Roman"/>
                <a:sym typeface="Times New Roman"/>
              </a:rPr>
              <a:t>&lt;- it + 1</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35.    </a:t>
            </a:r>
            <a:r>
              <a:rPr lang="en-US" dirty="0" smtClean="0">
                <a:solidFill>
                  <a:schemeClr val="dk1"/>
                </a:solidFill>
                <a:latin typeface="Times New Roman"/>
                <a:ea typeface="Times New Roman"/>
                <a:cs typeface="Times New Roman"/>
                <a:sym typeface="Times New Roman"/>
              </a:rPr>
              <a:t>Update </a:t>
            </a:r>
            <a:r>
              <a:rPr lang="en-US" dirty="0">
                <a:solidFill>
                  <a:schemeClr val="dk1"/>
                </a:solidFill>
                <a:latin typeface="Times New Roman"/>
                <a:ea typeface="Times New Roman"/>
                <a:cs typeface="Times New Roman"/>
                <a:sym typeface="Times New Roman"/>
              </a:rPr>
              <a:t>the prey (global best) solution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dirty="0">
                <a:solidFill>
                  <a:schemeClr val="dk1"/>
                </a:solidFill>
                <a:latin typeface="Times New Roman"/>
                <a:ea typeface="Times New Roman"/>
                <a:cs typeface="Times New Roman"/>
                <a:sym typeface="Times New Roman"/>
              </a:rPr>
              <a:t>36</a:t>
            </a:r>
            <a:r>
              <a:rPr lang="en-US">
                <a:solidFill>
                  <a:schemeClr val="dk1"/>
                </a:solidFill>
                <a:latin typeface="Times New Roman"/>
                <a:ea typeface="Times New Roman"/>
                <a:cs typeface="Times New Roman"/>
                <a:sym typeface="Times New Roman"/>
              </a:rPr>
              <a:t>. </a:t>
            </a:r>
            <a:r>
              <a:rPr lang="en-US" smtClean="0">
                <a:solidFill>
                  <a:schemeClr val="dk1"/>
                </a:solidFill>
                <a:latin typeface="Times New Roman"/>
                <a:ea typeface="Times New Roman"/>
                <a:cs typeface="Times New Roman"/>
                <a:sym typeface="Times New Roman"/>
              </a:rPr>
              <a:t>end</a:t>
            </a:r>
            <a:endParaRPr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p:nvPr/>
        </p:nvSpPr>
        <p:spPr>
          <a:xfrm rot="-7250">
            <a:off x="875323" y="143783"/>
            <a:ext cx="6980543" cy="1024221"/>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07" name="Google Shape;207;p23"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208" name="Google Shape;208;p23"/>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209" name="Google Shape;209;p23"/>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23"/>
          <p:cNvSpPr txBox="1"/>
          <p:nvPr/>
        </p:nvSpPr>
        <p:spPr>
          <a:xfrm>
            <a:off x="228600" y="1600200"/>
            <a:ext cx="9035100" cy="143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rgbClr val="660066"/>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00"/>
              <a:buFont typeface="Arial"/>
              <a:buNone/>
            </a:pPr>
            <a:endParaRPr sz="2900" b="1" i="0" u="sng" strike="noStrike" cap="none">
              <a:solidFill>
                <a:srgbClr val="66006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900"/>
              <a:buFont typeface="Arial"/>
              <a:buNone/>
            </a:pPr>
            <a:endParaRPr sz="2900" b="1" i="0" u="sng" strike="noStrike" cap="none">
              <a:solidFill>
                <a:srgbClr val="660066"/>
              </a:solidFill>
              <a:latin typeface="Calibri"/>
              <a:ea typeface="Calibri"/>
              <a:cs typeface="Calibri"/>
              <a:sym typeface="Calibri"/>
            </a:endParaRPr>
          </a:p>
        </p:txBody>
      </p:sp>
      <p:sp>
        <p:nvSpPr>
          <p:cNvPr id="211" name="Google Shape;211;p23"/>
          <p:cNvSpPr txBox="1"/>
          <p:nvPr/>
        </p:nvSpPr>
        <p:spPr>
          <a:xfrm>
            <a:off x="286650" y="2015225"/>
            <a:ext cx="8570700" cy="501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Sphere function using COA :</a:t>
            </a:r>
            <a:endParaRPr sz="2000" b="1" i="0" u="none" strike="noStrike" cap="none">
              <a:solidFill>
                <a:schemeClr val="dk1"/>
              </a:solidFill>
              <a:latin typeface="Times New Roman"/>
              <a:ea typeface="Times New Roman"/>
              <a:cs typeface="Times New Roman"/>
              <a:sym typeface="Times New Roman"/>
            </a:endParaRPr>
          </a:p>
          <a:p>
            <a:pPr marL="1371600" marR="0" lvl="0" indent="4572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Sphere function is a well known optimization problem.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2000"/>
              <a:buFont typeface="Calibri"/>
              <a:buNone/>
            </a:pPr>
            <a:r>
              <a:rPr lang="en-US" sz="2000" b="1">
                <a:solidFill>
                  <a:schemeClr val="dk1"/>
                </a:solidFill>
                <a:latin typeface="Times New Roman"/>
                <a:ea typeface="Times New Roman"/>
                <a:cs typeface="Times New Roman"/>
                <a:sym typeface="Times New Roman"/>
              </a:rPr>
              <a:t>				</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Following are the st</a:t>
            </a:r>
            <a:r>
              <a:rPr lang="en-US" sz="2000">
                <a:solidFill>
                  <a:schemeClr val="dk1"/>
                </a:solidFill>
                <a:latin typeface="Times New Roman"/>
                <a:ea typeface="Times New Roman"/>
                <a:cs typeface="Times New Roman"/>
                <a:sym typeface="Times New Roman"/>
              </a:rPr>
              <a:t>eps to solve sphere function using COA algorithm.</a:t>
            </a:r>
            <a:endParaRPr sz="200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step</a:t>
            </a:r>
            <a:r>
              <a:rPr lang="en-US" sz="2000" b="1" i="0" u="none" strike="noStrike" cap="none">
                <a:solidFill>
                  <a:schemeClr val="dk1"/>
                </a:solidFill>
                <a:latin typeface="Times New Roman"/>
                <a:ea typeface="Times New Roman"/>
                <a:cs typeface="Times New Roman"/>
                <a:sym typeface="Times New Roman"/>
              </a:rPr>
              <a:t>	 1 : </a:t>
            </a:r>
            <a:r>
              <a:rPr lang="en-US" sz="2000" i="0" u="none" strike="noStrike" cap="none">
                <a:solidFill>
                  <a:schemeClr val="dk1"/>
                </a:solidFill>
                <a:latin typeface="Times New Roman"/>
                <a:ea typeface="Times New Roman"/>
                <a:cs typeface="Times New Roman"/>
                <a:sym typeface="Times New Roman"/>
              </a:rPr>
              <a:t>Initialize the population</a:t>
            </a:r>
            <a:r>
              <a:rPr lang="en-US" sz="2000">
                <a:solidFill>
                  <a:schemeClr val="dk1"/>
                </a:solidFill>
                <a:latin typeface="Times New Roman"/>
                <a:ea typeface="Times New Roman"/>
                <a:cs typeface="Times New Roman"/>
                <a:sym typeface="Times New Roman"/>
              </a:rPr>
              <a:t> of cheetah </a:t>
            </a:r>
            <a:r>
              <a:rPr lang="en-US" sz="2000" i="0" u="none" strike="noStrike" cap="none">
                <a:solidFill>
                  <a:schemeClr val="dk1"/>
                </a:solidFill>
                <a:latin typeface="Times New Roman"/>
                <a:ea typeface="Times New Roman"/>
                <a:cs typeface="Times New Roman"/>
                <a:sym typeface="Times New Roman"/>
              </a:rPr>
              <a:t>in the search space[-5</a:t>
            </a:r>
            <a:r>
              <a:rPr lang="en-US" sz="2000">
                <a:solidFill>
                  <a:schemeClr val="dk1"/>
                </a:solidFill>
                <a:latin typeface="Times New Roman"/>
                <a:ea typeface="Times New Roman"/>
                <a:cs typeface="Times New Roman"/>
                <a:sym typeface="Times New Roman"/>
              </a:rPr>
              <a:t> , +5</a:t>
            </a:r>
            <a:r>
              <a:rPr lang="en-US" sz="2000" i="0" u="none" strike="noStrike" cap="none">
                <a:solidFill>
                  <a:schemeClr val="dk1"/>
                </a:solidFill>
                <a:latin typeface="Times New Roman"/>
                <a:ea typeface="Times New Roman"/>
                <a:cs typeface="Times New Roman"/>
                <a:sym typeface="Times New Roman"/>
              </a:rPr>
              <a:t>]</a:t>
            </a:r>
            <a:endParaRPr sz="20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pic>
        <p:nvPicPr>
          <p:cNvPr id="212" name="Google Shape;212;p23"/>
          <p:cNvPicPr preferRelativeResize="0"/>
          <p:nvPr/>
        </p:nvPicPr>
        <p:blipFill>
          <a:blip r:embed="rId5">
            <a:alphaModFix/>
          </a:blip>
          <a:stretch>
            <a:fillRect/>
          </a:stretch>
        </p:blipFill>
        <p:spPr>
          <a:xfrm>
            <a:off x="2406400" y="2717400"/>
            <a:ext cx="4451600" cy="711600"/>
          </a:xfrm>
          <a:prstGeom prst="rect">
            <a:avLst/>
          </a:prstGeom>
          <a:noFill/>
          <a:ln>
            <a:noFill/>
          </a:ln>
        </p:spPr>
      </p:pic>
      <p:graphicFrame>
        <p:nvGraphicFramePr>
          <p:cNvPr id="213" name="Google Shape;213;p23"/>
          <p:cNvGraphicFramePr/>
          <p:nvPr/>
        </p:nvGraphicFramePr>
        <p:xfrm>
          <a:off x="2186675" y="4339025"/>
          <a:ext cx="3561300" cy="2444640"/>
        </p:xfrm>
        <a:graphic>
          <a:graphicData uri="http://schemas.openxmlformats.org/drawingml/2006/table">
            <a:tbl>
              <a:tblPr>
                <a:noFill/>
                <a:tableStyleId>{0D2E4A7C-3DFA-45F4-9816-EB21DFCA7137}</a:tableStyleId>
              </a:tblPr>
              <a:tblGrid>
                <a:gridCol w="890325"/>
                <a:gridCol w="890325"/>
                <a:gridCol w="890325"/>
                <a:gridCol w="890325"/>
              </a:tblGrid>
              <a:tr h="381650">
                <a:tc>
                  <a:txBody>
                    <a:bodyPr/>
                    <a:lstStyle/>
                    <a:p>
                      <a:pPr marL="0" lvl="0" indent="0" algn="l" rtl="0">
                        <a:spcBef>
                          <a:spcPts val="0"/>
                        </a:spcBef>
                        <a:spcAft>
                          <a:spcPts val="0"/>
                        </a:spcAft>
                        <a:buNone/>
                      </a:pPr>
                      <a:r>
                        <a:rPr lang="en-US" sz="1500"/>
                        <a:t>Index</a:t>
                      </a:r>
                      <a:endParaRPr sz="1500"/>
                    </a:p>
                  </a:txBody>
                  <a:tcPr marL="91425" marR="91425" marT="91425" marB="91425"/>
                </a:tc>
                <a:tc>
                  <a:txBody>
                    <a:bodyPr/>
                    <a:lstStyle/>
                    <a:p>
                      <a:pPr marL="0" lvl="0" indent="0" algn="l" rtl="0">
                        <a:spcBef>
                          <a:spcPts val="0"/>
                        </a:spcBef>
                        <a:spcAft>
                          <a:spcPts val="0"/>
                        </a:spcAft>
                        <a:buNone/>
                      </a:pPr>
                      <a:r>
                        <a:rPr lang="en-US" sz="1500"/>
                        <a:t>X1</a:t>
                      </a:r>
                      <a:endParaRPr sz="1500"/>
                    </a:p>
                  </a:txBody>
                  <a:tcPr marL="91425" marR="91425" marT="91425" marB="91425"/>
                </a:tc>
                <a:tc>
                  <a:txBody>
                    <a:bodyPr/>
                    <a:lstStyle/>
                    <a:p>
                      <a:pPr marL="0" lvl="0" indent="0" algn="l" rtl="0">
                        <a:spcBef>
                          <a:spcPts val="0"/>
                        </a:spcBef>
                        <a:spcAft>
                          <a:spcPts val="0"/>
                        </a:spcAft>
                        <a:buNone/>
                      </a:pPr>
                      <a:r>
                        <a:rPr lang="en-US" sz="1500"/>
                        <a:t>X2</a:t>
                      </a:r>
                      <a:endParaRPr sz="1500"/>
                    </a:p>
                  </a:txBody>
                  <a:tcPr marL="91425" marR="91425" marT="91425" marB="91425"/>
                </a:tc>
                <a:tc>
                  <a:txBody>
                    <a:bodyPr/>
                    <a:lstStyle/>
                    <a:p>
                      <a:pPr marL="0" lvl="0" indent="0" algn="l" rtl="0">
                        <a:spcBef>
                          <a:spcPts val="0"/>
                        </a:spcBef>
                        <a:spcAft>
                          <a:spcPts val="0"/>
                        </a:spcAft>
                        <a:buNone/>
                      </a:pPr>
                      <a:r>
                        <a:rPr lang="en-US" sz="1500"/>
                        <a:t>F(X)</a:t>
                      </a:r>
                      <a:endParaRPr sz="1500"/>
                    </a:p>
                  </a:txBody>
                  <a:tcPr marL="91425" marR="91425" marT="91425" marB="91425"/>
                </a:tc>
              </a:tr>
              <a:tr h="3675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-3.5</a:t>
                      </a:r>
                      <a:endParaRPr/>
                    </a:p>
                  </a:txBody>
                  <a:tcPr marL="91425" marR="91425" marT="91425" marB="91425"/>
                </a:tc>
                <a:tc>
                  <a:txBody>
                    <a:bodyPr/>
                    <a:lstStyle/>
                    <a:p>
                      <a:pPr marL="0" lvl="0" indent="0" algn="l" rtl="0">
                        <a:spcBef>
                          <a:spcPts val="0"/>
                        </a:spcBef>
                        <a:spcAft>
                          <a:spcPts val="0"/>
                        </a:spcAft>
                        <a:buNone/>
                      </a:pPr>
                      <a:r>
                        <a:rPr lang="en-US"/>
                        <a:t>1.2</a:t>
                      </a:r>
                      <a:endParaRPr/>
                    </a:p>
                  </a:txBody>
                  <a:tcPr marL="91425" marR="91425" marT="91425" marB="91425"/>
                </a:tc>
                <a:tc>
                  <a:txBody>
                    <a:bodyPr/>
                    <a:lstStyle/>
                    <a:p>
                      <a:pPr marL="0" lvl="0" indent="0" algn="l" rtl="0">
                        <a:spcBef>
                          <a:spcPts val="0"/>
                        </a:spcBef>
                        <a:spcAft>
                          <a:spcPts val="0"/>
                        </a:spcAft>
                        <a:buNone/>
                      </a:pPr>
                      <a:r>
                        <a:rPr lang="en-US"/>
                        <a:t>11.68</a:t>
                      </a:r>
                      <a:endParaRPr/>
                    </a:p>
                  </a:txBody>
                  <a:tcPr marL="91425" marR="91425" marT="91425" marB="91425"/>
                </a:tc>
              </a:tr>
              <a:tr h="367500">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r>
                        <a:rPr lang="en-US"/>
                        <a:t>2.3</a:t>
                      </a: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21.24</a:t>
                      </a:r>
                      <a:endParaRPr/>
                    </a:p>
                  </a:txBody>
                  <a:tcPr marL="91425" marR="91425" marT="91425" marB="91425"/>
                </a:tc>
              </a:tr>
              <a:tr h="367500">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0.8</a:t>
                      </a:r>
                      <a:endParaRPr/>
                    </a:p>
                  </a:txBody>
                  <a:tcPr marL="91425" marR="91425" marT="91425" marB="91425"/>
                </a:tc>
                <a:tc>
                  <a:txBody>
                    <a:bodyPr/>
                    <a:lstStyle/>
                    <a:p>
                      <a:pPr marL="0" lvl="0" indent="0" algn="l" rtl="0">
                        <a:spcBef>
                          <a:spcPts val="0"/>
                        </a:spcBef>
                        <a:spcAft>
                          <a:spcPts val="0"/>
                        </a:spcAft>
                        <a:buNone/>
                      </a:pPr>
                      <a:r>
                        <a:rPr lang="en-US"/>
                        <a:t>3.9</a:t>
                      </a:r>
                      <a:endParaRPr/>
                    </a:p>
                  </a:txBody>
                  <a:tcPr marL="91425" marR="91425" marT="91425" marB="91425"/>
                </a:tc>
                <a:tc>
                  <a:txBody>
                    <a:bodyPr/>
                    <a:lstStyle/>
                    <a:p>
                      <a:pPr marL="0" lvl="0" indent="0" algn="l" rtl="0">
                        <a:spcBef>
                          <a:spcPts val="0"/>
                        </a:spcBef>
                        <a:spcAft>
                          <a:spcPts val="0"/>
                        </a:spcAft>
                        <a:buNone/>
                      </a:pPr>
                      <a:r>
                        <a:rPr lang="en-US"/>
                        <a:t>15.85</a:t>
                      </a:r>
                      <a:endParaRPr/>
                    </a:p>
                  </a:txBody>
                  <a:tcPr marL="91425" marR="91425" marT="91425" marB="91425"/>
                </a:tc>
              </a:tr>
              <a:tr h="367500">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-2.6</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7.57</a:t>
                      </a:r>
                      <a:endParaRPr/>
                    </a:p>
                  </a:txBody>
                  <a:tcPr marL="91425" marR="91425" marT="91425" marB="91425"/>
                </a:tc>
              </a:tr>
              <a:tr h="448350">
                <a:tc>
                  <a:txBody>
                    <a:bodyPr/>
                    <a:lstStyle/>
                    <a:p>
                      <a:pPr marL="0" lvl="0" indent="0" algn="l" rtl="0">
                        <a:spcBef>
                          <a:spcPts val="0"/>
                        </a:spcBef>
                        <a:spcAft>
                          <a:spcPts val="0"/>
                        </a:spcAft>
                        <a:buNone/>
                      </a:pPr>
                      <a:r>
                        <a:rPr lang="en-US"/>
                        <a:t>mean</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p:nvPr/>
        </p:nvSpPr>
        <p:spPr>
          <a:xfrm rot="-7240">
            <a:off x="875293" y="143794"/>
            <a:ext cx="6980415" cy="1024202"/>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19" name="Google Shape;219;p24"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220" name="Google Shape;220;p24"/>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221" name="Google Shape;221;p24"/>
          <p:cNvSpPr/>
          <p:nvPr/>
        </p:nvSpPr>
        <p:spPr>
          <a:xfrm>
            <a:off x="-1573330" y="1163556"/>
            <a:ext cx="12317400"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2" name="Google Shape;222;p24"/>
          <p:cNvSpPr txBox="1"/>
          <p:nvPr/>
        </p:nvSpPr>
        <p:spPr>
          <a:xfrm>
            <a:off x="-25000" y="1512625"/>
            <a:ext cx="8781000" cy="361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chemeClr val="dk1"/>
                </a:solidFill>
                <a:latin typeface="Calibri"/>
                <a:ea typeface="Calibri"/>
                <a:cs typeface="Calibri"/>
                <a:sym typeface="Calibri"/>
              </a:rPr>
              <a:t>Example:</a:t>
            </a:r>
            <a:endParaRPr sz="29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1">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Step 2 : </a:t>
            </a:r>
            <a:r>
              <a:rPr lang="en-US" sz="2000">
                <a:solidFill>
                  <a:schemeClr val="dk1"/>
                </a:solidFill>
                <a:latin typeface="Calibri"/>
                <a:ea typeface="Calibri"/>
                <a:cs typeface="Calibri"/>
                <a:sym typeface="Calibri"/>
              </a:rPr>
              <a:t>Evaluate the fitness of each solution using the sphere function</a:t>
            </a:r>
            <a:endParaRPr sz="2000">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Step 3 : </a:t>
            </a:r>
            <a:r>
              <a:rPr lang="en-US" sz="2000">
                <a:solidFill>
                  <a:schemeClr val="dk1"/>
                </a:solidFill>
                <a:latin typeface="Calibri"/>
                <a:ea typeface="Calibri"/>
                <a:cs typeface="Calibri"/>
                <a:sym typeface="Calibri"/>
              </a:rPr>
              <a:t>Identify the best solution (cheetah) based on fitness</a:t>
            </a:r>
            <a:endParaRPr sz="2000">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Step 4 : </a:t>
            </a:r>
            <a:r>
              <a:rPr lang="en-US" sz="2000">
                <a:solidFill>
                  <a:schemeClr val="dk1"/>
                </a:solidFill>
                <a:latin typeface="Calibri"/>
                <a:ea typeface="Calibri"/>
                <a:cs typeface="Calibri"/>
                <a:sym typeface="Calibri"/>
              </a:rPr>
              <a:t>update the position of each cheetah.initialize the random value to 0.5</a:t>
            </a:r>
            <a:endParaRPr sz="20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US" sz="2000">
                <a:solidFill>
                  <a:schemeClr val="dk1"/>
                </a:solidFill>
                <a:latin typeface="Calibri"/>
                <a:ea typeface="Calibri"/>
                <a:cs typeface="Calibri"/>
                <a:sym typeface="Calibri"/>
              </a:rPr>
              <a:t>		Now using the equation </a:t>
            </a:r>
            <a:r>
              <a:rPr lang="en-US" sz="2000" b="1">
                <a:solidFill>
                  <a:schemeClr val="dk1"/>
                </a:solidFill>
                <a:latin typeface="Calibri"/>
                <a:ea typeface="Calibri"/>
                <a:cs typeface="Calibri"/>
                <a:sym typeface="Calibri"/>
              </a:rPr>
              <a:t>X_new = X_old + r * (X_best - X_old)</a:t>
            </a:r>
            <a:endParaRPr sz="20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660066"/>
                </a:solidFill>
                <a:latin typeface="Calibri"/>
                <a:ea typeface="Calibri"/>
                <a:cs typeface="Calibri"/>
                <a:sym typeface="Calibri"/>
              </a:rPr>
              <a:t> </a:t>
            </a:r>
            <a:r>
              <a:rPr lang="en-US" sz="2000" i="0" u="none" strike="noStrike" cap="none">
                <a:solidFill>
                  <a:schemeClr val="dk1"/>
                </a:solidFill>
                <a:latin typeface="Calibri"/>
                <a:ea typeface="Calibri"/>
                <a:cs typeface="Calibri"/>
                <a:sym typeface="Calibri"/>
              </a:rPr>
              <a:t> </a:t>
            </a:r>
            <a:endParaRPr sz="200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p:txBody>
      </p:sp>
      <p:graphicFrame>
        <p:nvGraphicFramePr>
          <p:cNvPr id="223" name="Google Shape;223;p24"/>
          <p:cNvGraphicFramePr/>
          <p:nvPr/>
        </p:nvGraphicFramePr>
        <p:xfrm>
          <a:off x="2817075" y="3726250"/>
          <a:ext cx="3000000" cy="3000000"/>
        </p:xfrm>
        <a:graphic>
          <a:graphicData uri="http://schemas.openxmlformats.org/drawingml/2006/table">
            <a:tbl>
              <a:tblPr>
                <a:noFill/>
                <a:tableStyleId>{0D2E4A7C-3DFA-45F4-9816-EB21DFCA7137}</a:tableStyleId>
              </a:tblPr>
              <a:tblGrid>
                <a:gridCol w="993500"/>
                <a:gridCol w="993500"/>
                <a:gridCol w="993500"/>
                <a:gridCol w="993500"/>
              </a:tblGrid>
              <a:tr h="438825">
                <a:tc>
                  <a:txBody>
                    <a:bodyPr/>
                    <a:lstStyle/>
                    <a:p>
                      <a:pPr marL="0" lvl="0" indent="0" algn="l" rtl="0">
                        <a:spcBef>
                          <a:spcPts val="0"/>
                        </a:spcBef>
                        <a:spcAft>
                          <a:spcPts val="0"/>
                        </a:spcAft>
                        <a:buNone/>
                      </a:pPr>
                      <a:r>
                        <a:rPr lang="en-US" sz="1500"/>
                        <a:t>index</a:t>
                      </a:r>
                      <a:endParaRPr sz="1500"/>
                    </a:p>
                  </a:txBody>
                  <a:tcPr marL="91425" marR="91425" marT="91425" marB="91425"/>
                </a:tc>
                <a:tc>
                  <a:txBody>
                    <a:bodyPr/>
                    <a:lstStyle/>
                    <a:p>
                      <a:pPr marL="0" lvl="0" indent="0" algn="l" rtl="0">
                        <a:spcBef>
                          <a:spcPts val="0"/>
                        </a:spcBef>
                        <a:spcAft>
                          <a:spcPts val="0"/>
                        </a:spcAft>
                        <a:buNone/>
                      </a:pPr>
                      <a:r>
                        <a:rPr lang="en-US" sz="1500"/>
                        <a:t>X1</a:t>
                      </a:r>
                      <a:endParaRPr sz="1500"/>
                    </a:p>
                  </a:txBody>
                  <a:tcPr marL="91425" marR="91425" marT="91425" marB="91425"/>
                </a:tc>
                <a:tc>
                  <a:txBody>
                    <a:bodyPr/>
                    <a:lstStyle/>
                    <a:p>
                      <a:pPr marL="0" lvl="0" indent="0" algn="l" rtl="0">
                        <a:spcBef>
                          <a:spcPts val="0"/>
                        </a:spcBef>
                        <a:spcAft>
                          <a:spcPts val="0"/>
                        </a:spcAft>
                        <a:buNone/>
                      </a:pPr>
                      <a:r>
                        <a:rPr lang="en-US" sz="1500"/>
                        <a:t>X2</a:t>
                      </a:r>
                      <a:endParaRPr sz="1500"/>
                    </a:p>
                  </a:txBody>
                  <a:tcPr marL="91425" marR="91425" marT="91425" marB="91425"/>
                </a:tc>
                <a:tc>
                  <a:txBody>
                    <a:bodyPr/>
                    <a:lstStyle/>
                    <a:p>
                      <a:pPr marL="0" lvl="0" indent="0" algn="l" rtl="0">
                        <a:spcBef>
                          <a:spcPts val="0"/>
                        </a:spcBef>
                        <a:spcAft>
                          <a:spcPts val="0"/>
                        </a:spcAft>
                        <a:buNone/>
                      </a:pPr>
                      <a:r>
                        <a:rPr lang="en-US" sz="1500"/>
                        <a:t>F(X)</a:t>
                      </a:r>
                      <a:endParaRPr sz="1500"/>
                    </a:p>
                  </a:txBody>
                  <a:tcPr marL="91425" marR="91425" marT="91425" marB="91425"/>
                </a:tc>
              </a:tr>
              <a:tr h="42255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-3.05</a:t>
                      </a:r>
                      <a:endParaRPr/>
                    </a:p>
                  </a:txBody>
                  <a:tcPr marL="91425" marR="91425" marT="91425" marB="91425"/>
                </a:tc>
                <a:tc>
                  <a:txBody>
                    <a:bodyPr/>
                    <a:lstStyle/>
                    <a:p>
                      <a:pPr marL="0" lvl="0" indent="0" algn="l" rtl="0">
                        <a:spcBef>
                          <a:spcPts val="0"/>
                        </a:spcBef>
                        <a:spcAft>
                          <a:spcPts val="0"/>
                        </a:spcAft>
                        <a:buNone/>
                      </a:pPr>
                      <a:r>
                        <a:rPr lang="en-US"/>
                        <a:t>1.05</a:t>
                      </a:r>
                      <a:endParaRPr/>
                    </a:p>
                  </a:txBody>
                  <a:tcPr marL="91425" marR="91425" marT="91425" marB="91425"/>
                </a:tc>
                <a:tc>
                  <a:txBody>
                    <a:bodyPr/>
                    <a:lstStyle/>
                    <a:p>
                      <a:pPr marL="0" lvl="0" indent="0" algn="l" rtl="0">
                        <a:spcBef>
                          <a:spcPts val="0"/>
                        </a:spcBef>
                        <a:spcAft>
                          <a:spcPts val="0"/>
                        </a:spcAft>
                        <a:buNone/>
                      </a:pPr>
                      <a:r>
                        <a:rPr lang="en-US"/>
                        <a:t>10.40</a:t>
                      </a:r>
                      <a:endParaRPr/>
                    </a:p>
                  </a:txBody>
                  <a:tcPr marL="91425" marR="91425" marT="91425" marB="91425"/>
                </a:tc>
              </a:tr>
              <a:tr h="422550">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r>
                        <a:rPr lang="en-US"/>
                        <a:t>-0.15</a:t>
                      </a:r>
                      <a:endParaRPr/>
                    </a:p>
                  </a:txBody>
                  <a:tcPr marL="91425" marR="91425" marT="91425" marB="91425"/>
                </a:tc>
                <a:tc>
                  <a:txBody>
                    <a:bodyPr/>
                    <a:lstStyle/>
                    <a:p>
                      <a:pPr marL="0" lvl="0" indent="0" algn="l" rtl="0">
                        <a:spcBef>
                          <a:spcPts val="0"/>
                        </a:spcBef>
                        <a:spcAft>
                          <a:spcPts val="0"/>
                        </a:spcAft>
                        <a:buNone/>
                      </a:pPr>
                      <a:r>
                        <a:rPr lang="en-US"/>
                        <a:t>-1.55</a:t>
                      </a:r>
                      <a:endParaRPr/>
                    </a:p>
                  </a:txBody>
                  <a:tcPr marL="91425" marR="91425" marT="91425" marB="91425"/>
                </a:tc>
                <a:tc>
                  <a:txBody>
                    <a:bodyPr/>
                    <a:lstStyle/>
                    <a:p>
                      <a:pPr marL="0" lvl="0" indent="0" algn="l" rtl="0">
                        <a:spcBef>
                          <a:spcPts val="0"/>
                        </a:spcBef>
                        <a:spcAft>
                          <a:spcPts val="0"/>
                        </a:spcAft>
                        <a:buNone/>
                      </a:pPr>
                      <a:r>
                        <a:rPr lang="en-US"/>
                        <a:t>2.38</a:t>
                      </a:r>
                      <a:endParaRPr/>
                    </a:p>
                  </a:txBody>
                  <a:tcPr marL="91425" marR="91425" marT="91425" marB="91425"/>
                </a:tc>
              </a:tr>
              <a:tr h="422550">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1.5</a:t>
                      </a:r>
                      <a:endParaRPr/>
                    </a:p>
                  </a:txBody>
                  <a:tcPr marL="91425" marR="91425" marT="91425" marB="91425"/>
                </a:tc>
                <a:tc>
                  <a:txBody>
                    <a:bodyPr/>
                    <a:lstStyle/>
                    <a:p>
                      <a:pPr marL="0" lvl="0" indent="0" algn="l" rtl="0">
                        <a:spcBef>
                          <a:spcPts val="0"/>
                        </a:spcBef>
                        <a:spcAft>
                          <a:spcPts val="0"/>
                        </a:spcAft>
                        <a:buNone/>
                      </a:pPr>
                      <a:r>
                        <a:rPr lang="en-US"/>
                        <a:t>1.44</a:t>
                      </a:r>
                      <a:endParaRPr/>
                    </a:p>
                  </a:txBody>
                  <a:tcPr marL="91425" marR="91425" marT="91425" marB="91425"/>
                </a:tc>
              </a:tr>
              <a:tr h="422550">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-2.6</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7.5</a:t>
                      </a:r>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p:nvPr/>
        </p:nvSpPr>
        <p:spPr>
          <a:xfrm rot="-7240">
            <a:off x="875265" y="143795"/>
            <a:ext cx="6980415" cy="1024202"/>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29" name="Google Shape;229;p25"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230" name="Google Shape;230;p25"/>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231" name="Google Shape;231;p25"/>
          <p:cNvSpPr/>
          <p:nvPr/>
        </p:nvSpPr>
        <p:spPr>
          <a:xfrm>
            <a:off x="-1573330" y="1163556"/>
            <a:ext cx="12317400"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25"/>
          <p:cNvSpPr txBox="1"/>
          <p:nvPr/>
        </p:nvSpPr>
        <p:spPr>
          <a:xfrm>
            <a:off x="-25025" y="1512625"/>
            <a:ext cx="8781000" cy="612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chemeClr val="dk1"/>
                </a:solidFill>
                <a:latin typeface="Calibri"/>
                <a:ea typeface="Calibri"/>
                <a:cs typeface="Calibri"/>
                <a:sym typeface="Calibri"/>
              </a:rPr>
              <a:t>Example:</a:t>
            </a:r>
            <a:endParaRPr sz="29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1">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100" b="1">
                <a:solidFill>
                  <a:schemeClr val="dk1"/>
                </a:solidFill>
                <a:latin typeface="Calibri"/>
                <a:ea typeface="Calibri"/>
                <a:cs typeface="Calibri"/>
                <a:sym typeface="Calibri"/>
              </a:rPr>
              <a:t>Step 5 : </a:t>
            </a:r>
            <a:r>
              <a:rPr lang="en-US" sz="2000">
                <a:solidFill>
                  <a:schemeClr val="dk1"/>
                </a:solidFill>
              </a:rPr>
              <a:t>Evaluate the fitness of the new solutions.</a:t>
            </a:r>
            <a:endParaRPr sz="2000">
              <a:solidFill>
                <a:schemeClr val="dk1"/>
              </a:solidFill>
            </a:endParaRPr>
          </a:p>
          <a:p>
            <a:pPr marL="457200" marR="0" lvl="0" indent="-355600" algn="l" rtl="0">
              <a:lnSpc>
                <a:spcPct val="100000"/>
              </a:lnSpc>
              <a:spcBef>
                <a:spcPts val="0"/>
              </a:spcBef>
              <a:spcAft>
                <a:spcPts val="0"/>
              </a:spcAft>
              <a:buClr>
                <a:schemeClr val="dk1"/>
              </a:buClr>
              <a:buSzPts val="2000"/>
              <a:buChar char="●"/>
            </a:pPr>
            <a:r>
              <a:rPr lang="en-US" sz="2000" b="1">
                <a:solidFill>
                  <a:schemeClr val="dk1"/>
                </a:solidFill>
              </a:rPr>
              <a:t>Step 6 : </a:t>
            </a:r>
            <a:r>
              <a:rPr lang="en-US" sz="2000">
                <a:solidFill>
                  <a:schemeClr val="dk1"/>
                </a:solidFill>
              </a:rPr>
              <a:t>Replace the worst solutions in the population with the new solutions.</a:t>
            </a:r>
            <a:endParaRPr sz="2000">
              <a:solidFill>
                <a:schemeClr val="dk1"/>
              </a:solidFill>
            </a:endParaRPr>
          </a:p>
          <a:p>
            <a:pPr marL="914400" marR="0" lvl="0" indent="457200" algn="l" rtl="0">
              <a:lnSpc>
                <a:spcPct val="100000"/>
              </a:lnSpc>
              <a:spcBef>
                <a:spcPts val="0"/>
              </a:spcBef>
              <a:spcAft>
                <a:spcPts val="0"/>
              </a:spcAft>
              <a:buNone/>
            </a:pPr>
            <a:endParaRPr sz="2000">
              <a:solidFill>
                <a:schemeClr val="dk1"/>
              </a:solidFill>
            </a:endParaRPr>
          </a:p>
          <a:p>
            <a:pPr marL="914400" marR="0" lvl="0" indent="457200" algn="l" rtl="0">
              <a:lnSpc>
                <a:spcPct val="100000"/>
              </a:lnSpc>
              <a:spcBef>
                <a:spcPts val="0"/>
              </a:spcBef>
              <a:spcAft>
                <a:spcPts val="0"/>
              </a:spcAft>
              <a:buNone/>
            </a:pPr>
            <a:r>
              <a:rPr lang="en-US" sz="2000">
                <a:solidFill>
                  <a:schemeClr val="dk1"/>
                </a:solidFill>
              </a:rPr>
              <a:t>compare the two tables and select best one.</a:t>
            </a:r>
            <a:endParaRPr sz="2000">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p:txBody>
      </p:sp>
      <p:graphicFrame>
        <p:nvGraphicFramePr>
          <p:cNvPr id="233" name="Google Shape;233;p25"/>
          <p:cNvGraphicFramePr/>
          <p:nvPr/>
        </p:nvGraphicFramePr>
        <p:xfrm>
          <a:off x="585375" y="4082500"/>
          <a:ext cx="3000000" cy="3000000"/>
        </p:xfrm>
        <a:graphic>
          <a:graphicData uri="http://schemas.openxmlformats.org/drawingml/2006/table">
            <a:tbl>
              <a:tblPr>
                <a:noFill/>
                <a:tableStyleId>{0D2E4A7C-3DFA-45F4-9816-EB21DFCA7137}</a:tableStyleId>
              </a:tblPr>
              <a:tblGrid>
                <a:gridCol w="891975"/>
                <a:gridCol w="891975"/>
                <a:gridCol w="891975"/>
                <a:gridCol w="891975"/>
              </a:tblGrid>
              <a:tr h="381000">
                <a:tc>
                  <a:txBody>
                    <a:bodyPr/>
                    <a:lstStyle/>
                    <a:p>
                      <a:pPr marL="0" lvl="0" indent="0" algn="l" rtl="0">
                        <a:spcBef>
                          <a:spcPts val="0"/>
                        </a:spcBef>
                        <a:spcAft>
                          <a:spcPts val="0"/>
                        </a:spcAft>
                        <a:buNone/>
                      </a:pPr>
                      <a:r>
                        <a:rPr lang="en-US" sz="1500"/>
                        <a:t>Index</a:t>
                      </a:r>
                      <a:endParaRPr sz="1500"/>
                    </a:p>
                  </a:txBody>
                  <a:tcPr marL="91425" marR="91425" marT="91425" marB="91425"/>
                </a:tc>
                <a:tc>
                  <a:txBody>
                    <a:bodyPr/>
                    <a:lstStyle/>
                    <a:p>
                      <a:pPr marL="0" lvl="0" indent="0" algn="l" rtl="0">
                        <a:spcBef>
                          <a:spcPts val="0"/>
                        </a:spcBef>
                        <a:spcAft>
                          <a:spcPts val="0"/>
                        </a:spcAft>
                        <a:buNone/>
                      </a:pPr>
                      <a:r>
                        <a:rPr lang="en-US"/>
                        <a:t>X1</a:t>
                      </a:r>
                      <a:endParaRPr/>
                    </a:p>
                  </a:txBody>
                  <a:tcPr marL="91425" marR="91425" marT="91425" marB="91425"/>
                </a:tc>
                <a:tc>
                  <a:txBody>
                    <a:bodyPr/>
                    <a:lstStyle/>
                    <a:p>
                      <a:pPr marL="0" lvl="0" indent="0" algn="l" rtl="0">
                        <a:spcBef>
                          <a:spcPts val="0"/>
                        </a:spcBef>
                        <a:spcAft>
                          <a:spcPts val="0"/>
                        </a:spcAft>
                        <a:buNone/>
                      </a:pPr>
                      <a:r>
                        <a:rPr lang="en-US"/>
                        <a:t>X2</a:t>
                      </a:r>
                      <a:endParaRPr/>
                    </a:p>
                  </a:txBody>
                  <a:tcPr marL="91425" marR="91425" marT="91425" marB="91425"/>
                </a:tc>
                <a:tc>
                  <a:txBody>
                    <a:bodyPr/>
                    <a:lstStyle/>
                    <a:p>
                      <a:pPr marL="0" lvl="0" indent="0" algn="l" rtl="0">
                        <a:spcBef>
                          <a:spcPts val="0"/>
                        </a:spcBef>
                        <a:spcAft>
                          <a:spcPts val="0"/>
                        </a:spcAft>
                        <a:buNone/>
                      </a:pPr>
                      <a:r>
                        <a:rPr lang="en-US"/>
                        <a:t>F(X)</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-3.5</a:t>
                      </a:r>
                      <a:endParaRPr/>
                    </a:p>
                  </a:txBody>
                  <a:tcPr marL="91425" marR="91425" marT="91425" marB="91425"/>
                </a:tc>
                <a:tc>
                  <a:txBody>
                    <a:bodyPr/>
                    <a:lstStyle/>
                    <a:p>
                      <a:pPr marL="0" lvl="0" indent="0" algn="l" rtl="0">
                        <a:spcBef>
                          <a:spcPts val="0"/>
                        </a:spcBef>
                        <a:spcAft>
                          <a:spcPts val="0"/>
                        </a:spcAft>
                        <a:buNone/>
                      </a:pPr>
                      <a:r>
                        <a:rPr lang="en-US"/>
                        <a:t>1.2</a:t>
                      </a:r>
                      <a:endParaRPr/>
                    </a:p>
                  </a:txBody>
                  <a:tcPr marL="91425" marR="91425" marT="91425" marB="91425"/>
                </a:tc>
                <a:tc>
                  <a:txBody>
                    <a:bodyPr/>
                    <a:lstStyle/>
                    <a:p>
                      <a:pPr marL="0" lvl="0" indent="0" algn="l" rtl="0">
                        <a:spcBef>
                          <a:spcPts val="0"/>
                        </a:spcBef>
                        <a:spcAft>
                          <a:spcPts val="0"/>
                        </a:spcAft>
                        <a:buNone/>
                      </a:pPr>
                      <a:r>
                        <a:rPr lang="en-US"/>
                        <a:t>11.68</a:t>
                      </a:r>
                      <a:endParaRPr/>
                    </a:p>
                  </a:txBody>
                  <a:tcPr marL="91425" marR="91425" marT="91425" marB="91425"/>
                </a:tc>
              </a:tr>
              <a:tr h="381000">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r>
                        <a:rPr lang="en-US"/>
                        <a:t>2.3</a:t>
                      </a: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21.24</a:t>
                      </a:r>
                      <a:endParaRPr/>
                    </a:p>
                  </a:txBody>
                  <a:tcPr marL="91425" marR="91425" marT="91425" marB="91425"/>
                </a:tc>
              </a:tr>
              <a:tr h="381000">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0.8</a:t>
                      </a:r>
                      <a:endParaRPr/>
                    </a:p>
                  </a:txBody>
                  <a:tcPr marL="91425" marR="91425" marT="91425" marB="91425"/>
                </a:tc>
                <a:tc>
                  <a:txBody>
                    <a:bodyPr/>
                    <a:lstStyle/>
                    <a:p>
                      <a:pPr marL="0" lvl="0" indent="0" algn="l" rtl="0">
                        <a:spcBef>
                          <a:spcPts val="0"/>
                        </a:spcBef>
                        <a:spcAft>
                          <a:spcPts val="0"/>
                        </a:spcAft>
                        <a:buNone/>
                      </a:pPr>
                      <a:r>
                        <a:rPr lang="en-US"/>
                        <a:t>3.9</a:t>
                      </a:r>
                      <a:endParaRPr/>
                    </a:p>
                  </a:txBody>
                  <a:tcPr marL="91425" marR="91425" marT="91425" marB="91425"/>
                </a:tc>
                <a:tc>
                  <a:txBody>
                    <a:bodyPr/>
                    <a:lstStyle/>
                    <a:p>
                      <a:pPr marL="0" lvl="0" indent="0" algn="l" rtl="0">
                        <a:spcBef>
                          <a:spcPts val="0"/>
                        </a:spcBef>
                        <a:spcAft>
                          <a:spcPts val="0"/>
                        </a:spcAft>
                        <a:buNone/>
                      </a:pPr>
                      <a:r>
                        <a:rPr lang="en-US"/>
                        <a:t>15.85</a:t>
                      </a:r>
                      <a:endParaRPr/>
                    </a:p>
                  </a:txBody>
                  <a:tcPr marL="91425" marR="91425" marT="91425" marB="91425"/>
                </a:tc>
              </a:tr>
              <a:tr h="381000">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-2.6</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7.57</a:t>
                      </a:r>
                      <a:endParaRPr/>
                    </a:p>
                  </a:txBody>
                  <a:tcPr marL="91425" marR="91425" marT="91425" marB="91425"/>
                </a:tc>
              </a:tr>
              <a:tr h="381000">
                <a:tc>
                  <a:txBody>
                    <a:bodyPr/>
                    <a:lstStyle/>
                    <a:p>
                      <a:pPr marL="0" lvl="0" indent="0" algn="l" rtl="0">
                        <a:spcBef>
                          <a:spcPts val="0"/>
                        </a:spcBef>
                        <a:spcAft>
                          <a:spcPts val="0"/>
                        </a:spcAft>
                        <a:buNone/>
                      </a:pPr>
                      <a:r>
                        <a:rPr lang="en-US"/>
                        <a:t>mean</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graphicFrame>
        <p:nvGraphicFramePr>
          <p:cNvPr id="234" name="Google Shape;234;p25"/>
          <p:cNvGraphicFramePr/>
          <p:nvPr/>
        </p:nvGraphicFramePr>
        <p:xfrm>
          <a:off x="4821025" y="4082500"/>
          <a:ext cx="3000000" cy="3000000"/>
        </p:xfrm>
        <a:graphic>
          <a:graphicData uri="http://schemas.openxmlformats.org/drawingml/2006/table">
            <a:tbl>
              <a:tblPr>
                <a:noFill/>
                <a:tableStyleId>{0D2E4A7C-3DFA-45F4-9816-EB21DFCA7137}</a:tableStyleId>
              </a:tblPr>
              <a:tblGrid>
                <a:gridCol w="629325"/>
                <a:gridCol w="760075"/>
                <a:gridCol w="1077050"/>
                <a:gridCol w="1101425"/>
              </a:tblGrid>
              <a:tr h="507350">
                <a:tc>
                  <a:txBody>
                    <a:bodyPr/>
                    <a:lstStyle/>
                    <a:p>
                      <a:pPr marL="0" lvl="0" indent="0" algn="l" rtl="0">
                        <a:spcBef>
                          <a:spcPts val="0"/>
                        </a:spcBef>
                        <a:spcAft>
                          <a:spcPts val="0"/>
                        </a:spcAft>
                        <a:buNone/>
                      </a:pPr>
                      <a:r>
                        <a:rPr lang="en-US"/>
                        <a:t>Index</a:t>
                      </a:r>
                      <a:endParaRPr/>
                    </a:p>
                  </a:txBody>
                  <a:tcPr marL="91425" marR="91425" marT="91425" marB="91425"/>
                </a:tc>
                <a:tc>
                  <a:txBody>
                    <a:bodyPr/>
                    <a:lstStyle/>
                    <a:p>
                      <a:pPr marL="0" lvl="0" indent="0" algn="l" rtl="0">
                        <a:spcBef>
                          <a:spcPts val="0"/>
                        </a:spcBef>
                        <a:spcAft>
                          <a:spcPts val="0"/>
                        </a:spcAft>
                        <a:buNone/>
                      </a:pPr>
                      <a:r>
                        <a:rPr lang="en-US"/>
                        <a:t>X1</a:t>
                      </a:r>
                      <a:endParaRPr/>
                    </a:p>
                  </a:txBody>
                  <a:tcPr marL="91425" marR="91425" marT="91425" marB="91425"/>
                </a:tc>
                <a:tc>
                  <a:txBody>
                    <a:bodyPr/>
                    <a:lstStyle/>
                    <a:p>
                      <a:pPr marL="0" lvl="0" indent="0" algn="l" rtl="0">
                        <a:spcBef>
                          <a:spcPts val="0"/>
                        </a:spcBef>
                        <a:spcAft>
                          <a:spcPts val="0"/>
                        </a:spcAft>
                        <a:buNone/>
                      </a:pPr>
                      <a:r>
                        <a:rPr lang="en-US"/>
                        <a:t>X2</a:t>
                      </a:r>
                      <a:endParaRPr/>
                    </a:p>
                  </a:txBody>
                  <a:tcPr marL="91425" marR="91425" marT="91425" marB="91425"/>
                </a:tc>
                <a:tc>
                  <a:txBody>
                    <a:bodyPr/>
                    <a:lstStyle/>
                    <a:p>
                      <a:pPr marL="0" lvl="0" indent="0" algn="l" rtl="0">
                        <a:spcBef>
                          <a:spcPts val="0"/>
                        </a:spcBef>
                        <a:spcAft>
                          <a:spcPts val="0"/>
                        </a:spcAft>
                        <a:buNone/>
                      </a:pPr>
                      <a:r>
                        <a:rPr lang="en-US"/>
                        <a:t>F(X)</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-3.05</a:t>
                      </a:r>
                      <a:endParaRPr/>
                    </a:p>
                  </a:txBody>
                  <a:tcPr marL="91425" marR="91425" marT="91425" marB="91425"/>
                </a:tc>
                <a:tc>
                  <a:txBody>
                    <a:bodyPr/>
                    <a:lstStyle/>
                    <a:p>
                      <a:pPr marL="0" lvl="0" indent="0" algn="l" rtl="0">
                        <a:spcBef>
                          <a:spcPts val="0"/>
                        </a:spcBef>
                        <a:spcAft>
                          <a:spcPts val="0"/>
                        </a:spcAft>
                        <a:buNone/>
                      </a:pPr>
                      <a:r>
                        <a:rPr lang="en-US"/>
                        <a:t>1.05</a:t>
                      </a:r>
                      <a:endParaRPr/>
                    </a:p>
                  </a:txBody>
                  <a:tcPr marL="91425" marR="91425" marT="91425" marB="91425"/>
                </a:tc>
                <a:tc>
                  <a:txBody>
                    <a:bodyPr/>
                    <a:lstStyle/>
                    <a:p>
                      <a:pPr marL="0" lvl="0" indent="0" algn="l" rtl="0">
                        <a:spcBef>
                          <a:spcPts val="0"/>
                        </a:spcBef>
                        <a:spcAft>
                          <a:spcPts val="0"/>
                        </a:spcAft>
                        <a:buNone/>
                      </a:pPr>
                      <a:r>
                        <a:rPr lang="en-US"/>
                        <a:t>10.40</a:t>
                      </a:r>
                      <a:endParaRPr/>
                    </a:p>
                  </a:txBody>
                  <a:tcPr marL="91425" marR="91425" marT="91425" marB="91425"/>
                </a:tc>
              </a:tr>
              <a:tr h="381000">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r>
                        <a:rPr lang="en-US"/>
                        <a:t>-0.15</a:t>
                      </a:r>
                      <a:endParaRPr/>
                    </a:p>
                  </a:txBody>
                  <a:tcPr marL="91425" marR="91425" marT="91425" marB="91425"/>
                </a:tc>
                <a:tc>
                  <a:txBody>
                    <a:bodyPr/>
                    <a:lstStyle/>
                    <a:p>
                      <a:pPr marL="0" lvl="0" indent="0" algn="l" rtl="0">
                        <a:spcBef>
                          <a:spcPts val="0"/>
                        </a:spcBef>
                        <a:spcAft>
                          <a:spcPts val="0"/>
                        </a:spcAft>
                        <a:buNone/>
                      </a:pPr>
                      <a:r>
                        <a:rPr lang="en-US"/>
                        <a:t>-1.55</a:t>
                      </a:r>
                      <a:endParaRPr/>
                    </a:p>
                  </a:txBody>
                  <a:tcPr marL="91425" marR="91425" marT="91425" marB="91425"/>
                </a:tc>
                <a:tc>
                  <a:txBody>
                    <a:bodyPr/>
                    <a:lstStyle/>
                    <a:p>
                      <a:pPr marL="0" lvl="0" indent="0" algn="l" rtl="0">
                        <a:spcBef>
                          <a:spcPts val="0"/>
                        </a:spcBef>
                        <a:spcAft>
                          <a:spcPts val="0"/>
                        </a:spcAft>
                        <a:buNone/>
                      </a:pPr>
                      <a:r>
                        <a:rPr lang="en-US"/>
                        <a:t>2.38</a:t>
                      </a:r>
                      <a:endParaRPr/>
                    </a:p>
                  </a:txBody>
                  <a:tcPr marL="91425" marR="91425" marT="91425" marB="91425"/>
                </a:tc>
              </a:tr>
              <a:tr h="381000">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1.5</a:t>
                      </a:r>
                      <a:endParaRPr/>
                    </a:p>
                  </a:txBody>
                  <a:tcPr marL="91425" marR="91425" marT="91425" marB="91425"/>
                </a:tc>
                <a:tc>
                  <a:txBody>
                    <a:bodyPr/>
                    <a:lstStyle/>
                    <a:p>
                      <a:pPr marL="0" lvl="0" indent="0" algn="l" rtl="0">
                        <a:spcBef>
                          <a:spcPts val="0"/>
                        </a:spcBef>
                        <a:spcAft>
                          <a:spcPts val="0"/>
                        </a:spcAft>
                        <a:buNone/>
                      </a:pPr>
                      <a:r>
                        <a:rPr lang="en-US"/>
                        <a:t>1.44</a:t>
                      </a:r>
                      <a:endParaRPr/>
                    </a:p>
                  </a:txBody>
                  <a:tcPr marL="91425" marR="91425" marT="91425" marB="91425"/>
                </a:tc>
              </a:tr>
              <a:tr h="381000">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-2.6</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7.5</a:t>
                      </a:r>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p:nvPr/>
        </p:nvSpPr>
        <p:spPr>
          <a:xfrm rot="-7240">
            <a:off x="875265" y="143795"/>
            <a:ext cx="6980415" cy="1024202"/>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40" name="Google Shape;240;p26"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241" name="Google Shape;241;p26"/>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242" name="Google Shape;242;p26"/>
          <p:cNvSpPr/>
          <p:nvPr/>
        </p:nvSpPr>
        <p:spPr>
          <a:xfrm>
            <a:off x="-1573330" y="1163556"/>
            <a:ext cx="12317400"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3" name="Google Shape;243;p26"/>
          <p:cNvSpPr txBox="1"/>
          <p:nvPr/>
        </p:nvSpPr>
        <p:spPr>
          <a:xfrm>
            <a:off x="68725" y="1427750"/>
            <a:ext cx="8781000" cy="515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chemeClr val="dk1"/>
                </a:solidFill>
                <a:latin typeface="Calibri"/>
                <a:ea typeface="Calibri"/>
                <a:cs typeface="Calibri"/>
                <a:sym typeface="Calibri"/>
              </a:rPr>
              <a:t>Example:</a:t>
            </a:r>
            <a:endParaRPr sz="29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2000" b="1">
                <a:solidFill>
                  <a:schemeClr val="dk1"/>
                </a:solidFill>
              </a:rPr>
              <a:t>Step 7: </a:t>
            </a:r>
            <a:r>
              <a:rPr lang="en-US" sz="2000">
                <a:solidFill>
                  <a:schemeClr val="dk1"/>
                </a:solidFill>
              </a:rPr>
              <a:t>Repeat steps 3-6 until a stopping criterion is met</a:t>
            </a:r>
            <a:endParaRPr sz="2900">
              <a:solidFill>
                <a:schemeClr val="dk1"/>
              </a:solidFill>
            </a:endParaRPr>
          </a:p>
          <a:p>
            <a:pPr marL="0" marR="0" lvl="0" indent="0" algn="l" rtl="0">
              <a:lnSpc>
                <a:spcPct val="100000"/>
              </a:lnSpc>
              <a:spcBef>
                <a:spcPts val="0"/>
              </a:spcBef>
              <a:spcAft>
                <a:spcPts val="0"/>
              </a:spcAft>
              <a:buNone/>
            </a:pPr>
            <a:endParaRPr sz="1100">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ctr" rtl="0">
              <a:lnSpc>
                <a:spcPct val="100000"/>
              </a:lnSpc>
              <a:spcBef>
                <a:spcPts val="0"/>
              </a:spcBef>
              <a:spcAft>
                <a:spcPts val="0"/>
              </a:spcAft>
              <a:buNone/>
            </a:pPr>
            <a:r>
              <a:rPr lang="en-US" sz="2000">
                <a:solidFill>
                  <a:schemeClr val="dk1"/>
                </a:solidFill>
              </a:rPr>
              <a:t>So the Final</a:t>
            </a:r>
            <a:r>
              <a:rPr lang="en-US" sz="1100" b="1">
                <a:solidFill>
                  <a:schemeClr val="dk1"/>
                </a:solidFill>
              </a:rPr>
              <a:t> </a:t>
            </a:r>
            <a:r>
              <a:rPr lang="en-US" sz="2000" b="1">
                <a:solidFill>
                  <a:schemeClr val="dk1"/>
                </a:solidFill>
              </a:rPr>
              <a:t> </a:t>
            </a:r>
            <a:r>
              <a:rPr lang="en-US" sz="2000">
                <a:solidFill>
                  <a:schemeClr val="dk1"/>
                </a:solidFill>
              </a:rPr>
              <a:t>Result is :</a:t>
            </a:r>
            <a:endParaRPr sz="2000">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endParaRPr sz="1100" b="1">
              <a:solidFill>
                <a:schemeClr val="dk1"/>
              </a:solidFill>
            </a:endParaRPr>
          </a:p>
          <a:p>
            <a:pPr marL="0" marR="0" lvl="0" indent="0" algn="l" rtl="0">
              <a:lnSpc>
                <a:spcPct val="100000"/>
              </a:lnSpc>
              <a:spcBef>
                <a:spcPts val="0"/>
              </a:spcBef>
              <a:spcAft>
                <a:spcPts val="0"/>
              </a:spcAft>
              <a:buNone/>
            </a:pPr>
            <a:r>
              <a:rPr lang="en-US" sz="2000">
                <a:solidFill>
                  <a:schemeClr val="dk1"/>
                </a:solidFill>
              </a:rPr>
              <a:t>Best Solution is : [-0.9 , 1.5]</a:t>
            </a:r>
            <a:endParaRPr sz="2000">
              <a:solidFill>
                <a:schemeClr val="dk1"/>
              </a:solidFill>
            </a:endParaRPr>
          </a:p>
          <a:p>
            <a:pPr marL="0" marR="0" lvl="0" indent="0" algn="l" rtl="0">
              <a:lnSpc>
                <a:spcPct val="100000"/>
              </a:lnSpc>
              <a:spcBef>
                <a:spcPts val="0"/>
              </a:spcBef>
              <a:spcAft>
                <a:spcPts val="0"/>
              </a:spcAft>
              <a:buNone/>
            </a:pPr>
            <a:r>
              <a:rPr lang="en-US" sz="2000">
                <a:solidFill>
                  <a:schemeClr val="dk1"/>
                </a:solidFill>
              </a:rPr>
              <a:t>Best objective is : 1.44</a:t>
            </a:r>
            <a:endParaRPr sz="2000">
              <a:solidFill>
                <a:schemeClr val="dk1"/>
              </a:solidFill>
            </a:endParaRPr>
          </a:p>
        </p:txBody>
      </p:sp>
      <p:graphicFrame>
        <p:nvGraphicFramePr>
          <p:cNvPr id="244" name="Google Shape;244;p26"/>
          <p:cNvGraphicFramePr/>
          <p:nvPr/>
        </p:nvGraphicFramePr>
        <p:xfrm>
          <a:off x="2788063" y="3429000"/>
          <a:ext cx="3000000" cy="3000000"/>
        </p:xfrm>
        <a:graphic>
          <a:graphicData uri="http://schemas.openxmlformats.org/drawingml/2006/table">
            <a:tbl>
              <a:tblPr>
                <a:noFill/>
                <a:tableStyleId>{0D2E4A7C-3DFA-45F4-9816-EB21DFCA7137}</a:tableStyleId>
              </a:tblPr>
              <a:tblGrid>
                <a:gridCol w="629325"/>
                <a:gridCol w="760075"/>
                <a:gridCol w="1077050"/>
                <a:gridCol w="1101425"/>
              </a:tblGrid>
              <a:tr h="507350">
                <a:tc>
                  <a:txBody>
                    <a:bodyPr/>
                    <a:lstStyle/>
                    <a:p>
                      <a:pPr marL="0" lvl="0" indent="0" algn="l" rtl="0">
                        <a:spcBef>
                          <a:spcPts val="0"/>
                        </a:spcBef>
                        <a:spcAft>
                          <a:spcPts val="0"/>
                        </a:spcAft>
                        <a:buNone/>
                      </a:pPr>
                      <a:r>
                        <a:rPr lang="en-US"/>
                        <a:t>Index</a:t>
                      </a:r>
                      <a:endParaRPr/>
                    </a:p>
                  </a:txBody>
                  <a:tcPr marL="91425" marR="91425" marT="91425" marB="91425"/>
                </a:tc>
                <a:tc>
                  <a:txBody>
                    <a:bodyPr/>
                    <a:lstStyle/>
                    <a:p>
                      <a:pPr marL="0" lvl="0" indent="0" algn="l" rtl="0">
                        <a:spcBef>
                          <a:spcPts val="0"/>
                        </a:spcBef>
                        <a:spcAft>
                          <a:spcPts val="0"/>
                        </a:spcAft>
                        <a:buNone/>
                      </a:pPr>
                      <a:r>
                        <a:rPr lang="en-US"/>
                        <a:t>X1</a:t>
                      </a:r>
                      <a:endParaRPr/>
                    </a:p>
                  </a:txBody>
                  <a:tcPr marL="91425" marR="91425" marT="91425" marB="91425"/>
                </a:tc>
                <a:tc>
                  <a:txBody>
                    <a:bodyPr/>
                    <a:lstStyle/>
                    <a:p>
                      <a:pPr marL="0" lvl="0" indent="0" algn="l" rtl="0">
                        <a:spcBef>
                          <a:spcPts val="0"/>
                        </a:spcBef>
                        <a:spcAft>
                          <a:spcPts val="0"/>
                        </a:spcAft>
                        <a:buNone/>
                      </a:pPr>
                      <a:r>
                        <a:rPr lang="en-US"/>
                        <a:t>X2</a:t>
                      </a:r>
                      <a:endParaRPr/>
                    </a:p>
                  </a:txBody>
                  <a:tcPr marL="91425" marR="91425" marT="91425" marB="91425"/>
                </a:tc>
                <a:tc>
                  <a:txBody>
                    <a:bodyPr/>
                    <a:lstStyle/>
                    <a:p>
                      <a:pPr marL="0" lvl="0" indent="0" algn="l" rtl="0">
                        <a:spcBef>
                          <a:spcPts val="0"/>
                        </a:spcBef>
                        <a:spcAft>
                          <a:spcPts val="0"/>
                        </a:spcAft>
                        <a:buNone/>
                      </a:pPr>
                      <a:r>
                        <a:rPr lang="en-US"/>
                        <a:t>F(X)</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-3.05</a:t>
                      </a:r>
                      <a:endParaRPr/>
                    </a:p>
                  </a:txBody>
                  <a:tcPr marL="91425" marR="91425" marT="91425" marB="91425"/>
                </a:tc>
                <a:tc>
                  <a:txBody>
                    <a:bodyPr/>
                    <a:lstStyle/>
                    <a:p>
                      <a:pPr marL="0" lvl="0" indent="0" algn="l" rtl="0">
                        <a:spcBef>
                          <a:spcPts val="0"/>
                        </a:spcBef>
                        <a:spcAft>
                          <a:spcPts val="0"/>
                        </a:spcAft>
                        <a:buNone/>
                      </a:pPr>
                      <a:r>
                        <a:rPr lang="en-US"/>
                        <a:t>1.05</a:t>
                      </a:r>
                      <a:endParaRPr/>
                    </a:p>
                  </a:txBody>
                  <a:tcPr marL="91425" marR="91425" marT="91425" marB="91425"/>
                </a:tc>
                <a:tc>
                  <a:txBody>
                    <a:bodyPr/>
                    <a:lstStyle/>
                    <a:p>
                      <a:pPr marL="0" lvl="0" indent="0" algn="l" rtl="0">
                        <a:spcBef>
                          <a:spcPts val="0"/>
                        </a:spcBef>
                        <a:spcAft>
                          <a:spcPts val="0"/>
                        </a:spcAft>
                        <a:buNone/>
                      </a:pPr>
                      <a:r>
                        <a:rPr lang="en-US"/>
                        <a:t>10.40</a:t>
                      </a:r>
                      <a:endParaRPr/>
                    </a:p>
                  </a:txBody>
                  <a:tcPr marL="91425" marR="91425" marT="91425" marB="91425"/>
                </a:tc>
              </a:tr>
              <a:tr h="381000">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r>
                        <a:rPr lang="en-US"/>
                        <a:t>-0.15</a:t>
                      </a:r>
                      <a:endParaRPr/>
                    </a:p>
                  </a:txBody>
                  <a:tcPr marL="91425" marR="91425" marT="91425" marB="91425"/>
                </a:tc>
                <a:tc>
                  <a:txBody>
                    <a:bodyPr/>
                    <a:lstStyle/>
                    <a:p>
                      <a:pPr marL="0" lvl="0" indent="0" algn="l" rtl="0">
                        <a:spcBef>
                          <a:spcPts val="0"/>
                        </a:spcBef>
                        <a:spcAft>
                          <a:spcPts val="0"/>
                        </a:spcAft>
                        <a:buNone/>
                      </a:pPr>
                      <a:r>
                        <a:rPr lang="en-US"/>
                        <a:t>-1.55</a:t>
                      </a:r>
                      <a:endParaRPr/>
                    </a:p>
                  </a:txBody>
                  <a:tcPr marL="91425" marR="91425" marT="91425" marB="91425"/>
                </a:tc>
                <a:tc>
                  <a:txBody>
                    <a:bodyPr/>
                    <a:lstStyle/>
                    <a:p>
                      <a:pPr marL="0" lvl="0" indent="0" algn="l" rtl="0">
                        <a:spcBef>
                          <a:spcPts val="0"/>
                        </a:spcBef>
                        <a:spcAft>
                          <a:spcPts val="0"/>
                        </a:spcAft>
                        <a:buNone/>
                      </a:pPr>
                      <a:r>
                        <a:rPr lang="en-US"/>
                        <a:t>2.38</a:t>
                      </a:r>
                      <a:endParaRPr/>
                    </a:p>
                  </a:txBody>
                  <a:tcPr marL="91425" marR="91425" marT="91425" marB="91425"/>
                </a:tc>
              </a:tr>
              <a:tr h="381000">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1.5</a:t>
                      </a:r>
                      <a:endParaRPr/>
                    </a:p>
                  </a:txBody>
                  <a:tcPr marL="91425" marR="91425" marT="91425" marB="91425"/>
                </a:tc>
                <a:tc>
                  <a:txBody>
                    <a:bodyPr/>
                    <a:lstStyle/>
                    <a:p>
                      <a:pPr marL="0" lvl="0" indent="0" algn="l" rtl="0">
                        <a:spcBef>
                          <a:spcPts val="0"/>
                        </a:spcBef>
                        <a:spcAft>
                          <a:spcPts val="0"/>
                        </a:spcAft>
                        <a:buNone/>
                      </a:pPr>
                      <a:r>
                        <a:rPr lang="en-US"/>
                        <a:t>1.44</a:t>
                      </a:r>
                      <a:endParaRPr/>
                    </a:p>
                  </a:txBody>
                  <a:tcPr marL="91425" marR="91425" marT="91425" marB="91425"/>
                </a:tc>
              </a:tr>
              <a:tr h="381000">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-2.6</a:t>
                      </a:r>
                      <a:endParaRPr/>
                    </a:p>
                  </a:txBody>
                  <a:tcPr marL="91425" marR="91425" marT="91425" marB="91425"/>
                </a:tc>
                <a:tc>
                  <a:txBody>
                    <a:bodyPr/>
                    <a:lstStyle/>
                    <a:p>
                      <a:pPr marL="0" lvl="0" indent="0" algn="l" rtl="0">
                        <a:spcBef>
                          <a:spcPts val="0"/>
                        </a:spcBef>
                        <a:spcAft>
                          <a:spcPts val="0"/>
                        </a:spcAft>
                        <a:buNone/>
                      </a:pPr>
                      <a:r>
                        <a:rPr lang="en-US"/>
                        <a:t>-0.9</a:t>
                      </a:r>
                      <a:endParaRPr/>
                    </a:p>
                  </a:txBody>
                  <a:tcPr marL="91425" marR="91425" marT="91425" marB="91425"/>
                </a:tc>
                <a:tc>
                  <a:txBody>
                    <a:bodyPr/>
                    <a:lstStyle/>
                    <a:p>
                      <a:pPr marL="0" lvl="0" indent="0" algn="l" rtl="0">
                        <a:spcBef>
                          <a:spcPts val="0"/>
                        </a:spcBef>
                        <a:spcAft>
                          <a:spcPts val="0"/>
                        </a:spcAft>
                        <a:buNone/>
                      </a:pPr>
                      <a:r>
                        <a:rPr lang="en-US"/>
                        <a:t>7.5</a:t>
                      </a:r>
                      <a:endParaRPr/>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p:nvPr/>
        </p:nvSpPr>
        <p:spPr>
          <a:xfrm rot="-7250">
            <a:off x="875323" y="143783"/>
            <a:ext cx="6980543" cy="1024221"/>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50" name="Google Shape;250;p27"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251" name="Google Shape;251;p27"/>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252" name="Google Shape;252;p27"/>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 name="Google Shape;253;p27"/>
          <p:cNvSpPr txBox="1"/>
          <p:nvPr/>
        </p:nvSpPr>
        <p:spPr>
          <a:xfrm>
            <a:off x="195943" y="1612098"/>
            <a:ext cx="4576664" cy="5386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rgbClr val="660066"/>
                </a:solidFill>
                <a:latin typeface="Calibri"/>
                <a:ea typeface="Calibri"/>
                <a:cs typeface="Calibri"/>
                <a:sym typeface="Calibri"/>
              </a:rPr>
              <a:t>ELD Problem:</a:t>
            </a:r>
            <a:endParaRPr sz="1400" b="0" i="0" u="none" strike="noStrike" cap="none">
              <a:solidFill>
                <a:srgbClr val="000000"/>
              </a:solidFill>
              <a:latin typeface="Arial"/>
              <a:ea typeface="Arial"/>
              <a:cs typeface="Arial"/>
              <a:sym typeface="Arial"/>
            </a:endParaRPr>
          </a:p>
        </p:txBody>
      </p:sp>
      <p:sp>
        <p:nvSpPr>
          <p:cNvPr id="254" name="Google Shape;254;p27"/>
          <p:cNvSpPr txBox="1"/>
          <p:nvPr/>
        </p:nvSpPr>
        <p:spPr>
          <a:xfrm>
            <a:off x="438948" y="2529348"/>
            <a:ext cx="8570700" cy="360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Economic Load Dispatch (ELD) is a well-known problem in power system optimization, which involves allocating power output among different generators to meet the demand at a minimum operating cost while satisfying various system constraints</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Here are the steps to solve ELD using the Cheetah optimization algorithm: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Step 1: Define the problem statement and objective function</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Step 2: Define the decision variables and constraints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The decision variables are the power output of each generator.</a:t>
            </a:r>
            <a:endParaRPr sz="2000" b="1">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rgbClr val="000000"/>
              </a:buClr>
              <a:buSzPts val="2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p:nvPr/>
        </p:nvSpPr>
        <p:spPr>
          <a:xfrm rot="-7250">
            <a:off x="875323" y="143783"/>
            <a:ext cx="6980543" cy="1024221"/>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60" name="Google Shape;260;p28"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261" name="Google Shape;261;p28"/>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262" name="Google Shape;262;p28"/>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28"/>
          <p:cNvSpPr txBox="1"/>
          <p:nvPr/>
        </p:nvSpPr>
        <p:spPr>
          <a:xfrm>
            <a:off x="195943" y="1612098"/>
            <a:ext cx="4576664" cy="5386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rgbClr val="660066"/>
                </a:solidFill>
                <a:latin typeface="Calibri"/>
                <a:ea typeface="Calibri"/>
                <a:cs typeface="Calibri"/>
                <a:sym typeface="Calibri"/>
              </a:rPr>
              <a:t>ELD Problem:</a:t>
            </a:r>
            <a:endParaRPr sz="1400" b="0" i="0" u="none" strike="noStrike" cap="none">
              <a:solidFill>
                <a:srgbClr val="000000"/>
              </a:solidFill>
              <a:latin typeface="Arial"/>
              <a:ea typeface="Arial"/>
              <a:cs typeface="Arial"/>
              <a:sym typeface="Arial"/>
            </a:endParaRPr>
          </a:p>
        </p:txBody>
      </p:sp>
      <p:sp>
        <p:nvSpPr>
          <p:cNvPr id="264" name="Google Shape;264;p28"/>
          <p:cNvSpPr txBox="1"/>
          <p:nvPr/>
        </p:nvSpPr>
        <p:spPr>
          <a:xfrm>
            <a:off x="438948" y="2150698"/>
            <a:ext cx="8570700" cy="495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The constraints can include:</a:t>
            </a:r>
            <a:endParaRPr sz="2000" b="0" i="0" u="none" strike="noStrike" cap="none">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AutoNum type="arabicPeriod"/>
            </a:pPr>
            <a:r>
              <a:rPr lang="en-US" sz="2000" b="0" i="0" u="none" strike="noStrike" cap="none">
                <a:solidFill>
                  <a:schemeClr val="dk1"/>
                </a:solidFill>
                <a:latin typeface="Times New Roman"/>
                <a:ea typeface="Times New Roman"/>
                <a:cs typeface="Times New Roman"/>
                <a:sym typeface="Times New Roman"/>
              </a:rPr>
              <a:t>the power balance constraint</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the capacity constraint</a:t>
            </a:r>
            <a:endParaRPr sz="20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Step 3: Implement the Cheetah optimization algorithm</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solidFill>
                <a:schemeClr val="dk1"/>
              </a:solidFill>
            </a:endParaRPr>
          </a:p>
          <a:p>
            <a:pPr marL="914400" lvl="0" indent="-355600" algn="l" rtl="0">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 Select the electrical park group with n generating unit.</a:t>
            </a:r>
            <a:endParaRPr sz="200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 Perform crossover and mutation operations to get minimized fuel cost.</a:t>
            </a:r>
            <a:endParaRPr sz="200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 Evaluate the power output and fuel cost coefficients.</a:t>
            </a:r>
            <a:endParaRPr>
              <a:solidFill>
                <a:schemeClr val="dk1"/>
              </a:solidFill>
            </a:endParaRPr>
          </a:p>
          <a:p>
            <a:pPr marL="914400" lvl="0" indent="-355600" algn="l" rtl="0">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 Evaluate the total real power demand and loss and total generated power..</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Step 4: Test and validate the solution</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endParaRPr>
              <a:solidFill>
                <a:schemeClr val="dk1"/>
              </a:solidFill>
            </a:endParaRPr>
          </a:p>
          <a:p>
            <a:pPr marL="0" lvl="0" indent="0" algn="l"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p:nvPr/>
        </p:nvSpPr>
        <p:spPr>
          <a:xfrm rot="-7250">
            <a:off x="875323" y="143783"/>
            <a:ext cx="6980543" cy="1024221"/>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70" name="Google Shape;270;p29"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271" name="Google Shape;271;p29"/>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272" name="Google Shape;272;p29"/>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3" name="Google Shape;273;p29"/>
          <p:cNvSpPr txBox="1"/>
          <p:nvPr/>
        </p:nvSpPr>
        <p:spPr>
          <a:xfrm>
            <a:off x="304800" y="1532040"/>
            <a:ext cx="4576664" cy="5386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a:solidFill>
                  <a:srgbClr val="660066"/>
                </a:solidFill>
                <a:latin typeface="Calibri"/>
                <a:ea typeface="Calibri"/>
                <a:cs typeface="Calibri"/>
                <a:sym typeface="Calibri"/>
              </a:rPr>
              <a:t>ELD Problem Formulation:</a:t>
            </a:r>
            <a:endParaRPr sz="1400" b="0" i="0" u="none" strike="noStrike" cap="none">
              <a:solidFill>
                <a:srgbClr val="000000"/>
              </a:solidFill>
              <a:latin typeface="Arial"/>
              <a:ea typeface="Arial"/>
              <a:cs typeface="Arial"/>
              <a:sym typeface="Arial"/>
            </a:endParaRPr>
          </a:p>
        </p:txBody>
      </p:sp>
      <p:sp>
        <p:nvSpPr>
          <p:cNvPr id="274" name="Google Shape;274;p29"/>
          <p:cNvSpPr txBox="1"/>
          <p:nvPr/>
        </p:nvSpPr>
        <p:spPr>
          <a:xfrm>
            <a:off x="438873" y="2414500"/>
            <a:ext cx="85707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92929"/>
                </a:solidFill>
                <a:latin typeface="Times New Roman"/>
                <a:ea typeface="Times New Roman"/>
                <a:cs typeface="Times New Roman"/>
                <a:sym typeface="Times New Roman"/>
              </a:rPr>
              <a:t>Consider an electrical groups park with </a:t>
            </a:r>
            <a:r>
              <a:rPr lang="en-US" sz="2000" b="0" i="1" u="none" strike="noStrike" cap="none">
                <a:solidFill>
                  <a:srgbClr val="292929"/>
                </a:solidFill>
                <a:latin typeface="Times New Roman"/>
                <a:ea typeface="Times New Roman"/>
                <a:cs typeface="Times New Roman"/>
                <a:sym typeface="Times New Roman"/>
              </a:rPr>
              <a:t>n</a:t>
            </a:r>
            <a:r>
              <a:rPr lang="en-US" sz="2000" b="0" i="0" u="none" strike="noStrike" cap="none">
                <a:solidFill>
                  <a:srgbClr val="292929"/>
                </a:solidFill>
                <a:latin typeface="Times New Roman"/>
                <a:ea typeface="Times New Roman"/>
                <a:cs typeface="Times New Roman"/>
                <a:sym typeface="Times New Roman"/>
              </a:rPr>
              <a:t> generating units. The total fuel cost for power generation to be minimized is the sum of contributions of each generating units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p:txBody>
      </p:sp>
      <p:sp>
        <p:nvSpPr>
          <p:cNvPr id="275" name="Google Shape;275;p29"/>
          <p:cNvSpPr txBox="1"/>
          <p:nvPr/>
        </p:nvSpPr>
        <p:spPr>
          <a:xfrm>
            <a:off x="304800" y="4697849"/>
            <a:ext cx="8305800" cy="190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92929"/>
                </a:solidFill>
                <a:latin typeface="Times New Roman"/>
                <a:ea typeface="Times New Roman"/>
                <a:cs typeface="Times New Roman"/>
                <a:sym typeface="Times New Roman"/>
              </a:rPr>
              <a:t>Fi is the fuel cost function for the generation unit i (in $/h) and Pi (in MW) is the real power output for this unit.</a:t>
            </a:r>
            <a:endParaRPr sz="2000" b="0" i="0" u="none" strike="noStrike" cap="none">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rgbClr val="292929"/>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r>
              <a:rPr lang="en-US" sz="2000">
                <a:solidFill>
                  <a:srgbClr val="292929"/>
                </a:solidFill>
                <a:latin typeface="Times New Roman"/>
                <a:ea typeface="Times New Roman"/>
                <a:cs typeface="Times New Roman"/>
                <a:sym typeface="Times New Roman"/>
              </a:rPr>
              <a:t>The fuel cost of each generation unit i is represented by a quadratic equation.  </a:t>
            </a:r>
            <a:endParaRPr sz="2100" b="0" i="0" u="none" strike="noStrike" cap="none" baseline="30000">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76" name="Google Shape;276;p29"/>
          <p:cNvPicPr preferRelativeResize="0"/>
          <p:nvPr/>
        </p:nvPicPr>
        <p:blipFill>
          <a:blip r:embed="rId5">
            <a:alphaModFix/>
          </a:blip>
          <a:stretch>
            <a:fillRect/>
          </a:stretch>
        </p:blipFill>
        <p:spPr>
          <a:xfrm>
            <a:off x="2317825" y="3642400"/>
            <a:ext cx="2899675" cy="71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rot="-7250">
            <a:off x="914480" y="17157"/>
            <a:ext cx="7183707"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82" name="Google Shape;282;p30"/>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283" name="Google Shape;283;p30"/>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p30"/>
          <p:cNvSpPr txBox="1">
            <a:spLocks noGrp="1"/>
          </p:cNvSpPr>
          <p:nvPr>
            <p:ph type="title"/>
          </p:nvPr>
        </p:nvSpPr>
        <p:spPr>
          <a:xfrm>
            <a:off x="388444" y="1672322"/>
            <a:ext cx="5088054" cy="609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660066"/>
              </a:buClr>
              <a:buSzPts val="2800"/>
              <a:buFont typeface="Calibri"/>
              <a:buNone/>
            </a:pPr>
            <a:r>
              <a:rPr lang="en-US" sz="2800" b="1" u="sng">
                <a:solidFill>
                  <a:srgbClr val="660066"/>
                </a:solidFill>
              </a:rPr>
              <a:t>ELD Problem Formulation:</a:t>
            </a:r>
            <a:br>
              <a:rPr lang="en-US" sz="2800" b="1" u="sng">
                <a:solidFill>
                  <a:srgbClr val="660066"/>
                </a:solidFill>
              </a:rPr>
            </a:br>
            <a:r>
              <a:rPr lang="en-US" sz="2800" b="1" u="sng">
                <a:solidFill>
                  <a:srgbClr val="660066"/>
                </a:solidFill>
              </a:rPr>
              <a:t>					</a:t>
            </a:r>
            <a:endParaRPr sz="2800" b="1" u="sng">
              <a:solidFill>
                <a:srgbClr val="660066"/>
              </a:solidFill>
              <a:latin typeface="Calibri"/>
              <a:ea typeface="Calibri"/>
              <a:cs typeface="Calibri"/>
              <a:sym typeface="Calibri"/>
            </a:endParaRPr>
          </a:p>
        </p:txBody>
      </p:sp>
      <p:sp>
        <p:nvSpPr>
          <p:cNvPr id="285" name="Google Shape;285;p30"/>
          <p:cNvSpPr txBox="1"/>
          <p:nvPr/>
        </p:nvSpPr>
        <p:spPr>
          <a:xfrm>
            <a:off x="-1202075" y="1278975"/>
            <a:ext cx="8457000" cy="5185800"/>
          </a:xfrm>
          <a:prstGeom prst="rect">
            <a:avLst/>
          </a:prstGeom>
          <a:noFill/>
          <a:ln>
            <a:noFill/>
          </a:ln>
        </p:spPr>
        <p:txBody>
          <a:bodyPr spcFirstLastPara="1" wrap="square" lIns="0" tIns="0" rIns="0" bIns="0" anchor="t" anchorCtr="0">
            <a:noAutofit/>
          </a:bodyPr>
          <a:lstStyle/>
          <a:p>
            <a:pPr marL="64008" marR="0" lvl="0" indent="0" algn="l" rtl="0">
              <a:lnSpc>
                <a:spcPct val="100000"/>
              </a:lnSpc>
              <a:spcBef>
                <a:spcPts val="440"/>
              </a:spcBef>
              <a:spcAft>
                <a:spcPts val="0"/>
              </a:spcAft>
              <a:buClr>
                <a:schemeClr val="accent1"/>
              </a:buClr>
              <a:buSzPts val="1760"/>
              <a:buFont typeface="Noto Sans Symbols"/>
              <a:buNone/>
            </a:pPr>
            <a:endParaRPr sz="2200" b="0" i="0" u="none" strike="noStrike" cap="none">
              <a:solidFill>
                <a:schemeClr val="dk1"/>
              </a:solidFill>
              <a:latin typeface="Twentieth Century"/>
              <a:ea typeface="Twentieth Century"/>
              <a:cs typeface="Twentieth Century"/>
              <a:sym typeface="Twentieth Century"/>
            </a:endParaRPr>
          </a:p>
        </p:txBody>
      </p:sp>
      <p:pic>
        <p:nvPicPr>
          <p:cNvPr id="286" name="Google Shape;286;p30" descr="D:\Bhandare\IT Dept\A Format &amp; other\WCE Logo\Department Logo.png"/>
          <p:cNvPicPr preferRelativeResize="0"/>
          <p:nvPr/>
        </p:nvPicPr>
        <p:blipFill rotWithShape="1">
          <a:blip r:embed="rId4">
            <a:alphaModFix/>
          </a:blip>
          <a:srcRect/>
          <a:stretch/>
        </p:blipFill>
        <p:spPr>
          <a:xfrm>
            <a:off x="7855777" y="331472"/>
            <a:ext cx="1153862" cy="711604"/>
          </a:xfrm>
          <a:prstGeom prst="rect">
            <a:avLst/>
          </a:prstGeom>
          <a:noFill/>
          <a:ln>
            <a:noFill/>
          </a:ln>
        </p:spPr>
      </p:pic>
      <p:sp>
        <p:nvSpPr>
          <p:cNvPr id="287" name="Google Shape;287;p30"/>
          <p:cNvSpPr txBox="1"/>
          <p:nvPr/>
        </p:nvSpPr>
        <p:spPr>
          <a:xfrm>
            <a:off x="647801" y="4904812"/>
            <a:ext cx="7467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92929"/>
                </a:solidFill>
                <a:latin typeface="Times New Roman"/>
                <a:ea typeface="Times New Roman"/>
                <a:cs typeface="Times New Roman"/>
                <a:sym typeface="Times New Roman"/>
              </a:rPr>
              <a:t>The total generated power by the units must be equal to the sum of total load demand and total real power loss in the transmission lines, as follows</a:t>
            </a:r>
            <a:endParaRPr sz="2000" b="0" i="0" u="none" strike="noStrike" cap="none">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aseline="-25000">
              <a:solidFill>
                <a:srgbClr val="292929"/>
              </a:solidFill>
              <a:latin typeface="Times New Roman"/>
              <a:ea typeface="Times New Roman"/>
              <a:cs typeface="Times New Roman"/>
              <a:sym typeface="Times New Roman"/>
            </a:endParaRPr>
          </a:p>
        </p:txBody>
      </p:sp>
      <p:sp>
        <p:nvSpPr>
          <p:cNvPr id="288" name="Google Shape;288;p30"/>
          <p:cNvSpPr txBox="1"/>
          <p:nvPr/>
        </p:nvSpPr>
        <p:spPr>
          <a:xfrm>
            <a:off x="913076" y="3047942"/>
            <a:ext cx="79326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ai, bi and ci are the fuel cost coefficients of the unit i</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min(Pi) and max(Pi) are the minimum and maximum generation limits o</a:t>
            </a:r>
            <a:r>
              <a:rPr lang="en-US" sz="2000">
                <a:solidFill>
                  <a:schemeClr val="dk1"/>
                </a:solidFill>
                <a:latin typeface="Times New Roman"/>
                <a:ea typeface="Times New Roman"/>
                <a:cs typeface="Times New Roman"/>
                <a:sym typeface="Times New Roman"/>
              </a:rPr>
              <a:t>f</a:t>
            </a:r>
            <a:r>
              <a:rPr lang="en-US" sz="2000" b="0" i="0" u="none" strike="noStrike" cap="none">
                <a:solidFill>
                  <a:schemeClr val="dk1"/>
                </a:solidFill>
                <a:latin typeface="Times New Roman"/>
                <a:ea typeface="Times New Roman"/>
                <a:cs typeface="Times New Roman"/>
                <a:sym typeface="Times New Roman"/>
              </a:rPr>
              <a:t> unit i. 	</a:t>
            </a:r>
            <a:endParaRPr sz="2000" b="0" i="0" u="none" strike="noStrike" cap="none">
              <a:solidFill>
                <a:schemeClr val="dk1"/>
              </a:solidFill>
              <a:latin typeface="Times New Roman"/>
              <a:ea typeface="Times New Roman"/>
              <a:cs typeface="Times New Roman"/>
              <a:sym typeface="Times New Roman"/>
            </a:endParaRPr>
          </a:p>
        </p:txBody>
      </p:sp>
      <p:sp>
        <p:nvSpPr>
          <p:cNvPr id="289" name="Google Shape;289;p30"/>
          <p:cNvSpPr txBox="1"/>
          <p:nvPr/>
        </p:nvSpPr>
        <p:spPr>
          <a:xfrm>
            <a:off x="2580400" y="2418638"/>
            <a:ext cx="360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292929"/>
                </a:solidFill>
                <a:latin typeface="Times New Roman"/>
                <a:ea typeface="Times New Roman"/>
                <a:cs typeface="Times New Roman"/>
                <a:sym typeface="Times New Roman"/>
              </a:rPr>
              <a:t>F</a:t>
            </a:r>
            <a:r>
              <a:rPr lang="en-US" sz="2000" baseline="-25000">
                <a:solidFill>
                  <a:srgbClr val="292929"/>
                </a:solidFill>
                <a:latin typeface="Times New Roman"/>
                <a:ea typeface="Times New Roman"/>
                <a:cs typeface="Times New Roman"/>
                <a:sym typeface="Times New Roman"/>
              </a:rPr>
              <a:t>i</a:t>
            </a:r>
            <a:r>
              <a:rPr lang="en-US" sz="2000">
                <a:solidFill>
                  <a:srgbClr val="292929"/>
                </a:solidFill>
                <a:latin typeface="Times New Roman"/>
                <a:ea typeface="Times New Roman"/>
                <a:cs typeface="Times New Roman"/>
                <a:sym typeface="Times New Roman"/>
              </a:rPr>
              <a:t>(P</a:t>
            </a:r>
            <a:r>
              <a:rPr lang="en-US" sz="2000" baseline="-25000">
                <a:solidFill>
                  <a:srgbClr val="292929"/>
                </a:solidFill>
                <a:latin typeface="Times New Roman"/>
                <a:ea typeface="Times New Roman"/>
                <a:cs typeface="Times New Roman"/>
                <a:sym typeface="Times New Roman"/>
              </a:rPr>
              <a:t>i</a:t>
            </a:r>
            <a:r>
              <a:rPr lang="en-US" sz="2000">
                <a:solidFill>
                  <a:srgbClr val="292929"/>
                </a:solidFill>
                <a:latin typeface="Times New Roman"/>
                <a:ea typeface="Times New Roman"/>
                <a:cs typeface="Times New Roman"/>
                <a:sym typeface="Times New Roman"/>
              </a:rPr>
              <a:t>) = a</a:t>
            </a:r>
            <a:r>
              <a:rPr lang="en-US" sz="2000" baseline="-25000">
                <a:solidFill>
                  <a:srgbClr val="292929"/>
                </a:solidFill>
                <a:latin typeface="Times New Roman"/>
                <a:ea typeface="Times New Roman"/>
                <a:cs typeface="Times New Roman"/>
                <a:sym typeface="Times New Roman"/>
              </a:rPr>
              <a:t>i</a:t>
            </a:r>
            <a:r>
              <a:rPr lang="en-US" sz="2000">
                <a:solidFill>
                  <a:srgbClr val="292929"/>
                </a:solidFill>
                <a:latin typeface="Times New Roman"/>
                <a:ea typeface="Times New Roman"/>
                <a:cs typeface="Times New Roman"/>
                <a:sym typeface="Times New Roman"/>
              </a:rPr>
              <a:t>P</a:t>
            </a:r>
            <a:r>
              <a:rPr lang="en-US" sz="2000" baseline="30000">
                <a:solidFill>
                  <a:srgbClr val="292929"/>
                </a:solidFill>
                <a:latin typeface="Times New Roman"/>
                <a:ea typeface="Times New Roman"/>
                <a:cs typeface="Times New Roman"/>
                <a:sym typeface="Times New Roman"/>
              </a:rPr>
              <a:t>2</a:t>
            </a:r>
            <a:r>
              <a:rPr lang="en-US" sz="2000" baseline="-25000">
                <a:solidFill>
                  <a:srgbClr val="292929"/>
                </a:solidFill>
                <a:latin typeface="Times New Roman"/>
                <a:ea typeface="Times New Roman"/>
                <a:cs typeface="Times New Roman"/>
                <a:sym typeface="Times New Roman"/>
              </a:rPr>
              <a:t>i</a:t>
            </a:r>
            <a:r>
              <a:rPr lang="en-US" sz="2000">
                <a:solidFill>
                  <a:srgbClr val="292929"/>
                </a:solidFill>
                <a:latin typeface="Times New Roman"/>
                <a:ea typeface="Times New Roman"/>
                <a:cs typeface="Times New Roman"/>
                <a:sym typeface="Times New Roman"/>
              </a:rPr>
              <a:t> +b</a:t>
            </a:r>
            <a:r>
              <a:rPr lang="en-US" sz="2000" baseline="-25000">
                <a:solidFill>
                  <a:srgbClr val="292929"/>
                </a:solidFill>
                <a:latin typeface="Times New Roman"/>
                <a:ea typeface="Times New Roman"/>
                <a:cs typeface="Times New Roman"/>
                <a:sym typeface="Times New Roman"/>
              </a:rPr>
              <a:t>i</a:t>
            </a:r>
            <a:r>
              <a:rPr lang="en-US" sz="2000">
                <a:solidFill>
                  <a:srgbClr val="292929"/>
                </a:solidFill>
                <a:latin typeface="Times New Roman"/>
                <a:ea typeface="Times New Roman"/>
                <a:cs typeface="Times New Roman"/>
                <a:sym typeface="Times New Roman"/>
              </a:rPr>
              <a:t>P</a:t>
            </a:r>
            <a:r>
              <a:rPr lang="en-US" sz="2000" baseline="-25000">
                <a:solidFill>
                  <a:srgbClr val="292929"/>
                </a:solidFill>
                <a:latin typeface="Times New Roman"/>
                <a:ea typeface="Times New Roman"/>
                <a:cs typeface="Times New Roman"/>
                <a:sym typeface="Times New Roman"/>
              </a:rPr>
              <a:t>i</a:t>
            </a:r>
            <a:r>
              <a:rPr lang="en-US" sz="2000">
                <a:solidFill>
                  <a:srgbClr val="292929"/>
                </a:solidFill>
                <a:latin typeface="Times New Roman"/>
                <a:ea typeface="Times New Roman"/>
                <a:cs typeface="Times New Roman"/>
                <a:sym typeface="Times New Roman"/>
              </a:rPr>
              <a:t>+c</a:t>
            </a:r>
            <a:r>
              <a:rPr lang="en-US" sz="2000" baseline="-25000">
                <a:solidFill>
                  <a:srgbClr val="292929"/>
                </a:solidFill>
                <a:latin typeface="Times New Roman"/>
                <a:ea typeface="Times New Roman"/>
                <a:cs typeface="Times New Roman"/>
                <a:sym typeface="Times New Roman"/>
              </a:rPr>
              <a:t>i</a:t>
            </a:r>
            <a:endParaRPr/>
          </a:p>
        </p:txBody>
      </p:sp>
      <p:sp>
        <p:nvSpPr>
          <p:cNvPr id="290" name="Google Shape;290;p30"/>
          <p:cNvSpPr txBox="1"/>
          <p:nvPr/>
        </p:nvSpPr>
        <p:spPr>
          <a:xfrm>
            <a:off x="2338325" y="4127350"/>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292929"/>
                </a:solidFill>
                <a:latin typeface="Times New Roman"/>
                <a:ea typeface="Times New Roman"/>
                <a:cs typeface="Times New Roman"/>
                <a:sym typeface="Times New Roman"/>
              </a:rPr>
              <a:t>P</a:t>
            </a:r>
            <a:r>
              <a:rPr lang="en-US" sz="2000" baseline="30000">
                <a:solidFill>
                  <a:srgbClr val="292929"/>
                </a:solidFill>
                <a:latin typeface="Times New Roman"/>
                <a:ea typeface="Times New Roman"/>
                <a:cs typeface="Times New Roman"/>
                <a:sym typeface="Times New Roman"/>
              </a:rPr>
              <a:t>min</a:t>
            </a:r>
            <a:r>
              <a:rPr lang="en-US" sz="2000" baseline="-25000">
                <a:solidFill>
                  <a:srgbClr val="292929"/>
                </a:solidFill>
                <a:latin typeface="Times New Roman"/>
                <a:ea typeface="Times New Roman"/>
                <a:cs typeface="Times New Roman"/>
                <a:sym typeface="Times New Roman"/>
              </a:rPr>
              <a:t>i </a:t>
            </a:r>
            <a:r>
              <a:rPr lang="en-US" sz="2000">
                <a:solidFill>
                  <a:srgbClr val="292929"/>
                </a:solidFill>
                <a:latin typeface="Times New Roman"/>
                <a:ea typeface="Times New Roman"/>
                <a:cs typeface="Times New Roman"/>
                <a:sym typeface="Times New Roman"/>
              </a:rPr>
              <a:t>&lt;= P</a:t>
            </a:r>
            <a:r>
              <a:rPr lang="en-US" sz="2000" baseline="-25000">
                <a:solidFill>
                  <a:srgbClr val="292929"/>
                </a:solidFill>
                <a:latin typeface="Times New Roman"/>
                <a:ea typeface="Times New Roman"/>
                <a:cs typeface="Times New Roman"/>
                <a:sym typeface="Times New Roman"/>
              </a:rPr>
              <a:t>i</a:t>
            </a:r>
            <a:r>
              <a:rPr lang="en-US" sz="2000">
                <a:solidFill>
                  <a:srgbClr val="292929"/>
                </a:solidFill>
                <a:latin typeface="Times New Roman"/>
                <a:ea typeface="Times New Roman"/>
                <a:cs typeface="Times New Roman"/>
                <a:sym typeface="Times New Roman"/>
              </a:rPr>
              <a:t>&lt;= P</a:t>
            </a:r>
            <a:r>
              <a:rPr lang="en-US" sz="2000" baseline="-25000">
                <a:solidFill>
                  <a:srgbClr val="292929"/>
                </a:solidFill>
                <a:latin typeface="Times New Roman"/>
                <a:ea typeface="Times New Roman"/>
                <a:cs typeface="Times New Roman"/>
                <a:sym typeface="Times New Roman"/>
              </a:rPr>
              <a:t>i</a:t>
            </a:r>
            <a:r>
              <a:rPr lang="en-US" sz="2100" baseline="30000">
                <a:solidFill>
                  <a:srgbClr val="292929"/>
                </a:solidFill>
                <a:latin typeface="Times New Roman"/>
                <a:ea typeface="Times New Roman"/>
                <a:cs typeface="Times New Roman"/>
                <a:sym typeface="Times New Roman"/>
              </a:rPr>
              <a:t>max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p:nvPr/>
        </p:nvSpPr>
        <p:spPr>
          <a:xfrm rot="-7250">
            <a:off x="282469" y="17823"/>
            <a:ext cx="7815720"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296" name="Google Shape;296;p31"/>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297" name="Google Shape;297;p31"/>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31"/>
          <p:cNvSpPr txBox="1">
            <a:spLocks noGrp="1"/>
          </p:cNvSpPr>
          <p:nvPr>
            <p:ph type="title"/>
          </p:nvPr>
        </p:nvSpPr>
        <p:spPr>
          <a:xfrm>
            <a:off x="388444" y="1672322"/>
            <a:ext cx="5088054" cy="609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660066"/>
              </a:buClr>
              <a:buSzPts val="2800"/>
              <a:buFont typeface="Calibri"/>
              <a:buNone/>
            </a:pPr>
            <a:r>
              <a:rPr lang="en-US" sz="2800" b="1" u="sng">
                <a:solidFill>
                  <a:srgbClr val="660066"/>
                </a:solidFill>
              </a:rPr>
              <a:t>ELD Problem Formulation: </a:t>
            </a:r>
            <a:endParaRPr sz="2800" b="1" u="sng">
              <a:solidFill>
                <a:srgbClr val="660066"/>
              </a:solidFill>
              <a:latin typeface="Calibri"/>
              <a:ea typeface="Calibri"/>
              <a:cs typeface="Calibri"/>
              <a:sym typeface="Calibri"/>
            </a:endParaRPr>
          </a:p>
        </p:txBody>
      </p:sp>
      <p:sp>
        <p:nvSpPr>
          <p:cNvPr id="299" name="Google Shape;299;p31"/>
          <p:cNvSpPr txBox="1"/>
          <p:nvPr/>
        </p:nvSpPr>
        <p:spPr>
          <a:xfrm>
            <a:off x="388444" y="2788571"/>
            <a:ext cx="5914930" cy="2545429"/>
          </a:xfrm>
          <a:prstGeom prst="rect">
            <a:avLst/>
          </a:prstGeom>
          <a:noFill/>
          <a:ln>
            <a:noFill/>
          </a:ln>
        </p:spPr>
        <p:txBody>
          <a:bodyPr spcFirstLastPara="1" wrap="square" lIns="0" tIns="0" rIns="0" bIns="0" anchor="t" anchorCtr="0">
            <a:noAutofit/>
          </a:bodyPr>
          <a:lstStyle/>
          <a:p>
            <a:pPr marL="64008" marR="0" lvl="0" indent="0" algn="l" rtl="0">
              <a:lnSpc>
                <a:spcPct val="100000"/>
              </a:lnSpc>
              <a:spcBef>
                <a:spcPts val="440"/>
              </a:spcBef>
              <a:spcAft>
                <a:spcPts val="0"/>
              </a:spcAft>
              <a:buClr>
                <a:schemeClr val="accent1"/>
              </a:buClr>
              <a:buSzPts val="1760"/>
              <a:buFont typeface="Noto Sans Symbols"/>
              <a:buNone/>
            </a:pPr>
            <a:endParaRPr sz="2200" b="0" i="0" u="none" strike="noStrike" cap="none">
              <a:solidFill>
                <a:schemeClr val="dk1"/>
              </a:solidFill>
              <a:latin typeface="Twentieth Century"/>
              <a:ea typeface="Twentieth Century"/>
              <a:cs typeface="Twentieth Century"/>
              <a:sym typeface="Twentieth Century"/>
            </a:endParaRPr>
          </a:p>
        </p:txBody>
      </p:sp>
      <p:pic>
        <p:nvPicPr>
          <p:cNvPr id="300" name="Google Shape;300;p31" descr="D:\Bhandare\IT Dept\A Format &amp; other\WCE Logo\Department Logo.png"/>
          <p:cNvPicPr preferRelativeResize="0"/>
          <p:nvPr/>
        </p:nvPicPr>
        <p:blipFill rotWithShape="1">
          <a:blip r:embed="rId4">
            <a:alphaModFix/>
          </a:blip>
          <a:srcRect/>
          <a:stretch/>
        </p:blipFill>
        <p:spPr>
          <a:xfrm>
            <a:off x="7855777" y="331472"/>
            <a:ext cx="1153862" cy="711604"/>
          </a:xfrm>
          <a:prstGeom prst="rect">
            <a:avLst/>
          </a:prstGeom>
          <a:noFill/>
          <a:ln>
            <a:noFill/>
          </a:ln>
        </p:spPr>
      </p:pic>
      <p:pic>
        <p:nvPicPr>
          <p:cNvPr id="301" name="Google Shape;301;p31"/>
          <p:cNvPicPr preferRelativeResize="0"/>
          <p:nvPr/>
        </p:nvPicPr>
        <p:blipFill rotWithShape="1">
          <a:blip r:embed="rId5">
            <a:alphaModFix/>
          </a:blip>
          <a:srcRect/>
          <a:stretch/>
        </p:blipFill>
        <p:spPr>
          <a:xfrm>
            <a:off x="2572142" y="2110654"/>
            <a:ext cx="2500984" cy="730471"/>
          </a:xfrm>
          <a:prstGeom prst="rect">
            <a:avLst/>
          </a:prstGeom>
          <a:noFill/>
          <a:ln>
            <a:noFill/>
          </a:ln>
        </p:spPr>
      </p:pic>
      <p:sp>
        <p:nvSpPr>
          <p:cNvPr id="302" name="Google Shape;302;p31"/>
          <p:cNvSpPr txBox="1"/>
          <p:nvPr/>
        </p:nvSpPr>
        <p:spPr>
          <a:xfrm>
            <a:off x="388450" y="4837827"/>
            <a:ext cx="8010900" cy="1200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2400" b="1">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rgbClr val="292929"/>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sz="2400">
              <a:solidFill>
                <a:schemeClr val="dk1"/>
              </a:solidFill>
              <a:latin typeface="Times New Roman"/>
              <a:ea typeface="Times New Roman"/>
              <a:cs typeface="Times New Roman"/>
              <a:sym typeface="Times New Roman"/>
            </a:endParaRPr>
          </a:p>
        </p:txBody>
      </p:sp>
      <p:sp>
        <p:nvSpPr>
          <p:cNvPr id="303" name="Google Shape;303;p31"/>
          <p:cNvSpPr txBox="1"/>
          <p:nvPr/>
        </p:nvSpPr>
        <p:spPr>
          <a:xfrm>
            <a:off x="872846" y="2788586"/>
            <a:ext cx="7398300" cy="215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92929"/>
                </a:solidFill>
                <a:latin typeface="Times New Roman"/>
                <a:ea typeface="Times New Roman"/>
                <a:cs typeface="Times New Roman"/>
                <a:sym typeface="Times New Roman"/>
              </a:rPr>
              <a:t>PD is the total system real power demand (in MW)</a:t>
            </a:r>
            <a:endParaRPr sz="2000">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92929"/>
                </a:solidFill>
                <a:latin typeface="Times New Roman"/>
                <a:ea typeface="Times New Roman"/>
                <a:cs typeface="Times New Roman"/>
                <a:sym typeface="Times New Roman"/>
              </a:rPr>
              <a:t>PL is the overall system real power losses (in MW)</a:t>
            </a:r>
            <a:endParaRPr sz="2000" b="0" i="0" u="none" strike="noStrike" cap="none">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a:solidFill>
                  <a:srgbClr val="292929"/>
                </a:solidFill>
                <a:latin typeface="Times New Roman"/>
                <a:ea typeface="Times New Roman"/>
                <a:cs typeface="Times New Roman"/>
                <a:sym typeface="Times New Roman"/>
              </a:rPr>
              <a:t>Input Values:</a:t>
            </a:r>
            <a:endParaRPr sz="2000">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2000" b="0" i="0" u="none" strike="noStrike" cap="none">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a:solidFill>
                  <a:srgbClr val="292929"/>
                </a:solidFill>
                <a:latin typeface="Times New Roman"/>
                <a:ea typeface="Times New Roman"/>
                <a:cs typeface="Times New Roman"/>
                <a:sym typeface="Times New Roman"/>
              </a:rPr>
              <a:t>      </a:t>
            </a:r>
            <a:endParaRPr sz="2000" b="0" i="0" u="none" strike="noStrike" cap="none">
              <a:solidFill>
                <a:srgbClr val="292929"/>
              </a:solidFill>
              <a:latin typeface="Times New Roman"/>
              <a:ea typeface="Times New Roman"/>
              <a:cs typeface="Times New Roman"/>
              <a:sym typeface="Times New Roman"/>
            </a:endParaRPr>
          </a:p>
        </p:txBody>
      </p:sp>
      <p:graphicFrame>
        <p:nvGraphicFramePr>
          <p:cNvPr id="304" name="Google Shape;304;p31"/>
          <p:cNvGraphicFramePr/>
          <p:nvPr/>
        </p:nvGraphicFramePr>
        <p:xfrm>
          <a:off x="952500" y="4159563"/>
          <a:ext cx="3000000" cy="3000000"/>
        </p:xfrm>
        <a:graphic>
          <a:graphicData uri="http://schemas.openxmlformats.org/drawingml/2006/table">
            <a:tbl>
              <a:tblPr>
                <a:noFill/>
                <a:tableStyleId>{0D2E4A7C-3DFA-45F4-9816-EB21DFCA7137}</a:tableStyleId>
              </a:tblPr>
              <a:tblGrid>
                <a:gridCol w="1206500"/>
                <a:gridCol w="1206500"/>
                <a:gridCol w="1206500"/>
                <a:gridCol w="1206500"/>
                <a:gridCol w="1206500"/>
                <a:gridCol w="1206500"/>
              </a:tblGrid>
              <a:tr h="537950">
                <a:tc>
                  <a:txBody>
                    <a:bodyPr/>
                    <a:lstStyle/>
                    <a:p>
                      <a:pPr marL="63500" lvl="0" indent="0" algn="l" rtl="0">
                        <a:lnSpc>
                          <a:spcPct val="125000"/>
                        </a:lnSpc>
                        <a:spcBef>
                          <a:spcPts val="1200"/>
                        </a:spcBef>
                        <a:spcAft>
                          <a:spcPts val="1200"/>
                        </a:spcAft>
                        <a:buNone/>
                      </a:pPr>
                      <a:r>
                        <a:rPr lang="en-US"/>
                        <a:t>Unit</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00" marR="203200" lvl="0" indent="0" algn="ctr" rtl="0">
                        <a:lnSpc>
                          <a:spcPct val="127727"/>
                        </a:lnSpc>
                        <a:spcBef>
                          <a:spcPts val="0"/>
                        </a:spcBef>
                        <a:spcAft>
                          <a:spcPts val="0"/>
                        </a:spcAft>
                        <a:buNone/>
                      </a:pPr>
                      <a:r>
                        <a:rPr lang="en-US" sz="1800">
                          <a:latin typeface="Times New Roman"/>
                          <a:ea typeface="Times New Roman"/>
                          <a:cs typeface="Times New Roman"/>
                          <a:sym typeface="Times New Roman"/>
                        </a:rPr>
                        <a:t>𝑎</a:t>
                      </a:r>
                      <a:r>
                        <a:rPr lang="en-US" sz="1800" baseline="-25000">
                          <a:latin typeface="Times New Roman"/>
                          <a:ea typeface="Times New Roman"/>
                          <a:cs typeface="Times New Roman"/>
                          <a:sym typeface="Times New Roman"/>
                        </a:rPr>
                        <a:t>𝑖</a:t>
                      </a:r>
                      <a:endParaRPr sz="1800" baseline="-2500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14300" marR="127000" lvl="0" indent="0" algn="ctr" rtl="0">
                        <a:lnSpc>
                          <a:spcPct val="127727"/>
                        </a:lnSpc>
                        <a:spcBef>
                          <a:spcPts val="0"/>
                        </a:spcBef>
                        <a:spcAft>
                          <a:spcPts val="0"/>
                        </a:spcAft>
                        <a:buNone/>
                      </a:pPr>
                      <a:r>
                        <a:rPr lang="en-US" sz="1800">
                          <a:latin typeface="Times New Roman"/>
                          <a:ea typeface="Times New Roman"/>
                          <a:cs typeface="Times New Roman"/>
                          <a:sym typeface="Times New Roman"/>
                        </a:rPr>
                        <a:t>𝑏</a:t>
                      </a:r>
                      <a:r>
                        <a:rPr lang="en-US" sz="1800" baseline="-25000">
                          <a:latin typeface="Times New Roman"/>
                          <a:ea typeface="Times New Roman"/>
                          <a:cs typeface="Times New Roman"/>
                          <a:sym typeface="Times New Roman"/>
                        </a:rPr>
                        <a:t>𝑖</a:t>
                      </a:r>
                      <a:endParaRPr sz="1800" baseline="-2500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27727"/>
                        </a:lnSpc>
                        <a:spcBef>
                          <a:spcPts val="0"/>
                        </a:spcBef>
                        <a:spcAft>
                          <a:spcPts val="0"/>
                        </a:spcAft>
                        <a:buNone/>
                      </a:pPr>
                      <a:r>
                        <a:rPr lang="en-US" sz="1800">
                          <a:latin typeface="Times New Roman"/>
                          <a:ea typeface="Times New Roman"/>
                          <a:cs typeface="Times New Roman"/>
                          <a:sym typeface="Times New Roman"/>
                        </a:rPr>
                        <a:t>𝑐</a:t>
                      </a:r>
                      <a:r>
                        <a:rPr lang="en-US" sz="1800" baseline="-25000">
                          <a:latin typeface="Times New Roman"/>
                          <a:ea typeface="Times New Roman"/>
                          <a:cs typeface="Times New Roman"/>
                          <a:sym typeface="Times New Roman"/>
                        </a:rPr>
                        <a:t>𝑖</a:t>
                      </a:r>
                      <a:endParaRPr sz="1800" baseline="-2500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42727"/>
                        </a:lnSpc>
                        <a:spcBef>
                          <a:spcPts val="0"/>
                        </a:spcBef>
                        <a:spcAft>
                          <a:spcPts val="0"/>
                        </a:spcAft>
                        <a:buNone/>
                      </a:pPr>
                      <a:r>
                        <a:rPr lang="en-US" sz="1800">
                          <a:latin typeface="Times New Roman"/>
                          <a:ea typeface="Times New Roman"/>
                          <a:cs typeface="Times New Roman"/>
                          <a:sym typeface="Times New Roman"/>
                        </a:rPr>
                        <a:t>𝑃</a:t>
                      </a:r>
                      <a:r>
                        <a:rPr lang="en-US" sz="1450">
                          <a:latin typeface="Times New Roman"/>
                          <a:ea typeface="Times New Roman"/>
                          <a:cs typeface="Times New Roman"/>
                          <a:sym typeface="Times New Roman"/>
                        </a:rPr>
                        <a:t>𝑚𝑖𝑛</a:t>
                      </a:r>
                      <a:endParaRPr sz="145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42727"/>
                        </a:lnSpc>
                        <a:spcBef>
                          <a:spcPts val="1200"/>
                        </a:spcBef>
                        <a:spcAft>
                          <a:spcPts val="1200"/>
                        </a:spcAft>
                        <a:buNone/>
                      </a:pPr>
                      <a:r>
                        <a:rPr lang="en-US" sz="1800">
                          <a:latin typeface="Times New Roman"/>
                          <a:ea typeface="Times New Roman"/>
                          <a:cs typeface="Times New Roman"/>
                          <a:sym typeface="Times New Roman"/>
                        </a:rPr>
                        <a:t>𝑃</a:t>
                      </a:r>
                      <a:r>
                        <a:rPr lang="en-US" sz="1450">
                          <a:latin typeface="Times New Roman"/>
                          <a:ea typeface="Times New Roman"/>
                          <a:cs typeface="Times New Roman"/>
                          <a:sym typeface="Times New Roman"/>
                        </a:rPr>
                        <a:t>𝑚𝑎𝑥</a:t>
                      </a:r>
                      <a:endParaRPr sz="145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000">
                <a:tc>
                  <a:txBody>
                    <a:bodyPr/>
                    <a:lstStyle/>
                    <a:p>
                      <a:pPr marL="63500" lvl="0" indent="0" algn="l" rtl="0">
                        <a:lnSpc>
                          <a:spcPct val="125000"/>
                        </a:lnSpc>
                        <a:spcBef>
                          <a:spcPts val="1200"/>
                        </a:spcBef>
                        <a:spcAft>
                          <a:spcPts val="1200"/>
                        </a:spcAft>
                        <a:buNone/>
                      </a:pPr>
                      <a:r>
                        <a:rPr lang="en-US"/>
                        <a:t>1</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25000"/>
                        </a:lnSpc>
                        <a:spcBef>
                          <a:spcPts val="1200"/>
                        </a:spcBef>
                        <a:spcAft>
                          <a:spcPts val="1200"/>
                        </a:spcAft>
                        <a:buNone/>
                      </a:pPr>
                      <a:r>
                        <a:rPr lang="en-US"/>
                        <a:t>0.007</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a:t>7</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25000"/>
                        </a:lnSpc>
                        <a:spcBef>
                          <a:spcPts val="0"/>
                        </a:spcBef>
                        <a:spcAft>
                          <a:spcPts val="0"/>
                        </a:spcAft>
                        <a:buNone/>
                      </a:pPr>
                      <a:r>
                        <a:rPr lang="en-US"/>
                        <a:t>240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101600" lvl="0" indent="0" algn="ctr" rtl="0">
                        <a:lnSpc>
                          <a:spcPct val="125000"/>
                        </a:lnSpc>
                        <a:spcBef>
                          <a:spcPts val="0"/>
                        </a:spcBef>
                        <a:spcAft>
                          <a:spcPts val="0"/>
                        </a:spcAft>
                        <a:buNone/>
                      </a:pPr>
                      <a:r>
                        <a:rPr lang="en-US"/>
                        <a:t>100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a:t>500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000">
                <a:tc>
                  <a:txBody>
                    <a:bodyPr/>
                    <a:lstStyle/>
                    <a:p>
                      <a:pPr marL="63500" lvl="0" indent="0" algn="l" rtl="0">
                        <a:lnSpc>
                          <a:spcPct val="125000"/>
                        </a:lnSpc>
                        <a:spcBef>
                          <a:spcPts val="1200"/>
                        </a:spcBef>
                        <a:spcAft>
                          <a:spcPts val="1200"/>
                        </a:spcAft>
                        <a:buNone/>
                      </a:pPr>
                      <a:r>
                        <a:rPr lang="en-US"/>
                        <a:t>2</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25000"/>
                        </a:lnSpc>
                        <a:spcBef>
                          <a:spcPts val="1200"/>
                        </a:spcBef>
                        <a:spcAft>
                          <a:spcPts val="1200"/>
                        </a:spcAft>
                        <a:buNone/>
                      </a:pPr>
                      <a:r>
                        <a:rPr lang="en-US"/>
                        <a:t>0.0095</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a:t>10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25000"/>
                        </a:lnSpc>
                        <a:spcBef>
                          <a:spcPts val="0"/>
                        </a:spcBef>
                        <a:spcAft>
                          <a:spcPts val="0"/>
                        </a:spcAft>
                        <a:buNone/>
                      </a:pPr>
                      <a:r>
                        <a:rPr lang="en-US"/>
                        <a:t>200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177800" lvl="0" indent="0" algn="ctr" rtl="0">
                        <a:lnSpc>
                          <a:spcPct val="125000"/>
                        </a:lnSpc>
                        <a:spcBef>
                          <a:spcPts val="0"/>
                        </a:spcBef>
                        <a:spcAft>
                          <a:spcPts val="0"/>
                        </a:spcAft>
                        <a:buNone/>
                      </a:pPr>
                      <a:r>
                        <a:rPr lang="en-US"/>
                        <a:t>50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a:t>200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000">
                <a:tc>
                  <a:txBody>
                    <a:bodyPr/>
                    <a:lstStyle/>
                    <a:p>
                      <a:pPr marL="63500" lvl="0" indent="0" algn="l" rtl="0">
                        <a:lnSpc>
                          <a:spcPct val="115000"/>
                        </a:lnSpc>
                        <a:spcBef>
                          <a:spcPts val="0"/>
                        </a:spcBef>
                        <a:spcAft>
                          <a:spcPts val="0"/>
                        </a:spcAft>
                        <a:buNone/>
                      </a:pPr>
                      <a:r>
                        <a:rPr lang="en-US"/>
                        <a:t>3</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US"/>
                        <a:t>0.009</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8.5</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15000"/>
                        </a:lnSpc>
                        <a:spcBef>
                          <a:spcPts val="0"/>
                        </a:spcBef>
                        <a:spcAft>
                          <a:spcPts val="0"/>
                        </a:spcAft>
                        <a:buNone/>
                      </a:pPr>
                      <a:r>
                        <a:rPr lang="en-US"/>
                        <a:t>220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177800" lvl="0" indent="0" algn="ctr" rtl="0">
                        <a:lnSpc>
                          <a:spcPct val="115000"/>
                        </a:lnSpc>
                        <a:spcBef>
                          <a:spcPts val="0"/>
                        </a:spcBef>
                        <a:spcAft>
                          <a:spcPts val="0"/>
                        </a:spcAft>
                        <a:buNone/>
                      </a:pPr>
                      <a:r>
                        <a:rPr lang="en-US"/>
                        <a:t>80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300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000">
                <a:tc>
                  <a:txBody>
                    <a:bodyPr/>
                    <a:lstStyle/>
                    <a:p>
                      <a:pPr marL="0" lvl="0" indent="0" algn="l" rtl="0">
                        <a:lnSpc>
                          <a:spcPct val="115000"/>
                        </a:lnSpc>
                        <a:spcBef>
                          <a:spcPts val="0"/>
                        </a:spcBef>
                        <a:spcAft>
                          <a:spcPts val="0"/>
                        </a:spcAft>
                        <a:buNone/>
                      </a:pPr>
                      <a:r>
                        <a:rPr lang="en-US"/>
                        <a:t>  4</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US"/>
                        <a:t>0.009</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11</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15000"/>
                        </a:lnSpc>
                        <a:spcBef>
                          <a:spcPts val="0"/>
                        </a:spcBef>
                        <a:spcAft>
                          <a:spcPts val="0"/>
                        </a:spcAft>
                        <a:buNone/>
                      </a:pPr>
                      <a:r>
                        <a:rPr lang="en-US"/>
                        <a:t>200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177800" lvl="0" indent="0" algn="ctr" rtl="0">
                        <a:lnSpc>
                          <a:spcPct val="115000"/>
                        </a:lnSpc>
                        <a:spcBef>
                          <a:spcPts val="0"/>
                        </a:spcBef>
                        <a:spcAft>
                          <a:spcPts val="0"/>
                        </a:spcAft>
                        <a:buNone/>
                      </a:pPr>
                      <a:r>
                        <a:rPr lang="en-US"/>
                        <a:t>50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150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000">
                <a:tc>
                  <a:txBody>
                    <a:bodyPr/>
                    <a:lstStyle/>
                    <a:p>
                      <a:pPr marL="0" lvl="0" indent="0" algn="l" rtl="0">
                        <a:lnSpc>
                          <a:spcPct val="115000"/>
                        </a:lnSpc>
                        <a:spcBef>
                          <a:spcPts val="0"/>
                        </a:spcBef>
                        <a:spcAft>
                          <a:spcPts val="0"/>
                        </a:spcAft>
                        <a:buNone/>
                      </a:pPr>
                      <a:r>
                        <a:rPr lang="en-US"/>
                        <a:t>  5</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US"/>
                        <a:t>0.008</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10.5</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15000"/>
                        </a:lnSpc>
                        <a:spcBef>
                          <a:spcPts val="0"/>
                        </a:spcBef>
                        <a:spcAft>
                          <a:spcPts val="0"/>
                        </a:spcAft>
                        <a:buNone/>
                      </a:pPr>
                      <a:r>
                        <a:rPr lang="en-US"/>
                        <a:t>220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177800" lvl="0" indent="0" algn="ctr" rtl="0">
                        <a:lnSpc>
                          <a:spcPct val="115000"/>
                        </a:lnSpc>
                        <a:spcBef>
                          <a:spcPts val="0"/>
                        </a:spcBef>
                        <a:spcAft>
                          <a:spcPts val="0"/>
                        </a:spcAft>
                        <a:buNone/>
                      </a:pPr>
                      <a:r>
                        <a:rPr lang="en-US"/>
                        <a:t>50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200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000">
                <a:tc>
                  <a:txBody>
                    <a:bodyPr/>
                    <a:lstStyle/>
                    <a:p>
                      <a:pPr marL="0" lvl="0" indent="0" algn="l" rtl="0">
                        <a:lnSpc>
                          <a:spcPct val="115000"/>
                        </a:lnSpc>
                        <a:spcBef>
                          <a:spcPts val="0"/>
                        </a:spcBef>
                        <a:spcAft>
                          <a:spcPts val="0"/>
                        </a:spcAft>
                        <a:buNone/>
                      </a:pPr>
                      <a:r>
                        <a:rPr lang="en-US"/>
                        <a:t>  6</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US"/>
                        <a:t>0.0075</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12</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50800" lvl="0" indent="0" algn="ctr" rtl="0">
                        <a:lnSpc>
                          <a:spcPct val="115000"/>
                        </a:lnSpc>
                        <a:spcBef>
                          <a:spcPts val="0"/>
                        </a:spcBef>
                        <a:spcAft>
                          <a:spcPts val="0"/>
                        </a:spcAft>
                        <a:buNone/>
                      </a:pPr>
                      <a:r>
                        <a:rPr lang="en-US"/>
                        <a:t>120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 marR="177800" lvl="0" indent="0" algn="ctr" rtl="0">
                        <a:lnSpc>
                          <a:spcPct val="115000"/>
                        </a:lnSpc>
                        <a:spcBef>
                          <a:spcPts val="0"/>
                        </a:spcBef>
                        <a:spcAft>
                          <a:spcPts val="0"/>
                        </a:spcAft>
                        <a:buNone/>
                      </a:pPr>
                      <a:r>
                        <a:rPr lang="en-US"/>
                        <a:t>50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a:t>120</a:t>
                      </a:r>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p:nvPr/>
        </p:nvSpPr>
        <p:spPr>
          <a:xfrm>
            <a:off x="190145" y="1503527"/>
            <a:ext cx="8116313" cy="365372"/>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100000"/>
              </a:lnSpc>
              <a:spcBef>
                <a:spcPts val="0"/>
              </a:spcBef>
              <a:spcAft>
                <a:spcPts val="0"/>
              </a:spcAft>
              <a:buClr>
                <a:schemeClr val="dk1"/>
              </a:buClr>
              <a:buSzPct val="100000"/>
              <a:buFont typeface="Times New Roman"/>
              <a:buNone/>
            </a:pPr>
            <a:r>
              <a:rPr lang="en-US" sz="2000" b="1" i="0" u="none" strike="noStrike" cap="none">
                <a:solidFill>
                  <a:schemeClr val="dk1"/>
                </a:solidFill>
                <a:latin typeface="Times New Roman"/>
                <a:ea typeface="Times New Roman"/>
                <a:cs typeface="Times New Roman"/>
                <a:sym typeface="Times New Roman"/>
              </a:rPr>
              <a:t>Institute Name : Walchand College Of Engineering, Sangli</a:t>
            </a:r>
            <a:endParaRPr sz="1400" b="0" i="0" u="none" strike="noStrike" cap="none">
              <a:solidFill>
                <a:srgbClr val="000000"/>
              </a:solidFill>
              <a:latin typeface="Arial"/>
              <a:ea typeface="Arial"/>
              <a:cs typeface="Arial"/>
              <a:sym typeface="Arial"/>
            </a:endParaRPr>
          </a:p>
        </p:txBody>
      </p:sp>
      <p:sp>
        <p:nvSpPr>
          <p:cNvPr id="101" name="Google Shape;101;p14"/>
          <p:cNvSpPr txBox="1"/>
          <p:nvPr/>
        </p:nvSpPr>
        <p:spPr>
          <a:xfrm>
            <a:off x="281188" y="1837348"/>
            <a:ext cx="8116313" cy="343719"/>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2"/>
              </a:buClr>
              <a:buSzPts val="4800"/>
              <a:buFont typeface="Raleway SemiBold"/>
              <a:buNone/>
            </a:pPr>
            <a:r>
              <a:rPr lang="en-US" sz="1900" b="1" i="0" u="none" strike="noStrike" cap="none">
                <a:solidFill>
                  <a:schemeClr val="dk1"/>
                </a:solidFill>
                <a:latin typeface="Times New Roman"/>
                <a:ea typeface="Times New Roman"/>
                <a:cs typeface="Times New Roman"/>
                <a:sym typeface="Times New Roman"/>
              </a:rPr>
              <a:t>Institute</a:t>
            </a:r>
            <a:r>
              <a:rPr lang="en-US" sz="2000" b="0" i="0" u="none" strike="noStrike" cap="none">
                <a:solidFill>
                  <a:schemeClr val="dk1"/>
                </a:solidFill>
                <a:latin typeface="Times New Roman"/>
                <a:ea typeface="Times New Roman"/>
                <a:cs typeface="Times New Roman"/>
                <a:sym typeface="Times New Roman"/>
              </a:rPr>
              <a:t> </a:t>
            </a:r>
            <a:r>
              <a:rPr lang="en-US" sz="1900" b="1" i="0" u="none" strike="noStrike" cap="none">
                <a:solidFill>
                  <a:schemeClr val="dk1"/>
                </a:solidFill>
                <a:latin typeface="Times New Roman"/>
                <a:ea typeface="Times New Roman"/>
                <a:cs typeface="Times New Roman"/>
                <a:sym typeface="Times New Roman"/>
              </a:rPr>
              <a:t>code : 6007</a:t>
            </a:r>
            <a:endParaRPr sz="1400" b="0" i="0" u="none" strike="noStrike" cap="none">
              <a:solidFill>
                <a:srgbClr val="000000"/>
              </a:solidFill>
              <a:latin typeface="Arial"/>
              <a:ea typeface="Arial"/>
              <a:cs typeface="Arial"/>
              <a:sym typeface="Arial"/>
            </a:endParaRPr>
          </a:p>
        </p:txBody>
      </p:sp>
      <p:sp>
        <p:nvSpPr>
          <p:cNvPr id="102" name="Google Shape;102;p14"/>
          <p:cNvSpPr txBox="1"/>
          <p:nvPr/>
        </p:nvSpPr>
        <p:spPr>
          <a:xfrm>
            <a:off x="304739" y="2611124"/>
            <a:ext cx="8116313" cy="424715"/>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2"/>
              </a:buClr>
              <a:buSzPts val="4800"/>
              <a:buFont typeface="Raleway SemiBold"/>
              <a:buNone/>
            </a:pPr>
            <a:r>
              <a:rPr lang="en-US" sz="1900" b="1" i="0" u="none" strike="noStrike" cap="none">
                <a:solidFill>
                  <a:schemeClr val="dk1"/>
                </a:solidFill>
                <a:latin typeface="Times New Roman"/>
                <a:ea typeface="Times New Roman"/>
                <a:cs typeface="Times New Roman"/>
                <a:sym typeface="Times New Roman"/>
              </a:rPr>
              <a:t>Class : Final Year</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accent2"/>
              </a:buClr>
              <a:buSzPts val="4800"/>
              <a:buFont typeface="Raleway SemiBold"/>
              <a:buNone/>
            </a:pPr>
            <a:r>
              <a:rPr lang="en-US" sz="1900" b="1" i="0" u="none" strike="noStrike" cap="none">
                <a:solidFill>
                  <a:schemeClr val="dk1"/>
                </a:solidFill>
                <a:latin typeface="Times New Roman"/>
                <a:ea typeface="Times New Roman"/>
                <a:cs typeface="Times New Roman"/>
                <a:sym typeface="Times New Roman"/>
              </a:rPr>
              <a:t>Course: Information Technology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accent2"/>
              </a:buClr>
              <a:buSzPts val="4800"/>
              <a:buFont typeface="Raleway SemiBold"/>
              <a:buNone/>
            </a:pPr>
            <a:endParaRPr sz="1900" b="1"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accent2"/>
              </a:buClr>
              <a:buSzPts val="4800"/>
              <a:buFont typeface="Raleway SemiBold"/>
              <a:buNone/>
            </a:pPr>
            <a:endParaRPr sz="1900" b="1"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accent2"/>
              </a:buClr>
              <a:buSzPts val="4800"/>
              <a:buFont typeface="Raleway SemiBold"/>
              <a:buNone/>
            </a:pPr>
            <a:endParaRPr sz="1900" b="1" i="0" u="none" strike="noStrike" cap="none">
              <a:solidFill>
                <a:schemeClr val="dk1"/>
              </a:solidFill>
              <a:latin typeface="Times New Roman"/>
              <a:ea typeface="Times New Roman"/>
              <a:cs typeface="Times New Roman"/>
              <a:sym typeface="Times New Roman"/>
            </a:endParaRPr>
          </a:p>
        </p:txBody>
      </p:sp>
      <p:graphicFrame>
        <p:nvGraphicFramePr>
          <p:cNvPr id="103" name="Google Shape;103;p14"/>
          <p:cNvGraphicFramePr/>
          <p:nvPr/>
        </p:nvGraphicFramePr>
        <p:xfrm>
          <a:off x="2192611" y="3463539"/>
          <a:ext cx="5715000" cy="2662470"/>
        </p:xfrm>
        <a:graphic>
          <a:graphicData uri="http://schemas.openxmlformats.org/drawingml/2006/table">
            <a:tbl>
              <a:tblPr firstRow="1" bandRow="1">
                <a:noFill/>
                <a:tableStyleId>{A2B8D03B-BC6B-4128-96DC-A2B4E93A2A81}</a:tableStyleId>
              </a:tblPr>
              <a:tblGrid>
                <a:gridCol w="3581400"/>
                <a:gridCol w="2133600"/>
              </a:tblGrid>
              <a:tr h="3567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800" b="1"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PRN No</a:t>
                      </a:r>
                      <a:endParaRPr sz="1350" u="none" strike="noStrike" cap="none">
                        <a:solidFill>
                          <a:schemeClr val="dk1"/>
                        </a:solidFill>
                        <a:latin typeface="Raleway SemiBold"/>
                        <a:ea typeface="Raleway SemiBold"/>
                        <a:cs typeface="Raleway SemiBold"/>
                        <a:sym typeface="Raleway SemiBold"/>
                      </a:endParaRPr>
                    </a:p>
                  </a:txBody>
                  <a:tcPr marL="91450" marR="91450" marT="45725" marB="45725"/>
                </a:tc>
              </a:tr>
              <a:tr h="483400">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latin typeface="Calibri"/>
                          <a:ea typeface="Calibri"/>
                          <a:cs typeface="Calibri"/>
                          <a:sym typeface="Calibri"/>
                        </a:rPr>
                        <a:t>Sakshi Kamble</a:t>
                      </a:r>
                      <a:endParaRPr sz="1600" u="none" strike="noStrike" cap="none">
                        <a:latin typeface="Raleway SemiBold"/>
                        <a:ea typeface="Raleway SemiBold"/>
                        <a:cs typeface="Raleway SemiBold"/>
                        <a:sym typeface="Raleway SemiBold"/>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2020BTEIT00205</a:t>
                      </a:r>
                      <a:endParaRPr sz="1200" u="none" strike="noStrike" cap="none">
                        <a:latin typeface="Raleway SemiBold"/>
                        <a:ea typeface="Raleway SemiBold"/>
                        <a:cs typeface="Raleway SemiBold"/>
                        <a:sym typeface="Raleway SemiBold"/>
                      </a:endParaRPr>
                    </a:p>
                  </a:txBody>
                  <a:tcPr marL="91450" marR="91450" marT="45725" marB="45725"/>
                </a:tc>
              </a:tr>
              <a:tr h="453325">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Pranjali Nanaware</a:t>
                      </a:r>
                      <a:endParaRPr sz="1600" u="none" strike="noStrike" cap="none">
                        <a:solidFill>
                          <a:schemeClr val="dk1"/>
                        </a:solidFill>
                        <a:latin typeface="Raleway SemiBold"/>
                        <a:ea typeface="Raleway SemiBold"/>
                        <a:cs typeface="Raleway SemiBold"/>
                        <a:sym typeface="Raleway SemiBold"/>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2019BTEIT00067</a:t>
                      </a:r>
                      <a:endParaRPr sz="1400" u="none" strike="noStrike" cap="none">
                        <a:latin typeface="Raleway SemiBold"/>
                        <a:ea typeface="Raleway SemiBold"/>
                        <a:cs typeface="Raleway SemiBold"/>
                        <a:sym typeface="Raleway SemiBold"/>
                      </a:endParaRPr>
                    </a:p>
                  </a:txBody>
                  <a:tcPr marL="91450" marR="91450" marT="45725" marB="45725"/>
                </a:tc>
              </a:tr>
              <a:tr h="453325">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Arundhati Wandhekar</a:t>
                      </a:r>
                      <a:endParaRPr sz="1600" u="none" strike="noStrike" cap="none">
                        <a:latin typeface="Raleway SemiBold"/>
                        <a:ea typeface="Raleway SemiBold"/>
                        <a:cs typeface="Raleway SemiBold"/>
                        <a:sym typeface="Raleway SemiBold"/>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2019BTEIT00013</a:t>
                      </a:r>
                      <a:endParaRPr sz="1200" u="none" strike="noStrike" cap="none">
                        <a:latin typeface="Raleway SemiBold"/>
                        <a:ea typeface="Raleway SemiBold"/>
                        <a:cs typeface="Raleway SemiBold"/>
                        <a:sym typeface="Raleway SemiBold"/>
                      </a:endParaRPr>
                    </a:p>
                  </a:txBody>
                  <a:tcPr marL="91450" marR="91450" marT="45725" marB="45725"/>
                </a:tc>
              </a:tr>
              <a:tr h="453325">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Pratik Pawar</a:t>
                      </a:r>
                      <a:endParaRPr sz="1600" u="none" strike="noStrike" cap="none">
                        <a:latin typeface="Raleway SemiBold"/>
                        <a:ea typeface="Raleway SemiBold"/>
                        <a:cs typeface="Raleway SemiBold"/>
                        <a:sym typeface="Raleway SemiBold"/>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2019BTEIT00006</a:t>
                      </a:r>
                      <a:endParaRPr sz="1600" u="none" strike="noStrike" cap="none">
                        <a:latin typeface="Raleway SemiBold"/>
                        <a:ea typeface="Raleway SemiBold"/>
                        <a:cs typeface="Raleway SemiBold"/>
                        <a:sym typeface="Raleway SemiBold"/>
                      </a:endParaRPr>
                    </a:p>
                  </a:txBody>
                  <a:tcPr marL="91450" marR="91450" marT="45725" marB="45725"/>
                </a:tc>
              </a:tr>
              <a:tr h="453325">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Rahul Kumar</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2019BTEIT00002</a:t>
                      </a:r>
                      <a:endParaRPr sz="1600" u="none" strike="noStrike" cap="none">
                        <a:latin typeface="Raleway SemiBold"/>
                        <a:ea typeface="Raleway SemiBold"/>
                        <a:cs typeface="Raleway SemiBold"/>
                        <a:sym typeface="Raleway SemiBold"/>
                      </a:endParaRPr>
                    </a:p>
                  </a:txBody>
                  <a:tcPr marL="91450" marR="91450" marT="45725" marB="45725"/>
                </a:tc>
              </a:tr>
            </a:tbl>
          </a:graphicData>
        </a:graphic>
      </p:graphicFrame>
      <p:sp>
        <p:nvSpPr>
          <p:cNvPr id="104" name="Google Shape;104;p14"/>
          <p:cNvSpPr txBox="1"/>
          <p:nvPr/>
        </p:nvSpPr>
        <p:spPr>
          <a:xfrm>
            <a:off x="242527" y="2797982"/>
            <a:ext cx="8116313" cy="39697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2"/>
              </a:buClr>
              <a:buSzPts val="4800"/>
              <a:buFont typeface="Raleway SemiBold"/>
              <a:buNone/>
            </a:pPr>
            <a:r>
              <a:rPr lang="en-US" sz="1900" b="1" i="0" u="none" strike="noStrike" cap="none">
                <a:solidFill>
                  <a:srgbClr val="FF0000"/>
                </a:solidFill>
                <a:latin typeface="Times New Roman"/>
                <a:ea typeface="Times New Roman"/>
                <a:cs typeface="Times New Roman"/>
                <a:sym typeface="Times New Roman"/>
              </a:rPr>
              <a:t>Project Instructor: Prof. Mr. A.J. Umbarkar Sir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accent2"/>
              </a:buClr>
              <a:buSzPts val="4800"/>
              <a:buFont typeface="Raleway SemiBold"/>
              <a:buNone/>
            </a:pPr>
            <a:endParaRPr sz="1900" b="1" i="0" u="none" strike="noStrike" cap="none">
              <a:solidFill>
                <a:srgbClr val="FF0000"/>
              </a:solidFill>
              <a:latin typeface="Times New Roman"/>
              <a:ea typeface="Times New Roman"/>
              <a:cs typeface="Times New Roman"/>
              <a:sym typeface="Times New Roman"/>
            </a:endParaRPr>
          </a:p>
        </p:txBody>
      </p:sp>
      <p:sp>
        <p:nvSpPr>
          <p:cNvPr id="105" name="Google Shape;105;p14"/>
          <p:cNvSpPr/>
          <p:nvPr/>
        </p:nvSpPr>
        <p:spPr>
          <a:xfrm rot="-7250">
            <a:off x="282373" y="76202"/>
            <a:ext cx="8632804" cy="1131597"/>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2A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06" name="Google Shape;106;p14"/>
          <p:cNvPicPr preferRelativeResize="0"/>
          <p:nvPr/>
        </p:nvPicPr>
        <p:blipFill rotWithShape="1">
          <a:blip r:embed="rId3">
            <a:alphaModFix/>
          </a:blip>
          <a:srcRect/>
          <a:stretch/>
        </p:blipFill>
        <p:spPr>
          <a:xfrm>
            <a:off x="256523" y="120779"/>
            <a:ext cx="1377192" cy="1042777"/>
          </a:xfrm>
          <a:prstGeom prst="rect">
            <a:avLst/>
          </a:prstGeom>
          <a:noFill/>
          <a:ln>
            <a:noFill/>
          </a:ln>
        </p:spPr>
      </p:pic>
      <p:sp>
        <p:nvSpPr>
          <p:cNvPr id="107" name="Google Shape;107;p14"/>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 name="Google Shape;108;p14"/>
          <p:cNvSpPr txBox="1"/>
          <p:nvPr/>
        </p:nvSpPr>
        <p:spPr>
          <a:xfrm>
            <a:off x="183118" y="3194956"/>
            <a:ext cx="17980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Prepared by :-</a:t>
            </a:r>
            <a:endParaRPr sz="1400" b="0" i="0" u="none" strike="noStrike" cap="none">
              <a:solidFill>
                <a:srgbClr val="000000"/>
              </a:solidFill>
              <a:latin typeface="Arial"/>
              <a:ea typeface="Arial"/>
              <a:cs typeface="Arial"/>
              <a:sym typeface="Arial"/>
            </a:endParaRPr>
          </a:p>
        </p:txBody>
      </p:sp>
      <p:pic>
        <p:nvPicPr>
          <p:cNvPr id="109" name="Google Shape;109;p14" descr="D:\Bhandare\IT Dept\A Format &amp; other\WCE Logo\Department Logo.png"/>
          <p:cNvPicPr preferRelativeResize="0"/>
          <p:nvPr/>
        </p:nvPicPr>
        <p:blipFill rotWithShape="1">
          <a:blip r:embed="rId4">
            <a:alphaModFix/>
          </a:blip>
          <a:srcRect/>
          <a:stretch/>
        </p:blipFill>
        <p:spPr>
          <a:xfrm>
            <a:off x="8121293" y="577680"/>
            <a:ext cx="983423" cy="5858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p:nvPr/>
        </p:nvSpPr>
        <p:spPr>
          <a:xfrm rot="-7258">
            <a:off x="282407" y="17815"/>
            <a:ext cx="7815617"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310" name="Google Shape;310;p32"/>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311" name="Google Shape;311;p32"/>
          <p:cNvSpPr/>
          <p:nvPr/>
        </p:nvSpPr>
        <p:spPr>
          <a:xfrm>
            <a:off x="-1573330" y="1163556"/>
            <a:ext cx="12317400"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2" name="Google Shape;312;p32"/>
          <p:cNvSpPr txBox="1">
            <a:spLocks noGrp="1"/>
          </p:cNvSpPr>
          <p:nvPr>
            <p:ph type="title"/>
          </p:nvPr>
        </p:nvSpPr>
        <p:spPr>
          <a:xfrm>
            <a:off x="388453" y="1672325"/>
            <a:ext cx="7619400" cy="609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660066"/>
              </a:buClr>
              <a:buSzPts val="2800"/>
              <a:buFont typeface="Calibri"/>
              <a:buNone/>
            </a:pPr>
            <a:r>
              <a:rPr lang="en-US" sz="2800" b="1" u="sng">
                <a:solidFill>
                  <a:srgbClr val="660066"/>
                </a:solidFill>
              </a:rPr>
              <a:t>Output and comparison: </a:t>
            </a:r>
            <a:endParaRPr sz="2800" b="1" u="sng">
              <a:solidFill>
                <a:srgbClr val="660066"/>
              </a:solidFill>
              <a:latin typeface="Calibri"/>
              <a:ea typeface="Calibri"/>
              <a:cs typeface="Calibri"/>
              <a:sym typeface="Calibri"/>
            </a:endParaRPr>
          </a:p>
        </p:txBody>
      </p:sp>
      <p:sp>
        <p:nvSpPr>
          <p:cNvPr id="313" name="Google Shape;313;p32"/>
          <p:cNvSpPr txBox="1"/>
          <p:nvPr/>
        </p:nvSpPr>
        <p:spPr>
          <a:xfrm>
            <a:off x="388444" y="2788571"/>
            <a:ext cx="5914800" cy="2545500"/>
          </a:xfrm>
          <a:prstGeom prst="rect">
            <a:avLst/>
          </a:prstGeom>
          <a:noFill/>
          <a:ln>
            <a:noFill/>
          </a:ln>
        </p:spPr>
        <p:txBody>
          <a:bodyPr spcFirstLastPara="1" wrap="square" lIns="0" tIns="0" rIns="0" bIns="0" anchor="t" anchorCtr="0">
            <a:noAutofit/>
          </a:bodyPr>
          <a:lstStyle/>
          <a:p>
            <a:pPr marL="64008" marR="0" lvl="0" indent="0" algn="l" rtl="0">
              <a:lnSpc>
                <a:spcPct val="100000"/>
              </a:lnSpc>
              <a:spcBef>
                <a:spcPts val="440"/>
              </a:spcBef>
              <a:spcAft>
                <a:spcPts val="0"/>
              </a:spcAft>
              <a:buClr>
                <a:schemeClr val="accent1"/>
              </a:buClr>
              <a:buSzPts val="1760"/>
              <a:buFont typeface="Noto Sans Symbols"/>
              <a:buNone/>
            </a:pPr>
            <a:endParaRPr sz="2200" b="0" i="0" u="none" strike="noStrike" cap="none">
              <a:solidFill>
                <a:schemeClr val="dk1"/>
              </a:solidFill>
              <a:latin typeface="Twentieth Century"/>
              <a:ea typeface="Twentieth Century"/>
              <a:cs typeface="Twentieth Century"/>
              <a:sym typeface="Twentieth Century"/>
            </a:endParaRPr>
          </a:p>
        </p:txBody>
      </p:sp>
      <p:pic>
        <p:nvPicPr>
          <p:cNvPr id="314" name="Google Shape;314;p32" descr="D:\Bhandare\IT Dept\A Format &amp; other\WCE Logo\Department Logo.png"/>
          <p:cNvPicPr preferRelativeResize="0"/>
          <p:nvPr/>
        </p:nvPicPr>
        <p:blipFill rotWithShape="1">
          <a:blip r:embed="rId4">
            <a:alphaModFix/>
          </a:blip>
          <a:srcRect/>
          <a:stretch/>
        </p:blipFill>
        <p:spPr>
          <a:xfrm>
            <a:off x="7855777" y="331472"/>
            <a:ext cx="1153862" cy="711604"/>
          </a:xfrm>
          <a:prstGeom prst="rect">
            <a:avLst/>
          </a:prstGeom>
          <a:noFill/>
          <a:ln>
            <a:noFill/>
          </a:ln>
        </p:spPr>
      </p:pic>
      <p:sp>
        <p:nvSpPr>
          <p:cNvPr id="315" name="Google Shape;315;p32"/>
          <p:cNvSpPr txBox="1"/>
          <p:nvPr/>
        </p:nvSpPr>
        <p:spPr>
          <a:xfrm>
            <a:off x="388450" y="4837827"/>
            <a:ext cx="8010900" cy="1200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2400" b="1">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rgbClr val="292929"/>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sz="2400">
              <a:solidFill>
                <a:schemeClr val="dk1"/>
              </a:solidFill>
              <a:latin typeface="Times New Roman"/>
              <a:ea typeface="Times New Roman"/>
              <a:cs typeface="Times New Roman"/>
              <a:sym typeface="Times New Roman"/>
            </a:endParaRPr>
          </a:p>
        </p:txBody>
      </p:sp>
      <p:sp>
        <p:nvSpPr>
          <p:cNvPr id="316" name="Google Shape;316;p32"/>
          <p:cNvSpPr txBox="1"/>
          <p:nvPr/>
        </p:nvSpPr>
        <p:spPr>
          <a:xfrm>
            <a:off x="228596" y="2067336"/>
            <a:ext cx="7398300" cy="2770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a:latin typeface="Times New Roman"/>
                <a:ea typeface="Times New Roman"/>
                <a:cs typeface="Times New Roman"/>
                <a:sym typeface="Times New Roman"/>
              </a:rPr>
              <a:t>Output of ELD problem using COA algorithm:</a:t>
            </a: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a:latin typeface="Times New Roman"/>
                <a:ea typeface="Times New Roman"/>
                <a:cs typeface="Times New Roman"/>
                <a:sym typeface="Times New Roman"/>
              </a:rPr>
              <a:t>Comparison:</a:t>
            </a: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2000" b="0" i="0" u="none" strike="noStrike" cap="none">
              <a:solidFill>
                <a:srgbClr val="29292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a:solidFill>
                  <a:srgbClr val="292929"/>
                </a:solidFill>
                <a:latin typeface="Times New Roman"/>
                <a:ea typeface="Times New Roman"/>
                <a:cs typeface="Times New Roman"/>
                <a:sym typeface="Times New Roman"/>
              </a:rPr>
              <a:t>      </a:t>
            </a:r>
            <a:endParaRPr sz="2000" b="0" i="0" u="none" strike="noStrike" cap="none">
              <a:solidFill>
                <a:srgbClr val="292929"/>
              </a:solidFill>
              <a:latin typeface="Times New Roman"/>
              <a:ea typeface="Times New Roman"/>
              <a:cs typeface="Times New Roman"/>
              <a:sym typeface="Times New Roman"/>
            </a:endParaRPr>
          </a:p>
        </p:txBody>
      </p:sp>
      <p:graphicFrame>
        <p:nvGraphicFramePr>
          <p:cNvPr id="317" name="Google Shape;317;p32"/>
          <p:cNvGraphicFramePr/>
          <p:nvPr/>
        </p:nvGraphicFramePr>
        <p:xfrm>
          <a:off x="265200" y="4178500"/>
          <a:ext cx="3000000" cy="3000000"/>
        </p:xfrm>
        <a:graphic>
          <a:graphicData uri="http://schemas.openxmlformats.org/drawingml/2006/table">
            <a:tbl>
              <a:tblPr>
                <a:noFill/>
                <a:tableStyleId>{B0FF687C-DD69-484A-B07F-96E541F68973}</a:tableStyleId>
              </a:tblPr>
              <a:tblGrid>
                <a:gridCol w="1510650"/>
                <a:gridCol w="738550"/>
                <a:gridCol w="778625"/>
                <a:gridCol w="738500"/>
                <a:gridCol w="738500"/>
                <a:gridCol w="800050"/>
                <a:gridCol w="787725"/>
                <a:gridCol w="800050"/>
                <a:gridCol w="873850"/>
                <a:gridCol w="873850"/>
              </a:tblGrid>
              <a:tr h="614900">
                <a:tc rowSpan="2">
                  <a:txBody>
                    <a:bodyPr/>
                    <a:lstStyle/>
                    <a:p>
                      <a:pPr marL="63500" marR="419100" lvl="0" indent="0" algn="l" rtl="0">
                        <a:lnSpc>
                          <a:spcPct val="115000"/>
                        </a:lnSpc>
                        <a:spcBef>
                          <a:spcPts val="0"/>
                        </a:spcBef>
                        <a:spcAft>
                          <a:spcPts val="0"/>
                        </a:spcAft>
                        <a:buNone/>
                      </a:pPr>
                      <a:r>
                        <a:rPr lang="en-US" sz="1200" b="1"/>
                        <a:t>POWER DEMAND</a:t>
                      </a:r>
                      <a:endParaRPr sz="1200" b="1"/>
                    </a:p>
                    <a:p>
                      <a:pPr marL="520700" lvl="0" indent="0" algn="l" rtl="0">
                        <a:lnSpc>
                          <a:spcPct val="115000"/>
                        </a:lnSpc>
                        <a:spcBef>
                          <a:spcPts val="1200"/>
                        </a:spcBef>
                        <a:spcAft>
                          <a:spcPts val="1200"/>
                        </a:spcAft>
                        <a:buNone/>
                      </a:pPr>
                      <a:r>
                        <a:rPr lang="en-US" sz="1200" b="1"/>
                        <a:t>(MW)</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3">
                  <a:txBody>
                    <a:bodyPr/>
                    <a:lstStyle/>
                    <a:p>
                      <a:pPr marL="63500" lvl="0" indent="0" algn="l" rtl="0">
                        <a:lnSpc>
                          <a:spcPct val="115000"/>
                        </a:lnSpc>
                        <a:spcBef>
                          <a:spcPts val="0"/>
                        </a:spcBef>
                        <a:spcAft>
                          <a:spcPts val="0"/>
                        </a:spcAft>
                        <a:buNone/>
                      </a:pPr>
                      <a:r>
                        <a:rPr lang="en-US" sz="1200" b="1"/>
                        <a:t>FUEL COST ($)</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63500" lvl="0" indent="0" algn="l" rtl="0">
                        <a:lnSpc>
                          <a:spcPct val="115000"/>
                        </a:lnSpc>
                        <a:spcBef>
                          <a:spcPts val="0"/>
                        </a:spcBef>
                        <a:spcAft>
                          <a:spcPts val="0"/>
                        </a:spcAft>
                        <a:buNone/>
                      </a:pPr>
                      <a:r>
                        <a:rPr lang="en-US" sz="1200" b="1"/>
                        <a:t>POWER LOSS (Mw)</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63500" marR="25400" lvl="0" indent="0" algn="l" rtl="0">
                        <a:lnSpc>
                          <a:spcPct val="122727"/>
                        </a:lnSpc>
                        <a:spcBef>
                          <a:spcPts val="0"/>
                        </a:spcBef>
                        <a:spcAft>
                          <a:spcPts val="0"/>
                        </a:spcAft>
                        <a:buNone/>
                      </a:pPr>
                      <a:r>
                        <a:rPr lang="en-US" sz="1200" b="1"/>
                        <a:t>COMPUTATION (SECONDS)</a:t>
                      </a:r>
                      <a:endParaRPr sz="1200" b="1"/>
                    </a:p>
                  </a:txBody>
                  <a:tcPr marL="91425" marR="91425" marT="91425" marB="91425">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203200" lvl="0" indent="0" algn="l" rtl="0">
                        <a:lnSpc>
                          <a:spcPct val="115000"/>
                        </a:lnSpc>
                        <a:spcBef>
                          <a:spcPts val="0"/>
                        </a:spcBef>
                        <a:spcAft>
                          <a:spcPts val="0"/>
                        </a:spcAft>
                        <a:buNone/>
                      </a:pPr>
                      <a:r>
                        <a:rPr lang="en-US" sz="1200" b="1"/>
                        <a:t>TIME</a:t>
                      </a:r>
                      <a:endParaRPr sz="1200" b="1"/>
                    </a:p>
                  </a:txBody>
                  <a:tcPr marL="91425" marR="91425" marT="91425" marB="91425">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88100">
                <a:tc vMerge="1">
                  <a:txBody>
                    <a:bodyPr/>
                    <a:lstStyle/>
                    <a:p>
                      <a:endParaRPr lang="en-US"/>
                    </a:p>
                  </a:txBody>
                  <a:tcPr/>
                </a:tc>
                <a:tc>
                  <a:txBody>
                    <a:bodyPr/>
                    <a:lstStyle/>
                    <a:p>
                      <a:pPr marL="63500" lvl="0" indent="0" algn="l" rtl="0">
                        <a:lnSpc>
                          <a:spcPct val="125000"/>
                        </a:lnSpc>
                        <a:spcBef>
                          <a:spcPts val="1200"/>
                        </a:spcBef>
                        <a:spcAft>
                          <a:spcPts val="1200"/>
                        </a:spcAft>
                        <a:buNone/>
                      </a:pPr>
                      <a:r>
                        <a:rPr lang="en-US" sz="1200" b="1"/>
                        <a:t>BOA</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GA</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PSO</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BOA</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GA</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PSO</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BOA</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GA</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25000"/>
                        </a:lnSpc>
                        <a:spcBef>
                          <a:spcPts val="1200"/>
                        </a:spcBef>
                        <a:spcAft>
                          <a:spcPts val="1200"/>
                        </a:spcAft>
                        <a:buNone/>
                      </a:pPr>
                      <a:r>
                        <a:rPr lang="en-US" sz="1200" b="1"/>
                        <a:t>PSO</a:t>
                      </a:r>
                      <a:endParaRPr sz="1200" b="1"/>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78975">
                <a:tc>
                  <a:txBody>
                    <a:bodyPr/>
                    <a:lstStyle/>
                    <a:p>
                      <a:pPr marL="63500" lvl="0" indent="0" algn="l" rtl="0">
                        <a:lnSpc>
                          <a:spcPct val="118181"/>
                        </a:lnSpc>
                        <a:spcBef>
                          <a:spcPts val="1200"/>
                        </a:spcBef>
                        <a:spcAft>
                          <a:spcPts val="1200"/>
                        </a:spcAft>
                        <a:buNone/>
                      </a:pPr>
                      <a:r>
                        <a:rPr lang="en-US" sz="1200"/>
                        <a:t>500</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6132.5</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6147.6</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6132.2</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5.5507</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5.6540</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5.5844</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3.9438</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11.6819</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63500" lvl="0" indent="0" algn="l" rtl="0">
                        <a:lnSpc>
                          <a:spcPct val="118181"/>
                        </a:lnSpc>
                        <a:spcBef>
                          <a:spcPts val="1200"/>
                        </a:spcBef>
                        <a:spcAft>
                          <a:spcPts val="1200"/>
                        </a:spcAft>
                        <a:buNone/>
                      </a:pPr>
                      <a:r>
                        <a:rPr lang="en-US" sz="1200"/>
                        <a:t>97.9637</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r>
              <a:tr h="669825">
                <a:tc>
                  <a:txBody>
                    <a:bodyPr/>
                    <a:lstStyle/>
                    <a:p>
                      <a:pPr marL="0" lvl="0" indent="0" algn="l" rtl="0">
                        <a:lnSpc>
                          <a:spcPct val="115000"/>
                        </a:lnSpc>
                        <a:spcBef>
                          <a:spcPts val="1200"/>
                        </a:spcBef>
                        <a:spcAft>
                          <a:spcPts val="1200"/>
                        </a:spcAft>
                        <a:buNone/>
                      </a:pPr>
                      <a:r>
                        <a:rPr lang="en-US" sz="1000"/>
                        <a:t> </a:t>
                      </a:r>
                      <a:endParaRPr sz="10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63500" lvl="0" indent="0" algn="l" rtl="0">
                        <a:lnSpc>
                          <a:spcPct val="114545"/>
                        </a:lnSpc>
                        <a:spcBef>
                          <a:spcPts val="1200"/>
                        </a:spcBef>
                        <a:spcAft>
                          <a:spcPts val="1200"/>
                        </a:spcAft>
                        <a:buNone/>
                      </a:pPr>
                      <a:r>
                        <a:rPr lang="en-US" sz="1200"/>
                        <a:t>6</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63500" lvl="0" indent="0" algn="l" rtl="0">
                        <a:lnSpc>
                          <a:spcPct val="114545"/>
                        </a:lnSpc>
                        <a:spcBef>
                          <a:spcPts val="1200"/>
                        </a:spcBef>
                        <a:spcAft>
                          <a:spcPts val="1200"/>
                        </a:spcAft>
                        <a:buNone/>
                      </a:pPr>
                      <a:r>
                        <a:rPr lang="en-US" sz="1200"/>
                        <a:t>2</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63500" lvl="0" indent="0" algn="l" rtl="0">
                        <a:lnSpc>
                          <a:spcPct val="114545"/>
                        </a:lnSpc>
                        <a:spcBef>
                          <a:spcPts val="1200"/>
                        </a:spcBef>
                        <a:spcAft>
                          <a:spcPts val="1200"/>
                        </a:spcAft>
                        <a:buNone/>
                      </a:pPr>
                      <a:r>
                        <a:rPr lang="en-US" sz="1200"/>
                        <a:t>6</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a:t> </a:t>
                      </a:r>
                      <a:endParaRPr sz="10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a:t> </a:t>
                      </a:r>
                      <a:endParaRPr sz="10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000"/>
                        <a:t> </a:t>
                      </a:r>
                      <a:endParaRPr sz="10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63500" lvl="0" indent="0" algn="l" rtl="0">
                        <a:lnSpc>
                          <a:spcPct val="114545"/>
                        </a:lnSpc>
                        <a:spcBef>
                          <a:spcPts val="1200"/>
                        </a:spcBef>
                        <a:spcAft>
                          <a:spcPts val="1200"/>
                        </a:spcAft>
                        <a:buNone/>
                      </a:pPr>
                      <a:r>
                        <a:rPr lang="en-US" sz="1200"/>
                        <a:t>66</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63500" lvl="0" indent="0" algn="l" rtl="0">
                        <a:lnSpc>
                          <a:spcPct val="114545"/>
                        </a:lnSpc>
                        <a:spcBef>
                          <a:spcPts val="1200"/>
                        </a:spcBef>
                        <a:spcAft>
                          <a:spcPts val="1200"/>
                        </a:spcAft>
                        <a:buNone/>
                      </a:pPr>
                      <a:r>
                        <a:rPr lang="en-US" sz="1200"/>
                        <a:t>95</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lvl="0" indent="0" algn="l" rtl="0">
                        <a:lnSpc>
                          <a:spcPct val="114545"/>
                        </a:lnSpc>
                        <a:spcBef>
                          <a:spcPts val="1200"/>
                        </a:spcBef>
                        <a:spcAft>
                          <a:spcPts val="1200"/>
                        </a:spcAft>
                        <a:buNone/>
                      </a:pPr>
                      <a:r>
                        <a:rPr lang="en-US" sz="1200"/>
                        <a:t>07</a:t>
                      </a:r>
                      <a:endParaRPr sz="1200"/>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r>
            </a:tbl>
          </a:graphicData>
        </a:graphic>
      </p:graphicFrame>
      <p:graphicFrame>
        <p:nvGraphicFramePr>
          <p:cNvPr id="318" name="Google Shape;318;p32"/>
          <p:cNvGraphicFramePr/>
          <p:nvPr/>
        </p:nvGraphicFramePr>
        <p:xfrm>
          <a:off x="578650" y="2586688"/>
          <a:ext cx="3000000" cy="3000000"/>
        </p:xfrm>
        <a:graphic>
          <a:graphicData uri="http://schemas.openxmlformats.org/drawingml/2006/table">
            <a:tbl>
              <a:tblPr>
                <a:noFill/>
                <a:tableStyleId>{0D2E4A7C-3DFA-45F4-9816-EB21DFCA7137}</a:tableStyleId>
              </a:tblPr>
              <a:tblGrid>
                <a:gridCol w="1722500"/>
                <a:gridCol w="4343275"/>
                <a:gridCol w="1173225"/>
              </a:tblGrid>
              <a:tr h="381000">
                <a:tc>
                  <a:txBody>
                    <a:bodyPr/>
                    <a:lstStyle/>
                    <a:p>
                      <a:pPr marL="0" lvl="0" indent="0" algn="l" rtl="0">
                        <a:spcBef>
                          <a:spcPts val="0"/>
                        </a:spcBef>
                        <a:spcAft>
                          <a:spcPts val="0"/>
                        </a:spcAft>
                        <a:buNone/>
                      </a:pPr>
                      <a:r>
                        <a:rPr lang="en-US"/>
                        <a:t>Iteration</a:t>
                      </a:r>
                      <a:endParaRPr/>
                    </a:p>
                  </a:txBody>
                  <a:tcPr marL="91425" marR="91425" marT="91425" marB="91425"/>
                </a:tc>
                <a:tc>
                  <a:txBody>
                    <a:bodyPr/>
                    <a:lstStyle/>
                    <a:p>
                      <a:pPr marL="0" lvl="0" indent="0" algn="l" rtl="0">
                        <a:spcBef>
                          <a:spcPts val="0"/>
                        </a:spcBef>
                        <a:spcAft>
                          <a:spcPts val="0"/>
                        </a:spcAft>
                        <a:buNone/>
                      </a:pPr>
                      <a:r>
                        <a:rPr lang="en-US"/>
                        <a:t>Best Solution</a:t>
                      </a:r>
                      <a:endParaRPr/>
                    </a:p>
                  </a:txBody>
                  <a:tcPr marL="91425" marR="91425" marT="91425" marB="91425"/>
                </a:tc>
                <a:tc>
                  <a:txBody>
                    <a:bodyPr/>
                    <a:lstStyle/>
                    <a:p>
                      <a:pPr marL="0" lvl="0" indent="0" algn="l" rtl="0">
                        <a:spcBef>
                          <a:spcPts val="0"/>
                        </a:spcBef>
                        <a:spcAft>
                          <a:spcPts val="0"/>
                        </a:spcAft>
                        <a:buNone/>
                      </a:pPr>
                      <a:r>
                        <a:rPr lang="en-US"/>
                        <a:t>Total Cost</a:t>
                      </a:r>
                      <a:endParaRPr/>
                    </a:p>
                  </a:txBody>
                  <a:tcPr marL="91425" marR="91425" marT="91425" marB="91425"/>
                </a:tc>
              </a:tr>
              <a:tr h="381000">
                <a:tc>
                  <a:txBody>
                    <a:bodyPr/>
                    <a:lstStyle/>
                    <a:p>
                      <a:pPr marL="0" lvl="0" indent="0" algn="l" rtl="0">
                        <a:spcBef>
                          <a:spcPts val="0"/>
                        </a:spcBef>
                        <a:spcAft>
                          <a:spcPts val="0"/>
                        </a:spcAft>
                        <a:buNone/>
                      </a:pPr>
                      <a:r>
                        <a:rPr lang="en-US"/>
                        <a:t>500</a:t>
                      </a:r>
                      <a:endParaRPr/>
                    </a:p>
                  </a:txBody>
                  <a:tcPr marL="91425" marR="91425" marT="91425" marB="91425"/>
                </a:tc>
                <a:tc>
                  <a:txBody>
                    <a:bodyPr/>
                    <a:lstStyle/>
                    <a:p>
                      <a:pPr marL="0" lvl="0" indent="0" algn="l" rtl="0">
                        <a:spcBef>
                          <a:spcPts val="0"/>
                        </a:spcBef>
                        <a:spcAft>
                          <a:spcPts val="0"/>
                        </a:spcAft>
                        <a:buNone/>
                      </a:pPr>
                      <a:r>
                        <a:rPr lang="en-US"/>
                        <a:t>[100.25,  71.06,  90.84,  58.44,  71.11,  50.74]</a:t>
                      </a:r>
                      <a:endParaRPr/>
                    </a:p>
                  </a:txBody>
                  <a:tcPr marL="91425" marR="91425" marT="91425" marB="91425"/>
                </a:tc>
                <a:tc>
                  <a:txBody>
                    <a:bodyPr/>
                    <a:lstStyle/>
                    <a:p>
                      <a:pPr marL="0" lvl="0" indent="0" algn="l" rtl="0">
                        <a:spcBef>
                          <a:spcPts val="0"/>
                        </a:spcBef>
                        <a:spcAft>
                          <a:spcPts val="0"/>
                        </a:spcAft>
                        <a:buNone/>
                      </a:pPr>
                      <a:r>
                        <a:rPr lang="en-US"/>
                        <a:t>5666.214</a:t>
                      </a:r>
                      <a:endParaRPr/>
                    </a:p>
                  </a:txBody>
                  <a:tcPr marL="91425" marR="91425" marT="91425" marB="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p:nvPr/>
        </p:nvSpPr>
        <p:spPr>
          <a:xfrm rot="-7250">
            <a:off x="282469" y="17823"/>
            <a:ext cx="7815720"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324" name="Google Shape;324;p33"/>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325" name="Google Shape;325;p33"/>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33"/>
          <p:cNvSpPr txBox="1">
            <a:spLocks noGrp="1"/>
          </p:cNvSpPr>
          <p:nvPr>
            <p:ph type="title"/>
          </p:nvPr>
        </p:nvSpPr>
        <p:spPr>
          <a:xfrm>
            <a:off x="388444" y="1672322"/>
            <a:ext cx="5088054" cy="609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660066"/>
              </a:buClr>
              <a:buSzPts val="2800"/>
              <a:buFont typeface="Calibri"/>
              <a:buNone/>
            </a:pPr>
            <a:r>
              <a:rPr lang="en-US" sz="2800" b="1" u="sng">
                <a:solidFill>
                  <a:srgbClr val="660066"/>
                </a:solidFill>
                <a:latin typeface="Calibri"/>
                <a:ea typeface="Calibri"/>
                <a:cs typeface="Calibri"/>
                <a:sym typeface="Calibri"/>
              </a:rPr>
              <a:t>Technology :</a:t>
            </a:r>
            <a:endParaRPr sz="2800" b="1" u="sng">
              <a:solidFill>
                <a:srgbClr val="660066"/>
              </a:solidFill>
              <a:latin typeface="Calibri"/>
              <a:ea typeface="Calibri"/>
              <a:cs typeface="Calibri"/>
              <a:sym typeface="Calibri"/>
            </a:endParaRPr>
          </a:p>
        </p:txBody>
      </p:sp>
      <p:sp>
        <p:nvSpPr>
          <p:cNvPr id="327" name="Google Shape;327;p33"/>
          <p:cNvSpPr txBox="1"/>
          <p:nvPr/>
        </p:nvSpPr>
        <p:spPr>
          <a:xfrm>
            <a:off x="388444" y="2788571"/>
            <a:ext cx="5914930" cy="2545429"/>
          </a:xfrm>
          <a:prstGeom prst="rect">
            <a:avLst/>
          </a:prstGeom>
          <a:noFill/>
          <a:ln>
            <a:noFill/>
          </a:ln>
        </p:spPr>
        <p:txBody>
          <a:bodyPr spcFirstLastPara="1" wrap="square" lIns="0" tIns="0" rIns="0" bIns="0" anchor="t" anchorCtr="0">
            <a:noAutofit/>
          </a:bodyPr>
          <a:lstStyle/>
          <a:p>
            <a:pPr marL="64008" marR="0" lvl="0" indent="0" algn="l" rtl="0">
              <a:lnSpc>
                <a:spcPct val="100000"/>
              </a:lnSpc>
              <a:spcBef>
                <a:spcPts val="440"/>
              </a:spcBef>
              <a:spcAft>
                <a:spcPts val="0"/>
              </a:spcAft>
              <a:buClr>
                <a:schemeClr val="accent1"/>
              </a:buClr>
              <a:buSzPts val="1760"/>
              <a:buFont typeface="Noto Sans Symbols"/>
              <a:buNone/>
            </a:pPr>
            <a:endParaRPr sz="2200" b="0" i="0" u="none" strike="noStrike" cap="none">
              <a:solidFill>
                <a:schemeClr val="dk1"/>
              </a:solidFill>
              <a:latin typeface="Twentieth Century"/>
              <a:ea typeface="Twentieth Century"/>
              <a:cs typeface="Twentieth Century"/>
              <a:sym typeface="Twentieth Century"/>
            </a:endParaRPr>
          </a:p>
        </p:txBody>
      </p:sp>
      <p:pic>
        <p:nvPicPr>
          <p:cNvPr id="328" name="Google Shape;328;p33" descr="D:\Bhandare\IT Dept\A Format &amp; other\WCE Logo\Department Logo.png"/>
          <p:cNvPicPr preferRelativeResize="0"/>
          <p:nvPr/>
        </p:nvPicPr>
        <p:blipFill rotWithShape="1">
          <a:blip r:embed="rId4">
            <a:alphaModFix/>
          </a:blip>
          <a:srcRect/>
          <a:stretch/>
        </p:blipFill>
        <p:spPr>
          <a:xfrm>
            <a:off x="7855777" y="331472"/>
            <a:ext cx="1153862" cy="711604"/>
          </a:xfrm>
          <a:prstGeom prst="rect">
            <a:avLst/>
          </a:prstGeom>
          <a:noFill/>
          <a:ln>
            <a:noFill/>
          </a:ln>
        </p:spPr>
      </p:pic>
      <p:sp>
        <p:nvSpPr>
          <p:cNvPr id="329" name="Google Shape;329;p33"/>
          <p:cNvSpPr txBox="1"/>
          <p:nvPr/>
        </p:nvSpPr>
        <p:spPr>
          <a:xfrm>
            <a:off x="609600" y="2566570"/>
            <a:ext cx="3423408" cy="280076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2060"/>
              </a:buClr>
              <a:buSzPts val="2200"/>
              <a:buFont typeface="Arial"/>
              <a:buChar char="•"/>
            </a:pPr>
            <a:r>
              <a:rPr lang="en-US" sz="2200" b="1" i="0" u="none" strike="noStrike" cap="none">
                <a:solidFill>
                  <a:srgbClr val="002060"/>
                </a:solidFill>
                <a:latin typeface="Calibri"/>
                <a:ea typeface="Calibri"/>
                <a:cs typeface="Calibri"/>
                <a:sym typeface="Calibri"/>
              </a:rPr>
              <a:t>Python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alibri"/>
              <a:ea typeface="Calibri"/>
              <a:cs typeface="Calibri"/>
              <a:sym typeface="Calibri"/>
            </a:endParaRPr>
          </a:p>
          <a:p>
            <a:pPr marL="342900" marR="0" lvl="0" indent="-203200" algn="l" rtl="0">
              <a:lnSpc>
                <a:spcPct val="100000"/>
              </a:lnSpc>
              <a:spcBef>
                <a:spcPts val="0"/>
              </a:spcBef>
              <a:spcAft>
                <a:spcPts val="0"/>
              </a:spcAft>
              <a:buClr>
                <a:schemeClr val="dk1"/>
              </a:buClr>
              <a:buSzPts val="2200"/>
              <a:buFont typeface="Arial"/>
              <a:buNone/>
            </a:pPr>
            <a:endParaRPr sz="2200" b="1" i="0" u="none" strike="noStrike" cap="none">
              <a:solidFill>
                <a:srgbClr val="002060"/>
              </a:solidFill>
              <a:latin typeface="Calibri"/>
              <a:ea typeface="Calibri"/>
              <a:cs typeface="Calibri"/>
              <a:sym typeface="Calibri"/>
            </a:endParaRPr>
          </a:p>
          <a:p>
            <a:pPr marL="342900" marR="0" lvl="0" indent="-203200" algn="l" rtl="0">
              <a:lnSpc>
                <a:spcPct val="100000"/>
              </a:lnSpc>
              <a:spcBef>
                <a:spcPts val="0"/>
              </a:spcBef>
              <a:spcAft>
                <a:spcPts val="0"/>
              </a:spcAft>
              <a:buClr>
                <a:schemeClr val="dk1"/>
              </a:buClr>
              <a:buSzPts val="2200"/>
              <a:buFont typeface="Arial"/>
              <a:buNone/>
            </a:pPr>
            <a:endParaRPr sz="2200" b="1" i="0" u="none" strike="noStrike" cap="none">
              <a:solidFill>
                <a:srgbClr val="00206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alibri"/>
              <a:ea typeface="Calibri"/>
              <a:cs typeface="Calibri"/>
              <a:sym typeface="Calibri"/>
            </a:endParaRPr>
          </a:p>
          <a:p>
            <a:pPr marL="342900" marR="0" lvl="0" indent="-203200" algn="l" rtl="0">
              <a:lnSpc>
                <a:spcPct val="100000"/>
              </a:lnSpc>
              <a:spcBef>
                <a:spcPts val="0"/>
              </a:spcBef>
              <a:spcAft>
                <a:spcPts val="0"/>
              </a:spcAft>
              <a:buClr>
                <a:schemeClr val="dk1"/>
              </a:buClr>
              <a:buSzPts val="2200"/>
              <a:buFont typeface="Arial"/>
              <a:buNone/>
            </a:pPr>
            <a:endParaRPr sz="2200" b="1" i="0" u="none" strike="noStrike" cap="none">
              <a:solidFill>
                <a:srgbClr val="00206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206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p:nvPr/>
        </p:nvSpPr>
        <p:spPr>
          <a:xfrm rot="-7250">
            <a:off x="875323" y="143783"/>
            <a:ext cx="6980543" cy="1024221"/>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335" name="Google Shape;335;p34"/>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336" name="Google Shape;336;p34"/>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7" name="Google Shape;337;p34" descr="D:\Bhandare\IT Dept\A Format &amp; other\WCE Logo\Department Logo.png"/>
          <p:cNvPicPr preferRelativeResize="0"/>
          <p:nvPr/>
        </p:nvPicPr>
        <p:blipFill rotWithShape="1">
          <a:blip r:embed="rId4">
            <a:alphaModFix/>
          </a:blip>
          <a:srcRect/>
          <a:stretch/>
        </p:blipFill>
        <p:spPr>
          <a:xfrm>
            <a:off x="7855777" y="331472"/>
            <a:ext cx="1153862" cy="711604"/>
          </a:xfrm>
          <a:prstGeom prst="rect">
            <a:avLst/>
          </a:prstGeom>
          <a:noFill/>
          <a:ln>
            <a:noFill/>
          </a:ln>
        </p:spPr>
      </p:pic>
      <p:sp>
        <p:nvSpPr>
          <p:cNvPr id="338" name="Google Shape;338;p34"/>
          <p:cNvSpPr/>
          <p:nvPr/>
        </p:nvSpPr>
        <p:spPr>
          <a:xfrm>
            <a:off x="228600" y="1752600"/>
            <a:ext cx="2514600"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a:solidFill>
                  <a:srgbClr val="660066"/>
                </a:solidFill>
                <a:latin typeface="Calibri"/>
                <a:ea typeface="Calibri"/>
                <a:cs typeface="Calibri"/>
                <a:sym typeface="Calibri"/>
              </a:rPr>
              <a:t>References</a:t>
            </a:r>
            <a:r>
              <a:rPr lang="en-US" sz="3600" b="1" i="0" u="sng" strike="noStrike" cap="none">
                <a:solidFill>
                  <a:srgbClr val="FF0000"/>
                </a:solidFill>
                <a:latin typeface="Calibri"/>
                <a:ea typeface="Calibri"/>
                <a:cs typeface="Calibri"/>
                <a:sym typeface="Calibri"/>
              </a:rPr>
              <a:t> </a:t>
            </a:r>
            <a:endParaRPr sz="2800" b="1" i="0" u="sng" strike="noStrike" cap="none">
              <a:solidFill>
                <a:srgbClr val="FF0000"/>
              </a:solidFill>
              <a:latin typeface="Calibri"/>
              <a:ea typeface="Calibri"/>
              <a:cs typeface="Calibri"/>
              <a:sym typeface="Calibri"/>
            </a:endParaRPr>
          </a:p>
        </p:txBody>
      </p:sp>
      <p:pic>
        <p:nvPicPr>
          <p:cNvPr id="339" name="Google Shape;339;p34"/>
          <p:cNvPicPr preferRelativeResize="0"/>
          <p:nvPr/>
        </p:nvPicPr>
        <p:blipFill rotWithShape="1">
          <a:blip r:embed="rId5">
            <a:alphaModFix/>
          </a:blip>
          <a:srcRect/>
          <a:stretch/>
        </p:blipFill>
        <p:spPr>
          <a:xfrm>
            <a:off x="8432708" y="6216799"/>
            <a:ext cx="623311" cy="623311"/>
          </a:xfrm>
          <a:prstGeom prst="rect">
            <a:avLst/>
          </a:prstGeom>
          <a:noFill/>
          <a:ln>
            <a:noFill/>
          </a:ln>
        </p:spPr>
      </p:pic>
      <p:sp>
        <p:nvSpPr>
          <p:cNvPr id="340" name="Google Shape;340;p34"/>
          <p:cNvSpPr/>
          <p:nvPr/>
        </p:nvSpPr>
        <p:spPr>
          <a:xfrm>
            <a:off x="457200" y="2819400"/>
            <a:ext cx="7096502" cy="28623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Noto Sans Symbols"/>
              <a:buChar char="⮚"/>
            </a:pPr>
            <a:r>
              <a:rPr lang="en-US" sz="1800" b="0" i="0" u="sng" strike="noStrike" cap="none">
                <a:solidFill>
                  <a:schemeClr val="hlink"/>
                </a:solidFill>
                <a:latin typeface="Times New Roman"/>
                <a:ea typeface="Times New Roman"/>
                <a:cs typeface="Times New Roman"/>
                <a:sym typeface="Times New Roman"/>
                <a:hlinkClick r:id="rId6"/>
              </a:rPr>
              <a:t>https://www.nature.com/articles/s41598-022-14338-z</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Noto Sans Symbols"/>
              <a:buChar char="⮚"/>
            </a:pPr>
            <a:r>
              <a:rPr lang="en-US" sz="1800" b="0" i="0" u="sng" strike="noStrike" cap="none">
                <a:solidFill>
                  <a:schemeClr val="hlink"/>
                </a:solidFill>
                <a:latin typeface="Times New Roman"/>
                <a:ea typeface="Times New Roman"/>
                <a:cs typeface="Times New Roman"/>
                <a:sym typeface="Times New Roman"/>
                <a:hlinkClick r:id="rId7"/>
              </a:rPr>
              <a:t>https://www.researchgate.net/publication/361610357_The_cheetah_optimizer_a_nature-inspired_metaheuristic_algorithm_for_large-scale_optimization_problems</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Noto Sans Symbols"/>
              <a:buChar char="⮚"/>
            </a:pPr>
            <a:r>
              <a:rPr lang="en-US" sz="1800" b="0" i="0" u="sng" strike="noStrike" cap="none">
                <a:solidFill>
                  <a:schemeClr val="hlink"/>
                </a:solidFill>
                <a:latin typeface="Times New Roman"/>
                <a:ea typeface="Times New Roman"/>
                <a:cs typeface="Times New Roman"/>
                <a:sym typeface="Times New Roman"/>
                <a:hlinkClick r:id="rId8"/>
              </a:rPr>
              <a:t>https://www.semanticscholar.org/paper/Cheetah-Based-Optimization-Algorithm%3A-A-Novel-Swarm-Klein-Mariani/da1f48f193e420255b9603263cf369d110ead907</a:t>
            </a:r>
            <a:r>
              <a:rPr lang="en-US"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46" name="Google Shape;346;p35" descr="thank-you-from-christian-vision-alliance.jpg"/>
          <p:cNvPicPr preferRelativeResize="0"/>
          <p:nvPr/>
        </p:nvPicPr>
        <p:blipFill rotWithShape="1">
          <a:blip r:embed="rId3">
            <a:alphaModFix/>
          </a:blip>
          <a:srcRect/>
          <a:stretch/>
        </p:blipFill>
        <p:spPr>
          <a:xfrm>
            <a:off x="304800" y="570706"/>
            <a:ext cx="8534400" cy="601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p:nvPr/>
        </p:nvSpPr>
        <p:spPr>
          <a:xfrm rot="-7250">
            <a:off x="282468" y="16961"/>
            <a:ext cx="8632804"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15" name="Google Shape;115;p15"/>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116" name="Google Shape;116;p15"/>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p15"/>
          <p:cNvSpPr txBox="1">
            <a:spLocks noGrp="1"/>
          </p:cNvSpPr>
          <p:nvPr>
            <p:ph type="title"/>
          </p:nvPr>
        </p:nvSpPr>
        <p:spPr>
          <a:xfrm>
            <a:off x="762000" y="1481407"/>
            <a:ext cx="6553200" cy="6328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660066"/>
              </a:buClr>
              <a:buSzPts val="2800"/>
              <a:buFont typeface="Calibri"/>
              <a:buNone/>
            </a:pPr>
            <a:r>
              <a:rPr lang="en-US" sz="2800" b="1" u="sng">
                <a:solidFill>
                  <a:srgbClr val="660066"/>
                </a:solidFill>
                <a:latin typeface="Calibri"/>
                <a:ea typeface="Calibri"/>
                <a:cs typeface="Calibri"/>
                <a:sym typeface="Calibri"/>
              </a:rPr>
              <a:t>Problem Statement</a:t>
            </a:r>
            <a:r>
              <a:rPr lang="en-US" sz="4000" b="1" u="sng">
                <a:solidFill>
                  <a:srgbClr val="660066"/>
                </a:solidFill>
                <a:latin typeface="Calibri"/>
                <a:ea typeface="Calibri"/>
                <a:cs typeface="Calibri"/>
                <a:sym typeface="Calibri"/>
              </a:rPr>
              <a:t> :</a:t>
            </a:r>
            <a:endParaRPr sz="4000">
              <a:solidFill>
                <a:srgbClr val="660066"/>
              </a:solidFill>
            </a:endParaRPr>
          </a:p>
        </p:txBody>
      </p:sp>
      <p:sp>
        <p:nvSpPr>
          <p:cNvPr id="118" name="Google Shape;118;p15"/>
          <p:cNvSpPr txBox="1"/>
          <p:nvPr/>
        </p:nvSpPr>
        <p:spPr>
          <a:xfrm>
            <a:off x="281065" y="2362200"/>
            <a:ext cx="7446511" cy="4343400"/>
          </a:xfrm>
          <a:prstGeom prst="rect">
            <a:avLst/>
          </a:prstGeom>
          <a:noFill/>
          <a:ln>
            <a:noFill/>
          </a:ln>
        </p:spPr>
        <p:txBody>
          <a:bodyPr spcFirstLastPara="1" wrap="square" lIns="0" tIns="0" rIns="0" bIns="0" anchor="t" anchorCtr="0">
            <a:noAutofit/>
          </a:bodyPr>
          <a:lstStyle/>
          <a:p>
            <a:pPr marL="822960" marR="0" lvl="1" indent="-285750" algn="l" rtl="0">
              <a:lnSpc>
                <a:spcPct val="100000"/>
              </a:lnSpc>
              <a:spcBef>
                <a:spcPts val="480"/>
              </a:spcBef>
              <a:spcAft>
                <a:spcPts val="0"/>
              </a:spcAft>
              <a:buClr>
                <a:schemeClr val="accent1"/>
              </a:buClr>
              <a:buSzPts val="2280"/>
              <a:buFont typeface="Noto Sans Symbols"/>
              <a:buChar char="⮚"/>
            </a:pPr>
            <a:r>
              <a:rPr lang="en-US" sz="2400" b="0" i="0" u="none" strike="noStrike" cap="none">
                <a:solidFill>
                  <a:schemeClr val="dk1"/>
                </a:solidFill>
                <a:latin typeface="Times New Roman"/>
                <a:ea typeface="Times New Roman"/>
                <a:cs typeface="Times New Roman"/>
                <a:sym typeface="Times New Roman"/>
              </a:rPr>
              <a:t>Study and Design Cheetah </a:t>
            </a:r>
            <a:r>
              <a:rPr lang="en-US" sz="2400">
                <a:solidFill>
                  <a:schemeClr val="dk1"/>
                </a:solidFill>
                <a:latin typeface="Times New Roman"/>
                <a:ea typeface="Times New Roman"/>
                <a:cs typeface="Times New Roman"/>
                <a:sym typeface="Times New Roman"/>
              </a:rPr>
              <a:t>O</a:t>
            </a:r>
            <a:r>
              <a:rPr lang="en-US" sz="2400" b="0" i="0" u="none" strike="noStrike" cap="none">
                <a:solidFill>
                  <a:schemeClr val="dk1"/>
                </a:solidFill>
                <a:latin typeface="Times New Roman"/>
                <a:ea typeface="Times New Roman"/>
                <a:cs typeface="Times New Roman"/>
                <a:sym typeface="Times New Roman"/>
              </a:rPr>
              <a:t>ptimizer </a:t>
            </a:r>
            <a:r>
              <a:rPr lang="en-US" sz="2400">
                <a:solidFill>
                  <a:schemeClr val="dk1"/>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lgorithm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80"/>
              </a:spcBef>
              <a:spcAft>
                <a:spcPts val="0"/>
              </a:spcAft>
              <a:buNone/>
            </a:pPr>
            <a:r>
              <a:rPr lang="en-US" sz="2400">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and solve real world problem.</a:t>
            </a:r>
            <a:endParaRPr sz="1400" b="0" i="0" u="none" strike="noStrike" cap="none">
              <a:solidFill>
                <a:srgbClr val="000000"/>
              </a:solidFill>
              <a:latin typeface="Arial"/>
              <a:ea typeface="Arial"/>
              <a:cs typeface="Arial"/>
              <a:sym typeface="Arial"/>
            </a:endParaRPr>
          </a:p>
          <a:p>
            <a:pPr marL="342900" marR="0" lvl="0" indent="-251459" algn="l" rtl="0">
              <a:lnSpc>
                <a:spcPct val="100000"/>
              </a:lnSpc>
              <a:spcBef>
                <a:spcPts val="360"/>
              </a:spcBef>
              <a:spcAft>
                <a:spcPts val="0"/>
              </a:spcAft>
              <a:buClr>
                <a:schemeClr val="accent1"/>
              </a:buClr>
              <a:buSzPts val="1440"/>
              <a:buFont typeface="Calibri"/>
              <a:buNone/>
            </a:pPr>
            <a:endParaRPr sz="1800" b="0" i="0" u="none" strike="noStrike" cap="none">
              <a:solidFill>
                <a:srgbClr val="2A0000"/>
              </a:solidFill>
              <a:latin typeface="Times New Roman"/>
              <a:ea typeface="Times New Roman"/>
              <a:cs typeface="Times New Roman"/>
              <a:sym typeface="Times New Roman"/>
            </a:endParaRPr>
          </a:p>
          <a:p>
            <a:pPr marL="521208" marR="0" lvl="0" indent="-355600" algn="l" rtl="0">
              <a:lnSpc>
                <a:spcPct val="100000"/>
              </a:lnSpc>
              <a:spcBef>
                <a:spcPts val="400"/>
              </a:spcBef>
              <a:spcAft>
                <a:spcPts val="0"/>
              </a:spcAft>
              <a:buClr>
                <a:schemeClr val="accent1"/>
              </a:buClr>
              <a:buSzPts val="1600"/>
              <a:buFont typeface="Calibri"/>
              <a:buNone/>
            </a:pPr>
            <a:endParaRPr sz="2000" b="0" i="0" u="none" strike="noStrike" cap="none">
              <a:solidFill>
                <a:srgbClr val="2A0000"/>
              </a:solidFill>
              <a:latin typeface="Times New Roman"/>
              <a:ea typeface="Times New Roman"/>
              <a:cs typeface="Times New Roman"/>
              <a:sym typeface="Times New Roman"/>
            </a:endParaRPr>
          </a:p>
        </p:txBody>
      </p:sp>
      <p:pic>
        <p:nvPicPr>
          <p:cNvPr id="119" name="Google Shape;119;p15" descr="D:\Bhandare\IT Dept\A Format &amp; other\WCE Logo\Department Logo.png"/>
          <p:cNvPicPr preferRelativeResize="0"/>
          <p:nvPr/>
        </p:nvPicPr>
        <p:blipFill rotWithShape="1">
          <a:blip r:embed="rId4">
            <a:alphaModFix/>
          </a:blip>
          <a:srcRect/>
          <a:stretch/>
        </p:blipFill>
        <p:spPr>
          <a:xfrm>
            <a:off x="7999363" y="485944"/>
            <a:ext cx="1010276" cy="711604"/>
          </a:xfrm>
          <a:prstGeom prst="rect">
            <a:avLst/>
          </a:prstGeom>
          <a:noFill/>
          <a:ln>
            <a:noFill/>
          </a:ln>
        </p:spPr>
      </p:pic>
      <p:pic>
        <p:nvPicPr>
          <p:cNvPr id="120" name="Google Shape;120;p15"/>
          <p:cNvPicPr preferRelativeResize="0"/>
          <p:nvPr/>
        </p:nvPicPr>
        <p:blipFill rotWithShape="1">
          <a:blip r:embed="rId5">
            <a:alphaModFix/>
          </a:blip>
          <a:srcRect/>
          <a:stretch/>
        </p:blipFill>
        <p:spPr>
          <a:xfrm>
            <a:off x="1922420" y="3810000"/>
            <a:ext cx="5352900" cy="27108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p:nvPr/>
        </p:nvSpPr>
        <p:spPr>
          <a:xfrm rot="-7287">
            <a:off x="282406" y="16914"/>
            <a:ext cx="8632819"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26" name="Google Shape;126;p16"/>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127" name="Google Shape;127;p16"/>
          <p:cNvSpPr/>
          <p:nvPr/>
        </p:nvSpPr>
        <p:spPr>
          <a:xfrm>
            <a:off x="-1573330" y="1163556"/>
            <a:ext cx="12317400"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6"/>
          <p:cNvSpPr txBox="1">
            <a:spLocks noGrp="1"/>
          </p:cNvSpPr>
          <p:nvPr>
            <p:ph type="title"/>
          </p:nvPr>
        </p:nvSpPr>
        <p:spPr>
          <a:xfrm>
            <a:off x="762000" y="1481407"/>
            <a:ext cx="6553200" cy="632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660066"/>
              </a:buClr>
              <a:buSzPts val="2800"/>
              <a:buFont typeface="Calibri"/>
              <a:buNone/>
            </a:pPr>
            <a:r>
              <a:rPr lang="en-US" sz="2800" b="1" u="sng">
                <a:solidFill>
                  <a:srgbClr val="660066"/>
                </a:solidFill>
              </a:rPr>
              <a:t>Introduction</a:t>
            </a:r>
            <a:r>
              <a:rPr lang="en-US" sz="4000" b="1" u="sng">
                <a:solidFill>
                  <a:srgbClr val="660066"/>
                </a:solidFill>
                <a:latin typeface="Calibri"/>
                <a:ea typeface="Calibri"/>
                <a:cs typeface="Calibri"/>
                <a:sym typeface="Calibri"/>
              </a:rPr>
              <a:t>:</a:t>
            </a:r>
            <a:endParaRPr sz="4000">
              <a:solidFill>
                <a:srgbClr val="660066"/>
              </a:solidFill>
            </a:endParaRPr>
          </a:p>
        </p:txBody>
      </p:sp>
      <p:sp>
        <p:nvSpPr>
          <p:cNvPr id="129" name="Google Shape;129;p16"/>
          <p:cNvSpPr txBox="1"/>
          <p:nvPr/>
        </p:nvSpPr>
        <p:spPr>
          <a:xfrm>
            <a:off x="281077" y="2362200"/>
            <a:ext cx="8565600" cy="4343400"/>
          </a:xfrm>
          <a:prstGeom prst="rect">
            <a:avLst/>
          </a:prstGeom>
          <a:noFill/>
          <a:ln>
            <a:noFill/>
          </a:ln>
        </p:spPr>
        <p:txBody>
          <a:bodyPr spcFirstLastPara="1" wrap="square" lIns="0" tIns="0" rIns="0" bIns="0" anchor="t" anchorCtr="0">
            <a:noAutofit/>
          </a:bodyPr>
          <a:lstStyle/>
          <a:p>
            <a:pPr marL="342900" marR="0" lvl="0" indent="-251458" algn="l" rtl="0">
              <a:lnSpc>
                <a:spcPct val="100000"/>
              </a:lnSpc>
              <a:spcBef>
                <a:spcPts val="360"/>
              </a:spcBef>
              <a:spcAft>
                <a:spcPts val="0"/>
              </a:spcAft>
              <a:buClr>
                <a:schemeClr val="accent1"/>
              </a:buClr>
              <a:buSzPts val="1440"/>
              <a:buFont typeface="Calibri"/>
              <a:buNone/>
            </a:pPr>
            <a:endParaRPr sz="1900" b="0" i="0" u="none" strike="noStrike" cap="none">
              <a:solidFill>
                <a:srgbClr val="2A0000"/>
              </a:solidFill>
              <a:latin typeface="Times New Roman"/>
              <a:ea typeface="Times New Roman"/>
              <a:cs typeface="Times New Roman"/>
              <a:sym typeface="Times New Roman"/>
            </a:endParaRPr>
          </a:p>
          <a:p>
            <a:pPr marL="457200" marR="0" lvl="0" indent="-349250" algn="just" rtl="0">
              <a:lnSpc>
                <a:spcPct val="100000"/>
              </a:lnSpc>
              <a:spcBef>
                <a:spcPts val="400"/>
              </a:spcBef>
              <a:spcAft>
                <a:spcPts val="0"/>
              </a:spcAft>
              <a:buClr>
                <a:srgbClr val="2A0000"/>
              </a:buClr>
              <a:buSzPts val="1900"/>
              <a:buFont typeface="Times New Roman"/>
              <a:buAutoNum type="arabicPeriod"/>
            </a:pPr>
            <a:r>
              <a:rPr lang="en-US" sz="1900">
                <a:solidFill>
                  <a:srgbClr val="2A0000"/>
                </a:solidFill>
                <a:latin typeface="Times New Roman"/>
                <a:ea typeface="Times New Roman"/>
                <a:cs typeface="Times New Roman"/>
                <a:sym typeface="Times New Roman"/>
              </a:rPr>
              <a:t>The Cheetah Optimization Algorithm (COA) is a recently developed population-based optimization algorithm inspired by the hunting behavior of cheetahs. Cheetahs are known for their speed and agility when hunting prey, and the COA aims to mimic this behavior to efficiently search for optimal solutions in complex optimization problems. </a:t>
            </a:r>
            <a:endParaRPr sz="1900">
              <a:solidFill>
                <a:srgbClr val="2A0000"/>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1900">
              <a:solidFill>
                <a:srgbClr val="2A0000"/>
              </a:solidFill>
              <a:latin typeface="Times New Roman"/>
              <a:ea typeface="Times New Roman"/>
              <a:cs typeface="Times New Roman"/>
              <a:sym typeface="Times New Roman"/>
            </a:endParaRPr>
          </a:p>
          <a:p>
            <a:pPr marL="457200" marR="0" lvl="0" indent="-349250" algn="just" rtl="0">
              <a:lnSpc>
                <a:spcPct val="100000"/>
              </a:lnSpc>
              <a:spcBef>
                <a:spcPts val="400"/>
              </a:spcBef>
              <a:spcAft>
                <a:spcPts val="0"/>
              </a:spcAft>
              <a:buClr>
                <a:srgbClr val="2A0000"/>
              </a:buClr>
              <a:buSzPts val="1900"/>
              <a:buFont typeface="Times New Roman"/>
              <a:buAutoNum type="arabicPeriod"/>
            </a:pPr>
            <a:r>
              <a:rPr lang="en-US" sz="1900">
                <a:solidFill>
                  <a:srgbClr val="2A0000"/>
                </a:solidFill>
                <a:latin typeface="Times New Roman"/>
                <a:ea typeface="Times New Roman"/>
                <a:cs typeface="Times New Roman"/>
                <a:sym typeface="Times New Roman"/>
              </a:rPr>
              <a:t>The COA is a type of metaheuristic algorithm, which means that it does not rely on explicit mathematical models of the problem being optimized. Instead, it uses a population of candidate solutions and iteratively improves them through a combination of local and global search strategies.</a:t>
            </a:r>
            <a:endParaRPr sz="1900" b="0" i="0" u="none" strike="noStrike" cap="none">
              <a:solidFill>
                <a:srgbClr val="2A0000"/>
              </a:solidFill>
              <a:latin typeface="Times New Roman"/>
              <a:ea typeface="Times New Roman"/>
              <a:cs typeface="Times New Roman"/>
              <a:sym typeface="Times New Roman"/>
            </a:endParaRPr>
          </a:p>
        </p:txBody>
      </p:sp>
      <p:pic>
        <p:nvPicPr>
          <p:cNvPr id="130" name="Google Shape;130;p16" descr="D:\Bhandare\IT Dept\A Format &amp; other\WCE Logo\Department Logo.png"/>
          <p:cNvPicPr preferRelativeResize="0"/>
          <p:nvPr/>
        </p:nvPicPr>
        <p:blipFill rotWithShape="1">
          <a:blip r:embed="rId4">
            <a:alphaModFix/>
          </a:blip>
          <a:srcRect/>
          <a:stretch/>
        </p:blipFill>
        <p:spPr>
          <a:xfrm>
            <a:off x="7999363" y="485944"/>
            <a:ext cx="1010276" cy="7116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p:nvPr/>
        </p:nvSpPr>
        <p:spPr>
          <a:xfrm rot="-7250">
            <a:off x="282468" y="16961"/>
            <a:ext cx="8632804"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36" name="Google Shape;136;p17"/>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137" name="Google Shape;137;p17"/>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7"/>
          <p:cNvSpPr txBox="1">
            <a:spLocks noGrp="1"/>
          </p:cNvSpPr>
          <p:nvPr>
            <p:ph type="title"/>
          </p:nvPr>
        </p:nvSpPr>
        <p:spPr>
          <a:xfrm>
            <a:off x="533400" y="1463007"/>
            <a:ext cx="3276600" cy="5376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660066"/>
              </a:buClr>
              <a:buSzPts val="2800"/>
              <a:buFont typeface="Calibri"/>
              <a:buNone/>
            </a:pPr>
            <a:r>
              <a:rPr lang="en-US" sz="2800" b="1" u="sng">
                <a:solidFill>
                  <a:srgbClr val="660066"/>
                </a:solidFill>
                <a:latin typeface="Calibri"/>
                <a:ea typeface="Calibri"/>
                <a:cs typeface="Calibri"/>
                <a:sym typeface="Calibri"/>
              </a:rPr>
              <a:t>Objectives :</a:t>
            </a:r>
            <a:endParaRPr sz="2800" b="1" u="sng">
              <a:solidFill>
                <a:srgbClr val="660066"/>
              </a:solidFill>
              <a:latin typeface="Calibri"/>
              <a:ea typeface="Calibri"/>
              <a:cs typeface="Calibri"/>
              <a:sym typeface="Calibri"/>
            </a:endParaRPr>
          </a:p>
        </p:txBody>
      </p:sp>
      <p:sp>
        <p:nvSpPr>
          <p:cNvPr id="139" name="Google Shape;139;p1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888888"/>
              </a:buClr>
              <a:buSzPts val="900"/>
              <a:buFont typeface="Calibri"/>
              <a:buNone/>
            </a:pPr>
            <a:r>
              <a:rPr lang="en-US"/>
              <a:t>4</a:t>
            </a:r>
            <a:endParaRPr/>
          </a:p>
        </p:txBody>
      </p:sp>
      <p:sp>
        <p:nvSpPr>
          <p:cNvPr id="140" name="Google Shape;140;p17"/>
          <p:cNvSpPr txBox="1"/>
          <p:nvPr/>
        </p:nvSpPr>
        <p:spPr>
          <a:xfrm>
            <a:off x="303142" y="3431217"/>
            <a:ext cx="5914930" cy="2545429"/>
          </a:xfrm>
          <a:prstGeom prst="rect">
            <a:avLst/>
          </a:prstGeom>
          <a:noFill/>
          <a:ln>
            <a:noFill/>
          </a:ln>
        </p:spPr>
        <p:txBody>
          <a:bodyPr spcFirstLastPara="1" wrap="square" lIns="0" tIns="0" rIns="0" bIns="0" anchor="t" anchorCtr="0">
            <a:noAutofit/>
          </a:bodyPr>
          <a:lstStyle/>
          <a:p>
            <a:pPr marL="448056" marR="0" lvl="0" indent="-282446" algn="l" rtl="0">
              <a:lnSpc>
                <a:spcPct val="100000"/>
              </a:lnSpc>
              <a:spcBef>
                <a:spcPts val="400"/>
              </a:spcBef>
              <a:spcAft>
                <a:spcPts val="0"/>
              </a:spcAft>
              <a:buClr>
                <a:schemeClr val="accent1"/>
              </a:buClr>
              <a:buSzPts val="1600"/>
              <a:buFont typeface="Noto Sans Symbols"/>
              <a:buNone/>
            </a:pPr>
            <a:endParaRPr sz="2000" b="0" i="0" u="none" strike="noStrike" cap="none">
              <a:solidFill>
                <a:schemeClr val="dk1"/>
              </a:solidFill>
              <a:latin typeface="Calibri"/>
              <a:ea typeface="Calibri"/>
              <a:cs typeface="Calibri"/>
              <a:sym typeface="Calibri"/>
            </a:endParaRPr>
          </a:p>
        </p:txBody>
      </p:sp>
      <p:pic>
        <p:nvPicPr>
          <p:cNvPr id="141" name="Google Shape;141;p17" descr="D:\Bhandare\IT Dept\A Format &amp; other\WCE Logo\Department Logo.png"/>
          <p:cNvPicPr preferRelativeResize="0"/>
          <p:nvPr/>
        </p:nvPicPr>
        <p:blipFill rotWithShape="1">
          <a:blip r:embed="rId4">
            <a:alphaModFix/>
          </a:blip>
          <a:srcRect/>
          <a:stretch/>
        </p:blipFill>
        <p:spPr>
          <a:xfrm>
            <a:off x="8076520" y="615818"/>
            <a:ext cx="1019066" cy="585876"/>
          </a:xfrm>
          <a:prstGeom prst="rect">
            <a:avLst/>
          </a:prstGeom>
          <a:noFill/>
          <a:ln>
            <a:noFill/>
          </a:ln>
        </p:spPr>
      </p:pic>
      <p:sp>
        <p:nvSpPr>
          <p:cNvPr id="142" name="Google Shape;142;p17"/>
          <p:cNvSpPr/>
          <p:nvPr/>
        </p:nvSpPr>
        <p:spPr>
          <a:xfrm>
            <a:off x="457200" y="2075734"/>
            <a:ext cx="7096502" cy="24929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To study and understand Cheetah Optimizer algo for optimization</a:t>
            </a:r>
            <a:endParaRPr>
              <a:solidFill>
                <a:schemeClr val="dk1"/>
              </a:solidFill>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To analyze the result and compare it with other algorithm</a:t>
            </a:r>
            <a:endParaRPr sz="2000" b="1">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To solve real life problem on cheetah optimizer algorithm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800100" marR="0" lvl="1" indent="-215900" algn="l" rtl="0">
              <a:lnSpc>
                <a:spcPct val="100000"/>
              </a:lnSpc>
              <a:spcBef>
                <a:spcPts val="0"/>
              </a:spcBef>
              <a:spcAft>
                <a:spcPts val="0"/>
              </a:spcAft>
              <a:buClr>
                <a:schemeClr val="dk1"/>
              </a:buClr>
              <a:buSzPts val="2000"/>
              <a:buFont typeface="Noto Sans Symbols"/>
              <a:buNone/>
            </a:pPr>
            <a:endParaRPr sz="2000" b="1"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Times New Roman"/>
              <a:ea typeface="Times New Roman"/>
              <a:cs typeface="Times New Roman"/>
              <a:sym typeface="Times New Roman"/>
            </a:endParaRPr>
          </a:p>
          <a:p>
            <a:pPr marL="857250" marR="0" lvl="2"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p:txBody>
      </p:sp>
      <p:pic>
        <p:nvPicPr>
          <p:cNvPr id="143" name="Google Shape;143;p17"/>
          <p:cNvPicPr preferRelativeResize="0"/>
          <p:nvPr/>
        </p:nvPicPr>
        <p:blipFill rotWithShape="1">
          <a:blip r:embed="rId5">
            <a:alphaModFix/>
          </a:blip>
          <a:srcRect/>
          <a:stretch/>
        </p:blipFill>
        <p:spPr>
          <a:xfrm>
            <a:off x="1203588" y="3739925"/>
            <a:ext cx="6790575" cy="2418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p:nvPr/>
        </p:nvSpPr>
        <p:spPr>
          <a:xfrm rot="-7250">
            <a:off x="282469" y="17823"/>
            <a:ext cx="7815720" cy="1338903"/>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a:t>
            </a:r>
            <a:r>
              <a:rPr lang="en-US" sz="2400" b="0" i="0" u="none" strike="noStrike" cap="none">
                <a:solidFill>
                  <a:srgbClr val="2A0000"/>
                </a:solidFill>
                <a:latin typeface="Arial"/>
                <a:ea typeface="Arial"/>
                <a:cs typeface="Arial"/>
                <a:sym typeface="Arial"/>
              </a:rPr>
              <a:t> </a:t>
            </a:r>
            <a:r>
              <a:rPr lang="en-US" sz="2400" b="1" i="0" u="none" strike="noStrike" cap="none">
                <a:solidFill>
                  <a:srgbClr val="2A0000"/>
                </a:solidFill>
                <a:latin typeface="Arial"/>
                <a:ea typeface="Arial"/>
                <a:cs typeface="Arial"/>
                <a:sym typeface="Arial"/>
              </a:rPr>
              <a:t>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49" name="Google Shape;149;p18"/>
          <p:cNvPicPr preferRelativeResize="0"/>
          <p:nvPr/>
        </p:nvPicPr>
        <p:blipFill rotWithShape="1">
          <a:blip r:embed="rId3">
            <a:alphaModFix/>
          </a:blip>
          <a:srcRect/>
          <a:stretch/>
        </p:blipFill>
        <p:spPr>
          <a:xfrm>
            <a:off x="228600" y="85172"/>
            <a:ext cx="1377192" cy="1042777"/>
          </a:xfrm>
          <a:prstGeom prst="rect">
            <a:avLst/>
          </a:prstGeom>
          <a:noFill/>
          <a:ln>
            <a:noFill/>
          </a:ln>
        </p:spPr>
      </p:pic>
      <p:sp>
        <p:nvSpPr>
          <p:cNvPr id="150" name="Google Shape;150;p18"/>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18"/>
          <p:cNvSpPr txBox="1">
            <a:spLocks noGrp="1"/>
          </p:cNvSpPr>
          <p:nvPr>
            <p:ph type="title"/>
          </p:nvPr>
        </p:nvSpPr>
        <p:spPr>
          <a:xfrm>
            <a:off x="81792" y="1450815"/>
            <a:ext cx="3047999" cy="9906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rgbClr val="660066"/>
              </a:buClr>
              <a:buSzPts val="2400"/>
              <a:buFont typeface="Calibri"/>
              <a:buNone/>
            </a:pPr>
            <a:r>
              <a:rPr lang="en-US" sz="2400" b="1" u="sng">
                <a:solidFill>
                  <a:srgbClr val="660066"/>
                </a:solidFill>
                <a:latin typeface="Calibri"/>
                <a:ea typeface="Calibri"/>
                <a:cs typeface="Calibri"/>
                <a:sym typeface="Calibri"/>
              </a:rPr>
              <a:t>Flow Of System :</a:t>
            </a:r>
            <a:br>
              <a:rPr lang="en-US" sz="2400" b="1" u="sng">
                <a:solidFill>
                  <a:srgbClr val="660066"/>
                </a:solidFill>
                <a:latin typeface="Calibri"/>
                <a:ea typeface="Calibri"/>
                <a:cs typeface="Calibri"/>
                <a:sym typeface="Calibri"/>
              </a:rPr>
            </a:br>
            <a:r>
              <a:rPr lang="en-US" sz="2400" b="1" u="sng">
                <a:solidFill>
                  <a:srgbClr val="660066"/>
                </a:solidFill>
                <a:latin typeface="Calibri"/>
                <a:ea typeface="Calibri"/>
                <a:cs typeface="Calibri"/>
                <a:sym typeface="Calibri"/>
              </a:rPr>
              <a:t/>
            </a:r>
            <a:br>
              <a:rPr lang="en-US" sz="2400" b="1" u="sng">
                <a:solidFill>
                  <a:srgbClr val="660066"/>
                </a:solidFill>
                <a:latin typeface="Calibri"/>
                <a:ea typeface="Calibri"/>
                <a:cs typeface="Calibri"/>
                <a:sym typeface="Calibri"/>
              </a:rPr>
            </a:br>
            <a:endParaRPr sz="2400" b="1" u="sng">
              <a:solidFill>
                <a:srgbClr val="660066"/>
              </a:solidFill>
              <a:latin typeface="Calibri"/>
              <a:ea typeface="Calibri"/>
              <a:cs typeface="Calibri"/>
              <a:sym typeface="Calibri"/>
            </a:endParaRPr>
          </a:p>
        </p:txBody>
      </p:sp>
      <p:sp>
        <p:nvSpPr>
          <p:cNvPr id="152" name="Google Shape;152;p18"/>
          <p:cNvSpPr txBox="1"/>
          <p:nvPr/>
        </p:nvSpPr>
        <p:spPr>
          <a:xfrm>
            <a:off x="409876" y="2796800"/>
            <a:ext cx="5914930" cy="2545429"/>
          </a:xfrm>
          <a:prstGeom prst="rect">
            <a:avLst/>
          </a:prstGeom>
          <a:noFill/>
          <a:ln>
            <a:noFill/>
          </a:ln>
        </p:spPr>
        <p:txBody>
          <a:bodyPr spcFirstLastPara="1" wrap="square" lIns="0" tIns="0" rIns="0" bIns="0" anchor="t" anchorCtr="0">
            <a:noAutofit/>
          </a:bodyPr>
          <a:lstStyle/>
          <a:p>
            <a:pPr marL="64008" marR="0" lvl="0" indent="0" algn="l" rtl="0">
              <a:lnSpc>
                <a:spcPct val="100000"/>
              </a:lnSpc>
              <a:spcBef>
                <a:spcPts val="440"/>
              </a:spcBef>
              <a:spcAft>
                <a:spcPts val="0"/>
              </a:spcAft>
              <a:buClr>
                <a:schemeClr val="accent1"/>
              </a:buClr>
              <a:buSzPts val="1760"/>
              <a:buFont typeface="Noto Sans Symbols"/>
              <a:buNone/>
            </a:pPr>
            <a:endParaRPr sz="2200" b="0" i="0" u="none" strike="noStrike" cap="none">
              <a:solidFill>
                <a:schemeClr val="dk1"/>
              </a:solidFill>
              <a:latin typeface="Twentieth Century"/>
              <a:ea typeface="Twentieth Century"/>
              <a:cs typeface="Twentieth Century"/>
              <a:sym typeface="Twentieth Century"/>
            </a:endParaRPr>
          </a:p>
        </p:txBody>
      </p:sp>
      <p:pic>
        <p:nvPicPr>
          <p:cNvPr id="153" name="Google Shape;153;p18" descr="D:\Bhandare\IT Dept\A Format &amp; other\WCE Logo\Department Logo.png"/>
          <p:cNvPicPr preferRelativeResize="0"/>
          <p:nvPr/>
        </p:nvPicPr>
        <p:blipFill rotWithShape="1">
          <a:blip r:embed="rId4">
            <a:alphaModFix/>
          </a:blip>
          <a:srcRect/>
          <a:stretch/>
        </p:blipFill>
        <p:spPr>
          <a:xfrm>
            <a:off x="7855777" y="331472"/>
            <a:ext cx="1153862" cy="711604"/>
          </a:xfrm>
          <a:prstGeom prst="rect">
            <a:avLst/>
          </a:prstGeom>
          <a:noFill/>
          <a:ln>
            <a:noFill/>
          </a:ln>
        </p:spPr>
      </p:pic>
      <p:sp>
        <p:nvSpPr>
          <p:cNvPr id="154" name="Google Shape;154;p18"/>
          <p:cNvSpPr txBox="1"/>
          <p:nvPr/>
        </p:nvSpPr>
        <p:spPr>
          <a:xfrm>
            <a:off x="6301479" y="2183053"/>
            <a:ext cx="37338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pic>
        <p:nvPicPr>
          <p:cNvPr id="155" name="Google Shape;155;p18"/>
          <p:cNvPicPr preferRelativeResize="0"/>
          <p:nvPr/>
        </p:nvPicPr>
        <p:blipFill>
          <a:blip r:embed="rId5">
            <a:alphaModFix/>
          </a:blip>
          <a:stretch>
            <a:fillRect/>
          </a:stretch>
        </p:blipFill>
        <p:spPr>
          <a:xfrm>
            <a:off x="2996925" y="1450825"/>
            <a:ext cx="5581450" cy="536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p:nvPr/>
        </p:nvSpPr>
        <p:spPr>
          <a:xfrm rot="-7250">
            <a:off x="875323" y="143783"/>
            <a:ext cx="6980543" cy="1024221"/>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61" name="Google Shape;161;p19"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162" name="Google Shape;162;p19"/>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163" name="Google Shape;163;p19"/>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19"/>
          <p:cNvSpPr txBox="1"/>
          <p:nvPr/>
        </p:nvSpPr>
        <p:spPr>
          <a:xfrm>
            <a:off x="195943" y="1612098"/>
            <a:ext cx="4576664" cy="5386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rgbClr val="660066"/>
                </a:solidFill>
                <a:latin typeface="Calibri"/>
                <a:ea typeface="Calibri"/>
                <a:cs typeface="Calibri"/>
                <a:sym typeface="Calibri"/>
              </a:rPr>
              <a:t>Methodology</a:t>
            </a:r>
            <a:endParaRPr sz="1400" b="0" i="0" u="none" strike="noStrike" cap="none">
              <a:solidFill>
                <a:srgbClr val="000000"/>
              </a:solidFill>
              <a:latin typeface="Arial"/>
              <a:ea typeface="Arial"/>
              <a:cs typeface="Arial"/>
              <a:sym typeface="Arial"/>
            </a:endParaRPr>
          </a:p>
        </p:txBody>
      </p:sp>
      <p:sp>
        <p:nvSpPr>
          <p:cNvPr id="165" name="Google Shape;165;p19"/>
          <p:cNvSpPr txBox="1"/>
          <p:nvPr/>
        </p:nvSpPr>
        <p:spPr>
          <a:xfrm>
            <a:off x="304800" y="2280800"/>
            <a:ext cx="8439000" cy="44484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000"/>
              <a:buFont typeface="Calibri"/>
              <a:buAutoNum type="arabicPeriod"/>
            </a:pPr>
            <a:r>
              <a:rPr lang="en-US" sz="2000" b="1" i="0" u="none" strike="noStrike" cap="none">
                <a:solidFill>
                  <a:schemeClr val="dk1"/>
                </a:solidFill>
                <a:latin typeface="Times New Roman"/>
                <a:ea typeface="Times New Roman"/>
                <a:cs typeface="Times New Roman"/>
                <a:sym typeface="Times New Roman"/>
              </a:rPr>
              <a:t>Search strategy equation :</a:t>
            </a:r>
            <a:endParaRPr sz="1400" b="1"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1" indent="457200" algn="l" rtl="0">
              <a:lnSpc>
                <a:spcPct val="10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0" marR="0" lvl="1" indent="45720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where </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Number of cheetahs population</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a:t>
            </a:r>
            <a:r>
              <a:rPr lang="en-US" sz="20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 Dimension of the optimization problem. </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X</a:t>
            </a:r>
            <a:r>
              <a:rPr lang="en-US" sz="2500" baseline="30000">
                <a:solidFill>
                  <a:schemeClr val="dk1"/>
                </a:solidFill>
                <a:latin typeface="Times New Roman"/>
                <a:ea typeface="Times New Roman"/>
                <a:cs typeface="Times New Roman"/>
                <a:sym typeface="Times New Roman"/>
              </a:rPr>
              <a:t>t+1</a:t>
            </a:r>
            <a:r>
              <a:rPr lang="en-US" sz="2500" baseline="-25000">
                <a:solidFill>
                  <a:schemeClr val="dk1"/>
                </a:solidFill>
                <a:latin typeface="Times New Roman"/>
                <a:ea typeface="Times New Roman"/>
                <a:cs typeface="Times New Roman"/>
                <a:sym typeface="Times New Roman"/>
              </a:rPr>
              <a:t>i,j</a:t>
            </a:r>
            <a:r>
              <a:rPr lang="en-US" sz="20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 Next position of cheetah i in arrangement j</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X</a:t>
            </a:r>
            <a:r>
              <a:rPr lang="en-US" sz="2500" baseline="30000">
                <a:solidFill>
                  <a:schemeClr val="dk1"/>
                </a:solidFill>
                <a:latin typeface="Times New Roman"/>
                <a:ea typeface="Times New Roman"/>
                <a:cs typeface="Times New Roman"/>
                <a:sym typeface="Times New Roman"/>
              </a:rPr>
              <a:t>t</a:t>
            </a:r>
            <a:r>
              <a:rPr lang="en-US" sz="2500" baseline="-25000">
                <a:solidFill>
                  <a:schemeClr val="dk1"/>
                </a:solidFill>
                <a:latin typeface="Times New Roman"/>
                <a:ea typeface="Times New Roman"/>
                <a:cs typeface="Times New Roman"/>
                <a:sym typeface="Times New Roman"/>
              </a:rPr>
              <a:t>i,j</a:t>
            </a:r>
            <a:r>
              <a:rPr lang="en-US" sz="22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 Current positions of cheetah i in arrangement j</a:t>
            </a:r>
            <a:endParaRPr sz="1400" b="0" i="0" u="none" strike="noStrike" cap="none">
              <a:solidFill>
                <a:schemeClr val="dk1"/>
              </a:solidFill>
              <a:latin typeface="Arial"/>
              <a:ea typeface="Arial"/>
              <a:cs typeface="Arial"/>
              <a:sym typeface="Arial"/>
            </a:endParaRPr>
          </a:p>
          <a:p>
            <a:pPr marL="0" marR="0" lvl="1" indent="45720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a:t>
            </a:r>
            <a:r>
              <a:rPr lang="en-US" sz="20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 Current hunting time  </a:t>
            </a:r>
            <a:endParaRPr sz="2000" b="0" i="0" u="none" strike="noStrike" cap="none">
              <a:solidFill>
                <a:schemeClr val="dk1"/>
              </a:solidFill>
              <a:latin typeface="Times New Roman"/>
              <a:ea typeface="Times New Roman"/>
              <a:cs typeface="Times New Roman"/>
              <a:sym typeface="Times New Roman"/>
            </a:endParaRPr>
          </a:p>
          <a:p>
            <a:pPr marL="0" marR="0" lvl="1" indent="45720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       </a:t>
            </a:r>
            <a:r>
              <a:rPr lang="en-US" sz="1700">
                <a:solidFill>
                  <a:schemeClr val="dk1"/>
                </a:solidFill>
              </a:rPr>
              <a:t>→</a:t>
            </a:r>
            <a:r>
              <a:rPr lang="en-US" sz="23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maximum length of hunting time.</a:t>
            </a:r>
            <a:endParaRPr sz="2000" b="0" i="0" u="none" strike="noStrike" cap="none">
              <a:solidFill>
                <a:schemeClr val="dk1"/>
              </a:solidFill>
              <a:latin typeface="Times New Roman"/>
              <a:ea typeface="Times New Roman"/>
              <a:cs typeface="Times New Roman"/>
              <a:sym typeface="Times New Roman"/>
            </a:endParaRPr>
          </a:p>
          <a:p>
            <a:pPr marL="0" marR="0" lvl="1" indent="457200" algn="l" rtl="0">
              <a:lnSpc>
                <a:spcPct val="100000"/>
              </a:lnSpc>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r</a:t>
            </a:r>
            <a:r>
              <a:rPr lang="en-US" sz="2500" baseline="30000">
                <a:solidFill>
                  <a:schemeClr val="dk1"/>
                </a:solidFill>
                <a:latin typeface="Times New Roman"/>
                <a:ea typeface="Times New Roman"/>
                <a:cs typeface="Times New Roman"/>
                <a:sym typeface="Times New Roman"/>
              </a:rPr>
              <a:t>^-1</a:t>
            </a:r>
            <a:r>
              <a:rPr lang="en-US" sz="2500" baseline="-25000">
                <a:solidFill>
                  <a:schemeClr val="dk1"/>
                </a:solidFill>
                <a:latin typeface="Times New Roman"/>
                <a:ea typeface="Times New Roman"/>
                <a:cs typeface="Times New Roman"/>
                <a:sym typeface="Times New Roman"/>
              </a:rPr>
              <a:t>i,j</a:t>
            </a:r>
            <a:r>
              <a:rPr lang="en-US" sz="2000" b="0" i="0" u="none" strike="noStrike" cap="non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Times New Roman"/>
                <a:ea typeface="Times New Roman"/>
                <a:cs typeface="Times New Roman"/>
                <a:sym typeface="Times New Roman"/>
              </a:rPr>
              <a:t>  Randomization parameter</a:t>
            </a:r>
            <a:endParaRPr sz="1400" b="0" i="0" u="none" strike="noStrike" cap="none">
              <a:solidFill>
                <a:schemeClr val="dk1"/>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r>
              <a:rPr lang="en-US" sz="1600">
                <a:solidFill>
                  <a:schemeClr val="dk1"/>
                </a:solidFill>
              </a:rPr>
              <a:t>α</a:t>
            </a:r>
            <a:r>
              <a:rPr lang="en-US" sz="2500" baseline="30000">
                <a:solidFill>
                  <a:schemeClr val="dk1"/>
                </a:solidFill>
                <a:latin typeface="Times New Roman"/>
                <a:ea typeface="Times New Roman"/>
                <a:cs typeface="Times New Roman"/>
                <a:sym typeface="Times New Roman"/>
              </a:rPr>
              <a:t>t</a:t>
            </a:r>
            <a:r>
              <a:rPr lang="en-US" sz="2500" baseline="-25000">
                <a:solidFill>
                  <a:schemeClr val="dk1"/>
                </a:solidFill>
                <a:latin typeface="Times New Roman"/>
                <a:ea typeface="Times New Roman"/>
                <a:cs typeface="Times New Roman"/>
                <a:sym typeface="Times New Roman"/>
              </a:rPr>
              <a:t>i,j    </a:t>
            </a:r>
            <a:r>
              <a:rPr lang="en-US" sz="2000">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Times New Roman"/>
                <a:ea typeface="Times New Roman"/>
                <a:cs typeface="Times New Roman"/>
                <a:sym typeface="Times New Roman"/>
              </a:rPr>
              <a:t> step length for cheetah i in arrangement </a:t>
            </a:r>
            <a:endParaRPr sz="2000" b="0" i="0" u="none" strike="noStrike" cap="none">
              <a:solidFill>
                <a:schemeClr val="dk1"/>
              </a:solidFill>
              <a:latin typeface="Times New Roman"/>
              <a:ea typeface="Times New Roman"/>
              <a:cs typeface="Times New Roman"/>
              <a:sym typeface="Times New Roman"/>
            </a:endParaRPr>
          </a:p>
        </p:txBody>
      </p:sp>
      <p:sp>
        <p:nvSpPr>
          <p:cNvPr id="166" name="Google Shape;166;p19"/>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167" name="Google Shape;167;p19"/>
          <p:cNvSpPr txBox="1"/>
          <p:nvPr/>
        </p:nvSpPr>
        <p:spPr>
          <a:xfrm>
            <a:off x="-3518200" y="38580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168" name="Google Shape;168;p19"/>
          <p:cNvSpPr txBox="1"/>
          <p:nvPr/>
        </p:nvSpPr>
        <p:spPr>
          <a:xfrm>
            <a:off x="-3835000" y="361662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169" name="Google Shape;169;p19"/>
          <p:cNvSpPr txBox="1"/>
          <p:nvPr/>
        </p:nvSpPr>
        <p:spPr>
          <a:xfrm>
            <a:off x="2477250" y="2672150"/>
            <a:ext cx="3000000" cy="569400"/>
          </a:xfrm>
          <a:prstGeom prst="rect">
            <a:avLst/>
          </a:prstGeom>
          <a:noFill/>
          <a:ln>
            <a:noFill/>
          </a:ln>
        </p:spPr>
        <p:txBody>
          <a:bodyPr spcFirstLastPara="1" wrap="square" lIns="91425" tIns="91425" rIns="91425" bIns="91425" anchor="t" anchorCtr="0">
            <a:spAutoFit/>
          </a:bodyPr>
          <a:lstStyle/>
          <a:p>
            <a:pPr marL="0" lvl="1" indent="0" algn="l" rtl="0">
              <a:spcBef>
                <a:spcPts val="0"/>
              </a:spcBef>
              <a:spcAft>
                <a:spcPts val="0"/>
              </a:spcAft>
              <a:buNone/>
            </a:pPr>
            <a:r>
              <a:rPr lang="en-US" sz="2000">
                <a:solidFill>
                  <a:schemeClr val="dk1"/>
                </a:solidFill>
                <a:latin typeface="Times New Roman"/>
                <a:ea typeface="Times New Roman"/>
                <a:cs typeface="Times New Roman"/>
                <a:sym typeface="Times New Roman"/>
              </a:rPr>
              <a:t>X</a:t>
            </a:r>
            <a:r>
              <a:rPr lang="en-US" sz="2500" baseline="30000">
                <a:solidFill>
                  <a:schemeClr val="dk1"/>
                </a:solidFill>
                <a:latin typeface="Times New Roman"/>
                <a:ea typeface="Times New Roman"/>
                <a:cs typeface="Times New Roman"/>
                <a:sym typeface="Times New Roman"/>
              </a:rPr>
              <a:t>t+1</a:t>
            </a:r>
            <a:r>
              <a:rPr lang="en-US" sz="2500" baseline="-25000">
                <a:solidFill>
                  <a:schemeClr val="dk1"/>
                </a:solidFill>
                <a:latin typeface="Times New Roman"/>
                <a:ea typeface="Times New Roman"/>
                <a:cs typeface="Times New Roman"/>
                <a:sym typeface="Times New Roman"/>
              </a:rPr>
              <a:t>i,j</a:t>
            </a:r>
            <a:r>
              <a:rPr lang="en-US" sz="2000">
                <a:solidFill>
                  <a:schemeClr val="dk1"/>
                </a:solidFill>
                <a:latin typeface="Times New Roman"/>
                <a:ea typeface="Times New Roman"/>
                <a:cs typeface="Times New Roman"/>
                <a:sym typeface="Times New Roman"/>
              </a:rPr>
              <a:t> = X</a:t>
            </a:r>
            <a:r>
              <a:rPr lang="en-US" sz="2500" baseline="30000">
                <a:solidFill>
                  <a:schemeClr val="dk1"/>
                </a:solidFill>
                <a:latin typeface="Times New Roman"/>
                <a:ea typeface="Times New Roman"/>
                <a:cs typeface="Times New Roman"/>
                <a:sym typeface="Times New Roman"/>
              </a:rPr>
              <a:t>t</a:t>
            </a:r>
            <a:r>
              <a:rPr lang="en-US" sz="2500" baseline="-25000">
                <a:solidFill>
                  <a:schemeClr val="dk1"/>
                </a:solidFill>
                <a:latin typeface="Times New Roman"/>
                <a:ea typeface="Times New Roman"/>
                <a:cs typeface="Times New Roman"/>
                <a:sym typeface="Times New Roman"/>
              </a:rPr>
              <a:t>i,j</a:t>
            </a:r>
            <a:r>
              <a:rPr lang="en-US" sz="22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r</a:t>
            </a:r>
            <a:r>
              <a:rPr lang="en-US" sz="2500" baseline="30000">
                <a:solidFill>
                  <a:schemeClr val="dk1"/>
                </a:solidFill>
                <a:latin typeface="Times New Roman"/>
                <a:ea typeface="Times New Roman"/>
                <a:cs typeface="Times New Roman"/>
                <a:sym typeface="Times New Roman"/>
              </a:rPr>
              <a:t>^-1</a:t>
            </a:r>
            <a:r>
              <a:rPr lang="en-US" sz="2500" baseline="-25000">
                <a:solidFill>
                  <a:schemeClr val="dk1"/>
                </a:solidFill>
                <a:latin typeface="Times New Roman"/>
                <a:ea typeface="Times New Roman"/>
                <a:cs typeface="Times New Roman"/>
                <a:sym typeface="Times New Roman"/>
              </a:rPr>
              <a:t>i,j</a:t>
            </a:r>
            <a:r>
              <a:rPr lang="en-US" sz="2000">
                <a:solidFill>
                  <a:schemeClr val="dk1"/>
                </a:solidFill>
                <a:latin typeface="Times New Roman"/>
                <a:ea typeface="Times New Roman"/>
                <a:cs typeface="Times New Roman"/>
                <a:sym typeface="Times New Roman"/>
              </a:rPr>
              <a:t>  * </a:t>
            </a:r>
            <a:r>
              <a:rPr lang="en-US" sz="1600">
                <a:solidFill>
                  <a:schemeClr val="dk1"/>
                </a:solidFill>
              </a:rPr>
              <a:t>α</a:t>
            </a:r>
            <a:r>
              <a:rPr lang="en-US" sz="2500" baseline="30000">
                <a:solidFill>
                  <a:schemeClr val="dk1"/>
                </a:solidFill>
                <a:latin typeface="Times New Roman"/>
                <a:ea typeface="Times New Roman"/>
                <a:cs typeface="Times New Roman"/>
                <a:sym typeface="Times New Roman"/>
              </a:rPr>
              <a:t>t</a:t>
            </a:r>
            <a:r>
              <a:rPr lang="en-US" sz="2500" baseline="-25000">
                <a:solidFill>
                  <a:schemeClr val="dk1"/>
                </a:solidFill>
                <a:latin typeface="Times New Roman"/>
                <a:ea typeface="Times New Roman"/>
                <a:cs typeface="Times New Roman"/>
                <a:sym typeface="Times New Roman"/>
              </a:rPr>
              <a:t>i,j</a:t>
            </a:r>
            <a:endParaRPr sz="2500" baseline="-25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p:nvPr/>
        </p:nvSpPr>
        <p:spPr>
          <a:xfrm rot="-7250">
            <a:off x="875323" y="143783"/>
            <a:ext cx="6980543" cy="1024221"/>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75" name="Google Shape;175;p20"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176" name="Google Shape;176;p20"/>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177" name="Google Shape;177;p20"/>
          <p:cNvSpPr/>
          <p:nvPr/>
        </p:nvSpPr>
        <p:spPr>
          <a:xfrm>
            <a:off x="-1573330" y="1163556"/>
            <a:ext cx="12317531"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20"/>
          <p:cNvSpPr txBox="1"/>
          <p:nvPr/>
        </p:nvSpPr>
        <p:spPr>
          <a:xfrm>
            <a:off x="195943" y="1612098"/>
            <a:ext cx="4576664" cy="5386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rgbClr val="660066"/>
                </a:solidFill>
                <a:latin typeface="Calibri"/>
                <a:ea typeface="Calibri"/>
                <a:cs typeface="Calibri"/>
                <a:sym typeface="Calibri"/>
              </a:rPr>
              <a:t>Methodology</a:t>
            </a:r>
            <a:endParaRPr sz="1400" b="0" i="0" u="none" strike="noStrike" cap="none">
              <a:solidFill>
                <a:srgbClr val="000000"/>
              </a:solidFill>
              <a:latin typeface="Arial"/>
              <a:ea typeface="Arial"/>
              <a:cs typeface="Arial"/>
              <a:sym typeface="Arial"/>
            </a:endParaRPr>
          </a:p>
        </p:txBody>
      </p:sp>
      <p:sp>
        <p:nvSpPr>
          <p:cNvPr id="179" name="Google Shape;179;p20"/>
          <p:cNvSpPr txBox="1"/>
          <p:nvPr/>
        </p:nvSpPr>
        <p:spPr>
          <a:xfrm>
            <a:off x="438950" y="2041100"/>
            <a:ext cx="8570700" cy="540270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2 Sit-and-wait strategy equation :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1" indent="45720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X</a:t>
            </a:r>
            <a:r>
              <a:rPr lang="en-US" sz="2500" baseline="30000">
                <a:solidFill>
                  <a:schemeClr val="dk1"/>
                </a:solidFill>
                <a:latin typeface="Times New Roman"/>
                <a:ea typeface="Times New Roman"/>
                <a:cs typeface="Times New Roman"/>
                <a:sym typeface="Times New Roman"/>
              </a:rPr>
              <a:t>t+1</a:t>
            </a:r>
            <a:r>
              <a:rPr lang="en-US" sz="2500" baseline="-25000">
                <a:solidFill>
                  <a:schemeClr val="dk1"/>
                </a:solidFill>
                <a:latin typeface="Times New Roman"/>
                <a:ea typeface="Times New Roman"/>
                <a:cs typeface="Times New Roman"/>
                <a:sym typeface="Times New Roman"/>
              </a:rPr>
              <a:t>i,j</a:t>
            </a:r>
            <a:r>
              <a:rPr lang="en-US" sz="2000">
                <a:solidFill>
                  <a:schemeClr val="dk1"/>
                </a:solidFill>
                <a:latin typeface="Times New Roman"/>
                <a:ea typeface="Times New Roman"/>
                <a:cs typeface="Times New Roman"/>
                <a:sym typeface="Times New Roman"/>
              </a:rPr>
              <a:t> </a:t>
            </a:r>
            <a:r>
              <a:rPr lang="en-US" sz="2000" baseline="-25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Times New Roman"/>
                <a:ea typeface="Times New Roman"/>
                <a:cs typeface="Times New Roman"/>
                <a:sym typeface="Times New Roman"/>
              </a:rPr>
              <a:t> Updated positions of cheetah i in arrangement j </a:t>
            </a:r>
            <a:endParaRPr sz="2000" b="0" i="0" u="none" strike="noStrike" cap="none">
              <a:solidFill>
                <a:schemeClr val="dk1"/>
              </a:solidFill>
              <a:latin typeface="Times New Roman"/>
              <a:ea typeface="Times New Roman"/>
              <a:cs typeface="Times New Roman"/>
              <a:sym typeface="Times New Roman"/>
            </a:endParaRPr>
          </a:p>
          <a:p>
            <a:pPr marL="0" marR="0" lvl="1" indent="45720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X</a:t>
            </a:r>
            <a:r>
              <a:rPr lang="en-US" sz="2500" baseline="30000">
                <a:solidFill>
                  <a:schemeClr val="dk1"/>
                </a:solidFill>
                <a:latin typeface="Times New Roman"/>
                <a:ea typeface="Times New Roman"/>
                <a:cs typeface="Times New Roman"/>
                <a:sym typeface="Times New Roman"/>
              </a:rPr>
              <a:t>t</a:t>
            </a:r>
            <a:r>
              <a:rPr lang="en-US" sz="2500" baseline="-25000">
                <a:solidFill>
                  <a:schemeClr val="dk1"/>
                </a:solidFill>
                <a:latin typeface="Times New Roman"/>
                <a:ea typeface="Times New Roman"/>
                <a:cs typeface="Times New Roman"/>
                <a:sym typeface="Times New Roman"/>
              </a:rPr>
              <a:t>i,j         </a:t>
            </a:r>
            <a:r>
              <a:rPr lang="en-US" sz="20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Current positions of cheetah i in arrangement j</a:t>
            </a:r>
            <a:endParaRPr sz="2000" b="0" i="0" u="none" strike="noStrike" cap="none">
              <a:solidFill>
                <a:schemeClr val="dk1"/>
              </a:solidFill>
              <a:latin typeface="Times New Roman"/>
              <a:ea typeface="Times New Roman"/>
              <a:cs typeface="Times New Roman"/>
              <a:sym typeface="Times New Roman"/>
            </a:endParaRPr>
          </a:p>
          <a:p>
            <a:pPr marL="0" marR="0" lvl="1"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3 Attack equation :</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1">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X</a:t>
            </a:r>
            <a:r>
              <a:rPr lang="en-US" sz="2500" baseline="30000">
                <a:solidFill>
                  <a:schemeClr val="dk1"/>
                </a:solidFill>
                <a:latin typeface="Times New Roman"/>
                <a:ea typeface="Times New Roman"/>
                <a:cs typeface="Times New Roman"/>
                <a:sym typeface="Times New Roman"/>
              </a:rPr>
              <a:t>t</a:t>
            </a:r>
            <a:r>
              <a:rPr lang="en-US" sz="1200" b="1">
                <a:solidFill>
                  <a:schemeClr val="dk1"/>
                </a:solidFill>
              </a:rPr>
              <a:t>β,j</a:t>
            </a:r>
            <a:r>
              <a:rPr lang="en-US" sz="2000" b="0" i="0" u="none" strike="noStrike" cap="non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Times New Roman"/>
                <a:ea typeface="Times New Roman"/>
                <a:cs typeface="Times New Roman"/>
                <a:sym typeface="Times New Roman"/>
              </a:rPr>
              <a:t>Current position of the prey in arrangement j (current best position) </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r</a:t>
            </a:r>
            <a:r>
              <a:rPr lang="en-US" sz="2500" b="0" i="0" u="none" strike="noStrike" cap="none" baseline="30000">
                <a:solidFill>
                  <a:schemeClr val="dk1"/>
                </a:solidFill>
                <a:latin typeface="Times New Roman"/>
                <a:ea typeface="Times New Roman"/>
                <a:cs typeface="Times New Roman"/>
                <a:sym typeface="Times New Roman"/>
              </a:rPr>
              <a:t>^</a:t>
            </a:r>
            <a:r>
              <a:rPr lang="en-US" sz="2500" baseline="-25000">
                <a:solidFill>
                  <a:schemeClr val="dk1"/>
                </a:solidFill>
                <a:latin typeface="Times New Roman"/>
                <a:ea typeface="Times New Roman"/>
                <a:cs typeface="Times New Roman"/>
                <a:sym typeface="Times New Roman"/>
              </a:rPr>
              <a:t>i,j</a:t>
            </a:r>
            <a:r>
              <a:rPr lang="en-US" sz="2000" b="0" i="0" u="none" strike="noStrike" cap="non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Times New Roman"/>
                <a:ea typeface="Times New Roman"/>
                <a:cs typeface="Times New Roman"/>
                <a:sym typeface="Times New Roman"/>
              </a:rPr>
              <a:t> Turning factor</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β</a:t>
            </a:r>
            <a:r>
              <a:rPr lang="en-US" sz="2500" b="0" i="0" u="none" strike="noStrike" cap="none" baseline="30000">
                <a:solidFill>
                  <a:schemeClr val="dk1"/>
                </a:solidFill>
                <a:latin typeface="Times New Roman"/>
                <a:ea typeface="Times New Roman"/>
                <a:cs typeface="Times New Roman"/>
                <a:sym typeface="Times New Roman"/>
              </a:rPr>
              <a:t>t</a:t>
            </a:r>
            <a:r>
              <a:rPr lang="en-US" sz="2500" b="0" i="0" u="none" strike="noStrike" cap="none" baseline="-25000">
                <a:solidFill>
                  <a:schemeClr val="dk1"/>
                </a:solidFill>
                <a:latin typeface="Times New Roman"/>
                <a:ea typeface="Times New Roman"/>
                <a:cs typeface="Times New Roman"/>
                <a:sym typeface="Times New Roman"/>
              </a:rPr>
              <a:t>i,</a:t>
            </a:r>
            <a:r>
              <a:rPr lang="en-US" sz="2500" baseline="-25000">
                <a:solidFill>
                  <a:schemeClr val="dk1"/>
                </a:solidFill>
                <a:latin typeface="Times New Roman"/>
                <a:ea typeface="Times New Roman"/>
                <a:cs typeface="Times New Roman"/>
                <a:sym typeface="Times New Roman"/>
              </a:rPr>
              <a:t>j      </a:t>
            </a:r>
            <a:r>
              <a:rPr lang="en-US" sz="2000">
                <a:solidFill>
                  <a:schemeClr val="dk1"/>
                </a:solidFill>
                <a:latin typeface="Times New Roman"/>
                <a:ea typeface="Times New Roman"/>
                <a:cs typeface="Times New Roman"/>
                <a:sym typeface="Times New Roman"/>
              </a:rPr>
              <a:t>→</a:t>
            </a:r>
            <a:r>
              <a:rPr lang="en-US" sz="2000" b="0" i="0" u="none" strike="noStrike" cap="none">
                <a:solidFill>
                  <a:schemeClr val="dk1"/>
                </a:solidFill>
                <a:latin typeface="Times New Roman"/>
                <a:ea typeface="Times New Roman"/>
                <a:cs typeface="Times New Roman"/>
                <a:sym typeface="Times New Roman"/>
              </a:rPr>
              <a:t> Interaction factor associated to the cheetah i in arrangement j.</a:t>
            </a:r>
            <a:endParaRPr sz="1400" b="0" i="0" u="none" strike="noStrike" cap="none">
              <a:solidFill>
                <a:schemeClr val="dk1"/>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p:txBody>
      </p:sp>
      <p:pic>
        <p:nvPicPr>
          <p:cNvPr id="180" name="Google Shape;180;p20"/>
          <p:cNvPicPr preferRelativeResize="0"/>
          <p:nvPr/>
        </p:nvPicPr>
        <p:blipFill rotWithShape="1">
          <a:blip r:embed="rId5">
            <a:alphaModFix/>
          </a:blip>
          <a:srcRect/>
          <a:stretch/>
        </p:blipFill>
        <p:spPr>
          <a:xfrm>
            <a:off x="2046475" y="4675900"/>
            <a:ext cx="4028750" cy="371475"/>
          </a:xfrm>
          <a:prstGeom prst="rect">
            <a:avLst/>
          </a:prstGeom>
          <a:noFill/>
          <a:ln>
            <a:noFill/>
          </a:ln>
        </p:spPr>
      </p:pic>
      <p:sp>
        <p:nvSpPr>
          <p:cNvPr id="181" name="Google Shape;181;p20"/>
          <p:cNvSpPr txBox="1"/>
          <p:nvPr/>
        </p:nvSpPr>
        <p:spPr>
          <a:xfrm>
            <a:off x="1605800" y="2507025"/>
            <a:ext cx="3000000" cy="569400"/>
          </a:xfrm>
          <a:prstGeom prst="rect">
            <a:avLst/>
          </a:prstGeom>
          <a:noFill/>
          <a:ln>
            <a:noFill/>
          </a:ln>
        </p:spPr>
        <p:txBody>
          <a:bodyPr spcFirstLastPara="1" wrap="square" lIns="91425" tIns="91425" rIns="91425" bIns="91425" anchor="t" anchorCtr="0">
            <a:spAutoFit/>
          </a:bodyPr>
          <a:lstStyle/>
          <a:p>
            <a:pPr marL="0" lvl="1" indent="0" algn="l" rtl="0">
              <a:spcBef>
                <a:spcPts val="0"/>
              </a:spcBef>
              <a:spcAft>
                <a:spcPts val="0"/>
              </a:spcAft>
              <a:buNone/>
            </a:pPr>
            <a:r>
              <a:rPr lang="en-US" sz="2000">
                <a:solidFill>
                  <a:schemeClr val="dk1"/>
                </a:solidFill>
                <a:latin typeface="Times New Roman"/>
                <a:ea typeface="Times New Roman"/>
                <a:cs typeface="Times New Roman"/>
                <a:sym typeface="Times New Roman"/>
              </a:rPr>
              <a:t>X</a:t>
            </a:r>
            <a:r>
              <a:rPr lang="en-US" sz="2500" baseline="30000">
                <a:solidFill>
                  <a:schemeClr val="dk1"/>
                </a:solidFill>
                <a:latin typeface="Times New Roman"/>
                <a:ea typeface="Times New Roman"/>
                <a:cs typeface="Times New Roman"/>
                <a:sym typeface="Times New Roman"/>
              </a:rPr>
              <a:t>t+1</a:t>
            </a:r>
            <a:r>
              <a:rPr lang="en-US" sz="2500" baseline="-25000">
                <a:solidFill>
                  <a:schemeClr val="dk1"/>
                </a:solidFill>
                <a:latin typeface="Times New Roman"/>
                <a:ea typeface="Times New Roman"/>
                <a:cs typeface="Times New Roman"/>
                <a:sym typeface="Times New Roman"/>
              </a:rPr>
              <a:t>i,j</a:t>
            </a:r>
            <a:r>
              <a:rPr lang="en-US" sz="2000">
                <a:solidFill>
                  <a:schemeClr val="dk1"/>
                </a:solidFill>
                <a:latin typeface="Times New Roman"/>
                <a:ea typeface="Times New Roman"/>
                <a:cs typeface="Times New Roman"/>
                <a:sym typeface="Times New Roman"/>
              </a:rPr>
              <a:t> = X</a:t>
            </a:r>
            <a:r>
              <a:rPr lang="en-US" sz="2500" baseline="30000">
                <a:solidFill>
                  <a:schemeClr val="dk1"/>
                </a:solidFill>
                <a:latin typeface="Times New Roman"/>
                <a:ea typeface="Times New Roman"/>
                <a:cs typeface="Times New Roman"/>
                <a:sym typeface="Times New Roman"/>
              </a:rPr>
              <a:t>t</a:t>
            </a:r>
            <a:r>
              <a:rPr lang="en-US" sz="2500" baseline="-25000">
                <a:solidFill>
                  <a:schemeClr val="dk1"/>
                </a:solidFill>
                <a:latin typeface="Times New Roman"/>
                <a:ea typeface="Times New Roman"/>
                <a:cs typeface="Times New Roman"/>
                <a:sym typeface="Times New Roman"/>
              </a:rPr>
              <a:t>i,j</a:t>
            </a:r>
            <a:r>
              <a:rPr lang="en-US" sz="2500">
                <a:solidFill>
                  <a:schemeClr val="dk1"/>
                </a:solidFill>
                <a:latin typeface="Times New Roman"/>
                <a:ea typeface="Times New Roman"/>
                <a:cs typeface="Times New Roman"/>
                <a:sym typeface="Times New Roman"/>
              </a:rPr>
              <a:t>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p:nvPr/>
        </p:nvSpPr>
        <p:spPr>
          <a:xfrm rot="-7240">
            <a:off x="875293" y="143794"/>
            <a:ext cx="6980415" cy="1024202"/>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400" b="1" i="0" u="none" strike="noStrike" cap="none">
                <a:solidFill>
                  <a:srgbClr val="C5000B"/>
                </a:solidFill>
                <a:latin typeface="Calibri"/>
                <a:ea typeface="Calibri"/>
                <a:cs typeface="Calibri"/>
                <a:sym typeface="Calibri"/>
              </a:rPr>
              <a:t>  </a:t>
            </a:r>
            <a:r>
              <a:rPr lang="en-US" sz="2400" b="1" i="0" u="none" strike="noStrike" cap="none">
                <a:solidFill>
                  <a:srgbClr val="2A0000"/>
                </a:solidFill>
                <a:latin typeface="Arial"/>
                <a:ea typeface="Arial"/>
                <a:cs typeface="Arial"/>
                <a:sym typeface="Arial"/>
              </a:rPr>
              <a:t>Walchand College Of Engineering,Sangli</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400" b="0" i="1" u="none" strike="noStrike" cap="none">
                <a:solidFill>
                  <a:schemeClr val="dk2"/>
                </a:solidFill>
                <a:latin typeface="Times New Roman"/>
                <a:ea typeface="Times New Roman"/>
                <a:cs typeface="Times New Roman"/>
                <a:sym typeface="Times New Roman"/>
              </a:rPr>
              <a:t>(An Government Aided Institute)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Department Of Information Technology</a:t>
            </a:r>
            <a:endParaRPr sz="1800" b="0" i="0" u="none" strike="noStrike" cap="none">
              <a:solidFill>
                <a:schemeClr val="dk2"/>
              </a:solidFill>
              <a:latin typeface="Arial"/>
              <a:ea typeface="Arial"/>
              <a:cs typeface="Arial"/>
              <a:sym typeface="Arial"/>
            </a:endParaRPr>
          </a:p>
        </p:txBody>
      </p:sp>
      <p:pic>
        <p:nvPicPr>
          <p:cNvPr id="187" name="Google Shape;187;p21" descr="D:\Bhandare\IT Dept\A Format &amp; other\WCE Logo\Department Logo.png"/>
          <p:cNvPicPr preferRelativeResize="0"/>
          <p:nvPr/>
        </p:nvPicPr>
        <p:blipFill rotWithShape="1">
          <a:blip r:embed="rId3">
            <a:alphaModFix/>
          </a:blip>
          <a:srcRect/>
          <a:stretch/>
        </p:blipFill>
        <p:spPr>
          <a:xfrm>
            <a:off x="7855777" y="331472"/>
            <a:ext cx="1153862" cy="711604"/>
          </a:xfrm>
          <a:prstGeom prst="rect">
            <a:avLst/>
          </a:prstGeom>
          <a:noFill/>
          <a:ln>
            <a:noFill/>
          </a:ln>
        </p:spPr>
      </p:pic>
      <p:pic>
        <p:nvPicPr>
          <p:cNvPr id="188" name="Google Shape;188;p21"/>
          <p:cNvPicPr preferRelativeResize="0"/>
          <p:nvPr/>
        </p:nvPicPr>
        <p:blipFill rotWithShape="1">
          <a:blip r:embed="rId4">
            <a:alphaModFix/>
          </a:blip>
          <a:srcRect/>
          <a:stretch/>
        </p:blipFill>
        <p:spPr>
          <a:xfrm>
            <a:off x="228600" y="85172"/>
            <a:ext cx="1377192" cy="1042777"/>
          </a:xfrm>
          <a:prstGeom prst="rect">
            <a:avLst/>
          </a:prstGeom>
          <a:noFill/>
          <a:ln>
            <a:noFill/>
          </a:ln>
        </p:spPr>
      </p:pic>
      <p:sp>
        <p:nvSpPr>
          <p:cNvPr id="189" name="Google Shape;189;p21"/>
          <p:cNvSpPr/>
          <p:nvPr/>
        </p:nvSpPr>
        <p:spPr>
          <a:xfrm>
            <a:off x="-1573330" y="1163556"/>
            <a:ext cx="12317400" cy="228600"/>
          </a:xfrm>
          <a:prstGeom prst="mathMinus">
            <a:avLst>
              <a:gd name="adj1" fmla="val 2352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0" name="Google Shape;190;p21"/>
          <p:cNvSpPr txBox="1"/>
          <p:nvPr/>
        </p:nvSpPr>
        <p:spPr>
          <a:xfrm>
            <a:off x="195943" y="1612098"/>
            <a:ext cx="45768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sng" strike="noStrike" cap="none">
                <a:solidFill>
                  <a:srgbClr val="660066"/>
                </a:solidFill>
                <a:latin typeface="Calibri"/>
                <a:ea typeface="Calibri"/>
                <a:cs typeface="Calibri"/>
                <a:sym typeface="Calibri"/>
              </a:rPr>
              <a:t>Algorithm</a:t>
            </a:r>
            <a:endParaRPr sz="1400" b="0" i="0" u="none" strike="noStrike" cap="none">
              <a:solidFill>
                <a:srgbClr val="000000"/>
              </a:solidFill>
              <a:latin typeface="Arial"/>
              <a:ea typeface="Arial"/>
              <a:cs typeface="Arial"/>
              <a:sym typeface="Arial"/>
            </a:endParaRPr>
          </a:p>
        </p:txBody>
      </p:sp>
      <p:sp>
        <p:nvSpPr>
          <p:cNvPr id="191" name="Google Shape;191;p21"/>
          <p:cNvSpPr txBox="1"/>
          <p:nvPr/>
        </p:nvSpPr>
        <p:spPr>
          <a:xfrm>
            <a:off x="590425" y="2429600"/>
            <a:ext cx="6939300" cy="4616608"/>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Define the problem </a:t>
            </a:r>
            <a:r>
              <a:rPr lang="en-US" dirty="0" err="1">
                <a:solidFill>
                  <a:schemeClr val="dk1"/>
                </a:solidFill>
                <a:latin typeface="Times New Roman"/>
                <a:ea typeface="Times New Roman"/>
                <a:cs typeface="Times New Roman"/>
                <a:sym typeface="Times New Roman"/>
              </a:rPr>
              <a:t>data,dimension</a:t>
            </a:r>
            <a:r>
              <a:rPr lang="en-US" dirty="0">
                <a:solidFill>
                  <a:schemeClr val="dk1"/>
                </a:solidFill>
                <a:latin typeface="Times New Roman"/>
                <a:ea typeface="Times New Roman"/>
                <a:cs typeface="Times New Roman"/>
                <a:sym typeface="Times New Roman"/>
              </a:rPr>
              <a:t>(D),and the initial population size(n)</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Generate the initial population of cheetahs </a:t>
            </a:r>
            <a:r>
              <a:rPr lang="en-US" dirty="0" err="1">
                <a:solidFill>
                  <a:schemeClr val="dk1"/>
                </a:solidFill>
                <a:latin typeface="Times New Roman"/>
                <a:ea typeface="Times New Roman"/>
                <a:cs typeface="Times New Roman"/>
                <a:sym typeface="Times New Roman"/>
              </a:rPr>
              <a:t>Xj</a:t>
            </a:r>
            <a:r>
              <a:rPr lang="en-US" dirty="0">
                <a:solidFill>
                  <a:schemeClr val="dk1"/>
                </a:solidFill>
                <a:latin typeface="Times New Roman"/>
                <a:ea typeface="Times New Roman"/>
                <a:cs typeface="Times New Roman"/>
                <a:sym typeface="Times New Roman"/>
              </a:rPr>
              <a:t>(</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=1,2,.....n) and evaluate the fitness of each cheetah</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Initialize the populations </a:t>
            </a:r>
            <a:r>
              <a:rPr lang="en-US" dirty="0" err="1">
                <a:solidFill>
                  <a:schemeClr val="dk1"/>
                </a:solidFill>
                <a:latin typeface="Times New Roman"/>
                <a:ea typeface="Times New Roman"/>
                <a:cs typeface="Times New Roman"/>
                <a:sym typeface="Times New Roman"/>
              </a:rPr>
              <a:t>home,leader</a:t>
            </a:r>
            <a:r>
              <a:rPr lang="en-US" dirty="0">
                <a:solidFill>
                  <a:schemeClr val="dk1"/>
                </a:solidFill>
                <a:latin typeface="Times New Roman"/>
                <a:ea typeface="Times New Roman"/>
                <a:cs typeface="Times New Roman"/>
                <a:sym typeface="Times New Roman"/>
              </a:rPr>
              <a:t> and prey solutions</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t &lt;- 0</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it &lt;- 1</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err="1">
                <a:solidFill>
                  <a:schemeClr val="dk1"/>
                </a:solidFill>
                <a:latin typeface="Times New Roman"/>
                <a:ea typeface="Times New Roman"/>
                <a:cs typeface="Times New Roman"/>
                <a:sym typeface="Times New Roman"/>
              </a:rPr>
              <a:t>MaxIt</a:t>
            </a:r>
            <a:r>
              <a:rPr lang="en-US" dirty="0">
                <a:solidFill>
                  <a:schemeClr val="dk1"/>
                </a:solidFill>
                <a:latin typeface="Times New Roman"/>
                <a:ea typeface="Times New Roman"/>
                <a:cs typeface="Times New Roman"/>
                <a:sym typeface="Times New Roman"/>
              </a:rPr>
              <a:t> &lt;- desired maximum number of iterations</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T &lt;- 60 x [D/10]</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while it &lt;= </a:t>
            </a:r>
            <a:r>
              <a:rPr lang="en-US" dirty="0" err="1">
                <a:solidFill>
                  <a:schemeClr val="dk1"/>
                </a:solidFill>
                <a:latin typeface="Times New Roman"/>
                <a:ea typeface="Times New Roman"/>
                <a:cs typeface="Times New Roman"/>
                <a:sym typeface="Times New Roman"/>
              </a:rPr>
              <a:t>Maxlt</a:t>
            </a:r>
            <a:r>
              <a:rPr lang="en-US" dirty="0">
                <a:solidFill>
                  <a:schemeClr val="dk1"/>
                </a:solidFill>
                <a:latin typeface="Times New Roman"/>
                <a:ea typeface="Times New Roman"/>
                <a:cs typeface="Times New Roman"/>
                <a:sym typeface="Times New Roman"/>
              </a:rPr>
              <a:t> do</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	</a:t>
            </a:r>
            <a:r>
              <a:rPr lang="en-US" dirty="0" smtClean="0">
                <a:solidFill>
                  <a:schemeClr val="dk1"/>
                </a:solidFill>
                <a:latin typeface="Times New Roman"/>
                <a:ea typeface="Times New Roman"/>
                <a:cs typeface="Times New Roman"/>
                <a:sym typeface="Times New Roman"/>
              </a:rPr>
              <a:t>Select </a:t>
            </a:r>
            <a:r>
              <a:rPr lang="en-US" dirty="0">
                <a:solidFill>
                  <a:schemeClr val="dk1"/>
                </a:solidFill>
                <a:latin typeface="Times New Roman"/>
                <a:ea typeface="Times New Roman"/>
                <a:cs typeface="Times New Roman"/>
                <a:sym typeface="Times New Roman"/>
              </a:rPr>
              <a:t>m(2 &lt;= m &lt;= n) members of cheetahs randomly </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smtClean="0">
                <a:solidFill>
                  <a:schemeClr val="dk1"/>
                </a:solidFill>
                <a:latin typeface="Times New Roman"/>
                <a:ea typeface="Times New Roman"/>
                <a:cs typeface="Times New Roman"/>
                <a:sym typeface="Times New Roman"/>
              </a:rPr>
              <a:t>          for </a:t>
            </a:r>
            <a:r>
              <a:rPr lang="en-US" dirty="0">
                <a:solidFill>
                  <a:schemeClr val="dk1"/>
                </a:solidFill>
                <a:latin typeface="Times New Roman"/>
                <a:ea typeface="Times New Roman"/>
                <a:cs typeface="Times New Roman"/>
                <a:sym typeface="Times New Roman"/>
              </a:rPr>
              <a:t>each member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E m do</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smtClean="0">
                <a:solidFill>
                  <a:schemeClr val="dk1"/>
                </a:solidFill>
                <a:latin typeface="Times New Roman"/>
                <a:ea typeface="Times New Roman"/>
                <a:cs typeface="Times New Roman"/>
                <a:sym typeface="Times New Roman"/>
              </a:rPr>
              <a:t>          Define </a:t>
            </a:r>
            <a:r>
              <a:rPr lang="en-US" dirty="0">
                <a:solidFill>
                  <a:schemeClr val="dk1"/>
                </a:solidFill>
                <a:latin typeface="Times New Roman"/>
                <a:ea typeface="Times New Roman"/>
                <a:cs typeface="Times New Roman"/>
                <a:sym typeface="Times New Roman"/>
              </a:rPr>
              <a:t>the </a:t>
            </a:r>
            <a:r>
              <a:rPr lang="en-US" dirty="0" err="1">
                <a:solidFill>
                  <a:schemeClr val="dk1"/>
                </a:solidFill>
                <a:latin typeface="Times New Roman"/>
                <a:ea typeface="Times New Roman"/>
                <a:cs typeface="Times New Roman"/>
                <a:sym typeface="Times New Roman"/>
              </a:rPr>
              <a:t>neighbour</a:t>
            </a:r>
            <a:r>
              <a:rPr lang="en-US" dirty="0">
                <a:solidFill>
                  <a:schemeClr val="dk1"/>
                </a:solidFill>
                <a:latin typeface="Times New Roman"/>
                <a:ea typeface="Times New Roman"/>
                <a:cs typeface="Times New Roman"/>
                <a:sym typeface="Times New Roman"/>
              </a:rPr>
              <a:t> agent of member </a:t>
            </a:r>
            <a:r>
              <a:rPr lang="en-US" dirty="0" err="1">
                <a:solidFill>
                  <a:schemeClr val="dk1"/>
                </a:solidFill>
                <a:latin typeface="Times New Roman"/>
                <a:ea typeface="Times New Roman"/>
                <a:cs typeface="Times New Roman"/>
                <a:sym typeface="Times New Roman"/>
              </a:rPr>
              <a:t>i</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smtClean="0">
                <a:solidFill>
                  <a:schemeClr val="dk1"/>
                </a:solidFill>
                <a:latin typeface="Times New Roman"/>
                <a:ea typeface="Times New Roman"/>
                <a:cs typeface="Times New Roman"/>
                <a:sym typeface="Times New Roman"/>
              </a:rPr>
              <a:t>              for </a:t>
            </a:r>
            <a:r>
              <a:rPr lang="en-US" dirty="0">
                <a:solidFill>
                  <a:schemeClr val="dk1"/>
                </a:solidFill>
                <a:latin typeface="Times New Roman"/>
                <a:ea typeface="Times New Roman"/>
                <a:cs typeface="Times New Roman"/>
                <a:sym typeface="Times New Roman"/>
              </a:rPr>
              <a:t>each arbitrary arrangement j {1,2,....D} do</a:t>
            </a:r>
            <a:endParaRPr dirty="0">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dirty="0" smtClean="0">
                <a:solidFill>
                  <a:schemeClr val="dk1"/>
                </a:solidFill>
                <a:latin typeface="Times New Roman"/>
                <a:ea typeface="Times New Roman"/>
                <a:cs typeface="Times New Roman"/>
                <a:sym typeface="Times New Roman"/>
              </a:rPr>
              <a:t>                  Calculate </a:t>
            </a:r>
            <a:r>
              <a:rPr lang="en-US" dirty="0">
                <a:solidFill>
                  <a:schemeClr val="dk1"/>
                </a:solidFill>
                <a:latin typeface="Times New Roman"/>
                <a:ea typeface="Times New Roman"/>
                <a:cs typeface="Times New Roman"/>
                <a:sym typeface="Times New Roman"/>
              </a:rPr>
              <a:t>r^,</a:t>
            </a:r>
            <a:r>
              <a:rPr lang="en-US" dirty="0" err="1">
                <a:solidFill>
                  <a:schemeClr val="dk1"/>
                </a:solidFill>
                <a:latin typeface="Times New Roman"/>
                <a:ea typeface="Times New Roman"/>
                <a:cs typeface="Times New Roman"/>
                <a:sym typeface="Times New Roman"/>
              </a:rPr>
              <a:t>r,a,b</a:t>
            </a:r>
            <a:r>
              <a:rPr lang="en-US" dirty="0">
                <a:solidFill>
                  <a:schemeClr val="dk1"/>
                </a:solidFill>
                <a:latin typeface="Times New Roman"/>
                <a:ea typeface="Times New Roman"/>
                <a:cs typeface="Times New Roman"/>
                <a:sym typeface="Times New Roman"/>
              </a:rPr>
              <a:t>, and H</a:t>
            </a:r>
            <a:endParaRPr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dirty="0" smtClean="0">
                <a:solidFill>
                  <a:schemeClr val="dk1"/>
                </a:solidFill>
                <a:latin typeface="Times New Roman"/>
                <a:ea typeface="Times New Roman"/>
                <a:cs typeface="Times New Roman"/>
                <a:sym typeface="Times New Roman"/>
              </a:rPr>
              <a:t> 14</a:t>
            </a:r>
            <a:r>
              <a:rPr lang="en-US" dirty="0">
                <a:solidFill>
                  <a:schemeClr val="dk1"/>
                </a:solidFill>
                <a:latin typeface="Times New Roman"/>
                <a:ea typeface="Times New Roman"/>
                <a:cs typeface="Times New Roman"/>
                <a:sym typeface="Times New Roman"/>
              </a:rPr>
              <a:t>.      </a:t>
            </a:r>
            <a:r>
              <a:rPr lang="en-US" dirty="0" smtClean="0">
                <a:solidFill>
                  <a:schemeClr val="dk1"/>
                </a:solidFill>
                <a:latin typeface="Times New Roman"/>
                <a:ea typeface="Times New Roman"/>
                <a:cs typeface="Times New Roman"/>
                <a:sym typeface="Times New Roman"/>
              </a:rPr>
              <a:t>                  r2,r3 </a:t>
            </a:r>
            <a:r>
              <a:rPr lang="en-US" dirty="0">
                <a:solidFill>
                  <a:schemeClr val="dk1"/>
                </a:solidFill>
                <a:latin typeface="Times New Roman"/>
                <a:ea typeface="Times New Roman"/>
                <a:cs typeface="Times New Roman"/>
                <a:sym typeface="Times New Roman"/>
              </a:rPr>
              <a:t>&lt;- random numbers are chosen uniformly from 0 to 1</a:t>
            </a:r>
            <a:endParaRPr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dirty="0">
                <a:solidFill>
                  <a:schemeClr val="dk1"/>
                </a:solidFill>
                <a:latin typeface="Times New Roman"/>
                <a:ea typeface="Times New Roman"/>
                <a:cs typeface="Times New Roman"/>
                <a:sym typeface="Times New Roman"/>
              </a:rPr>
              <a:t>15.      </a:t>
            </a:r>
            <a:r>
              <a:rPr lang="en-US" dirty="0" smtClean="0">
                <a:solidFill>
                  <a:schemeClr val="dk1"/>
                </a:solidFill>
                <a:latin typeface="Times New Roman"/>
                <a:ea typeface="Times New Roman"/>
                <a:cs typeface="Times New Roman"/>
                <a:sym typeface="Times New Roman"/>
              </a:rPr>
              <a:t>                  if </a:t>
            </a:r>
            <a:r>
              <a:rPr lang="en-US" dirty="0">
                <a:solidFill>
                  <a:schemeClr val="dk1"/>
                </a:solidFill>
                <a:latin typeface="Times New Roman"/>
                <a:ea typeface="Times New Roman"/>
                <a:cs typeface="Times New Roman"/>
                <a:sym typeface="Times New Roman"/>
              </a:rPr>
              <a:t>r2 &lt;= r3 then</a:t>
            </a:r>
            <a:endParaRPr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dirty="0">
                <a:solidFill>
                  <a:schemeClr val="dk1"/>
                </a:solidFill>
                <a:latin typeface="Times New Roman"/>
                <a:ea typeface="Times New Roman"/>
                <a:cs typeface="Times New Roman"/>
                <a:sym typeface="Times New Roman"/>
              </a:rPr>
              <a:t>16.      </a:t>
            </a:r>
            <a:r>
              <a:rPr lang="en-US" dirty="0" smtClean="0">
                <a:solidFill>
                  <a:schemeClr val="dk1"/>
                </a:solidFill>
                <a:latin typeface="Times New Roman"/>
                <a:ea typeface="Times New Roman"/>
                <a:cs typeface="Times New Roman"/>
                <a:sym typeface="Times New Roman"/>
              </a:rPr>
              <a:t>                      r4 </a:t>
            </a:r>
            <a:r>
              <a:rPr lang="en-US" dirty="0">
                <a:solidFill>
                  <a:schemeClr val="dk1"/>
                </a:solidFill>
                <a:latin typeface="Times New Roman"/>
                <a:ea typeface="Times New Roman"/>
                <a:cs typeface="Times New Roman"/>
                <a:sym typeface="Times New Roman"/>
              </a:rPr>
              <a:t>&lt;- a random number is chosen uniformly from 0 to 3</a:t>
            </a:r>
            <a:endParaRPr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dirty="0">
                <a:solidFill>
                  <a:schemeClr val="dk1"/>
                </a:solidFill>
                <a:latin typeface="Times New Roman"/>
                <a:ea typeface="Times New Roman"/>
                <a:cs typeface="Times New Roman"/>
                <a:sym typeface="Times New Roman"/>
              </a:rPr>
              <a:t>17.      </a:t>
            </a:r>
            <a:r>
              <a:rPr lang="en-US" dirty="0" smtClean="0">
                <a:solidFill>
                  <a:schemeClr val="dk1"/>
                </a:solidFill>
                <a:latin typeface="Times New Roman"/>
                <a:ea typeface="Times New Roman"/>
                <a:cs typeface="Times New Roman"/>
                <a:sym typeface="Times New Roman"/>
              </a:rPr>
              <a:t>                      if </a:t>
            </a:r>
            <a:r>
              <a:rPr lang="en-US" dirty="0">
                <a:solidFill>
                  <a:schemeClr val="dk1"/>
                </a:solidFill>
                <a:latin typeface="Times New Roman"/>
                <a:ea typeface="Times New Roman"/>
                <a:cs typeface="Times New Roman"/>
                <a:sym typeface="Times New Roman"/>
              </a:rPr>
              <a:t>H &gt;= r4 then</a:t>
            </a:r>
            <a:endParaRPr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dirty="0">
                <a:solidFill>
                  <a:schemeClr val="dk1"/>
                </a:solidFill>
                <a:latin typeface="Times New Roman"/>
                <a:ea typeface="Times New Roman"/>
                <a:cs typeface="Times New Roman"/>
                <a:sym typeface="Times New Roman"/>
              </a:rPr>
              <a:t>18.      </a:t>
            </a:r>
            <a:r>
              <a:rPr lang="en-US" dirty="0" smtClean="0">
                <a:solidFill>
                  <a:schemeClr val="dk1"/>
                </a:solidFill>
                <a:latin typeface="Times New Roman"/>
                <a:ea typeface="Times New Roman"/>
                <a:cs typeface="Times New Roman"/>
                <a:sym typeface="Times New Roman"/>
              </a:rPr>
              <a:t>                          Calculate </a:t>
            </a:r>
            <a:r>
              <a:rPr lang="en-US" dirty="0">
                <a:solidFill>
                  <a:schemeClr val="dk1"/>
                </a:solidFill>
                <a:latin typeface="Times New Roman"/>
                <a:ea typeface="Times New Roman"/>
                <a:cs typeface="Times New Roman"/>
                <a:sym typeface="Times New Roman"/>
              </a:rPr>
              <a:t>the new position of member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in arrangement j using </a:t>
            </a:r>
            <a:r>
              <a:rPr lang="en-US" dirty="0" smtClean="0">
                <a:solidFill>
                  <a:schemeClr val="dk1"/>
                </a:solidFill>
                <a:latin typeface="Times New Roman"/>
                <a:ea typeface="Times New Roman"/>
                <a:cs typeface="Times New Roman"/>
                <a:sym typeface="Times New Roman"/>
              </a:rPr>
              <a:t>                Equation </a:t>
            </a:r>
            <a:r>
              <a:rPr lang="en-US" dirty="0">
                <a:solidFill>
                  <a:schemeClr val="dk1"/>
                </a:solidFill>
                <a:latin typeface="Times New Roman"/>
                <a:ea typeface="Times New Roman"/>
                <a:cs typeface="Times New Roman"/>
                <a:sym typeface="Times New Roman"/>
              </a:rPr>
              <a:t>(3) // Attack</a:t>
            </a:r>
            <a:endParaRPr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1672</Words>
  <Application>Microsoft Office PowerPoint</Application>
  <PresentationFormat>On-screen Show (4:3)</PresentationFormat>
  <Paragraphs>517</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Twentieth Century</vt:lpstr>
      <vt:lpstr>Raleway SemiBold</vt:lpstr>
      <vt:lpstr>Noto Sans Symbols</vt:lpstr>
      <vt:lpstr>Calibri</vt:lpstr>
      <vt:lpstr>Algerian</vt:lpstr>
      <vt:lpstr>Arial</vt:lpstr>
      <vt:lpstr>Times New Roman</vt:lpstr>
      <vt:lpstr>Office Theme</vt:lpstr>
      <vt:lpstr>PowerPoint Presentation</vt:lpstr>
      <vt:lpstr>PowerPoint Presentation</vt:lpstr>
      <vt:lpstr>Problem Statement :</vt:lpstr>
      <vt:lpstr>Introduction:</vt:lpstr>
      <vt:lpstr>Objectives :</vt:lpstr>
      <vt:lpstr>Flow Of System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ELD Problem Formulation:      </vt:lpstr>
      <vt:lpstr>ELD Problem Formulation: </vt:lpstr>
      <vt:lpstr>Output and comparison: </vt:lpstr>
      <vt:lpstr>Technology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2023-05-20T06:15:12Z</dcterms:modified>
</cp:coreProperties>
</file>