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8" r:id="rId2"/>
    <p:sldId id="259" r:id="rId3"/>
    <p:sldId id="260"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B9D89-2ADF-42D7-A12D-C6E3B2AB5C23}"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AA35A-6332-4F9B-B0E6-7B9A60478F1B}" type="slidenum">
              <a:rPr lang="en-US" smtClean="0"/>
              <a:t>‹#›</a:t>
            </a:fld>
            <a:endParaRPr lang="en-US"/>
          </a:p>
        </p:txBody>
      </p:sp>
    </p:spTree>
    <p:extLst>
      <p:ext uri="{BB962C8B-B14F-4D97-AF65-F5344CB8AC3E}">
        <p14:creationId xmlns:p14="http://schemas.microsoft.com/office/powerpoint/2010/main" val="387546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6B9D89-2ADF-42D7-A12D-C6E3B2AB5C23}"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AA35A-6332-4F9B-B0E6-7B9A60478F1B}" type="slidenum">
              <a:rPr lang="en-US" smtClean="0"/>
              <a:t>‹#›</a:t>
            </a:fld>
            <a:endParaRPr lang="en-US"/>
          </a:p>
        </p:txBody>
      </p:sp>
    </p:spTree>
    <p:extLst>
      <p:ext uri="{BB962C8B-B14F-4D97-AF65-F5344CB8AC3E}">
        <p14:creationId xmlns:p14="http://schemas.microsoft.com/office/powerpoint/2010/main" val="367352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6B9D89-2ADF-42D7-A12D-C6E3B2AB5C23}"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AA35A-6332-4F9B-B0E6-7B9A60478F1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3547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6B9D89-2ADF-42D7-A12D-C6E3B2AB5C23}"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AA35A-6332-4F9B-B0E6-7B9A60478F1B}" type="slidenum">
              <a:rPr lang="en-US" smtClean="0"/>
              <a:t>‹#›</a:t>
            </a:fld>
            <a:endParaRPr lang="en-US"/>
          </a:p>
        </p:txBody>
      </p:sp>
    </p:spTree>
    <p:extLst>
      <p:ext uri="{BB962C8B-B14F-4D97-AF65-F5344CB8AC3E}">
        <p14:creationId xmlns:p14="http://schemas.microsoft.com/office/powerpoint/2010/main" val="155450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6B9D89-2ADF-42D7-A12D-C6E3B2AB5C23}"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AA35A-6332-4F9B-B0E6-7B9A60478F1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4888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6B9D89-2ADF-42D7-A12D-C6E3B2AB5C23}"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AA35A-6332-4F9B-B0E6-7B9A60478F1B}" type="slidenum">
              <a:rPr lang="en-US" smtClean="0"/>
              <a:t>‹#›</a:t>
            </a:fld>
            <a:endParaRPr lang="en-US"/>
          </a:p>
        </p:txBody>
      </p:sp>
    </p:spTree>
    <p:extLst>
      <p:ext uri="{BB962C8B-B14F-4D97-AF65-F5344CB8AC3E}">
        <p14:creationId xmlns:p14="http://schemas.microsoft.com/office/powerpoint/2010/main" val="241203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B9D89-2ADF-42D7-A12D-C6E3B2AB5C23}"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AA35A-6332-4F9B-B0E6-7B9A60478F1B}" type="slidenum">
              <a:rPr lang="en-US" smtClean="0"/>
              <a:t>‹#›</a:t>
            </a:fld>
            <a:endParaRPr lang="en-US"/>
          </a:p>
        </p:txBody>
      </p:sp>
    </p:spTree>
    <p:extLst>
      <p:ext uri="{BB962C8B-B14F-4D97-AF65-F5344CB8AC3E}">
        <p14:creationId xmlns:p14="http://schemas.microsoft.com/office/powerpoint/2010/main" val="2133397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B9D89-2ADF-42D7-A12D-C6E3B2AB5C23}"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AA35A-6332-4F9B-B0E6-7B9A60478F1B}" type="slidenum">
              <a:rPr lang="en-US" smtClean="0"/>
              <a:t>‹#›</a:t>
            </a:fld>
            <a:endParaRPr lang="en-US"/>
          </a:p>
        </p:txBody>
      </p:sp>
    </p:spTree>
    <p:extLst>
      <p:ext uri="{BB962C8B-B14F-4D97-AF65-F5344CB8AC3E}">
        <p14:creationId xmlns:p14="http://schemas.microsoft.com/office/powerpoint/2010/main" val="17033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B9D89-2ADF-42D7-A12D-C6E3B2AB5C23}"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AA35A-6332-4F9B-B0E6-7B9A60478F1B}" type="slidenum">
              <a:rPr lang="en-US" smtClean="0"/>
              <a:t>‹#›</a:t>
            </a:fld>
            <a:endParaRPr lang="en-US"/>
          </a:p>
        </p:txBody>
      </p:sp>
    </p:spTree>
    <p:extLst>
      <p:ext uri="{BB962C8B-B14F-4D97-AF65-F5344CB8AC3E}">
        <p14:creationId xmlns:p14="http://schemas.microsoft.com/office/powerpoint/2010/main" val="202642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6B9D89-2ADF-42D7-A12D-C6E3B2AB5C23}"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AA35A-6332-4F9B-B0E6-7B9A60478F1B}" type="slidenum">
              <a:rPr lang="en-US" smtClean="0"/>
              <a:t>‹#›</a:t>
            </a:fld>
            <a:endParaRPr lang="en-US"/>
          </a:p>
        </p:txBody>
      </p:sp>
    </p:spTree>
    <p:extLst>
      <p:ext uri="{BB962C8B-B14F-4D97-AF65-F5344CB8AC3E}">
        <p14:creationId xmlns:p14="http://schemas.microsoft.com/office/powerpoint/2010/main" val="876970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B9D89-2ADF-42D7-A12D-C6E3B2AB5C23}"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AA35A-6332-4F9B-B0E6-7B9A60478F1B}" type="slidenum">
              <a:rPr lang="en-US" smtClean="0"/>
              <a:t>‹#›</a:t>
            </a:fld>
            <a:endParaRPr lang="en-US"/>
          </a:p>
        </p:txBody>
      </p:sp>
    </p:spTree>
    <p:extLst>
      <p:ext uri="{BB962C8B-B14F-4D97-AF65-F5344CB8AC3E}">
        <p14:creationId xmlns:p14="http://schemas.microsoft.com/office/powerpoint/2010/main" val="196284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B9D89-2ADF-42D7-A12D-C6E3B2AB5C23}" type="datetimeFigureOut">
              <a:rPr lang="en-US" smtClean="0"/>
              <a:t>10/13/2024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8AA35A-6332-4F9B-B0E6-7B9A60478F1B}" type="slidenum">
              <a:rPr lang="en-US" smtClean="0"/>
              <a:t>‹#›</a:t>
            </a:fld>
            <a:endParaRPr lang="en-US"/>
          </a:p>
        </p:txBody>
      </p:sp>
    </p:spTree>
    <p:extLst>
      <p:ext uri="{BB962C8B-B14F-4D97-AF65-F5344CB8AC3E}">
        <p14:creationId xmlns:p14="http://schemas.microsoft.com/office/powerpoint/2010/main" val="588879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B9D89-2ADF-42D7-A12D-C6E3B2AB5C23}" type="datetimeFigureOut">
              <a:rPr lang="en-US" smtClean="0"/>
              <a:t>10/13/2024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8AA35A-6332-4F9B-B0E6-7B9A60478F1B}" type="slidenum">
              <a:rPr lang="en-US" smtClean="0"/>
              <a:t>‹#›</a:t>
            </a:fld>
            <a:endParaRPr lang="en-US"/>
          </a:p>
        </p:txBody>
      </p:sp>
    </p:spTree>
    <p:extLst>
      <p:ext uri="{BB962C8B-B14F-4D97-AF65-F5344CB8AC3E}">
        <p14:creationId xmlns:p14="http://schemas.microsoft.com/office/powerpoint/2010/main" val="304230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B9D89-2ADF-42D7-A12D-C6E3B2AB5C23}" type="datetimeFigureOut">
              <a:rPr lang="en-US" smtClean="0"/>
              <a:t>10/13/2024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8AA35A-6332-4F9B-B0E6-7B9A60478F1B}" type="slidenum">
              <a:rPr lang="en-US" smtClean="0"/>
              <a:t>‹#›</a:t>
            </a:fld>
            <a:endParaRPr lang="en-US"/>
          </a:p>
        </p:txBody>
      </p:sp>
    </p:spTree>
    <p:extLst>
      <p:ext uri="{BB962C8B-B14F-4D97-AF65-F5344CB8AC3E}">
        <p14:creationId xmlns:p14="http://schemas.microsoft.com/office/powerpoint/2010/main" val="92861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B9D89-2ADF-42D7-A12D-C6E3B2AB5C23}"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AA35A-6332-4F9B-B0E6-7B9A60478F1B}" type="slidenum">
              <a:rPr lang="en-US" smtClean="0"/>
              <a:t>‹#›</a:t>
            </a:fld>
            <a:endParaRPr lang="en-US"/>
          </a:p>
        </p:txBody>
      </p:sp>
    </p:spTree>
    <p:extLst>
      <p:ext uri="{BB962C8B-B14F-4D97-AF65-F5344CB8AC3E}">
        <p14:creationId xmlns:p14="http://schemas.microsoft.com/office/powerpoint/2010/main" val="291256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AA35A-6332-4F9B-B0E6-7B9A60478F1B}" type="slidenum">
              <a:rPr lang="en-US" smtClean="0"/>
              <a:t>‹#›</a:t>
            </a:fld>
            <a:endParaRPr lang="en-US"/>
          </a:p>
        </p:txBody>
      </p:sp>
      <p:sp>
        <p:nvSpPr>
          <p:cNvPr id="5" name="Date Placeholder 4"/>
          <p:cNvSpPr>
            <a:spLocks noGrp="1"/>
          </p:cNvSpPr>
          <p:nvPr>
            <p:ph type="dt" sz="half" idx="10"/>
          </p:nvPr>
        </p:nvSpPr>
        <p:spPr/>
        <p:txBody>
          <a:bodyPr/>
          <a:lstStyle/>
          <a:p>
            <a:fld id="{AA6B9D89-2ADF-42D7-A12D-C6E3B2AB5C23}" type="datetimeFigureOut">
              <a:rPr lang="en-US" smtClean="0"/>
              <a:t>10/13/2024</a:t>
            </a:fld>
            <a:endParaRPr lang="en-US"/>
          </a:p>
        </p:txBody>
      </p:sp>
    </p:spTree>
    <p:extLst>
      <p:ext uri="{BB962C8B-B14F-4D97-AF65-F5344CB8AC3E}">
        <p14:creationId xmlns:p14="http://schemas.microsoft.com/office/powerpoint/2010/main" val="3277363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B9D89-2ADF-42D7-A12D-C6E3B2AB5C23}" type="datetimeFigureOut">
              <a:rPr lang="en-US" smtClean="0"/>
              <a:t>10/13/2024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8AA35A-6332-4F9B-B0E6-7B9A60478F1B}" type="slidenum">
              <a:rPr lang="en-US" smtClean="0"/>
              <a:t>‹#›</a:t>
            </a:fld>
            <a:endParaRPr lang="en-US"/>
          </a:p>
        </p:txBody>
      </p:sp>
    </p:spTree>
    <p:extLst>
      <p:ext uri="{BB962C8B-B14F-4D97-AF65-F5344CB8AC3E}">
        <p14:creationId xmlns:p14="http://schemas.microsoft.com/office/powerpoint/2010/main" val="340070061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avatpoint.com/interface-in-java"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javatpoint.com/array-in-java"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javatpoint.com/features-of-java#Architecture-neutral" TargetMode="External"/><Relationship Id="rId13" Type="http://schemas.openxmlformats.org/officeDocument/2006/relationships/hyperlink" Target="https://www.javatpoint.com/features-of-java#Dynamic" TargetMode="External"/><Relationship Id="rId3" Type="http://schemas.openxmlformats.org/officeDocument/2006/relationships/hyperlink" Target="https://www.javatpoint.com/features-of-java#Object-Oriented" TargetMode="External"/><Relationship Id="rId7" Type="http://schemas.openxmlformats.org/officeDocument/2006/relationships/hyperlink" Target="https://www.javatpoint.com/features-of-java#Robust" TargetMode="External"/><Relationship Id="rId12" Type="http://schemas.openxmlformats.org/officeDocument/2006/relationships/hyperlink" Target="https://www.javatpoint.com/features-of-java#Distributed" TargetMode="External"/><Relationship Id="rId2" Type="http://schemas.openxmlformats.org/officeDocument/2006/relationships/hyperlink" Target="https://www.javatpoint.com/features-of-java#Simple" TargetMode="External"/><Relationship Id="rId1" Type="http://schemas.openxmlformats.org/officeDocument/2006/relationships/slideLayout" Target="../slideLayouts/slideLayout2.xml"/><Relationship Id="rId6" Type="http://schemas.openxmlformats.org/officeDocument/2006/relationships/hyperlink" Target="https://www.javatpoint.com/features-of-java#Secured" TargetMode="External"/><Relationship Id="rId11" Type="http://schemas.openxmlformats.org/officeDocument/2006/relationships/hyperlink" Target="https://www.javatpoint.com/features-of-java#Multithreaded" TargetMode="External"/><Relationship Id="rId5" Type="http://schemas.openxmlformats.org/officeDocument/2006/relationships/hyperlink" Target="https://www.javatpoint.com/features-of-java#Platform-independent" TargetMode="External"/><Relationship Id="rId10" Type="http://schemas.openxmlformats.org/officeDocument/2006/relationships/hyperlink" Target="https://www.javatpoint.com/features-of-java#High-Performance" TargetMode="External"/><Relationship Id="rId4" Type="http://schemas.openxmlformats.org/officeDocument/2006/relationships/hyperlink" Target="https://www.javatpoint.com/features-of-java#Portable" TargetMode="External"/><Relationship Id="rId9" Type="http://schemas.openxmlformats.org/officeDocument/2006/relationships/hyperlink" Target="https://www.javatpoint.com/features-of-java#Interpreted" TargetMode="External"/><Relationship Id="rId1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java-appl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javatpoint.com/simple-program-of-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CA49-EC4F-422C-83EB-3B481FB9DFEB}"/>
              </a:ext>
            </a:extLst>
          </p:cNvPr>
          <p:cNvSpPr>
            <a:spLocks noGrp="1"/>
          </p:cNvSpPr>
          <p:nvPr>
            <p:ph type="title"/>
          </p:nvPr>
        </p:nvSpPr>
        <p:spPr>
          <a:xfrm>
            <a:off x="1408922" y="609600"/>
            <a:ext cx="7865080" cy="1320800"/>
          </a:xfrm>
        </p:spPr>
        <p:txBody>
          <a:bodyPr>
            <a:normAutofit fontScale="90000"/>
          </a:bodyPr>
          <a:lstStyle/>
          <a:p>
            <a:pPr algn="ctr"/>
            <a:r>
              <a:rPr lang="en-US" sz="7200" dirty="0">
                <a:solidFill>
                  <a:schemeClr val="bg2">
                    <a:lumMod val="10000"/>
                  </a:schemeClr>
                </a:solidFill>
              </a:rPr>
              <a:t>PRESENTATION ON CORE JAVA</a:t>
            </a:r>
          </a:p>
        </p:txBody>
      </p:sp>
      <p:sp>
        <p:nvSpPr>
          <p:cNvPr id="3" name="Content Placeholder 2">
            <a:extLst>
              <a:ext uri="{FF2B5EF4-FFF2-40B4-BE49-F238E27FC236}">
                <a16:creationId xmlns:a16="http://schemas.microsoft.com/office/drawing/2014/main" id="{4025F40E-04D6-47F0-9CC0-0C9923569C70}"/>
              </a:ext>
            </a:extLst>
          </p:cNvPr>
          <p:cNvSpPr>
            <a:spLocks noGrp="1"/>
          </p:cNvSpPr>
          <p:nvPr>
            <p:ph idx="1"/>
          </p:nvPr>
        </p:nvSpPr>
        <p:spPr>
          <a:xfrm>
            <a:off x="677334" y="3601616"/>
            <a:ext cx="8596668" cy="2439746"/>
          </a:xfrm>
        </p:spPr>
        <p:txBody>
          <a:bodyPr/>
          <a:lstStyle/>
          <a:p>
            <a:r>
              <a:rPr lang="en-US" dirty="0">
                <a:solidFill>
                  <a:schemeClr val="bg2">
                    <a:lumMod val="10000"/>
                  </a:schemeClr>
                </a:solidFill>
              </a:rPr>
              <a:t>Name : </a:t>
            </a:r>
            <a:r>
              <a:rPr lang="en-US" dirty="0">
                <a:solidFill>
                  <a:schemeClr val="accent1">
                    <a:lumMod val="50000"/>
                  </a:schemeClr>
                </a:solidFill>
              </a:rPr>
              <a:t>Sakshi Kiran Mohite</a:t>
            </a:r>
          </a:p>
          <a:p>
            <a:r>
              <a:rPr lang="en-US" dirty="0">
                <a:solidFill>
                  <a:schemeClr val="bg2">
                    <a:lumMod val="10000"/>
                  </a:schemeClr>
                </a:solidFill>
              </a:rPr>
              <a:t>Roll No </a:t>
            </a:r>
            <a:r>
              <a:rPr lang="en-US" dirty="0">
                <a:solidFill>
                  <a:schemeClr val="accent1">
                    <a:lumMod val="50000"/>
                  </a:schemeClr>
                </a:solidFill>
              </a:rPr>
              <a:t>: 4254</a:t>
            </a:r>
          </a:p>
          <a:p>
            <a:r>
              <a:rPr lang="en-US" dirty="0">
                <a:solidFill>
                  <a:schemeClr val="bg2">
                    <a:lumMod val="10000"/>
                  </a:schemeClr>
                </a:solidFill>
              </a:rPr>
              <a:t>Class</a:t>
            </a:r>
            <a:r>
              <a:rPr lang="en-US" dirty="0">
                <a:solidFill>
                  <a:schemeClr val="accent1">
                    <a:lumMod val="50000"/>
                  </a:schemeClr>
                </a:solidFill>
              </a:rPr>
              <a:t> : TY BCA (SCIENCE) </a:t>
            </a:r>
          </a:p>
        </p:txBody>
      </p:sp>
    </p:spTree>
    <p:extLst>
      <p:ext uri="{BB962C8B-B14F-4D97-AF65-F5344CB8AC3E}">
        <p14:creationId xmlns:p14="http://schemas.microsoft.com/office/powerpoint/2010/main" val="98668505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A480-4D23-4F82-A4D2-445F834CE69C}"/>
              </a:ext>
            </a:extLst>
          </p:cNvPr>
          <p:cNvSpPr>
            <a:spLocks noGrp="1"/>
          </p:cNvSpPr>
          <p:nvPr>
            <p:ph type="title"/>
          </p:nvPr>
        </p:nvSpPr>
        <p:spPr/>
        <p:txBody>
          <a:bodyPr>
            <a:normAutofit fontScale="90000"/>
          </a:bodyPr>
          <a:lstStyle/>
          <a:p>
            <a:pPr algn="ctr"/>
            <a:r>
              <a:rPr lang="en-US" sz="5400" dirty="0">
                <a:solidFill>
                  <a:schemeClr val="bg2">
                    <a:lumMod val="10000"/>
                  </a:schemeClr>
                </a:solidFill>
              </a:rPr>
              <a:t>TYPES OF VARIABLES</a:t>
            </a:r>
            <a:br>
              <a:rPr lang="en-US" dirty="0"/>
            </a:br>
            <a:endParaRPr lang="en-US" dirty="0"/>
          </a:p>
        </p:txBody>
      </p:sp>
      <p:sp>
        <p:nvSpPr>
          <p:cNvPr id="3" name="Content Placeholder 2">
            <a:extLst>
              <a:ext uri="{FF2B5EF4-FFF2-40B4-BE49-F238E27FC236}">
                <a16:creationId xmlns:a16="http://schemas.microsoft.com/office/drawing/2014/main" id="{E078FD4B-DD72-44FA-97D1-E333EBE87CE3}"/>
              </a:ext>
            </a:extLst>
          </p:cNvPr>
          <p:cNvSpPr>
            <a:spLocks noGrp="1"/>
          </p:cNvSpPr>
          <p:nvPr>
            <p:ph idx="1"/>
          </p:nvPr>
        </p:nvSpPr>
        <p:spPr/>
        <p:txBody>
          <a:bodyPr/>
          <a:lstStyle/>
          <a:p>
            <a:pPr marL="0" indent="0">
              <a:buNone/>
            </a:pPr>
            <a:r>
              <a:rPr lang="en-US" dirty="0"/>
              <a:t>There are three types of variables in </a:t>
            </a:r>
            <a:r>
              <a:rPr lang="en-US" dirty="0">
                <a:hlinkClick r:id="rId2"/>
              </a:rPr>
              <a:t>Java</a:t>
            </a:r>
            <a:r>
              <a:rPr lang="en-US" dirty="0"/>
              <a:t>:</a:t>
            </a:r>
          </a:p>
          <a:p>
            <a:pPr>
              <a:buFont typeface="Wingdings" panose="05000000000000000000" pitchFamily="2" charset="2"/>
              <a:buChar char="q"/>
            </a:pPr>
            <a:r>
              <a:rPr lang="en-US" dirty="0">
                <a:solidFill>
                  <a:schemeClr val="accent1">
                    <a:lumMod val="50000"/>
                  </a:schemeClr>
                </a:solidFill>
              </a:rPr>
              <a:t>local variable</a:t>
            </a:r>
          </a:p>
          <a:p>
            <a:pPr>
              <a:buFont typeface="Wingdings" panose="05000000000000000000" pitchFamily="2" charset="2"/>
              <a:buChar char="q"/>
            </a:pPr>
            <a:r>
              <a:rPr lang="en-US" dirty="0">
                <a:solidFill>
                  <a:schemeClr val="accent1">
                    <a:lumMod val="50000"/>
                  </a:schemeClr>
                </a:solidFill>
              </a:rPr>
              <a:t>instance variable</a:t>
            </a:r>
          </a:p>
          <a:p>
            <a:pPr>
              <a:buFont typeface="Wingdings" panose="05000000000000000000" pitchFamily="2" charset="2"/>
              <a:buChar char="q"/>
            </a:pPr>
            <a:r>
              <a:rPr lang="en-US" dirty="0">
                <a:solidFill>
                  <a:schemeClr val="accent1">
                    <a:lumMod val="50000"/>
                  </a:schemeClr>
                </a:solidFill>
              </a:rPr>
              <a:t>static variable</a:t>
            </a:r>
          </a:p>
          <a:p>
            <a:endParaRPr lang="en-US" dirty="0"/>
          </a:p>
        </p:txBody>
      </p:sp>
      <p:pic>
        <p:nvPicPr>
          <p:cNvPr id="5" name="Picture 4">
            <a:extLst>
              <a:ext uri="{FF2B5EF4-FFF2-40B4-BE49-F238E27FC236}">
                <a16:creationId xmlns:a16="http://schemas.microsoft.com/office/drawing/2014/main" id="{C2773CF8-7ECA-4B29-84D8-FE61EFE17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0824" y="2995613"/>
            <a:ext cx="5427696" cy="3545146"/>
          </a:xfrm>
          <a:prstGeom prst="rect">
            <a:avLst/>
          </a:prstGeom>
        </p:spPr>
      </p:pic>
    </p:spTree>
    <p:extLst>
      <p:ext uri="{BB962C8B-B14F-4D97-AF65-F5344CB8AC3E}">
        <p14:creationId xmlns:p14="http://schemas.microsoft.com/office/powerpoint/2010/main" val="40873283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5D941-787D-48C2-B1B3-0B04346371E2}"/>
              </a:ext>
            </a:extLst>
          </p:cNvPr>
          <p:cNvSpPr>
            <a:spLocks noGrp="1"/>
          </p:cNvSpPr>
          <p:nvPr>
            <p:ph idx="1"/>
          </p:nvPr>
        </p:nvSpPr>
        <p:spPr>
          <a:xfrm>
            <a:off x="677334" y="559837"/>
            <a:ext cx="8596668" cy="5481525"/>
          </a:xfrm>
        </p:spPr>
        <p:txBody>
          <a:bodyPr>
            <a:normAutofit lnSpcReduction="10000"/>
          </a:bodyPr>
          <a:lstStyle/>
          <a:p>
            <a:pPr>
              <a:buFont typeface="Wingdings" panose="05000000000000000000" pitchFamily="2" charset="2"/>
              <a:buChar char="Ø"/>
            </a:pPr>
            <a:r>
              <a:rPr lang="en-US" dirty="0"/>
              <a:t>Local Variable</a:t>
            </a:r>
          </a:p>
          <a:p>
            <a:pPr marL="0" indent="0">
              <a:buNone/>
            </a:pPr>
            <a:r>
              <a:rPr lang="en-US" dirty="0">
                <a:solidFill>
                  <a:schemeClr val="accent1">
                    <a:lumMod val="50000"/>
                  </a:schemeClr>
                </a:solidFill>
              </a:rPr>
              <a:t>A variable declared inside the body of the method is called local variable. You can use this variable only within that method and the other methods in the class aren't even aware that the variable exists.</a:t>
            </a:r>
          </a:p>
          <a:p>
            <a:pPr marL="0" indent="0">
              <a:buNone/>
            </a:pPr>
            <a:r>
              <a:rPr lang="en-US" dirty="0">
                <a:solidFill>
                  <a:schemeClr val="accent1">
                    <a:lumMod val="50000"/>
                  </a:schemeClr>
                </a:solidFill>
              </a:rPr>
              <a:t>A local variable cannot be defined with "static" keyword.</a:t>
            </a:r>
          </a:p>
          <a:p>
            <a:pPr marL="0" indent="0">
              <a:buNone/>
            </a:pPr>
            <a:endParaRPr lang="en-US" dirty="0"/>
          </a:p>
          <a:p>
            <a:pPr>
              <a:buFont typeface="Wingdings" panose="05000000000000000000" pitchFamily="2" charset="2"/>
              <a:buChar char="Ø"/>
            </a:pPr>
            <a:r>
              <a:rPr lang="en-US" dirty="0"/>
              <a:t>Instance Variable</a:t>
            </a:r>
          </a:p>
          <a:p>
            <a:pPr marL="0" indent="0">
              <a:buNone/>
            </a:pPr>
            <a:r>
              <a:rPr lang="en-US" dirty="0">
                <a:solidFill>
                  <a:schemeClr val="accent1">
                    <a:lumMod val="50000"/>
                  </a:schemeClr>
                </a:solidFill>
              </a:rPr>
              <a:t>A variable declared inside the class but outside the body of the method, is called an instance variable. It is not declared as </a:t>
            </a:r>
            <a:r>
              <a:rPr lang="en-US" dirty="0">
                <a:solidFill>
                  <a:schemeClr val="accent1">
                    <a:lumMod val="50000"/>
                  </a:schemeClr>
                </a:solidFill>
                <a:hlinkClick r:id="rId2">
                  <a:extLst>
                    <a:ext uri="{A12FA001-AC4F-418D-AE19-62706E023703}">
                      <ahyp:hlinkClr xmlns:ahyp="http://schemas.microsoft.com/office/drawing/2018/hyperlinkcolor" val="tx"/>
                    </a:ext>
                  </a:extLst>
                </a:hlinkClick>
              </a:rPr>
              <a:t>static</a:t>
            </a:r>
            <a:r>
              <a:rPr lang="en-US" dirty="0">
                <a:solidFill>
                  <a:schemeClr val="accent1">
                    <a:lumMod val="50000"/>
                  </a:schemeClr>
                </a:solidFill>
              </a:rPr>
              <a:t>.</a:t>
            </a:r>
          </a:p>
          <a:p>
            <a:pPr marL="0" indent="0">
              <a:buNone/>
            </a:pPr>
            <a:r>
              <a:rPr lang="en-US" dirty="0">
                <a:solidFill>
                  <a:schemeClr val="accent1">
                    <a:lumMod val="50000"/>
                  </a:schemeClr>
                </a:solidFill>
              </a:rPr>
              <a:t>It is called an instance variable because its value is instance-specific and is not shared among instances.</a:t>
            </a:r>
          </a:p>
          <a:p>
            <a:pPr marL="0" indent="0">
              <a:buNone/>
            </a:pPr>
            <a:endParaRPr lang="en-US" dirty="0">
              <a:solidFill>
                <a:schemeClr val="accent1">
                  <a:lumMod val="50000"/>
                </a:schemeClr>
              </a:solidFill>
            </a:endParaRPr>
          </a:p>
          <a:p>
            <a:pPr>
              <a:buFont typeface="Wingdings" panose="05000000000000000000" pitchFamily="2" charset="2"/>
              <a:buChar char="Ø"/>
            </a:pPr>
            <a:r>
              <a:rPr lang="en-US" dirty="0"/>
              <a:t> Static variable</a:t>
            </a:r>
          </a:p>
          <a:p>
            <a:pPr marL="0" indent="0">
              <a:buNone/>
            </a:pPr>
            <a:r>
              <a:rPr lang="en-US" dirty="0">
                <a:solidFill>
                  <a:schemeClr val="accent1">
                    <a:lumMod val="50000"/>
                  </a:schemeClr>
                </a:solidFill>
              </a:rPr>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p>
          <a:p>
            <a:endParaRPr lang="en-US" dirty="0"/>
          </a:p>
        </p:txBody>
      </p:sp>
    </p:spTree>
    <p:extLst>
      <p:ext uri="{BB962C8B-B14F-4D97-AF65-F5344CB8AC3E}">
        <p14:creationId xmlns:p14="http://schemas.microsoft.com/office/powerpoint/2010/main" val="263890725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3A314-E457-44D9-B2EF-70457FB2D780}"/>
              </a:ext>
            </a:extLst>
          </p:cNvPr>
          <p:cNvSpPr>
            <a:spLocks noGrp="1"/>
          </p:cNvSpPr>
          <p:nvPr>
            <p:ph type="title"/>
          </p:nvPr>
        </p:nvSpPr>
        <p:spPr>
          <a:xfrm>
            <a:off x="677334" y="177282"/>
            <a:ext cx="8596668" cy="905069"/>
          </a:xfrm>
        </p:spPr>
        <p:txBody>
          <a:bodyPr>
            <a:normAutofit fontScale="90000"/>
          </a:bodyPr>
          <a:lstStyle/>
          <a:p>
            <a:pPr algn="ctr"/>
            <a:r>
              <a:rPr lang="en-US" sz="5400" dirty="0">
                <a:solidFill>
                  <a:schemeClr val="bg2">
                    <a:lumMod val="10000"/>
                  </a:schemeClr>
                </a:solidFill>
              </a:rPr>
              <a:t>DATA TYPES IN JAVA</a:t>
            </a:r>
            <a:br>
              <a:rPr lang="en-US" dirty="0"/>
            </a:br>
            <a:endParaRPr lang="en-US" dirty="0"/>
          </a:p>
        </p:txBody>
      </p:sp>
      <p:sp>
        <p:nvSpPr>
          <p:cNvPr id="3" name="Content Placeholder 2">
            <a:extLst>
              <a:ext uri="{FF2B5EF4-FFF2-40B4-BE49-F238E27FC236}">
                <a16:creationId xmlns:a16="http://schemas.microsoft.com/office/drawing/2014/main" id="{A5EF8C8F-A298-4465-BE6D-F9E33A564014}"/>
              </a:ext>
            </a:extLst>
          </p:cNvPr>
          <p:cNvSpPr>
            <a:spLocks noGrp="1"/>
          </p:cNvSpPr>
          <p:nvPr>
            <p:ph idx="1"/>
          </p:nvPr>
        </p:nvSpPr>
        <p:spPr>
          <a:xfrm>
            <a:off x="677334" y="1278295"/>
            <a:ext cx="8596668" cy="4763068"/>
          </a:xfrm>
        </p:spPr>
        <p:txBody>
          <a:bodyPr/>
          <a:lstStyle/>
          <a:p>
            <a:pPr marL="0" indent="0">
              <a:buNone/>
            </a:pPr>
            <a:r>
              <a:rPr lang="en-US" dirty="0"/>
              <a:t>Data types specify the different sizes and values that can be stored in the variable. There are two types of data types in Java:</a:t>
            </a:r>
          </a:p>
          <a:p>
            <a:pPr>
              <a:buFont typeface="Wingdings" panose="05000000000000000000" pitchFamily="2" charset="2"/>
              <a:buChar char="q"/>
            </a:pPr>
            <a:r>
              <a:rPr lang="en-US" b="1" dirty="0"/>
              <a:t>Primitive data types:</a:t>
            </a:r>
            <a:r>
              <a:rPr lang="en-US" dirty="0"/>
              <a:t> The primitive data types include </a:t>
            </a:r>
            <a:r>
              <a:rPr lang="en-US" dirty="0" err="1"/>
              <a:t>boolean</a:t>
            </a:r>
            <a:r>
              <a:rPr lang="en-US" dirty="0"/>
              <a:t>, char, byte, short, int, long, float and double.</a:t>
            </a:r>
          </a:p>
          <a:p>
            <a:pPr>
              <a:buFont typeface="Wingdings" panose="05000000000000000000" pitchFamily="2" charset="2"/>
              <a:buChar char="q"/>
            </a:pPr>
            <a:r>
              <a:rPr lang="en-US" b="1" dirty="0"/>
              <a:t>Non-primitive data types:</a:t>
            </a:r>
            <a:r>
              <a:rPr lang="en-US" dirty="0"/>
              <a:t> The non-primitive data types include </a:t>
            </a:r>
            <a:r>
              <a:rPr lang="en-US" dirty="0">
                <a:hlinkClick r:id="rId2"/>
              </a:rPr>
              <a:t>Classes</a:t>
            </a:r>
            <a:r>
              <a:rPr lang="en-US" dirty="0"/>
              <a:t>, </a:t>
            </a:r>
            <a:r>
              <a:rPr lang="en-US" dirty="0">
                <a:hlinkClick r:id="rId3"/>
              </a:rPr>
              <a:t>Interfaces</a:t>
            </a:r>
            <a:r>
              <a:rPr lang="en-US" dirty="0"/>
              <a:t>, and </a:t>
            </a:r>
            <a:r>
              <a:rPr lang="en-US" dirty="0">
                <a:hlinkClick r:id="rId4"/>
              </a:rPr>
              <a:t>Arrays</a:t>
            </a:r>
            <a:r>
              <a:rPr lang="en-US" dirty="0"/>
              <a:t>.</a:t>
            </a:r>
          </a:p>
          <a:p>
            <a:endParaRPr lang="en-US" dirty="0"/>
          </a:p>
        </p:txBody>
      </p:sp>
      <p:pic>
        <p:nvPicPr>
          <p:cNvPr id="5" name="Picture 4">
            <a:extLst>
              <a:ext uri="{FF2B5EF4-FFF2-40B4-BE49-F238E27FC236}">
                <a16:creationId xmlns:a16="http://schemas.microsoft.com/office/drawing/2014/main" id="{C370B7DD-B44D-4BF3-B5DE-73FE710AF6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731" y="3526971"/>
            <a:ext cx="7554297" cy="3051111"/>
          </a:xfrm>
          <a:prstGeom prst="rect">
            <a:avLst/>
          </a:prstGeom>
        </p:spPr>
      </p:pic>
    </p:spTree>
    <p:extLst>
      <p:ext uri="{BB962C8B-B14F-4D97-AF65-F5344CB8AC3E}">
        <p14:creationId xmlns:p14="http://schemas.microsoft.com/office/powerpoint/2010/main" val="21259480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C70E-59B1-46A3-A392-30C81DB3E9CA}"/>
              </a:ext>
            </a:extLst>
          </p:cNvPr>
          <p:cNvSpPr>
            <a:spLocks noGrp="1"/>
          </p:cNvSpPr>
          <p:nvPr>
            <p:ph type="title"/>
          </p:nvPr>
        </p:nvSpPr>
        <p:spPr>
          <a:xfrm>
            <a:off x="537375" y="156237"/>
            <a:ext cx="8596668" cy="1320800"/>
          </a:xfrm>
        </p:spPr>
        <p:txBody>
          <a:bodyPr>
            <a:noAutofit/>
          </a:bodyPr>
          <a:lstStyle/>
          <a:p>
            <a:pPr algn="ctr"/>
            <a:r>
              <a:rPr lang="en-US" sz="4800" dirty="0">
                <a:solidFill>
                  <a:schemeClr val="bg2">
                    <a:lumMod val="10000"/>
                  </a:schemeClr>
                </a:solidFill>
              </a:rPr>
              <a:t>What is a method in Java?</a:t>
            </a:r>
            <a:br>
              <a:rPr lang="en-US" sz="4800" dirty="0">
                <a:solidFill>
                  <a:schemeClr val="bg2">
                    <a:lumMod val="10000"/>
                  </a:schemeClr>
                </a:solidFill>
              </a:rPr>
            </a:br>
            <a:endParaRPr lang="en-US" sz="4800" dirty="0">
              <a:solidFill>
                <a:schemeClr val="bg2">
                  <a:lumMod val="10000"/>
                </a:schemeClr>
              </a:solidFill>
            </a:endParaRPr>
          </a:p>
        </p:txBody>
      </p:sp>
      <p:sp>
        <p:nvSpPr>
          <p:cNvPr id="3" name="Content Placeholder 2">
            <a:extLst>
              <a:ext uri="{FF2B5EF4-FFF2-40B4-BE49-F238E27FC236}">
                <a16:creationId xmlns:a16="http://schemas.microsoft.com/office/drawing/2014/main" id="{B2CC7EDF-8A19-4833-AA51-B439296ABCF8}"/>
              </a:ext>
            </a:extLst>
          </p:cNvPr>
          <p:cNvSpPr>
            <a:spLocks noGrp="1"/>
          </p:cNvSpPr>
          <p:nvPr>
            <p:ph idx="1"/>
          </p:nvPr>
        </p:nvSpPr>
        <p:spPr>
          <a:xfrm>
            <a:off x="677334" y="1091891"/>
            <a:ext cx="8596668" cy="4399174"/>
          </a:xfrm>
        </p:spPr>
        <p:txBody>
          <a:bodyPr/>
          <a:lstStyle/>
          <a:p>
            <a:pPr>
              <a:buFont typeface="Wingdings" panose="05000000000000000000" pitchFamily="2" charset="2"/>
              <a:buChar char="q"/>
            </a:pPr>
            <a:r>
              <a:rPr lang="en-US" dirty="0">
                <a:solidFill>
                  <a:schemeClr val="accent1">
                    <a:lumMod val="50000"/>
                  </a:schemeClr>
                </a:solidFill>
              </a:rPr>
              <a:t>A </a:t>
            </a:r>
            <a:r>
              <a:rPr lang="en-US" b="1" dirty="0">
                <a:solidFill>
                  <a:schemeClr val="accent1">
                    <a:lumMod val="50000"/>
                  </a:schemeClr>
                </a:solidFill>
              </a:rPr>
              <a:t>method</a:t>
            </a:r>
            <a:r>
              <a:rPr lang="en-US" dirty="0">
                <a:solidFill>
                  <a:schemeClr val="accent1">
                    <a:lumMod val="50000"/>
                  </a:schemeClr>
                </a:solidFill>
              </a:rPr>
              <a:t> is a block of code or collection of statements or a set of code grouped together to perform a certain task or operation. It is used to achieve the </a:t>
            </a:r>
            <a:r>
              <a:rPr lang="en-US" b="1" dirty="0">
                <a:solidFill>
                  <a:schemeClr val="accent1">
                    <a:lumMod val="50000"/>
                  </a:schemeClr>
                </a:solidFill>
              </a:rPr>
              <a:t>reusability</a:t>
            </a:r>
            <a:r>
              <a:rPr lang="en-US" dirty="0">
                <a:solidFill>
                  <a:schemeClr val="accent1">
                    <a:lumMod val="50000"/>
                  </a:schemeClr>
                </a:solidFill>
              </a:rPr>
              <a:t> of code. We write a method once and use it many times. We do not require to write code again and again. It also provides the </a:t>
            </a:r>
            <a:r>
              <a:rPr lang="en-US" b="1" dirty="0">
                <a:solidFill>
                  <a:schemeClr val="accent1">
                    <a:lumMod val="50000"/>
                  </a:schemeClr>
                </a:solidFill>
              </a:rPr>
              <a:t>easy modification</a:t>
            </a:r>
            <a:r>
              <a:rPr lang="en-US" dirty="0">
                <a:solidFill>
                  <a:schemeClr val="accent1">
                    <a:lumMod val="50000"/>
                  </a:schemeClr>
                </a:solidFill>
              </a:rPr>
              <a:t> and </a:t>
            </a:r>
            <a:r>
              <a:rPr lang="en-US" b="1" dirty="0">
                <a:solidFill>
                  <a:schemeClr val="accent1">
                    <a:lumMod val="50000"/>
                  </a:schemeClr>
                </a:solidFill>
              </a:rPr>
              <a:t>readability</a:t>
            </a:r>
            <a:r>
              <a:rPr lang="en-US" dirty="0">
                <a:solidFill>
                  <a:schemeClr val="accent1">
                    <a:lumMod val="50000"/>
                  </a:schemeClr>
                </a:solidFill>
              </a:rPr>
              <a:t> of code, just by adding or removing a chunk of code. The method is executed only when we call or invoke it.</a:t>
            </a:r>
          </a:p>
          <a:p>
            <a:pPr>
              <a:buFont typeface="Wingdings" panose="05000000000000000000" pitchFamily="2" charset="2"/>
              <a:buChar char="q"/>
            </a:pPr>
            <a:r>
              <a:rPr lang="en-US" dirty="0">
                <a:solidFill>
                  <a:schemeClr val="bg2">
                    <a:lumMod val="10000"/>
                  </a:schemeClr>
                </a:solidFill>
              </a:rPr>
              <a:t>Method Declaration</a:t>
            </a:r>
          </a:p>
          <a:p>
            <a:pPr marL="0" indent="0">
              <a:buNone/>
            </a:pPr>
            <a:r>
              <a:rPr lang="en-US" dirty="0">
                <a:solidFill>
                  <a:schemeClr val="accent1">
                    <a:lumMod val="50000"/>
                  </a:schemeClr>
                </a:solidFill>
              </a:rPr>
              <a:t>The method declaration provides information about method attributes, such as visibility, return-type, name, and arguments. </a:t>
            </a:r>
          </a:p>
          <a:p>
            <a:endParaRPr lang="en-US" dirty="0"/>
          </a:p>
        </p:txBody>
      </p:sp>
      <p:pic>
        <p:nvPicPr>
          <p:cNvPr id="5" name="Picture 4">
            <a:extLst>
              <a:ext uri="{FF2B5EF4-FFF2-40B4-BE49-F238E27FC236}">
                <a16:creationId xmlns:a16="http://schemas.microsoft.com/office/drawing/2014/main" id="{7CEBDC83-C5C5-4DCB-A070-7FC863450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918" y="3813887"/>
            <a:ext cx="6667500" cy="3086100"/>
          </a:xfrm>
          <a:prstGeom prst="rect">
            <a:avLst/>
          </a:prstGeom>
        </p:spPr>
      </p:pic>
    </p:spTree>
    <p:extLst>
      <p:ext uri="{BB962C8B-B14F-4D97-AF65-F5344CB8AC3E}">
        <p14:creationId xmlns:p14="http://schemas.microsoft.com/office/powerpoint/2010/main" val="118865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4927-D646-45B1-BEF1-F14400021333}"/>
              </a:ext>
            </a:extLst>
          </p:cNvPr>
          <p:cNvSpPr>
            <a:spLocks noGrp="1"/>
          </p:cNvSpPr>
          <p:nvPr>
            <p:ph type="title"/>
          </p:nvPr>
        </p:nvSpPr>
        <p:spPr/>
        <p:txBody>
          <a:bodyPr>
            <a:normAutofit fontScale="90000"/>
          </a:bodyPr>
          <a:lstStyle/>
          <a:p>
            <a:pPr algn="ctr"/>
            <a:r>
              <a:rPr lang="en-US" sz="5400" dirty="0">
                <a:solidFill>
                  <a:schemeClr val="bg2">
                    <a:lumMod val="10000"/>
                  </a:schemeClr>
                </a:solidFill>
              </a:rPr>
              <a:t>CONSTRUCTORS IN JAVA</a:t>
            </a:r>
            <a:br>
              <a:rPr lang="en-US" dirty="0"/>
            </a:br>
            <a:endParaRPr lang="en-US" dirty="0"/>
          </a:p>
        </p:txBody>
      </p:sp>
      <p:sp>
        <p:nvSpPr>
          <p:cNvPr id="3" name="Content Placeholder 2">
            <a:extLst>
              <a:ext uri="{FF2B5EF4-FFF2-40B4-BE49-F238E27FC236}">
                <a16:creationId xmlns:a16="http://schemas.microsoft.com/office/drawing/2014/main" id="{FE059D5F-48A2-4700-887C-F5C86957824F}"/>
              </a:ext>
            </a:extLst>
          </p:cNvPr>
          <p:cNvSpPr>
            <a:spLocks noGrp="1"/>
          </p:cNvSpPr>
          <p:nvPr>
            <p:ph idx="1"/>
          </p:nvPr>
        </p:nvSpPr>
        <p:spPr/>
        <p:txBody>
          <a:bodyPr/>
          <a:lstStyle/>
          <a:p>
            <a:pPr marL="0" indent="0">
              <a:buNone/>
            </a:pPr>
            <a:r>
              <a:rPr lang="en-US" dirty="0">
                <a:solidFill>
                  <a:schemeClr val="accent1">
                    <a:lumMod val="50000"/>
                  </a:schemeClr>
                </a:solidFill>
              </a:rPr>
              <a:t>In </a:t>
            </a:r>
            <a:r>
              <a:rPr lang="en-US" dirty="0">
                <a:solidFill>
                  <a:schemeClr val="accent1">
                    <a:lumMod val="50000"/>
                  </a:schemeClr>
                </a:solidFill>
                <a:hlinkClick r:id="rId2">
                  <a:extLst>
                    <a:ext uri="{A12FA001-AC4F-418D-AE19-62706E023703}">
                      <ahyp:hlinkClr xmlns:ahyp="http://schemas.microsoft.com/office/drawing/2018/hyperlinkcolor" val="tx"/>
                    </a:ext>
                  </a:extLst>
                </a:hlinkClick>
              </a:rPr>
              <a:t>Java</a:t>
            </a:r>
            <a:r>
              <a:rPr lang="en-US" dirty="0">
                <a:solidFill>
                  <a:schemeClr val="accent1">
                    <a:lumMod val="50000"/>
                  </a:schemeClr>
                </a:solidFill>
              </a:rPr>
              <a:t>, a constructor is a block of codes similar to the method. It is called when an instance of the </a:t>
            </a:r>
            <a:r>
              <a:rPr lang="en-US" dirty="0">
                <a:solidFill>
                  <a:schemeClr val="accent1">
                    <a:lumMod val="50000"/>
                  </a:schemeClr>
                </a:solidFill>
                <a:hlinkClick r:id="rId3">
                  <a:extLst>
                    <a:ext uri="{A12FA001-AC4F-418D-AE19-62706E023703}">
                      <ahyp:hlinkClr xmlns:ahyp="http://schemas.microsoft.com/office/drawing/2018/hyperlinkcolor" val="tx"/>
                    </a:ext>
                  </a:extLst>
                </a:hlinkClick>
              </a:rPr>
              <a:t>class</a:t>
            </a:r>
            <a:r>
              <a:rPr lang="en-US" dirty="0">
                <a:solidFill>
                  <a:schemeClr val="accent1">
                    <a:lumMod val="50000"/>
                  </a:schemeClr>
                </a:solidFill>
              </a:rPr>
              <a:t> is created. At the time of calling constructor, memory for the object is allocated in the memory</a:t>
            </a:r>
          </a:p>
          <a:p>
            <a:pPr marL="0" indent="0">
              <a:buNone/>
            </a:pPr>
            <a:endParaRPr lang="en-US" dirty="0">
              <a:solidFill>
                <a:schemeClr val="accent1">
                  <a:lumMod val="50000"/>
                </a:schemeClr>
              </a:solidFill>
            </a:endParaRPr>
          </a:p>
          <a:p>
            <a:pPr marL="0" indent="0">
              <a:buNone/>
            </a:pPr>
            <a:r>
              <a:rPr lang="en-US" dirty="0"/>
              <a:t>Rules for creating Java constructor</a:t>
            </a:r>
          </a:p>
          <a:p>
            <a:pPr>
              <a:buFont typeface="Wingdings" panose="05000000000000000000" pitchFamily="2" charset="2"/>
              <a:buChar char="§"/>
            </a:pPr>
            <a:r>
              <a:rPr lang="en-US" sz="1600" dirty="0">
                <a:solidFill>
                  <a:schemeClr val="accent1">
                    <a:lumMod val="50000"/>
                  </a:schemeClr>
                </a:solidFill>
              </a:rPr>
              <a:t>There are two rules defined for the constructor.</a:t>
            </a:r>
          </a:p>
          <a:p>
            <a:pPr>
              <a:buFont typeface="Wingdings" panose="05000000000000000000" pitchFamily="2" charset="2"/>
              <a:buChar char="§"/>
            </a:pPr>
            <a:r>
              <a:rPr lang="en-US" sz="1600" dirty="0">
                <a:solidFill>
                  <a:schemeClr val="accent1">
                    <a:lumMod val="50000"/>
                  </a:schemeClr>
                </a:solidFill>
              </a:rPr>
              <a:t>Constructor name must be the same as its class name</a:t>
            </a:r>
          </a:p>
          <a:p>
            <a:pPr>
              <a:buFont typeface="Wingdings" panose="05000000000000000000" pitchFamily="2" charset="2"/>
              <a:buChar char="§"/>
            </a:pPr>
            <a:r>
              <a:rPr lang="en-US" sz="1600" dirty="0">
                <a:solidFill>
                  <a:schemeClr val="accent1">
                    <a:lumMod val="50000"/>
                  </a:schemeClr>
                </a:solidFill>
              </a:rPr>
              <a:t>A Constructor must have no explicit return type</a:t>
            </a:r>
          </a:p>
          <a:p>
            <a:pPr>
              <a:buFont typeface="Wingdings" panose="05000000000000000000" pitchFamily="2" charset="2"/>
              <a:buChar char="§"/>
            </a:pPr>
            <a:r>
              <a:rPr lang="en-US" sz="1600" dirty="0">
                <a:solidFill>
                  <a:schemeClr val="accent1">
                    <a:lumMod val="50000"/>
                  </a:schemeClr>
                </a:solidFill>
              </a:rPr>
              <a:t>A Java constructor cannot be abstract, static, final, and synchronized</a:t>
            </a:r>
          </a:p>
          <a:p>
            <a:pPr marL="0" indent="0">
              <a:buNone/>
            </a:pPr>
            <a:endParaRPr lang="en-US" dirty="0">
              <a:solidFill>
                <a:schemeClr val="accent1">
                  <a:lumMod val="50000"/>
                </a:schemeClr>
              </a:solidFill>
            </a:endParaRPr>
          </a:p>
        </p:txBody>
      </p:sp>
    </p:spTree>
    <p:extLst>
      <p:ext uri="{BB962C8B-B14F-4D97-AF65-F5344CB8AC3E}">
        <p14:creationId xmlns:p14="http://schemas.microsoft.com/office/powerpoint/2010/main" val="406864264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B4C1-7E92-485C-B054-C019F0C537F0}"/>
              </a:ext>
            </a:extLst>
          </p:cNvPr>
          <p:cNvSpPr>
            <a:spLocks noGrp="1"/>
          </p:cNvSpPr>
          <p:nvPr>
            <p:ph type="title"/>
          </p:nvPr>
        </p:nvSpPr>
        <p:spPr/>
        <p:txBody>
          <a:bodyPr>
            <a:normAutofit fontScale="90000"/>
          </a:bodyPr>
          <a:lstStyle/>
          <a:p>
            <a:pPr algn="ctr"/>
            <a:r>
              <a:rPr lang="en-US" sz="4800" dirty="0">
                <a:solidFill>
                  <a:schemeClr val="bg2">
                    <a:lumMod val="10000"/>
                  </a:schemeClr>
                </a:solidFill>
              </a:rPr>
              <a:t>TYPES OF JAVA CONSTRUCTORS</a:t>
            </a:r>
            <a:br>
              <a:rPr lang="en-US" dirty="0"/>
            </a:br>
            <a:endParaRPr lang="en-US" dirty="0"/>
          </a:p>
        </p:txBody>
      </p:sp>
      <p:sp>
        <p:nvSpPr>
          <p:cNvPr id="3" name="Content Placeholder 2">
            <a:extLst>
              <a:ext uri="{FF2B5EF4-FFF2-40B4-BE49-F238E27FC236}">
                <a16:creationId xmlns:a16="http://schemas.microsoft.com/office/drawing/2014/main" id="{D380E479-6FAC-4140-9920-9A21D5F35B8C}"/>
              </a:ext>
            </a:extLst>
          </p:cNvPr>
          <p:cNvSpPr>
            <a:spLocks noGrp="1"/>
          </p:cNvSpPr>
          <p:nvPr>
            <p:ph idx="1"/>
          </p:nvPr>
        </p:nvSpPr>
        <p:spPr/>
        <p:txBody>
          <a:bodyPr/>
          <a:lstStyle/>
          <a:p>
            <a:pPr marL="0" indent="0">
              <a:buNone/>
            </a:pPr>
            <a:r>
              <a:rPr lang="en-US" dirty="0"/>
              <a:t>There are two types of constructors in Java:</a:t>
            </a:r>
          </a:p>
          <a:p>
            <a:pPr>
              <a:buFont typeface="Wingdings" panose="05000000000000000000" pitchFamily="2" charset="2"/>
              <a:buChar char="§"/>
            </a:pPr>
            <a:r>
              <a:rPr lang="en-US" dirty="0">
                <a:solidFill>
                  <a:schemeClr val="accent1">
                    <a:lumMod val="50000"/>
                  </a:schemeClr>
                </a:solidFill>
              </a:rPr>
              <a:t>Default constructor (no-</a:t>
            </a:r>
            <a:r>
              <a:rPr lang="en-US" dirty="0" err="1">
                <a:solidFill>
                  <a:schemeClr val="accent1">
                    <a:lumMod val="50000"/>
                  </a:schemeClr>
                </a:solidFill>
              </a:rPr>
              <a:t>args</a:t>
            </a:r>
            <a:r>
              <a:rPr lang="en-US" dirty="0">
                <a:solidFill>
                  <a:schemeClr val="accent1">
                    <a:lumMod val="50000"/>
                  </a:schemeClr>
                </a:solidFill>
              </a:rPr>
              <a:t> constructor)</a:t>
            </a:r>
          </a:p>
          <a:p>
            <a:pPr>
              <a:buFont typeface="Wingdings" panose="05000000000000000000" pitchFamily="2" charset="2"/>
              <a:buChar char="§"/>
            </a:pPr>
            <a:r>
              <a:rPr lang="en-US" dirty="0">
                <a:solidFill>
                  <a:schemeClr val="accent1">
                    <a:lumMod val="50000"/>
                  </a:schemeClr>
                </a:solidFill>
              </a:rPr>
              <a:t>Parameterized constructor</a:t>
            </a:r>
          </a:p>
          <a:p>
            <a:pPr marL="0" indent="0">
              <a:buNone/>
            </a:pPr>
            <a:endParaRPr lang="en-US" dirty="0"/>
          </a:p>
        </p:txBody>
      </p:sp>
      <p:pic>
        <p:nvPicPr>
          <p:cNvPr id="6" name="Picture 5">
            <a:extLst>
              <a:ext uri="{FF2B5EF4-FFF2-40B4-BE49-F238E27FC236}">
                <a16:creationId xmlns:a16="http://schemas.microsoft.com/office/drawing/2014/main" id="{96FD3CFF-FAD6-4541-9C41-7890E0CFB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869" y="3183133"/>
            <a:ext cx="5747400" cy="3371070"/>
          </a:xfrm>
          <a:prstGeom prst="rect">
            <a:avLst/>
          </a:prstGeom>
        </p:spPr>
      </p:pic>
    </p:spTree>
    <p:extLst>
      <p:ext uri="{BB962C8B-B14F-4D97-AF65-F5344CB8AC3E}">
        <p14:creationId xmlns:p14="http://schemas.microsoft.com/office/powerpoint/2010/main" val="913769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5B0AA0-6DD8-4B05-97B5-CCEDF0EA9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052802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44C44-D44D-4FBE-B24E-F2C0F4320D52}"/>
              </a:ext>
            </a:extLst>
          </p:cNvPr>
          <p:cNvSpPr>
            <a:spLocks noGrp="1"/>
          </p:cNvSpPr>
          <p:nvPr>
            <p:ph type="title"/>
          </p:nvPr>
        </p:nvSpPr>
        <p:spPr/>
        <p:txBody>
          <a:bodyPr>
            <a:normAutofit/>
          </a:bodyPr>
          <a:lstStyle/>
          <a:p>
            <a:pPr algn="ctr"/>
            <a:r>
              <a:rPr lang="en-US" sz="6000" dirty="0">
                <a:solidFill>
                  <a:schemeClr val="bg2">
                    <a:lumMod val="10000"/>
                  </a:schemeClr>
                </a:solidFill>
              </a:rPr>
              <a:t>CONTENT</a:t>
            </a:r>
          </a:p>
        </p:txBody>
      </p:sp>
      <p:sp>
        <p:nvSpPr>
          <p:cNvPr id="3" name="Content Placeholder 2">
            <a:extLst>
              <a:ext uri="{FF2B5EF4-FFF2-40B4-BE49-F238E27FC236}">
                <a16:creationId xmlns:a16="http://schemas.microsoft.com/office/drawing/2014/main" id="{9E7D9C16-5DEC-4AF5-97E8-03748AF54EEB}"/>
              </a:ext>
            </a:extLst>
          </p:cNvPr>
          <p:cNvSpPr>
            <a:spLocks noGrp="1"/>
          </p:cNvSpPr>
          <p:nvPr>
            <p:ph idx="1"/>
          </p:nvPr>
        </p:nvSpPr>
        <p:spPr/>
        <p:txBody>
          <a:bodyPr>
            <a:normAutofit fontScale="85000" lnSpcReduction="20000"/>
          </a:bodyPr>
          <a:lstStyle/>
          <a:p>
            <a:r>
              <a:rPr lang="en-US" dirty="0">
                <a:solidFill>
                  <a:schemeClr val="accent1">
                    <a:lumMod val="50000"/>
                  </a:schemeClr>
                </a:solidFill>
              </a:rPr>
              <a:t>What is java ? </a:t>
            </a:r>
          </a:p>
          <a:p>
            <a:r>
              <a:rPr lang="en-US" dirty="0">
                <a:solidFill>
                  <a:schemeClr val="accent1">
                    <a:lumMod val="50000"/>
                  </a:schemeClr>
                </a:solidFill>
              </a:rPr>
              <a:t>Features of java</a:t>
            </a:r>
          </a:p>
          <a:p>
            <a:r>
              <a:rPr lang="en-US" dirty="0">
                <a:solidFill>
                  <a:schemeClr val="accent1">
                    <a:lumMod val="50000"/>
                  </a:schemeClr>
                </a:solidFill>
              </a:rPr>
              <a:t>Hello java program</a:t>
            </a:r>
          </a:p>
          <a:p>
            <a:r>
              <a:rPr lang="en-US" dirty="0">
                <a:solidFill>
                  <a:schemeClr val="accent1">
                    <a:lumMod val="50000"/>
                  </a:schemeClr>
                </a:solidFill>
              </a:rPr>
              <a:t>What happens at compile time?</a:t>
            </a:r>
          </a:p>
          <a:p>
            <a:r>
              <a:rPr lang="en-US" dirty="0">
                <a:solidFill>
                  <a:schemeClr val="accent1">
                    <a:lumMod val="50000"/>
                  </a:schemeClr>
                </a:solidFill>
              </a:rPr>
              <a:t>What happens at runtime?</a:t>
            </a:r>
          </a:p>
          <a:p>
            <a:r>
              <a:rPr lang="en-US" dirty="0">
                <a:solidFill>
                  <a:schemeClr val="accent1">
                    <a:lumMod val="50000"/>
                  </a:schemeClr>
                </a:solidFill>
              </a:rPr>
              <a:t>JDK, JRE, and JVM</a:t>
            </a:r>
          </a:p>
          <a:p>
            <a:r>
              <a:rPr lang="en-US" dirty="0">
                <a:solidFill>
                  <a:schemeClr val="accent1">
                    <a:lumMod val="50000"/>
                  </a:schemeClr>
                </a:solidFill>
              </a:rPr>
              <a:t>Java Variables</a:t>
            </a:r>
          </a:p>
          <a:p>
            <a:r>
              <a:rPr lang="en-US" dirty="0">
                <a:solidFill>
                  <a:schemeClr val="accent1">
                    <a:lumMod val="50000"/>
                  </a:schemeClr>
                </a:solidFill>
              </a:rPr>
              <a:t>Types of Variables</a:t>
            </a:r>
          </a:p>
          <a:p>
            <a:r>
              <a:rPr lang="en-US" dirty="0">
                <a:solidFill>
                  <a:schemeClr val="accent1">
                    <a:lumMod val="50000"/>
                  </a:schemeClr>
                </a:solidFill>
              </a:rPr>
              <a:t>Data Types in Java</a:t>
            </a:r>
          </a:p>
          <a:p>
            <a:r>
              <a:rPr lang="en-US" dirty="0">
                <a:solidFill>
                  <a:schemeClr val="accent1">
                    <a:lumMod val="50000"/>
                  </a:schemeClr>
                </a:solidFill>
              </a:rPr>
              <a:t>What is a method in Java?</a:t>
            </a:r>
          </a:p>
          <a:p>
            <a:r>
              <a:rPr lang="en-US" dirty="0">
                <a:solidFill>
                  <a:schemeClr val="accent1">
                    <a:lumMod val="50000"/>
                  </a:schemeClr>
                </a:solidFill>
              </a:rPr>
              <a:t>Constructors in Java</a:t>
            </a:r>
          </a:p>
          <a:p>
            <a:r>
              <a:rPr lang="en-US" dirty="0">
                <a:solidFill>
                  <a:schemeClr val="accent1">
                    <a:lumMod val="50000"/>
                  </a:schemeClr>
                </a:solidFill>
              </a:rPr>
              <a:t>Types of Java constructors</a:t>
            </a:r>
          </a:p>
          <a:p>
            <a:endParaRPr lang="en-US" dirty="0">
              <a:solidFill>
                <a:schemeClr val="accent1">
                  <a:lumMod val="50000"/>
                </a:schemeClr>
              </a:solidFill>
            </a:endParaRPr>
          </a:p>
          <a:p>
            <a:endParaRPr lang="en-US" dirty="0">
              <a:solidFill>
                <a:schemeClr val="accent1">
                  <a:lumMod val="50000"/>
                </a:schemeClr>
              </a:solidFill>
            </a:endParaRPr>
          </a:p>
          <a:p>
            <a:endParaRPr lang="en-US" dirty="0">
              <a:solidFill>
                <a:schemeClr val="accent1">
                  <a:lumMod val="50000"/>
                </a:schemeClr>
              </a:solidFill>
            </a:endParaRPr>
          </a:p>
          <a:p>
            <a:endParaRPr lang="en-US" dirty="0">
              <a:solidFill>
                <a:schemeClr val="accent1">
                  <a:lumMod val="50000"/>
                </a:schemeClr>
              </a:solidFill>
            </a:endParaRPr>
          </a:p>
          <a:p>
            <a:endParaRPr lang="en-US" dirty="0">
              <a:solidFill>
                <a:schemeClr val="accent1">
                  <a:lumMod val="50000"/>
                </a:schemeClr>
              </a:solidFill>
            </a:endParaRPr>
          </a:p>
          <a:p>
            <a:endParaRPr lang="en-US" dirty="0">
              <a:solidFill>
                <a:schemeClr val="accent1">
                  <a:lumMod val="50000"/>
                </a:schemeClr>
              </a:solidFill>
            </a:endParaRPr>
          </a:p>
          <a:p>
            <a:endParaRPr lang="en-US" dirty="0">
              <a:solidFill>
                <a:schemeClr val="accent1">
                  <a:lumMod val="50000"/>
                </a:schemeClr>
              </a:solidFill>
            </a:endParaRPr>
          </a:p>
          <a:p>
            <a:endParaRPr lang="en-US" dirty="0">
              <a:solidFill>
                <a:schemeClr val="accent1">
                  <a:lumMod val="50000"/>
                </a:schemeClr>
              </a:solidFill>
            </a:endParaRPr>
          </a:p>
          <a:p>
            <a:endParaRPr lang="en-US" dirty="0">
              <a:solidFill>
                <a:schemeClr val="accent1">
                  <a:lumMod val="50000"/>
                </a:schemeClr>
              </a:solidFill>
            </a:endParaRPr>
          </a:p>
        </p:txBody>
      </p:sp>
    </p:spTree>
    <p:extLst>
      <p:ext uri="{BB962C8B-B14F-4D97-AF65-F5344CB8AC3E}">
        <p14:creationId xmlns:p14="http://schemas.microsoft.com/office/powerpoint/2010/main" val="412188560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04DF-C6A5-4DD2-9354-77021287AD86}"/>
              </a:ext>
            </a:extLst>
          </p:cNvPr>
          <p:cNvSpPr>
            <a:spLocks noGrp="1"/>
          </p:cNvSpPr>
          <p:nvPr>
            <p:ph type="title"/>
          </p:nvPr>
        </p:nvSpPr>
        <p:spPr/>
        <p:txBody>
          <a:bodyPr>
            <a:normAutofit/>
          </a:bodyPr>
          <a:lstStyle/>
          <a:p>
            <a:pPr algn="ctr"/>
            <a:r>
              <a:rPr lang="en-US" sz="6600" dirty="0">
                <a:solidFill>
                  <a:schemeClr val="bg2">
                    <a:lumMod val="10000"/>
                  </a:schemeClr>
                </a:solidFill>
              </a:rPr>
              <a:t>WHAT IS JAVA ?</a:t>
            </a:r>
          </a:p>
        </p:txBody>
      </p:sp>
      <p:sp>
        <p:nvSpPr>
          <p:cNvPr id="3" name="Content Placeholder 2">
            <a:extLst>
              <a:ext uri="{FF2B5EF4-FFF2-40B4-BE49-F238E27FC236}">
                <a16:creationId xmlns:a16="http://schemas.microsoft.com/office/drawing/2014/main" id="{B4C137E9-0E2F-424F-BA62-C49A113CF2A3}"/>
              </a:ext>
            </a:extLst>
          </p:cNvPr>
          <p:cNvSpPr>
            <a:spLocks noGrp="1"/>
          </p:cNvSpPr>
          <p:nvPr>
            <p:ph idx="1"/>
          </p:nvPr>
        </p:nvSpPr>
        <p:spPr>
          <a:xfrm>
            <a:off x="677334" y="2062065"/>
            <a:ext cx="8596668" cy="3979297"/>
          </a:xfrm>
        </p:spPr>
        <p:txBody>
          <a:bodyPr>
            <a:normAutofit/>
          </a:bodyPr>
          <a:lstStyle/>
          <a:p>
            <a:pPr>
              <a:buFont typeface="Wingdings" panose="05000000000000000000" pitchFamily="2" charset="2"/>
              <a:buChar char="q"/>
            </a:pPr>
            <a:r>
              <a:rPr lang="en-US" sz="2000" dirty="0">
                <a:solidFill>
                  <a:schemeClr val="accent1">
                    <a:lumMod val="50000"/>
                  </a:schemeClr>
                </a:solidFill>
              </a:rPr>
              <a:t>Java is a programming language and computing platform that's used to create a variety of applications, including mobile apps, web apps, enterprise software</a:t>
            </a:r>
          </a:p>
          <a:p>
            <a:pPr>
              <a:buFont typeface="Wingdings" panose="05000000000000000000" pitchFamily="2" charset="2"/>
              <a:buChar char="q"/>
            </a:pPr>
            <a:r>
              <a:rPr lang="en-US" sz="2000" dirty="0">
                <a:solidFill>
                  <a:schemeClr val="accent1">
                    <a:lumMod val="50000"/>
                  </a:schemeClr>
                </a:solidFill>
              </a:rPr>
              <a:t>Java is an extremely transferable programming language used across platforms and different types of devices, from smartphones to smart TVs.</a:t>
            </a:r>
          </a:p>
          <a:p>
            <a:pPr>
              <a:buFont typeface="Wingdings" panose="05000000000000000000" pitchFamily="2" charset="2"/>
              <a:buChar char="q"/>
            </a:pPr>
            <a:r>
              <a:rPr lang="en-US" sz="2000" dirty="0">
                <a:solidFill>
                  <a:schemeClr val="accent1">
                    <a:lumMod val="50000"/>
                  </a:schemeClr>
                </a:solidFill>
              </a:rPr>
              <a:t> It's used for creating mobile and web apps, enterprise software, Internet of Things (IoT) devices, gaming, big data, distributed, and cloud-based applications among other types.</a:t>
            </a:r>
          </a:p>
          <a:p>
            <a:pPr>
              <a:buFont typeface="Wingdings" panose="05000000000000000000" pitchFamily="2" charset="2"/>
              <a:buChar char="q"/>
            </a:pPr>
            <a:r>
              <a:rPr lang="en-US" sz="2000" dirty="0">
                <a:solidFill>
                  <a:schemeClr val="accent1">
                    <a:lumMod val="50000"/>
                  </a:schemeClr>
                </a:solidFill>
              </a:rPr>
              <a:t>Java refers to a compiled and interpreted language.</a:t>
            </a:r>
          </a:p>
        </p:txBody>
      </p:sp>
    </p:spTree>
    <p:extLst>
      <p:ext uri="{BB962C8B-B14F-4D97-AF65-F5344CB8AC3E}">
        <p14:creationId xmlns:p14="http://schemas.microsoft.com/office/powerpoint/2010/main" val="75381867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DD27-82E0-4791-A57C-CE9FA0B0D000}"/>
              </a:ext>
            </a:extLst>
          </p:cNvPr>
          <p:cNvSpPr>
            <a:spLocks noGrp="1"/>
          </p:cNvSpPr>
          <p:nvPr>
            <p:ph type="title"/>
          </p:nvPr>
        </p:nvSpPr>
        <p:spPr/>
        <p:txBody>
          <a:bodyPr>
            <a:normAutofit/>
          </a:bodyPr>
          <a:lstStyle/>
          <a:p>
            <a:pPr algn="ctr"/>
            <a:r>
              <a:rPr lang="en-US" sz="6000" dirty="0">
                <a:solidFill>
                  <a:schemeClr val="tx2">
                    <a:lumMod val="50000"/>
                  </a:schemeClr>
                </a:solidFill>
              </a:rPr>
              <a:t>FEATURES OF JAVA</a:t>
            </a:r>
          </a:p>
        </p:txBody>
      </p:sp>
      <p:sp>
        <p:nvSpPr>
          <p:cNvPr id="3" name="Content Placeholder 2">
            <a:extLst>
              <a:ext uri="{FF2B5EF4-FFF2-40B4-BE49-F238E27FC236}">
                <a16:creationId xmlns:a16="http://schemas.microsoft.com/office/drawing/2014/main" id="{A8C779FF-60A8-4112-A8CB-E43D7E639CB2}"/>
              </a:ext>
            </a:extLst>
          </p:cNvPr>
          <p:cNvSpPr>
            <a:spLocks noGrp="1"/>
          </p:cNvSpPr>
          <p:nvPr>
            <p:ph idx="1"/>
          </p:nvPr>
        </p:nvSpPr>
        <p:spPr>
          <a:xfrm>
            <a:off x="5430416" y="2160589"/>
            <a:ext cx="3843585" cy="4193558"/>
          </a:xfrm>
        </p:spPr>
        <p:txBody>
          <a:bodyPr>
            <a:normAutofit fontScale="92500" lnSpcReduction="20000"/>
          </a:bodyPr>
          <a:lstStyle/>
          <a:p>
            <a:pPr>
              <a:buFont typeface="Wingdings" panose="05000000000000000000" pitchFamily="2" charset="2"/>
              <a:buChar char="q"/>
            </a:pPr>
            <a:r>
              <a:rPr lang="en-US" sz="1900" dirty="0">
                <a:solidFill>
                  <a:schemeClr val="accent1">
                    <a:lumMod val="50000"/>
                  </a:schemeClr>
                </a:solidFill>
                <a:hlinkClick r:id="rId2">
                  <a:extLst>
                    <a:ext uri="{A12FA001-AC4F-418D-AE19-62706E023703}">
                      <ahyp:hlinkClr xmlns:ahyp="http://schemas.microsoft.com/office/drawing/2018/hyperlinkcolor" val="tx"/>
                    </a:ext>
                  </a:extLst>
                </a:hlinkClick>
              </a:rPr>
              <a:t>Simple</a:t>
            </a:r>
            <a:endParaRPr lang="en-US" sz="1900" dirty="0">
              <a:solidFill>
                <a:schemeClr val="accent1">
                  <a:lumMod val="50000"/>
                </a:schemeClr>
              </a:solidFill>
            </a:endParaRPr>
          </a:p>
          <a:p>
            <a:pPr>
              <a:buFont typeface="Wingdings" panose="05000000000000000000" pitchFamily="2" charset="2"/>
              <a:buChar char="q"/>
            </a:pPr>
            <a:r>
              <a:rPr lang="en-US" sz="1900" dirty="0">
                <a:solidFill>
                  <a:schemeClr val="accent1">
                    <a:lumMod val="50000"/>
                  </a:schemeClr>
                </a:solidFill>
                <a:hlinkClick r:id="rId3">
                  <a:extLst>
                    <a:ext uri="{A12FA001-AC4F-418D-AE19-62706E023703}">
                      <ahyp:hlinkClr xmlns:ahyp="http://schemas.microsoft.com/office/drawing/2018/hyperlinkcolor" val="tx"/>
                    </a:ext>
                  </a:extLst>
                </a:hlinkClick>
              </a:rPr>
              <a:t>Object-Oriented</a:t>
            </a:r>
            <a:endParaRPr lang="en-US" sz="1900" dirty="0">
              <a:solidFill>
                <a:schemeClr val="accent1">
                  <a:lumMod val="50000"/>
                </a:schemeClr>
              </a:solidFill>
            </a:endParaRPr>
          </a:p>
          <a:p>
            <a:pPr>
              <a:buFont typeface="Wingdings" panose="05000000000000000000" pitchFamily="2" charset="2"/>
              <a:buChar char="q"/>
            </a:pPr>
            <a:r>
              <a:rPr lang="en-US" sz="1900" dirty="0">
                <a:solidFill>
                  <a:schemeClr val="accent1">
                    <a:lumMod val="50000"/>
                  </a:schemeClr>
                </a:solidFill>
                <a:hlinkClick r:id="rId4">
                  <a:extLst>
                    <a:ext uri="{A12FA001-AC4F-418D-AE19-62706E023703}">
                      <ahyp:hlinkClr xmlns:ahyp="http://schemas.microsoft.com/office/drawing/2018/hyperlinkcolor" val="tx"/>
                    </a:ext>
                  </a:extLst>
                </a:hlinkClick>
              </a:rPr>
              <a:t>Portable</a:t>
            </a:r>
            <a:endParaRPr lang="en-US" sz="1900" dirty="0">
              <a:solidFill>
                <a:schemeClr val="accent1">
                  <a:lumMod val="50000"/>
                </a:schemeClr>
              </a:solidFill>
            </a:endParaRPr>
          </a:p>
          <a:p>
            <a:pPr>
              <a:buFont typeface="Wingdings" panose="05000000000000000000" pitchFamily="2" charset="2"/>
              <a:buChar char="q"/>
            </a:pPr>
            <a:r>
              <a:rPr lang="en-US" sz="1900" dirty="0">
                <a:solidFill>
                  <a:schemeClr val="accent1">
                    <a:lumMod val="50000"/>
                  </a:schemeClr>
                </a:solidFill>
                <a:hlinkClick r:id="rId5">
                  <a:extLst>
                    <a:ext uri="{A12FA001-AC4F-418D-AE19-62706E023703}">
                      <ahyp:hlinkClr xmlns:ahyp="http://schemas.microsoft.com/office/drawing/2018/hyperlinkcolor" val="tx"/>
                    </a:ext>
                  </a:extLst>
                </a:hlinkClick>
              </a:rPr>
              <a:t>Platform independent</a:t>
            </a:r>
            <a:endParaRPr lang="en-US" sz="1900" dirty="0">
              <a:solidFill>
                <a:schemeClr val="accent1">
                  <a:lumMod val="50000"/>
                </a:schemeClr>
              </a:solidFill>
            </a:endParaRPr>
          </a:p>
          <a:p>
            <a:pPr>
              <a:buFont typeface="Wingdings" panose="05000000000000000000" pitchFamily="2" charset="2"/>
              <a:buChar char="q"/>
            </a:pPr>
            <a:r>
              <a:rPr lang="en-US" sz="1900" dirty="0">
                <a:solidFill>
                  <a:schemeClr val="accent1">
                    <a:lumMod val="50000"/>
                  </a:schemeClr>
                </a:solidFill>
                <a:hlinkClick r:id="rId6">
                  <a:extLst>
                    <a:ext uri="{A12FA001-AC4F-418D-AE19-62706E023703}">
                      <ahyp:hlinkClr xmlns:ahyp="http://schemas.microsoft.com/office/drawing/2018/hyperlinkcolor" val="tx"/>
                    </a:ext>
                  </a:extLst>
                </a:hlinkClick>
              </a:rPr>
              <a:t>Secured</a:t>
            </a:r>
            <a:endParaRPr lang="en-US" sz="1900" dirty="0">
              <a:solidFill>
                <a:schemeClr val="accent1">
                  <a:lumMod val="50000"/>
                </a:schemeClr>
              </a:solidFill>
            </a:endParaRPr>
          </a:p>
          <a:p>
            <a:pPr>
              <a:buFont typeface="Wingdings" panose="05000000000000000000" pitchFamily="2" charset="2"/>
              <a:buChar char="q"/>
            </a:pPr>
            <a:r>
              <a:rPr lang="en-US" sz="1900" dirty="0">
                <a:solidFill>
                  <a:schemeClr val="accent1">
                    <a:lumMod val="50000"/>
                  </a:schemeClr>
                </a:solidFill>
                <a:hlinkClick r:id="rId7">
                  <a:extLst>
                    <a:ext uri="{A12FA001-AC4F-418D-AE19-62706E023703}">
                      <ahyp:hlinkClr xmlns:ahyp="http://schemas.microsoft.com/office/drawing/2018/hyperlinkcolor" val="tx"/>
                    </a:ext>
                  </a:extLst>
                </a:hlinkClick>
              </a:rPr>
              <a:t>Robust</a:t>
            </a:r>
            <a:endParaRPr lang="en-US" sz="1900" dirty="0">
              <a:solidFill>
                <a:schemeClr val="accent1">
                  <a:lumMod val="50000"/>
                </a:schemeClr>
              </a:solidFill>
            </a:endParaRPr>
          </a:p>
          <a:p>
            <a:pPr>
              <a:buFont typeface="Wingdings" panose="05000000000000000000" pitchFamily="2" charset="2"/>
              <a:buChar char="q"/>
            </a:pPr>
            <a:r>
              <a:rPr lang="en-US" sz="1900" dirty="0">
                <a:solidFill>
                  <a:schemeClr val="accent1">
                    <a:lumMod val="50000"/>
                  </a:schemeClr>
                </a:solidFill>
                <a:hlinkClick r:id="rId8">
                  <a:extLst>
                    <a:ext uri="{A12FA001-AC4F-418D-AE19-62706E023703}">
                      <ahyp:hlinkClr xmlns:ahyp="http://schemas.microsoft.com/office/drawing/2018/hyperlinkcolor" val="tx"/>
                    </a:ext>
                  </a:extLst>
                </a:hlinkClick>
              </a:rPr>
              <a:t>Architecture neutral</a:t>
            </a:r>
            <a:endParaRPr lang="en-US" sz="1900" dirty="0">
              <a:solidFill>
                <a:schemeClr val="accent1">
                  <a:lumMod val="50000"/>
                </a:schemeClr>
              </a:solidFill>
            </a:endParaRPr>
          </a:p>
          <a:p>
            <a:pPr>
              <a:buFont typeface="Wingdings" panose="05000000000000000000" pitchFamily="2" charset="2"/>
              <a:buChar char="q"/>
            </a:pPr>
            <a:r>
              <a:rPr lang="en-US" sz="1900" dirty="0">
                <a:solidFill>
                  <a:schemeClr val="accent1">
                    <a:lumMod val="50000"/>
                  </a:schemeClr>
                </a:solidFill>
                <a:hlinkClick r:id="rId9">
                  <a:extLst>
                    <a:ext uri="{A12FA001-AC4F-418D-AE19-62706E023703}">
                      <ahyp:hlinkClr xmlns:ahyp="http://schemas.microsoft.com/office/drawing/2018/hyperlinkcolor" val="tx"/>
                    </a:ext>
                  </a:extLst>
                </a:hlinkClick>
              </a:rPr>
              <a:t>Interpreted</a:t>
            </a:r>
            <a:endParaRPr lang="en-US" sz="1900" dirty="0">
              <a:solidFill>
                <a:schemeClr val="accent1">
                  <a:lumMod val="50000"/>
                </a:schemeClr>
              </a:solidFill>
            </a:endParaRPr>
          </a:p>
          <a:p>
            <a:pPr>
              <a:buFont typeface="Wingdings" panose="05000000000000000000" pitchFamily="2" charset="2"/>
              <a:buChar char="q"/>
            </a:pPr>
            <a:r>
              <a:rPr lang="en-US" sz="1900" dirty="0">
                <a:solidFill>
                  <a:schemeClr val="accent1">
                    <a:lumMod val="50000"/>
                  </a:schemeClr>
                </a:solidFill>
                <a:hlinkClick r:id="rId10">
                  <a:extLst>
                    <a:ext uri="{A12FA001-AC4F-418D-AE19-62706E023703}">
                      <ahyp:hlinkClr xmlns:ahyp="http://schemas.microsoft.com/office/drawing/2018/hyperlinkcolor" val="tx"/>
                    </a:ext>
                  </a:extLst>
                </a:hlinkClick>
              </a:rPr>
              <a:t>High Performance</a:t>
            </a:r>
            <a:endParaRPr lang="en-US" sz="1900" dirty="0">
              <a:solidFill>
                <a:schemeClr val="accent1">
                  <a:lumMod val="50000"/>
                </a:schemeClr>
              </a:solidFill>
            </a:endParaRPr>
          </a:p>
          <a:p>
            <a:pPr>
              <a:buFont typeface="Wingdings" panose="05000000000000000000" pitchFamily="2" charset="2"/>
              <a:buChar char="q"/>
            </a:pPr>
            <a:r>
              <a:rPr lang="en-US" sz="1900" dirty="0">
                <a:solidFill>
                  <a:schemeClr val="accent1">
                    <a:lumMod val="50000"/>
                  </a:schemeClr>
                </a:solidFill>
                <a:hlinkClick r:id="rId11">
                  <a:extLst>
                    <a:ext uri="{A12FA001-AC4F-418D-AE19-62706E023703}">
                      <ahyp:hlinkClr xmlns:ahyp="http://schemas.microsoft.com/office/drawing/2018/hyperlinkcolor" val="tx"/>
                    </a:ext>
                  </a:extLst>
                </a:hlinkClick>
              </a:rPr>
              <a:t>Multithreaded</a:t>
            </a:r>
            <a:endParaRPr lang="en-US" sz="1900" dirty="0">
              <a:solidFill>
                <a:schemeClr val="accent1">
                  <a:lumMod val="50000"/>
                </a:schemeClr>
              </a:solidFill>
            </a:endParaRPr>
          </a:p>
          <a:p>
            <a:pPr>
              <a:buFont typeface="Wingdings" panose="05000000000000000000" pitchFamily="2" charset="2"/>
              <a:buChar char="q"/>
            </a:pPr>
            <a:r>
              <a:rPr lang="en-US" sz="1900" dirty="0">
                <a:solidFill>
                  <a:schemeClr val="accent1">
                    <a:lumMod val="50000"/>
                  </a:schemeClr>
                </a:solidFill>
                <a:hlinkClick r:id="rId12">
                  <a:extLst>
                    <a:ext uri="{A12FA001-AC4F-418D-AE19-62706E023703}">
                      <ahyp:hlinkClr xmlns:ahyp="http://schemas.microsoft.com/office/drawing/2018/hyperlinkcolor" val="tx"/>
                    </a:ext>
                  </a:extLst>
                </a:hlinkClick>
              </a:rPr>
              <a:t>Distributed</a:t>
            </a:r>
            <a:endParaRPr lang="en-US" sz="1900" dirty="0">
              <a:solidFill>
                <a:schemeClr val="accent1">
                  <a:lumMod val="50000"/>
                </a:schemeClr>
              </a:solidFill>
            </a:endParaRPr>
          </a:p>
          <a:p>
            <a:pPr>
              <a:buFont typeface="Wingdings" panose="05000000000000000000" pitchFamily="2" charset="2"/>
              <a:buChar char="q"/>
            </a:pPr>
            <a:r>
              <a:rPr lang="en-US" sz="1900" dirty="0">
                <a:solidFill>
                  <a:schemeClr val="accent1">
                    <a:lumMod val="50000"/>
                  </a:schemeClr>
                </a:solidFill>
                <a:hlinkClick r:id="rId13">
                  <a:extLst>
                    <a:ext uri="{A12FA001-AC4F-418D-AE19-62706E023703}">
                      <ahyp:hlinkClr xmlns:ahyp="http://schemas.microsoft.com/office/drawing/2018/hyperlinkcolor" val="tx"/>
                    </a:ext>
                  </a:extLst>
                </a:hlinkClick>
              </a:rPr>
              <a:t>Dynamic</a:t>
            </a:r>
            <a:endParaRPr lang="en-US" sz="1900" dirty="0">
              <a:solidFill>
                <a:schemeClr val="accent1">
                  <a:lumMod val="50000"/>
                </a:schemeClr>
              </a:solidFill>
            </a:endParaRPr>
          </a:p>
          <a:p>
            <a:endParaRPr lang="en-US" dirty="0"/>
          </a:p>
        </p:txBody>
      </p:sp>
      <p:pic>
        <p:nvPicPr>
          <p:cNvPr id="5" name="Picture 4">
            <a:extLst>
              <a:ext uri="{FF2B5EF4-FFF2-40B4-BE49-F238E27FC236}">
                <a16:creationId xmlns:a16="http://schemas.microsoft.com/office/drawing/2014/main" id="{2D64EAC3-9584-4568-8B6E-FD49F494F4F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8539" y="2160588"/>
            <a:ext cx="4058816" cy="3969623"/>
          </a:xfrm>
          <a:prstGeom prst="rect">
            <a:avLst/>
          </a:prstGeom>
        </p:spPr>
      </p:pic>
    </p:spTree>
    <p:extLst>
      <p:ext uri="{BB962C8B-B14F-4D97-AF65-F5344CB8AC3E}">
        <p14:creationId xmlns:p14="http://schemas.microsoft.com/office/powerpoint/2010/main" val="295522462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F0AD-0C5B-4A23-BC4C-3FFE059E42A2}"/>
              </a:ext>
            </a:extLst>
          </p:cNvPr>
          <p:cNvSpPr>
            <a:spLocks noGrp="1"/>
          </p:cNvSpPr>
          <p:nvPr>
            <p:ph type="title"/>
          </p:nvPr>
        </p:nvSpPr>
        <p:spPr/>
        <p:txBody>
          <a:bodyPr>
            <a:normAutofit/>
          </a:bodyPr>
          <a:lstStyle/>
          <a:p>
            <a:r>
              <a:rPr lang="en-US" sz="6000" dirty="0">
                <a:solidFill>
                  <a:schemeClr val="tx2">
                    <a:lumMod val="50000"/>
                  </a:schemeClr>
                </a:solidFill>
              </a:rPr>
              <a:t>HELLO JAVA PROGRAM</a:t>
            </a:r>
          </a:p>
        </p:txBody>
      </p:sp>
      <p:sp>
        <p:nvSpPr>
          <p:cNvPr id="5" name="Content Placeholder 4">
            <a:extLst>
              <a:ext uri="{FF2B5EF4-FFF2-40B4-BE49-F238E27FC236}">
                <a16:creationId xmlns:a16="http://schemas.microsoft.com/office/drawing/2014/main" id="{35A2AD1A-0EBC-4D8A-9063-BD064903193B}"/>
              </a:ext>
            </a:extLst>
          </p:cNvPr>
          <p:cNvSpPr>
            <a:spLocks noGrp="1"/>
          </p:cNvSpPr>
          <p:nvPr>
            <p:ph idx="1"/>
          </p:nvPr>
        </p:nvSpPr>
        <p:spPr/>
        <p:txBody>
          <a:bodyPr/>
          <a:lstStyle/>
          <a:p>
            <a:pPr marL="0" indent="0">
              <a:buNone/>
            </a:pPr>
            <a:r>
              <a:rPr lang="en-US" sz="2000" dirty="0">
                <a:solidFill>
                  <a:schemeClr val="tx2">
                    <a:lumMod val="75000"/>
                  </a:schemeClr>
                </a:solidFill>
              </a:rPr>
              <a:t>Creating Hello World Example</a:t>
            </a:r>
          </a:p>
          <a:p>
            <a:pPr marL="0" indent="0">
              <a:buNone/>
            </a:pPr>
            <a:r>
              <a:rPr lang="en-US" sz="2000" dirty="0">
                <a:solidFill>
                  <a:schemeClr val="tx2">
                    <a:lumMod val="75000"/>
                  </a:schemeClr>
                </a:solidFill>
              </a:rPr>
              <a:t>Let's create the hello java program:</a:t>
            </a:r>
          </a:p>
          <a:p>
            <a:pPr marL="0" indent="0">
              <a:buNone/>
            </a:pPr>
            <a:endParaRPr lang="en-US" sz="2000" dirty="0">
              <a:solidFill>
                <a:schemeClr val="accent1">
                  <a:lumMod val="50000"/>
                </a:schemeClr>
              </a:solidFill>
            </a:endParaRPr>
          </a:p>
          <a:p>
            <a:pPr marL="0" indent="0">
              <a:buNone/>
            </a:pPr>
            <a:r>
              <a:rPr lang="en-US" sz="2000" b="1" dirty="0">
                <a:solidFill>
                  <a:schemeClr val="accent1">
                    <a:lumMod val="50000"/>
                  </a:schemeClr>
                </a:solidFill>
              </a:rPr>
              <a:t>class</a:t>
            </a:r>
            <a:r>
              <a:rPr lang="en-US" sz="2000" dirty="0">
                <a:solidFill>
                  <a:schemeClr val="accent1">
                    <a:lumMod val="50000"/>
                  </a:schemeClr>
                </a:solidFill>
              </a:rPr>
              <a:t> Simple{  </a:t>
            </a:r>
          </a:p>
          <a:p>
            <a:pPr marL="0" indent="0">
              <a:buNone/>
            </a:pPr>
            <a:r>
              <a:rPr lang="en-US" sz="2000" dirty="0">
                <a:solidFill>
                  <a:schemeClr val="accent1">
                    <a:lumMod val="50000"/>
                  </a:schemeClr>
                </a:solidFill>
              </a:rPr>
              <a:t>    </a:t>
            </a:r>
            <a:r>
              <a:rPr lang="en-US" sz="2000" b="1" dirty="0">
                <a:solidFill>
                  <a:schemeClr val="accent1">
                    <a:lumMod val="50000"/>
                  </a:schemeClr>
                </a:solidFill>
              </a:rPr>
              <a:t>public</a:t>
            </a:r>
            <a:r>
              <a:rPr lang="en-US" sz="2000" dirty="0">
                <a:solidFill>
                  <a:schemeClr val="accent1">
                    <a:lumMod val="50000"/>
                  </a:schemeClr>
                </a:solidFill>
              </a:rPr>
              <a:t> </a:t>
            </a:r>
            <a:r>
              <a:rPr lang="en-US" sz="2000" b="1" dirty="0">
                <a:solidFill>
                  <a:schemeClr val="accent1">
                    <a:lumMod val="50000"/>
                  </a:schemeClr>
                </a:solidFill>
              </a:rPr>
              <a:t>static</a:t>
            </a:r>
            <a:r>
              <a:rPr lang="en-US" sz="2000" dirty="0">
                <a:solidFill>
                  <a:schemeClr val="accent1">
                    <a:lumMod val="50000"/>
                  </a:schemeClr>
                </a:solidFill>
              </a:rPr>
              <a:t> </a:t>
            </a:r>
            <a:r>
              <a:rPr lang="en-US" sz="2000" b="1" dirty="0">
                <a:solidFill>
                  <a:schemeClr val="accent1">
                    <a:lumMod val="50000"/>
                  </a:schemeClr>
                </a:solidFill>
              </a:rPr>
              <a:t>void</a:t>
            </a:r>
            <a:r>
              <a:rPr lang="en-US" sz="2000" dirty="0">
                <a:solidFill>
                  <a:schemeClr val="accent1">
                    <a:lumMod val="50000"/>
                  </a:schemeClr>
                </a:solidFill>
              </a:rPr>
              <a:t> main(String </a:t>
            </a:r>
            <a:r>
              <a:rPr lang="en-US" sz="2000" dirty="0" err="1">
                <a:solidFill>
                  <a:schemeClr val="accent1">
                    <a:lumMod val="50000"/>
                  </a:schemeClr>
                </a:solidFill>
              </a:rPr>
              <a:t>args</a:t>
            </a:r>
            <a:r>
              <a:rPr lang="en-US" sz="2000" dirty="0">
                <a:solidFill>
                  <a:schemeClr val="accent1">
                    <a:lumMod val="50000"/>
                  </a:schemeClr>
                </a:solidFill>
              </a:rPr>
              <a:t>[])</a:t>
            </a:r>
          </a:p>
          <a:p>
            <a:pPr marL="0" indent="0">
              <a:buNone/>
            </a:pPr>
            <a:r>
              <a:rPr lang="en-US" sz="2000" dirty="0">
                <a:solidFill>
                  <a:schemeClr val="accent1">
                    <a:lumMod val="50000"/>
                  </a:schemeClr>
                </a:solidFill>
              </a:rPr>
              <a:t>    {  </a:t>
            </a:r>
          </a:p>
          <a:p>
            <a:pPr marL="0" indent="0">
              <a:buNone/>
            </a:pPr>
            <a:r>
              <a:rPr lang="en-US" sz="2000" dirty="0">
                <a:solidFill>
                  <a:schemeClr val="accent1">
                    <a:lumMod val="50000"/>
                  </a:schemeClr>
                </a:solidFill>
              </a:rPr>
              <a:t>     </a:t>
            </a:r>
            <a:r>
              <a:rPr lang="en-US" sz="2000" dirty="0" err="1">
                <a:solidFill>
                  <a:schemeClr val="accent1">
                    <a:lumMod val="50000"/>
                  </a:schemeClr>
                </a:solidFill>
              </a:rPr>
              <a:t>System.out.println</a:t>
            </a:r>
            <a:r>
              <a:rPr lang="en-US" sz="2000" dirty="0">
                <a:solidFill>
                  <a:schemeClr val="accent1">
                    <a:lumMod val="50000"/>
                  </a:schemeClr>
                </a:solidFill>
              </a:rPr>
              <a:t>("Hello Java");  </a:t>
            </a:r>
          </a:p>
          <a:p>
            <a:pPr marL="0" indent="0">
              <a:buNone/>
            </a:pPr>
            <a:r>
              <a:rPr lang="en-US" sz="2000" dirty="0">
                <a:solidFill>
                  <a:schemeClr val="accent1">
                    <a:lumMod val="50000"/>
                  </a:schemeClr>
                </a:solidFill>
              </a:rPr>
              <a:t>    }  </a:t>
            </a:r>
          </a:p>
          <a:p>
            <a:pPr marL="0" indent="0">
              <a:buNone/>
            </a:pPr>
            <a:r>
              <a:rPr lang="en-US" sz="2000" dirty="0">
                <a:solidFill>
                  <a:schemeClr val="accent1">
                    <a:lumMod val="50000"/>
                  </a:schemeClr>
                </a:solidFill>
              </a:rPr>
              <a:t>}  </a:t>
            </a:r>
          </a:p>
          <a:p>
            <a:pPr marL="0" indent="0">
              <a:buNone/>
            </a:pPr>
            <a:endParaRPr lang="en-US" dirty="0"/>
          </a:p>
        </p:txBody>
      </p:sp>
    </p:spTree>
    <p:extLst>
      <p:ext uri="{BB962C8B-B14F-4D97-AF65-F5344CB8AC3E}">
        <p14:creationId xmlns:p14="http://schemas.microsoft.com/office/powerpoint/2010/main" val="251244915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37DA-2BE3-4511-8ABC-8F6FCB83D0C7}"/>
              </a:ext>
            </a:extLst>
          </p:cNvPr>
          <p:cNvSpPr>
            <a:spLocks noGrp="1"/>
          </p:cNvSpPr>
          <p:nvPr>
            <p:ph type="title"/>
          </p:nvPr>
        </p:nvSpPr>
        <p:spPr/>
        <p:txBody>
          <a:bodyPr>
            <a:normAutofit fontScale="90000"/>
          </a:bodyPr>
          <a:lstStyle/>
          <a:p>
            <a:r>
              <a:rPr lang="en-US" sz="4400" dirty="0">
                <a:solidFill>
                  <a:schemeClr val="tx2">
                    <a:lumMod val="50000"/>
                  </a:schemeClr>
                </a:solidFill>
              </a:rPr>
              <a:t>WHAT HAPPENS AT COMPILE TIME?</a:t>
            </a:r>
            <a:br>
              <a:rPr lang="en-US" dirty="0"/>
            </a:br>
            <a:endParaRPr lang="en-US" dirty="0"/>
          </a:p>
        </p:txBody>
      </p:sp>
      <p:sp>
        <p:nvSpPr>
          <p:cNvPr id="5" name="Content Placeholder 4">
            <a:extLst>
              <a:ext uri="{FF2B5EF4-FFF2-40B4-BE49-F238E27FC236}">
                <a16:creationId xmlns:a16="http://schemas.microsoft.com/office/drawing/2014/main" id="{64B18DF4-0764-41A0-A9E6-225253382BB2}"/>
              </a:ext>
            </a:extLst>
          </p:cNvPr>
          <p:cNvSpPr>
            <a:spLocks noGrp="1"/>
          </p:cNvSpPr>
          <p:nvPr>
            <p:ph idx="1"/>
          </p:nvPr>
        </p:nvSpPr>
        <p:spPr>
          <a:xfrm>
            <a:off x="574697" y="1491863"/>
            <a:ext cx="8596668" cy="4110962"/>
          </a:xfrm>
        </p:spPr>
        <p:txBody>
          <a:bodyPr/>
          <a:lstStyle/>
          <a:p>
            <a:pPr marL="0" indent="0">
              <a:buNone/>
            </a:pPr>
            <a:endParaRPr lang="en-US" dirty="0">
              <a:solidFill>
                <a:schemeClr val="accent1">
                  <a:lumMod val="50000"/>
                </a:schemeClr>
              </a:solidFill>
            </a:endParaRPr>
          </a:p>
          <a:p>
            <a:pPr marL="0" indent="0">
              <a:buNone/>
            </a:pPr>
            <a:r>
              <a:rPr lang="en-US" dirty="0">
                <a:solidFill>
                  <a:schemeClr val="accent1">
                    <a:lumMod val="50000"/>
                  </a:schemeClr>
                </a:solidFill>
              </a:rPr>
              <a:t>At compile time, the Java file is compiled by Java Compiler (It does not interact with OS) and converts the Java code into bytecode.</a:t>
            </a: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p:txBody>
      </p:sp>
      <p:pic>
        <p:nvPicPr>
          <p:cNvPr id="7" name="Picture 6">
            <a:extLst>
              <a:ext uri="{FF2B5EF4-FFF2-40B4-BE49-F238E27FC236}">
                <a16:creationId xmlns:a16="http://schemas.microsoft.com/office/drawing/2014/main" id="{39A7686A-C680-4ABB-8B8B-5345A2E8E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229" y="3429000"/>
            <a:ext cx="6153150" cy="1800225"/>
          </a:xfrm>
          <a:prstGeom prst="rect">
            <a:avLst/>
          </a:prstGeom>
        </p:spPr>
      </p:pic>
    </p:spTree>
    <p:extLst>
      <p:ext uri="{BB962C8B-B14F-4D97-AF65-F5344CB8AC3E}">
        <p14:creationId xmlns:p14="http://schemas.microsoft.com/office/powerpoint/2010/main" val="42584813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66A71-62D8-472F-B4BE-3AFBAA83F6A4}"/>
              </a:ext>
            </a:extLst>
          </p:cNvPr>
          <p:cNvSpPr>
            <a:spLocks noGrp="1"/>
          </p:cNvSpPr>
          <p:nvPr>
            <p:ph type="title"/>
          </p:nvPr>
        </p:nvSpPr>
        <p:spPr/>
        <p:txBody>
          <a:bodyPr>
            <a:noAutofit/>
          </a:bodyPr>
          <a:lstStyle/>
          <a:p>
            <a:r>
              <a:rPr lang="en-US" sz="4800" dirty="0">
                <a:solidFill>
                  <a:schemeClr val="bg2">
                    <a:lumMod val="10000"/>
                  </a:schemeClr>
                </a:solidFill>
              </a:rPr>
              <a:t>WHAT HAPPENS AT RUNTIME?</a:t>
            </a:r>
            <a:br>
              <a:rPr lang="en-US" sz="4800" dirty="0">
                <a:solidFill>
                  <a:schemeClr val="bg2">
                    <a:lumMod val="10000"/>
                  </a:schemeClr>
                </a:solidFill>
              </a:rPr>
            </a:br>
            <a:endParaRPr lang="en-US" sz="4800" dirty="0">
              <a:solidFill>
                <a:schemeClr val="bg2">
                  <a:lumMod val="10000"/>
                </a:schemeClr>
              </a:solidFill>
            </a:endParaRPr>
          </a:p>
        </p:txBody>
      </p:sp>
      <p:sp>
        <p:nvSpPr>
          <p:cNvPr id="3" name="Content Placeholder 2">
            <a:extLst>
              <a:ext uri="{FF2B5EF4-FFF2-40B4-BE49-F238E27FC236}">
                <a16:creationId xmlns:a16="http://schemas.microsoft.com/office/drawing/2014/main" id="{42F25C27-2023-4AA9-BBC9-659D76A4EAB8}"/>
              </a:ext>
            </a:extLst>
          </p:cNvPr>
          <p:cNvSpPr>
            <a:spLocks noGrp="1"/>
          </p:cNvSpPr>
          <p:nvPr>
            <p:ph idx="1"/>
          </p:nvPr>
        </p:nvSpPr>
        <p:spPr>
          <a:xfrm>
            <a:off x="677334" y="1735495"/>
            <a:ext cx="8596668" cy="4305868"/>
          </a:xfrm>
        </p:spPr>
        <p:txBody>
          <a:bodyPr/>
          <a:lstStyle/>
          <a:p>
            <a:pPr marL="0" indent="0">
              <a:buNone/>
            </a:pPr>
            <a:r>
              <a:rPr lang="en-US" dirty="0"/>
              <a:t>At runtime, the following steps are performed:</a:t>
            </a:r>
          </a:p>
          <a:p>
            <a:pPr marL="0" indent="0">
              <a:buNone/>
            </a:pPr>
            <a:endParaRPr lang="en-US" dirty="0"/>
          </a:p>
        </p:txBody>
      </p:sp>
      <p:pic>
        <p:nvPicPr>
          <p:cNvPr id="5" name="Picture 4">
            <a:extLst>
              <a:ext uri="{FF2B5EF4-FFF2-40B4-BE49-F238E27FC236}">
                <a16:creationId xmlns:a16="http://schemas.microsoft.com/office/drawing/2014/main" id="{595C4D72-4B72-4E81-B97A-9EE69942A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233" y="2295719"/>
            <a:ext cx="2750738" cy="4076700"/>
          </a:xfrm>
          <a:prstGeom prst="rect">
            <a:avLst/>
          </a:prstGeom>
        </p:spPr>
      </p:pic>
    </p:spTree>
    <p:extLst>
      <p:ext uri="{BB962C8B-B14F-4D97-AF65-F5344CB8AC3E}">
        <p14:creationId xmlns:p14="http://schemas.microsoft.com/office/powerpoint/2010/main" val="1790144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9160B-1F62-401D-ACDB-6A45A8A3471D}"/>
              </a:ext>
            </a:extLst>
          </p:cNvPr>
          <p:cNvSpPr>
            <a:spLocks noGrp="1"/>
          </p:cNvSpPr>
          <p:nvPr>
            <p:ph type="title"/>
          </p:nvPr>
        </p:nvSpPr>
        <p:spPr/>
        <p:txBody>
          <a:bodyPr>
            <a:normAutofit fontScale="90000"/>
          </a:bodyPr>
          <a:lstStyle/>
          <a:p>
            <a:r>
              <a:rPr lang="en-US" sz="5400" dirty="0">
                <a:solidFill>
                  <a:schemeClr val="tx2">
                    <a:lumMod val="50000"/>
                  </a:schemeClr>
                </a:solidFill>
              </a:rPr>
              <a:t>JDK, JRE, and JVM</a:t>
            </a:r>
            <a:br>
              <a:rPr lang="en-US" dirty="0"/>
            </a:br>
            <a:endParaRPr lang="en-US" dirty="0"/>
          </a:p>
        </p:txBody>
      </p:sp>
      <p:sp>
        <p:nvSpPr>
          <p:cNvPr id="3" name="Content Placeholder 2">
            <a:extLst>
              <a:ext uri="{FF2B5EF4-FFF2-40B4-BE49-F238E27FC236}">
                <a16:creationId xmlns:a16="http://schemas.microsoft.com/office/drawing/2014/main" id="{E862FCA8-EF0A-4E4E-A00E-109C36A611D1}"/>
              </a:ext>
            </a:extLst>
          </p:cNvPr>
          <p:cNvSpPr>
            <a:spLocks noGrp="1"/>
          </p:cNvSpPr>
          <p:nvPr>
            <p:ph idx="1"/>
          </p:nvPr>
        </p:nvSpPr>
        <p:spPr>
          <a:xfrm>
            <a:off x="677334" y="1930400"/>
            <a:ext cx="8596668" cy="4442407"/>
          </a:xfrm>
        </p:spPr>
        <p:txBody>
          <a:bodyPr>
            <a:normAutofit fontScale="92500" lnSpcReduction="20000"/>
          </a:bodyPr>
          <a:lstStyle/>
          <a:p>
            <a:pPr>
              <a:buFont typeface="Wingdings" panose="05000000000000000000" pitchFamily="2" charset="2"/>
              <a:buChar char="q"/>
            </a:pPr>
            <a:r>
              <a:rPr lang="en-US" dirty="0">
                <a:solidFill>
                  <a:schemeClr val="tx2">
                    <a:lumMod val="50000"/>
                  </a:schemeClr>
                </a:solidFill>
              </a:rPr>
              <a:t>JVM</a:t>
            </a:r>
          </a:p>
          <a:p>
            <a:pPr marL="0" indent="0" algn="just">
              <a:buNone/>
            </a:pPr>
            <a:r>
              <a:rPr lang="en-US" dirty="0">
                <a:solidFill>
                  <a:schemeClr val="accent1">
                    <a:lumMod val="50000"/>
                  </a:schemeClr>
                </a:solidFill>
              </a:rPr>
              <a:t>JVM (Java Virtual Machine) is an abstract machine. It is called a virtual machine because it doesn't physically exist. It is a specification that provides a runtime environment in which Java bytecode can be executed</a:t>
            </a:r>
          </a:p>
          <a:p>
            <a:pPr marL="0" indent="0" algn="just">
              <a:buNone/>
            </a:pPr>
            <a:endParaRPr lang="en-US" dirty="0">
              <a:solidFill>
                <a:schemeClr val="accent1">
                  <a:lumMod val="50000"/>
                </a:schemeClr>
              </a:solidFill>
            </a:endParaRPr>
          </a:p>
          <a:p>
            <a:pPr>
              <a:buFont typeface="Wingdings" panose="05000000000000000000" pitchFamily="2" charset="2"/>
              <a:buChar char="q"/>
            </a:pPr>
            <a:r>
              <a:rPr lang="en-US" dirty="0">
                <a:solidFill>
                  <a:schemeClr val="tx2">
                    <a:lumMod val="50000"/>
                  </a:schemeClr>
                </a:solidFill>
              </a:rPr>
              <a:t>JRE</a:t>
            </a:r>
          </a:p>
          <a:p>
            <a:pPr marL="0" indent="0" algn="just">
              <a:buNone/>
            </a:pPr>
            <a:r>
              <a:rPr lang="en-US" dirty="0">
                <a:solidFill>
                  <a:schemeClr val="accent1">
                    <a:lumMod val="50000"/>
                  </a:schemeClr>
                </a:solidFill>
              </a:rPr>
              <a:t>JRE is an acronym for Java Runtime Environment. It is also written as Java RTE. The Java Runtime Environment is a set of software tools which are used for developing Java applications. It is used to provide the runtime environment. It is the implementation of JVM. It physically exists</a:t>
            </a:r>
          </a:p>
          <a:p>
            <a:pPr marL="0" indent="0">
              <a:buNone/>
            </a:pPr>
            <a:endParaRPr lang="en-US" dirty="0">
              <a:solidFill>
                <a:schemeClr val="accent1">
                  <a:lumMod val="50000"/>
                </a:schemeClr>
              </a:solidFill>
            </a:endParaRPr>
          </a:p>
          <a:p>
            <a:pPr>
              <a:buFont typeface="Wingdings" panose="05000000000000000000" pitchFamily="2" charset="2"/>
              <a:buChar char="q"/>
            </a:pPr>
            <a:r>
              <a:rPr lang="en-US" dirty="0">
                <a:solidFill>
                  <a:schemeClr val="tx2">
                    <a:lumMod val="50000"/>
                  </a:schemeClr>
                </a:solidFill>
              </a:rPr>
              <a:t>JDK</a:t>
            </a:r>
          </a:p>
          <a:p>
            <a:pPr marL="0" indent="0" algn="just">
              <a:buNone/>
            </a:pPr>
            <a:r>
              <a:rPr lang="en-US" dirty="0">
                <a:solidFill>
                  <a:schemeClr val="accent1">
                    <a:lumMod val="50000"/>
                  </a:schemeClr>
                </a:solidFill>
              </a:rPr>
              <a:t>JDK is an acronym for Java Development Kit. The Java Development Kit (JDK) is a software development environment which is used to develop Java applications and </a:t>
            </a:r>
            <a:r>
              <a:rPr lang="en-US" dirty="0">
                <a:solidFill>
                  <a:schemeClr val="accent1">
                    <a:lumMod val="50000"/>
                  </a:schemeClr>
                </a:solidFill>
                <a:hlinkClick r:id="rId2">
                  <a:extLst>
                    <a:ext uri="{A12FA001-AC4F-418D-AE19-62706E023703}">
                      <ahyp:hlinkClr xmlns:ahyp="http://schemas.microsoft.com/office/drawing/2018/hyperlinkcolor" val="tx"/>
                    </a:ext>
                  </a:extLst>
                </a:hlinkClick>
              </a:rPr>
              <a:t>applets</a:t>
            </a:r>
            <a:r>
              <a:rPr lang="en-US" dirty="0">
                <a:solidFill>
                  <a:schemeClr val="accent1">
                    <a:lumMod val="50000"/>
                  </a:schemeClr>
                </a:solidFill>
              </a:rPr>
              <a:t>. It physically exists. It contains JRE + development tools.</a:t>
            </a:r>
          </a:p>
          <a:p>
            <a:pPr marL="0" indent="0">
              <a:buNone/>
            </a:pPr>
            <a:endParaRPr lang="en-US" dirty="0">
              <a:solidFill>
                <a:schemeClr val="accent1">
                  <a:lumMod val="50000"/>
                </a:schemeClr>
              </a:solidFill>
            </a:endParaRPr>
          </a:p>
          <a:p>
            <a:pPr marL="0" indent="0">
              <a:buNone/>
            </a:pPr>
            <a:endParaRPr lang="en-US" dirty="0"/>
          </a:p>
          <a:p>
            <a:endParaRPr lang="en-US" dirty="0"/>
          </a:p>
        </p:txBody>
      </p:sp>
    </p:spTree>
    <p:extLst>
      <p:ext uri="{BB962C8B-B14F-4D97-AF65-F5344CB8AC3E}">
        <p14:creationId xmlns:p14="http://schemas.microsoft.com/office/powerpoint/2010/main" val="248514188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E021-9AAA-4C06-8544-71D70570DE9D}"/>
              </a:ext>
            </a:extLst>
          </p:cNvPr>
          <p:cNvSpPr>
            <a:spLocks noGrp="1"/>
          </p:cNvSpPr>
          <p:nvPr>
            <p:ph type="title"/>
          </p:nvPr>
        </p:nvSpPr>
        <p:spPr>
          <a:xfrm>
            <a:off x="677334" y="438539"/>
            <a:ext cx="8596668" cy="1491861"/>
          </a:xfrm>
        </p:spPr>
        <p:txBody>
          <a:bodyPr>
            <a:normAutofit fontScale="90000"/>
          </a:bodyPr>
          <a:lstStyle/>
          <a:p>
            <a:pPr algn="ctr"/>
            <a:r>
              <a:rPr lang="en-US" sz="6000" dirty="0">
                <a:solidFill>
                  <a:schemeClr val="tx2">
                    <a:lumMod val="50000"/>
                  </a:schemeClr>
                </a:solidFill>
              </a:rPr>
              <a:t>Java Variables</a:t>
            </a:r>
            <a:br>
              <a:rPr lang="en-US" dirty="0"/>
            </a:br>
            <a:endParaRPr lang="en-US" dirty="0"/>
          </a:p>
        </p:txBody>
      </p:sp>
      <p:sp>
        <p:nvSpPr>
          <p:cNvPr id="3" name="Content Placeholder 2">
            <a:extLst>
              <a:ext uri="{FF2B5EF4-FFF2-40B4-BE49-F238E27FC236}">
                <a16:creationId xmlns:a16="http://schemas.microsoft.com/office/drawing/2014/main" id="{B642CEFD-F575-4A0A-893B-D636E057D098}"/>
              </a:ext>
            </a:extLst>
          </p:cNvPr>
          <p:cNvSpPr>
            <a:spLocks noGrp="1"/>
          </p:cNvSpPr>
          <p:nvPr>
            <p:ph idx="1"/>
          </p:nvPr>
        </p:nvSpPr>
        <p:spPr>
          <a:xfrm>
            <a:off x="677334" y="1670180"/>
            <a:ext cx="8596668" cy="4371183"/>
          </a:xfrm>
        </p:spPr>
        <p:txBody>
          <a:bodyPr/>
          <a:lstStyle/>
          <a:p>
            <a:pPr>
              <a:buFont typeface="Wingdings" panose="05000000000000000000" pitchFamily="2" charset="2"/>
              <a:buChar char="Ø"/>
            </a:pPr>
            <a:r>
              <a:rPr lang="en-US" dirty="0">
                <a:solidFill>
                  <a:schemeClr val="accent1">
                    <a:lumMod val="50000"/>
                  </a:schemeClr>
                </a:solidFill>
              </a:rPr>
              <a:t>A variable is a container which holds the value while the </a:t>
            </a:r>
            <a:r>
              <a:rPr lang="en-US" dirty="0">
                <a:solidFill>
                  <a:schemeClr val="accent1">
                    <a:lumMod val="50000"/>
                  </a:schemeClr>
                </a:solidFill>
                <a:hlinkClick r:id="rId2">
                  <a:extLst>
                    <a:ext uri="{A12FA001-AC4F-418D-AE19-62706E023703}">
                      <ahyp:hlinkClr xmlns:ahyp="http://schemas.microsoft.com/office/drawing/2018/hyperlinkcolor" val="tx"/>
                    </a:ext>
                  </a:extLst>
                </a:hlinkClick>
              </a:rPr>
              <a:t>Java program</a:t>
            </a:r>
            <a:r>
              <a:rPr lang="en-US" dirty="0">
                <a:solidFill>
                  <a:schemeClr val="accent1">
                    <a:lumMod val="50000"/>
                  </a:schemeClr>
                </a:solidFill>
              </a:rPr>
              <a:t> is executed. A variable is assigned with a data type.</a:t>
            </a:r>
          </a:p>
          <a:p>
            <a:pPr>
              <a:buFont typeface="Wingdings" panose="05000000000000000000" pitchFamily="2" charset="2"/>
              <a:buChar char="Ø"/>
            </a:pPr>
            <a:r>
              <a:rPr lang="en-US" dirty="0">
                <a:solidFill>
                  <a:schemeClr val="accent1">
                    <a:lumMod val="50000"/>
                  </a:schemeClr>
                </a:solidFill>
              </a:rPr>
              <a:t>Variable is a name of memory location. There are three types of variables in java: local, instance and static.</a:t>
            </a:r>
          </a:p>
          <a:p>
            <a:pPr>
              <a:buFont typeface="Wingdings" panose="05000000000000000000" pitchFamily="2" charset="2"/>
              <a:buChar char="Ø"/>
            </a:pPr>
            <a:r>
              <a:rPr lang="en-US" dirty="0">
                <a:solidFill>
                  <a:schemeClr val="accent1">
                    <a:lumMod val="50000"/>
                  </a:schemeClr>
                </a:solidFill>
              </a:rPr>
              <a:t>A variable is the name of a reserved area allocated in memory. In other words, it is a name of the memory location. It is a combination of "vary + able" which means its value can be changed.</a:t>
            </a:r>
          </a:p>
          <a:p>
            <a:pPr>
              <a:buFont typeface="Wingdings" panose="05000000000000000000" pitchFamily="2" charset="2"/>
              <a:buChar char="Ø"/>
            </a:pPr>
            <a:endParaRPr lang="en-US" dirty="0">
              <a:solidFill>
                <a:schemeClr val="accent1">
                  <a:lumMod val="50000"/>
                </a:schemeClr>
              </a:solidFill>
            </a:endParaRPr>
          </a:p>
        </p:txBody>
      </p:sp>
      <p:pic>
        <p:nvPicPr>
          <p:cNvPr id="5" name="Picture 4">
            <a:extLst>
              <a:ext uri="{FF2B5EF4-FFF2-40B4-BE49-F238E27FC236}">
                <a16:creationId xmlns:a16="http://schemas.microsoft.com/office/drawing/2014/main" id="{30805968-78B1-4E6F-B372-FCBD93CC2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998" y="3855771"/>
            <a:ext cx="4695825" cy="2847975"/>
          </a:xfrm>
          <a:prstGeom prst="rect">
            <a:avLst/>
          </a:prstGeom>
        </p:spPr>
      </p:pic>
    </p:spTree>
    <p:extLst>
      <p:ext uri="{BB962C8B-B14F-4D97-AF65-F5344CB8AC3E}">
        <p14:creationId xmlns:p14="http://schemas.microsoft.com/office/powerpoint/2010/main" val="36387093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86</TotalTime>
  <Words>1050</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Trebuchet MS</vt:lpstr>
      <vt:lpstr>Wingdings</vt:lpstr>
      <vt:lpstr>Wingdings 3</vt:lpstr>
      <vt:lpstr>Facet</vt:lpstr>
      <vt:lpstr>PRESENTATION ON CORE JAVA</vt:lpstr>
      <vt:lpstr>CONTENT</vt:lpstr>
      <vt:lpstr>WHAT IS JAVA ?</vt:lpstr>
      <vt:lpstr>FEATURES OF JAVA</vt:lpstr>
      <vt:lpstr>HELLO JAVA PROGRAM</vt:lpstr>
      <vt:lpstr>WHAT HAPPENS AT COMPILE TIME? </vt:lpstr>
      <vt:lpstr>WHAT HAPPENS AT RUNTIME? </vt:lpstr>
      <vt:lpstr>JDK, JRE, and JVM </vt:lpstr>
      <vt:lpstr>Java Variables </vt:lpstr>
      <vt:lpstr>TYPES OF VARIABLES </vt:lpstr>
      <vt:lpstr>PowerPoint Presentation</vt:lpstr>
      <vt:lpstr>DATA TYPES IN JAVA </vt:lpstr>
      <vt:lpstr>What is a method in Java? </vt:lpstr>
      <vt:lpstr>CONSTRUCTORS IN JAVA </vt:lpstr>
      <vt:lpstr>TYPES OF JAVA CONSTRUCTORS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CORE JAVA</dc:title>
  <dc:creator>Admin</dc:creator>
  <cp:lastModifiedBy>Admin</cp:lastModifiedBy>
  <cp:revision>10</cp:revision>
  <dcterms:created xsi:type="dcterms:W3CDTF">2024-10-14T02:40:40Z</dcterms:created>
  <dcterms:modified xsi:type="dcterms:W3CDTF">2024-10-14T04:06:55Z</dcterms:modified>
</cp:coreProperties>
</file>