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Layouts/slideLayout46.xml" ContentType="application/vnd.openxmlformats-officedocument.presentationml.slideLayout+xml"/>
  <Override PartName="/ppt/slideLayouts/slideLayout29.xml" ContentType="application/vnd.openxmlformats-officedocument.presentationml.slideLayout+xml"/>
  <Override PartName="/ppt/slideLayouts/slideLayout45.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23.xml" ContentType="application/vnd.openxmlformats-officedocument.presentationml.slideLayout+xml"/>
  <Override PartName="/ppt/slideLayouts/slideLayout40.xml" ContentType="application/vnd.openxmlformats-officedocument.presentationml.slideLayout+xml"/>
  <Override PartName="/ppt/slideLayouts/slideLayout19.xml" ContentType="application/vnd.openxmlformats-officedocument.presentationml.slideLayout+xml"/>
  <Override PartName="/ppt/slideLayouts/slideLayout36.xml" ContentType="application/vnd.openxmlformats-officedocument.presentationml.slideLayout+xml"/>
  <Override PartName="/ppt/slideLayouts/slideLayout27.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60.xml" ContentType="application/vnd.openxmlformats-officedocument.presentationml.slideLayout+xml"/>
  <Override PartName="/ppt/slideLayouts/slideLayout26.xml" ContentType="application/vnd.openxmlformats-officedocument.presentationml.slideLayout+xml"/>
  <Override PartName="/ppt/slideLayouts/slideLayout51.xml" ContentType="application/vnd.openxmlformats-officedocument.presentationml.slideLayout+xml"/>
  <Override PartName="/ppt/slideLayouts/slideLayout34.xml" ContentType="application/vnd.openxmlformats-officedocument.presentationml.slideLayout+xml"/>
  <Override PartName="/ppt/slideLayouts/slideLayout17.xml" ContentType="application/vnd.openxmlformats-officedocument.presentationml.slideLayout+xml"/>
  <Override PartName="/ppt/slideLayouts/slideLayout35.xml" ContentType="application/vnd.openxmlformats-officedocument.presentationml.slideLayout+xml"/>
  <Override PartName="/ppt/slideLayouts/slideLayout52.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24.xml" ContentType="application/vnd.openxmlformats-officedocument.presentationml.slideLayout+xml"/>
  <Override PartName="/ppt/slideLayouts/slideLayout41.xml" ContentType="application/vnd.openxmlformats-officedocument.presentationml.slideLayout+xml"/>
  <Override PartName="/ppt/slideLayouts/slideLayout50.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16.xml" ContentType="application/vnd.openxmlformats-officedocument.presentationml.slideLayout+xml"/>
  <Override PartName="/ppt/slideLayouts/slideLayout42.xml" ContentType="application/vnd.openxmlformats-officedocument.presentationml.slideLayout+xml"/>
  <Override PartName="/ppt/slideLayouts/_rels/slideLayout33.xml.rels" ContentType="application/vnd.openxmlformats-package.relationships+xml"/>
  <Override PartName="/ppt/slideLayouts/_rels/slideLayout50.xml.rels" ContentType="application/vnd.openxmlformats-package.relationships+xml"/>
  <Override PartName="/ppt/slideLayouts/_rels/slideLayout59.xml.rels" ContentType="application/vnd.openxmlformats-package.relationships+xml"/>
  <Override PartName="/ppt/slideLayouts/_rels/slideLayout16.xml.rels" ContentType="application/vnd.openxmlformats-package.relationships+xml"/>
  <Override PartName="/ppt/slideLayouts/_rels/slideLayout41.xml.rels" ContentType="application/vnd.openxmlformats-package.relationships+xml"/>
  <Override PartName="/ppt/slideLayouts/_rels/slideLayout24.xml.rels" ContentType="application/vnd.openxmlformats-package.relationships+xml"/>
  <Override PartName="/ppt/slideLayouts/_rels/slideLayout17.xml.rels" ContentType="application/vnd.openxmlformats-package.relationships+xml"/>
  <Override PartName="/ppt/slideLayouts/_rels/slideLayout34.xml.rels" ContentType="application/vnd.openxmlformats-package.relationships+xml"/>
  <Override PartName="/ppt/slideLayouts/_rels/slideLayout51.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52.xml.rels" ContentType="application/vnd.openxmlformats-package.relationships+xml"/>
  <Override PartName="/ppt/slideLayouts/_rels/slideLayout26.xml.rels" ContentType="application/vnd.openxmlformats-package.relationships+xml"/>
  <Override PartName="/ppt/slideLayouts/_rels/slideLayout43.xml.rels" ContentType="application/vnd.openxmlformats-package.relationships+xml"/>
  <Override PartName="/ppt/slideLayouts/_rels/slideLayout60.xml.rels" ContentType="application/vnd.openxmlformats-package.relationships+xml"/>
  <Override PartName="/ppt/slideLayouts/_rels/slideLayout46.xml.rels" ContentType="application/vnd.openxmlformats-package.relationships+xml"/>
  <Override PartName="/ppt/slideLayouts/_rels/slideLayout29.xml.rels" ContentType="application/vnd.openxmlformats-package.relationships+xml"/>
  <Override PartName="/ppt/slideLayouts/_rels/slideLayout45.xml.rels" ContentType="application/vnd.openxmlformats-package.relationships+xml"/>
  <Override PartName="/ppt/slideLayouts/_rels/slideLayout28.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58.xml.rels" ContentType="application/vnd.openxmlformats-package.relationships+xml"/>
  <Override PartName="/ppt/slideLayouts/_rels/slideLayout15.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_rels/slideLayout27.xml.rels" ContentType="application/vnd.openxmlformats-package.relationships+xml"/>
  <Override PartName="/ppt/slideLayouts/_rels/slideLayout44.xml.rels" ContentType="application/vnd.openxmlformats-package.relationships+xml"/>
  <Override PartName="/ppt/slideLayouts/_rels/slideLayout42.xml.rels" ContentType="application/vnd.openxmlformats-package.relationships+xml"/>
  <Override PartName="/ppt/slideLayouts/_rels/slideLayout25.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53.xml.rels" ContentType="application/vnd.openxmlformats-package.relationships+xml"/>
  <Override PartName="/ppt/slideLayouts/_rels/slideLayout10.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47.xml.rels" ContentType="application/vnd.openxmlformats-package.relationships+xml"/>
  <Override PartName="/ppt/slideLayouts/_rels/slideLayout37.xml.rels" ContentType="application/vnd.openxmlformats-package.relationships+xml"/>
  <Override PartName="/ppt/slideLayouts/_rels/slideLayout54.xml.rels" ContentType="application/vnd.openxmlformats-package.relationships+xml"/>
  <Override PartName="/ppt/slideLayouts/_rels/slideLayout11.xml.rels" ContentType="application/vnd.openxmlformats-package.relationships+xml"/>
  <Override PartName="/ppt/slideLayouts/_rels/slideLayout2.xml.rels" ContentType="application/vnd.openxmlformats-package.relationships+xml"/>
  <Override PartName="/ppt/slideLayouts/_rels/slideLayout48.xml.rels" ContentType="application/vnd.openxmlformats-package.relationships+xml"/>
  <Override PartName="/ppt/slideLayouts/_rels/slideLayout38.xml.rels" ContentType="application/vnd.openxmlformats-package.relationships+xml"/>
  <Override PartName="/ppt/slideLayouts/_rels/slideLayout55.xml.rels" ContentType="application/vnd.openxmlformats-package.relationships+xml"/>
  <Override PartName="/ppt/slideLayouts/_rels/slideLayout12.xml.rels" ContentType="application/vnd.openxmlformats-package.relationships+xml"/>
  <Override PartName="/ppt/slideLayouts/_rels/slideLayout3.xml.rels" ContentType="application/vnd.openxmlformats-package.relationships+xml"/>
  <Override PartName="/ppt/slideLayouts/_rels/slideLayout49.xml.rels" ContentType="application/vnd.openxmlformats-package.relationships+xml"/>
  <Override PartName="/ppt/slideLayouts/_rels/slideLayout39.xml.rels" ContentType="application/vnd.openxmlformats-package.relationships+xml"/>
  <Override PartName="/ppt/slideLayouts/_rels/slideLayout13.xml.rels" ContentType="application/vnd.openxmlformats-package.relationships+xml"/>
  <Override PartName="/ppt/slideLayouts/_rels/slideLayout56.xml.rels" ContentType="application/vnd.openxmlformats-package.relationships+xml"/>
  <Override PartName="/ppt/slideLayouts/_rels/slideLayout14.xml.rels" ContentType="application/vnd.openxmlformats-package.relationships+xml"/>
  <Override PartName="/ppt/slideLayouts/_rels/slideLayout57.xml.rels" ContentType="application/vnd.openxmlformats-package.relationships+xml"/>
  <Override PartName="/ppt/slideLayouts/slideLayout2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53.xml" ContentType="application/vnd.openxmlformats-officedocument.presentationml.slideLayout+xml"/>
  <Override PartName="/ppt/slideLayouts/slideLayout10.xml" ContentType="application/vnd.openxmlformats-officedocument.presentationml.slideLayout+xml"/>
  <Override PartName="/ppt/slideLayouts/slideLayout30.xml" ContentType="application/vnd.openxmlformats-officedocument.presentationml.slideLayout+xml"/>
  <Override PartName="/ppt/slideLayouts/slideLayout1.xml" ContentType="application/vnd.openxmlformats-officedocument.presentationml.slideLayout+xml"/>
  <Override PartName="/ppt/slideLayouts/slideLayout37.xml" ContentType="application/vnd.openxmlformats-officedocument.presentationml.slideLayout+xml"/>
  <Override PartName="/ppt/slideLayouts/slideLayout54.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8.xml" ContentType="application/vnd.openxmlformats-officedocument.presentationml.slideLayout+xml"/>
  <Override PartName="/ppt/slideLayouts/slideLayout55.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39.xml" ContentType="application/vnd.openxmlformats-officedocument.presentationml.slideLayout+xml"/>
  <Override PartName="/ppt/slideLayouts/slideLayout13.xml" ContentType="application/vnd.openxmlformats-officedocument.presentationml.slideLayout+xml"/>
  <Override PartName="/ppt/slideLayouts/slideLayout5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14.xml" ContentType="application/vnd.openxmlformats-officedocument.presentationml.slideLayout+xml"/>
  <Override PartName="/ppt/slideLayouts/slideLayout57.xml" ContentType="application/vnd.openxmlformats-officedocument.presentationml.slideLayout+xml"/>
  <Override PartName="/ppt/slideLayouts/slideLayout15.xml" ContentType="application/vnd.openxmlformats-officedocument.presentationml.slideLayout+xml"/>
  <Override PartName="/ppt/slideLayouts/slideLayout58.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s/slide9.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_rels/slide8.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13.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1.png" ContentType="image/png"/>
  <Override PartName="/ppt/media/image2.jpeg" ContentType="image/jpeg"/>
  <Override PartName="/ppt/media/image5.tif" ContentType="image/tiff"/>
  <Override PartName="/ppt/media/image3.png" ContentType="image/png"/>
  <Override PartName="/ppt/media/image4.png" ContentType="image/png"/>
  <Override PartName="/ppt/media/image6.jpeg" ContentType="image/jpeg"/>
  <Override PartName="/ppt/media/image7.jpeg" ContentType="image/jpeg"/>
  <Override PartName="/ppt/media/image8.jpeg" ContentType="image/jpeg"/>
  <Override PartName="/ppt/media/image9.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18288000" cy="10287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 name="PlaceHolder 2"/>
          <p:cNvSpPr>
            <a:spLocks noGrp="1"/>
          </p:cNvSpPr>
          <p:nvPr>
            <p:ph/>
          </p:nvPr>
        </p:nvSpPr>
        <p:spPr>
          <a:xfrm>
            <a:off x="914400" y="2406960"/>
            <a:ext cx="1645884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 name="PlaceHolder 3"/>
          <p:cNvSpPr>
            <a:spLocks noGrp="1"/>
          </p:cNvSpPr>
          <p:nvPr>
            <p:ph/>
          </p:nvPr>
        </p:nvSpPr>
        <p:spPr>
          <a:xfrm>
            <a:off x="914400" y="5523120"/>
            <a:ext cx="1645884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8"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5"/>
          <p:cNvSpPr>
            <a:spLocks noGrp="1"/>
          </p:cNvSpPr>
          <p:nvPr>
            <p:ph/>
          </p:nvPr>
        </p:nvSpPr>
        <p:spPr>
          <a:xfrm>
            <a:off x="934812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3" name="PlaceHolder 2"/>
          <p:cNvSpPr>
            <a:spLocks noGrp="1"/>
          </p:cNvSpPr>
          <p:nvPr>
            <p:ph/>
          </p:nvPr>
        </p:nvSpPr>
        <p:spPr>
          <a:xfrm>
            <a:off x="914400" y="240696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 name="PlaceHolder 3"/>
          <p:cNvSpPr>
            <a:spLocks noGrp="1"/>
          </p:cNvSpPr>
          <p:nvPr>
            <p:ph/>
          </p:nvPr>
        </p:nvSpPr>
        <p:spPr>
          <a:xfrm>
            <a:off x="6479280" y="240696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 name="PlaceHolder 4"/>
          <p:cNvSpPr>
            <a:spLocks noGrp="1"/>
          </p:cNvSpPr>
          <p:nvPr>
            <p:ph/>
          </p:nvPr>
        </p:nvSpPr>
        <p:spPr>
          <a:xfrm>
            <a:off x="12044160" y="240696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5"/>
          <p:cNvSpPr>
            <a:spLocks noGrp="1"/>
          </p:cNvSpPr>
          <p:nvPr>
            <p:ph/>
          </p:nvPr>
        </p:nvSpPr>
        <p:spPr>
          <a:xfrm>
            <a:off x="914400" y="552312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6"/>
          <p:cNvSpPr>
            <a:spLocks noGrp="1"/>
          </p:cNvSpPr>
          <p:nvPr>
            <p:ph/>
          </p:nvPr>
        </p:nvSpPr>
        <p:spPr>
          <a:xfrm>
            <a:off x="6479280" y="552312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7"/>
          <p:cNvSpPr>
            <a:spLocks noGrp="1"/>
          </p:cNvSpPr>
          <p:nvPr>
            <p:ph/>
          </p:nvPr>
        </p:nvSpPr>
        <p:spPr>
          <a:xfrm>
            <a:off x="12044160" y="552312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5" name="PlaceHolder 2"/>
          <p:cNvSpPr>
            <a:spLocks noGrp="1"/>
          </p:cNvSpPr>
          <p:nvPr>
            <p:ph type="subTitle"/>
          </p:nvPr>
        </p:nvSpPr>
        <p:spPr>
          <a:xfrm>
            <a:off x="914400" y="2406960"/>
            <a:ext cx="16458840" cy="59659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7"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9"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0"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914400" y="410400"/>
            <a:ext cx="16458840" cy="7962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4"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5"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6"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 name="PlaceHolder 2"/>
          <p:cNvSpPr>
            <a:spLocks noGrp="1"/>
          </p:cNvSpPr>
          <p:nvPr>
            <p:ph type="subTitle"/>
          </p:nvPr>
        </p:nvSpPr>
        <p:spPr>
          <a:xfrm>
            <a:off x="914400" y="2406960"/>
            <a:ext cx="16458840" cy="59659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8"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9"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0" name="PlaceHolder 4"/>
          <p:cNvSpPr>
            <a:spLocks noGrp="1"/>
          </p:cNvSpPr>
          <p:nvPr>
            <p:ph/>
          </p:nvPr>
        </p:nvSpPr>
        <p:spPr>
          <a:xfrm>
            <a:off x="934812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2"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3"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4" name="PlaceHolder 4"/>
          <p:cNvSpPr>
            <a:spLocks noGrp="1"/>
          </p:cNvSpPr>
          <p:nvPr>
            <p:ph/>
          </p:nvPr>
        </p:nvSpPr>
        <p:spPr>
          <a:xfrm>
            <a:off x="914400" y="5523120"/>
            <a:ext cx="1645884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6" name="PlaceHolder 2"/>
          <p:cNvSpPr>
            <a:spLocks noGrp="1"/>
          </p:cNvSpPr>
          <p:nvPr>
            <p:ph/>
          </p:nvPr>
        </p:nvSpPr>
        <p:spPr>
          <a:xfrm>
            <a:off x="914400" y="2406960"/>
            <a:ext cx="1645884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7" name="PlaceHolder 3"/>
          <p:cNvSpPr>
            <a:spLocks noGrp="1"/>
          </p:cNvSpPr>
          <p:nvPr>
            <p:ph/>
          </p:nvPr>
        </p:nvSpPr>
        <p:spPr>
          <a:xfrm>
            <a:off x="914400" y="5523120"/>
            <a:ext cx="1645884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9"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0"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1"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2" name="PlaceHolder 5"/>
          <p:cNvSpPr>
            <a:spLocks noGrp="1"/>
          </p:cNvSpPr>
          <p:nvPr>
            <p:ph/>
          </p:nvPr>
        </p:nvSpPr>
        <p:spPr>
          <a:xfrm>
            <a:off x="934812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4" name="PlaceHolder 2"/>
          <p:cNvSpPr>
            <a:spLocks noGrp="1"/>
          </p:cNvSpPr>
          <p:nvPr>
            <p:ph/>
          </p:nvPr>
        </p:nvSpPr>
        <p:spPr>
          <a:xfrm>
            <a:off x="914400" y="240696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5" name="PlaceHolder 3"/>
          <p:cNvSpPr>
            <a:spLocks noGrp="1"/>
          </p:cNvSpPr>
          <p:nvPr>
            <p:ph/>
          </p:nvPr>
        </p:nvSpPr>
        <p:spPr>
          <a:xfrm>
            <a:off x="6479280" y="240696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6" name="PlaceHolder 4"/>
          <p:cNvSpPr>
            <a:spLocks noGrp="1"/>
          </p:cNvSpPr>
          <p:nvPr>
            <p:ph/>
          </p:nvPr>
        </p:nvSpPr>
        <p:spPr>
          <a:xfrm>
            <a:off x="12044160" y="240696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 name="PlaceHolder 5"/>
          <p:cNvSpPr>
            <a:spLocks noGrp="1"/>
          </p:cNvSpPr>
          <p:nvPr>
            <p:ph/>
          </p:nvPr>
        </p:nvSpPr>
        <p:spPr>
          <a:xfrm>
            <a:off x="914400" y="552312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8" name="PlaceHolder 6"/>
          <p:cNvSpPr>
            <a:spLocks noGrp="1"/>
          </p:cNvSpPr>
          <p:nvPr>
            <p:ph/>
          </p:nvPr>
        </p:nvSpPr>
        <p:spPr>
          <a:xfrm>
            <a:off x="6479280" y="552312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9" name="PlaceHolder 7"/>
          <p:cNvSpPr>
            <a:spLocks noGrp="1"/>
          </p:cNvSpPr>
          <p:nvPr>
            <p:ph/>
          </p:nvPr>
        </p:nvSpPr>
        <p:spPr>
          <a:xfrm>
            <a:off x="12044160" y="552312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3" name="PlaceHolder 2"/>
          <p:cNvSpPr>
            <a:spLocks noGrp="1"/>
          </p:cNvSpPr>
          <p:nvPr>
            <p:ph type="subTitle"/>
          </p:nvPr>
        </p:nvSpPr>
        <p:spPr>
          <a:xfrm>
            <a:off x="914400" y="2406960"/>
            <a:ext cx="16458840" cy="59659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5"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7"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8"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914400" y="410400"/>
            <a:ext cx="16458840" cy="7962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2"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3"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4"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6"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7"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8" name="PlaceHolder 4"/>
          <p:cNvSpPr>
            <a:spLocks noGrp="1"/>
          </p:cNvSpPr>
          <p:nvPr>
            <p:ph/>
          </p:nvPr>
        </p:nvSpPr>
        <p:spPr>
          <a:xfrm>
            <a:off x="934812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0"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1"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2" name="PlaceHolder 4"/>
          <p:cNvSpPr>
            <a:spLocks noGrp="1"/>
          </p:cNvSpPr>
          <p:nvPr>
            <p:ph/>
          </p:nvPr>
        </p:nvSpPr>
        <p:spPr>
          <a:xfrm>
            <a:off x="914400" y="5523120"/>
            <a:ext cx="1645884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4" name="PlaceHolder 2"/>
          <p:cNvSpPr>
            <a:spLocks noGrp="1"/>
          </p:cNvSpPr>
          <p:nvPr>
            <p:ph/>
          </p:nvPr>
        </p:nvSpPr>
        <p:spPr>
          <a:xfrm>
            <a:off x="914400" y="2406960"/>
            <a:ext cx="1645884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5" name="PlaceHolder 3"/>
          <p:cNvSpPr>
            <a:spLocks noGrp="1"/>
          </p:cNvSpPr>
          <p:nvPr>
            <p:ph/>
          </p:nvPr>
        </p:nvSpPr>
        <p:spPr>
          <a:xfrm>
            <a:off x="914400" y="5523120"/>
            <a:ext cx="1645884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7"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8"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9"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0" name="PlaceHolder 5"/>
          <p:cNvSpPr>
            <a:spLocks noGrp="1"/>
          </p:cNvSpPr>
          <p:nvPr>
            <p:ph/>
          </p:nvPr>
        </p:nvSpPr>
        <p:spPr>
          <a:xfrm>
            <a:off x="934812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2" name="PlaceHolder 2"/>
          <p:cNvSpPr>
            <a:spLocks noGrp="1"/>
          </p:cNvSpPr>
          <p:nvPr>
            <p:ph/>
          </p:nvPr>
        </p:nvSpPr>
        <p:spPr>
          <a:xfrm>
            <a:off x="914400" y="240696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3" name="PlaceHolder 3"/>
          <p:cNvSpPr>
            <a:spLocks noGrp="1"/>
          </p:cNvSpPr>
          <p:nvPr>
            <p:ph/>
          </p:nvPr>
        </p:nvSpPr>
        <p:spPr>
          <a:xfrm>
            <a:off x="6479280" y="240696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4" name="PlaceHolder 4"/>
          <p:cNvSpPr>
            <a:spLocks noGrp="1"/>
          </p:cNvSpPr>
          <p:nvPr>
            <p:ph/>
          </p:nvPr>
        </p:nvSpPr>
        <p:spPr>
          <a:xfrm>
            <a:off x="12044160" y="240696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5" name="PlaceHolder 5"/>
          <p:cNvSpPr>
            <a:spLocks noGrp="1"/>
          </p:cNvSpPr>
          <p:nvPr>
            <p:ph/>
          </p:nvPr>
        </p:nvSpPr>
        <p:spPr>
          <a:xfrm>
            <a:off x="914400" y="552312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6" name="PlaceHolder 6"/>
          <p:cNvSpPr>
            <a:spLocks noGrp="1"/>
          </p:cNvSpPr>
          <p:nvPr>
            <p:ph/>
          </p:nvPr>
        </p:nvSpPr>
        <p:spPr>
          <a:xfrm>
            <a:off x="6479280" y="552312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7" name="PlaceHolder 7"/>
          <p:cNvSpPr>
            <a:spLocks noGrp="1"/>
          </p:cNvSpPr>
          <p:nvPr>
            <p:ph/>
          </p:nvPr>
        </p:nvSpPr>
        <p:spPr>
          <a:xfrm>
            <a:off x="12044160" y="552312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1" name="PlaceHolder 2"/>
          <p:cNvSpPr>
            <a:spLocks noGrp="1"/>
          </p:cNvSpPr>
          <p:nvPr>
            <p:ph type="subTitle"/>
          </p:nvPr>
        </p:nvSpPr>
        <p:spPr>
          <a:xfrm>
            <a:off x="914400" y="2406960"/>
            <a:ext cx="16458840" cy="59659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3"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5"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6"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914400" y="410400"/>
            <a:ext cx="16458840" cy="7962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0"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1"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2"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4"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5"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6" name="PlaceHolder 4"/>
          <p:cNvSpPr>
            <a:spLocks noGrp="1"/>
          </p:cNvSpPr>
          <p:nvPr>
            <p:ph/>
          </p:nvPr>
        </p:nvSpPr>
        <p:spPr>
          <a:xfrm>
            <a:off x="934812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8"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9"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0" name="PlaceHolder 4"/>
          <p:cNvSpPr>
            <a:spLocks noGrp="1"/>
          </p:cNvSpPr>
          <p:nvPr>
            <p:ph/>
          </p:nvPr>
        </p:nvSpPr>
        <p:spPr>
          <a:xfrm>
            <a:off x="914400" y="5523120"/>
            <a:ext cx="1645884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2" name="PlaceHolder 2"/>
          <p:cNvSpPr>
            <a:spLocks noGrp="1"/>
          </p:cNvSpPr>
          <p:nvPr>
            <p:ph/>
          </p:nvPr>
        </p:nvSpPr>
        <p:spPr>
          <a:xfrm>
            <a:off x="914400" y="2406960"/>
            <a:ext cx="1645884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3" name="PlaceHolder 3"/>
          <p:cNvSpPr>
            <a:spLocks noGrp="1"/>
          </p:cNvSpPr>
          <p:nvPr>
            <p:ph/>
          </p:nvPr>
        </p:nvSpPr>
        <p:spPr>
          <a:xfrm>
            <a:off x="914400" y="5523120"/>
            <a:ext cx="1645884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5"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6"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7"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8" name="PlaceHolder 5"/>
          <p:cNvSpPr>
            <a:spLocks noGrp="1"/>
          </p:cNvSpPr>
          <p:nvPr>
            <p:ph/>
          </p:nvPr>
        </p:nvSpPr>
        <p:spPr>
          <a:xfrm>
            <a:off x="934812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0" name="PlaceHolder 2"/>
          <p:cNvSpPr>
            <a:spLocks noGrp="1"/>
          </p:cNvSpPr>
          <p:nvPr>
            <p:ph/>
          </p:nvPr>
        </p:nvSpPr>
        <p:spPr>
          <a:xfrm>
            <a:off x="914400" y="240696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1" name="PlaceHolder 3"/>
          <p:cNvSpPr>
            <a:spLocks noGrp="1"/>
          </p:cNvSpPr>
          <p:nvPr>
            <p:ph/>
          </p:nvPr>
        </p:nvSpPr>
        <p:spPr>
          <a:xfrm>
            <a:off x="6479280" y="240696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2" name="PlaceHolder 4"/>
          <p:cNvSpPr>
            <a:spLocks noGrp="1"/>
          </p:cNvSpPr>
          <p:nvPr>
            <p:ph/>
          </p:nvPr>
        </p:nvSpPr>
        <p:spPr>
          <a:xfrm>
            <a:off x="12044160" y="240696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3" name="PlaceHolder 5"/>
          <p:cNvSpPr>
            <a:spLocks noGrp="1"/>
          </p:cNvSpPr>
          <p:nvPr>
            <p:ph/>
          </p:nvPr>
        </p:nvSpPr>
        <p:spPr>
          <a:xfrm>
            <a:off x="914400" y="552312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4" name="PlaceHolder 6"/>
          <p:cNvSpPr>
            <a:spLocks noGrp="1"/>
          </p:cNvSpPr>
          <p:nvPr>
            <p:ph/>
          </p:nvPr>
        </p:nvSpPr>
        <p:spPr>
          <a:xfrm>
            <a:off x="6479280" y="552312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5" name="PlaceHolder 7"/>
          <p:cNvSpPr>
            <a:spLocks noGrp="1"/>
          </p:cNvSpPr>
          <p:nvPr>
            <p:ph/>
          </p:nvPr>
        </p:nvSpPr>
        <p:spPr>
          <a:xfrm>
            <a:off x="12044160" y="552312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1"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62" name="PlaceHolder 2"/>
          <p:cNvSpPr>
            <a:spLocks noGrp="1"/>
          </p:cNvSpPr>
          <p:nvPr>
            <p:ph type="subTitle"/>
          </p:nvPr>
        </p:nvSpPr>
        <p:spPr>
          <a:xfrm>
            <a:off x="914400" y="2406960"/>
            <a:ext cx="16458840" cy="59659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64"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66"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7"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8"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9" name="PlaceHolder 1"/>
          <p:cNvSpPr>
            <a:spLocks noGrp="1"/>
          </p:cNvSpPr>
          <p:nvPr>
            <p:ph type="subTitle"/>
          </p:nvPr>
        </p:nvSpPr>
        <p:spPr>
          <a:xfrm>
            <a:off x="914400" y="410400"/>
            <a:ext cx="16458840" cy="7962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1"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2"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3"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5"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6"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7" name="PlaceHolder 4"/>
          <p:cNvSpPr>
            <a:spLocks noGrp="1"/>
          </p:cNvSpPr>
          <p:nvPr>
            <p:ph/>
          </p:nvPr>
        </p:nvSpPr>
        <p:spPr>
          <a:xfrm>
            <a:off x="934812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9"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0"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1" name="PlaceHolder 4"/>
          <p:cNvSpPr>
            <a:spLocks noGrp="1"/>
          </p:cNvSpPr>
          <p:nvPr>
            <p:ph/>
          </p:nvPr>
        </p:nvSpPr>
        <p:spPr>
          <a:xfrm>
            <a:off x="914400" y="5523120"/>
            <a:ext cx="1645884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3" name="PlaceHolder 2"/>
          <p:cNvSpPr>
            <a:spLocks noGrp="1"/>
          </p:cNvSpPr>
          <p:nvPr>
            <p:ph/>
          </p:nvPr>
        </p:nvSpPr>
        <p:spPr>
          <a:xfrm>
            <a:off x="914400" y="2406960"/>
            <a:ext cx="1645884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4" name="PlaceHolder 3"/>
          <p:cNvSpPr>
            <a:spLocks noGrp="1"/>
          </p:cNvSpPr>
          <p:nvPr>
            <p:ph/>
          </p:nvPr>
        </p:nvSpPr>
        <p:spPr>
          <a:xfrm>
            <a:off x="914400" y="5523120"/>
            <a:ext cx="1645884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6"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7"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8"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9" name="PlaceHolder 5"/>
          <p:cNvSpPr>
            <a:spLocks noGrp="1"/>
          </p:cNvSpPr>
          <p:nvPr>
            <p:ph/>
          </p:nvPr>
        </p:nvSpPr>
        <p:spPr>
          <a:xfrm>
            <a:off x="934812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914400" y="410400"/>
            <a:ext cx="16458840" cy="7962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1" name="PlaceHolder 2"/>
          <p:cNvSpPr>
            <a:spLocks noGrp="1"/>
          </p:cNvSpPr>
          <p:nvPr>
            <p:ph/>
          </p:nvPr>
        </p:nvSpPr>
        <p:spPr>
          <a:xfrm>
            <a:off x="914400" y="240696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2" name="PlaceHolder 3"/>
          <p:cNvSpPr>
            <a:spLocks noGrp="1"/>
          </p:cNvSpPr>
          <p:nvPr>
            <p:ph/>
          </p:nvPr>
        </p:nvSpPr>
        <p:spPr>
          <a:xfrm>
            <a:off x="6479280" y="240696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3" name="PlaceHolder 4"/>
          <p:cNvSpPr>
            <a:spLocks noGrp="1"/>
          </p:cNvSpPr>
          <p:nvPr>
            <p:ph/>
          </p:nvPr>
        </p:nvSpPr>
        <p:spPr>
          <a:xfrm>
            <a:off x="12044160" y="240696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4" name="PlaceHolder 5"/>
          <p:cNvSpPr>
            <a:spLocks noGrp="1"/>
          </p:cNvSpPr>
          <p:nvPr>
            <p:ph/>
          </p:nvPr>
        </p:nvSpPr>
        <p:spPr>
          <a:xfrm>
            <a:off x="914400" y="552312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5" name="PlaceHolder 6"/>
          <p:cNvSpPr>
            <a:spLocks noGrp="1"/>
          </p:cNvSpPr>
          <p:nvPr>
            <p:ph/>
          </p:nvPr>
        </p:nvSpPr>
        <p:spPr>
          <a:xfrm>
            <a:off x="6479280" y="552312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6" name="PlaceHolder 7"/>
          <p:cNvSpPr>
            <a:spLocks noGrp="1"/>
          </p:cNvSpPr>
          <p:nvPr>
            <p:ph/>
          </p:nvPr>
        </p:nvSpPr>
        <p:spPr>
          <a:xfrm>
            <a:off x="12044160" y="552312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 name="PlaceHolder 4"/>
          <p:cNvSpPr>
            <a:spLocks noGrp="1"/>
          </p:cNvSpPr>
          <p:nvPr>
            <p:ph/>
          </p:nvPr>
        </p:nvSpPr>
        <p:spPr>
          <a:xfrm>
            <a:off x="934812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 name="PlaceHolder 4"/>
          <p:cNvSpPr>
            <a:spLocks noGrp="1"/>
          </p:cNvSpPr>
          <p:nvPr>
            <p:ph/>
          </p:nvPr>
        </p:nvSpPr>
        <p:spPr>
          <a:xfrm>
            <a:off x="914400" y="5523120"/>
            <a:ext cx="1645884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
          <p:cNvSpPr/>
          <p:nvPr/>
        </p:nvSpPr>
        <p:spPr>
          <a:xfrm>
            <a:off x="0" y="0"/>
            <a:ext cx="18288360" cy="10287360"/>
          </a:xfrm>
          <a:custGeom>
            <a:avLst/>
            <a:gdLst/>
            <a:ahLst/>
            <a:rect l="0" t="0" r="r" b="b"/>
            <a:pathLst>
              <a:path w="50801" h="28576">
                <a:moveTo>
                  <a:pt x="50801" y="28576"/>
                </a:moveTo>
                <a:lnTo>
                  <a:pt x="0" y="28576"/>
                </a:lnTo>
                <a:lnTo>
                  <a:pt x="0" y="0"/>
                </a:lnTo>
                <a:lnTo>
                  <a:pt x="50801" y="0"/>
                </a:lnTo>
                <a:lnTo>
                  <a:pt x="50801" y="28576"/>
                </a:lnTo>
                <a:close/>
              </a:path>
            </a:pathLst>
          </a:custGeom>
          <a:solidFill>
            <a:srgbClr val="f4f4f4"/>
          </a:solidFill>
          <a:ln w="0">
            <a:noFill/>
          </a:ln>
        </p:spPr>
        <p:txBody>
          <a:bodyPr lIns="90000" rIns="90000" tIns="45000" bIns="45000" anchor="t">
            <a:noAutofit/>
          </a:bodyPr>
          <a:p>
            <a:endParaRPr b="0" lang="en-US" sz="1800" spc="-1" strike="noStrike">
              <a:solidFill>
                <a:srgbClr val="000000"/>
              </a:solidFill>
              <a:latin typeface="Arial"/>
            </a:endParaRPr>
          </a:p>
        </p:txBody>
      </p:sp>
      <p:sp>
        <p:nvSpPr>
          <p:cNvPr id="1"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 name="PlaceHolder 2"/>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
          <p:cNvSpPr/>
          <p:nvPr/>
        </p:nvSpPr>
        <p:spPr>
          <a:xfrm>
            <a:off x="0" y="0"/>
            <a:ext cx="18288360" cy="10287360"/>
          </a:xfrm>
          <a:custGeom>
            <a:avLst/>
            <a:gdLst/>
            <a:ahLst/>
            <a:rect l="0" t="0" r="r" b="b"/>
            <a:pathLst>
              <a:path w="50801" h="28576">
                <a:moveTo>
                  <a:pt x="50801" y="28576"/>
                </a:moveTo>
                <a:lnTo>
                  <a:pt x="0" y="28576"/>
                </a:lnTo>
                <a:lnTo>
                  <a:pt x="0" y="0"/>
                </a:lnTo>
                <a:lnTo>
                  <a:pt x="50801" y="0"/>
                </a:lnTo>
                <a:lnTo>
                  <a:pt x="50801" y="28576"/>
                </a:lnTo>
                <a:close/>
              </a:path>
            </a:pathLst>
          </a:custGeom>
          <a:solidFill>
            <a:srgbClr val="00444f"/>
          </a:solidFill>
          <a:ln w="0">
            <a:noFill/>
          </a:ln>
        </p:spPr>
        <p:txBody>
          <a:bodyPr lIns="90000" rIns="90000" tIns="45000" bIns="45000" anchor="t">
            <a:noAutofit/>
          </a:bodyPr>
          <a:p>
            <a:endParaRPr b="0" lang="en-US" sz="1800" spc="-1" strike="noStrike">
              <a:solidFill>
                <a:srgbClr val="ffffff"/>
              </a:solidFill>
              <a:latin typeface="Arial"/>
            </a:endParaRPr>
          </a:p>
        </p:txBody>
      </p:sp>
      <p:sp>
        <p:nvSpPr>
          <p:cNvPr id="40" name=""/>
          <p:cNvSpPr/>
          <p:nvPr/>
        </p:nvSpPr>
        <p:spPr>
          <a:xfrm>
            <a:off x="0" y="0"/>
            <a:ext cx="7619760" cy="8687520"/>
          </a:xfrm>
          <a:custGeom>
            <a:avLst/>
            <a:gdLst/>
            <a:ahLst/>
            <a:rect l="0" t="0" r="r" b="b"/>
            <a:pathLst>
              <a:path w="21166" h="24132">
                <a:moveTo>
                  <a:pt x="14131" y="24132"/>
                </a:moveTo>
                <a:lnTo>
                  <a:pt x="41" y="24132"/>
                </a:lnTo>
                <a:lnTo>
                  <a:pt x="0" y="24060"/>
                </a:lnTo>
                <a:lnTo>
                  <a:pt x="0" y="0"/>
                </a:lnTo>
                <a:lnTo>
                  <a:pt x="14270" y="0"/>
                </a:lnTo>
                <a:lnTo>
                  <a:pt x="21166" y="11942"/>
                </a:lnTo>
                <a:lnTo>
                  <a:pt x="21166" y="11945"/>
                </a:lnTo>
                <a:lnTo>
                  <a:pt x="14131" y="24132"/>
                </a:lnTo>
                <a:close/>
              </a:path>
            </a:pathLst>
          </a:custGeom>
          <a:solidFill>
            <a:srgbClr val="00a181"/>
          </a:solidFill>
          <a:ln w="0">
            <a:noFill/>
          </a:ln>
        </p:spPr>
        <p:txBody>
          <a:bodyPr lIns="90000" rIns="90000" tIns="45000" bIns="45000" anchor="t">
            <a:noAutofit/>
          </a:bodyPr>
          <a:p>
            <a:endParaRPr b="0" lang="en-US" sz="1800" spc="-1" strike="noStrike">
              <a:solidFill>
                <a:srgbClr val="000000"/>
              </a:solidFill>
              <a:latin typeface="Arial"/>
            </a:endParaRPr>
          </a:p>
        </p:txBody>
      </p:sp>
      <p:sp>
        <p:nvSpPr>
          <p:cNvPr id="41" name=""/>
          <p:cNvSpPr/>
          <p:nvPr/>
        </p:nvSpPr>
        <p:spPr>
          <a:xfrm>
            <a:off x="2505600" y="5832720"/>
            <a:ext cx="5967000" cy="4454640"/>
          </a:xfrm>
          <a:custGeom>
            <a:avLst/>
            <a:gdLst/>
            <a:ahLst/>
            <a:rect l="0" t="0" r="r" b="b"/>
            <a:pathLst>
              <a:path w="16575" h="12374">
                <a:moveTo>
                  <a:pt x="13576" y="12374"/>
                </a:moveTo>
                <a:lnTo>
                  <a:pt x="2999" y="12374"/>
                </a:lnTo>
                <a:lnTo>
                  <a:pt x="0" y="7177"/>
                </a:lnTo>
                <a:lnTo>
                  <a:pt x="4143" y="0"/>
                </a:lnTo>
                <a:lnTo>
                  <a:pt x="12431" y="0"/>
                </a:lnTo>
                <a:lnTo>
                  <a:pt x="16575" y="7176"/>
                </a:lnTo>
                <a:lnTo>
                  <a:pt x="16575" y="7179"/>
                </a:lnTo>
                <a:lnTo>
                  <a:pt x="13576" y="12374"/>
                </a:lnTo>
                <a:close/>
              </a:path>
            </a:pathLst>
          </a:custGeom>
          <a:solidFill>
            <a:srgbClr val="a3e372"/>
          </a:solidFill>
          <a:ln w="0">
            <a:noFill/>
          </a:ln>
        </p:spPr>
        <p:txBody>
          <a:bodyPr lIns="90000" rIns="90000" tIns="45000" bIns="45000" anchor="t">
            <a:noAutofit/>
          </a:bodyPr>
          <a:p>
            <a:endParaRPr b="0" lang="en-US" sz="1800" spc="-1" strike="noStrike">
              <a:solidFill>
                <a:srgbClr val="000000"/>
              </a:solidFill>
              <a:latin typeface="Arial"/>
            </a:endParaRPr>
          </a:p>
        </p:txBody>
      </p:sp>
      <p:sp>
        <p:nvSpPr>
          <p:cNvPr id="42"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3" name="PlaceHolder 2"/>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81" name="PlaceHolder 2"/>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8"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19" name="PlaceHolder 2"/>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6" name=""/>
          <p:cNvSpPr/>
          <p:nvPr/>
        </p:nvSpPr>
        <p:spPr>
          <a:xfrm>
            <a:off x="0" y="0"/>
            <a:ext cx="18288360" cy="10287360"/>
          </a:xfrm>
          <a:custGeom>
            <a:avLst/>
            <a:gdLst/>
            <a:ahLst/>
            <a:rect l="0" t="0" r="r" b="b"/>
            <a:pathLst>
              <a:path w="50801" h="28576">
                <a:moveTo>
                  <a:pt x="50801" y="28576"/>
                </a:moveTo>
                <a:lnTo>
                  <a:pt x="0" y="28576"/>
                </a:lnTo>
                <a:lnTo>
                  <a:pt x="0" y="0"/>
                </a:lnTo>
                <a:lnTo>
                  <a:pt x="50801" y="0"/>
                </a:lnTo>
                <a:lnTo>
                  <a:pt x="50801" y="28576"/>
                </a:lnTo>
                <a:close/>
              </a:path>
            </a:pathLst>
          </a:custGeom>
          <a:solidFill>
            <a:srgbClr val="f4f4f4"/>
          </a:solidFill>
          <a:ln w="0">
            <a:noFill/>
          </a:ln>
        </p:spPr>
        <p:txBody>
          <a:bodyPr lIns="90000" rIns="90000" tIns="45000" bIns="45000" anchor="t">
            <a:noAutofit/>
          </a:bodyPr>
          <a:p>
            <a:endParaRPr b="0" lang="en-US" sz="1800" spc="-1" strike="noStrike">
              <a:solidFill>
                <a:srgbClr val="000000"/>
              </a:solidFill>
              <a:latin typeface="Arial"/>
            </a:endParaRPr>
          </a:p>
        </p:txBody>
      </p:sp>
      <p:sp>
        <p:nvSpPr>
          <p:cNvPr id="157" name=""/>
          <p:cNvSpPr/>
          <p:nvPr/>
        </p:nvSpPr>
        <p:spPr>
          <a:xfrm>
            <a:off x="0" y="0"/>
            <a:ext cx="9920520" cy="10287360"/>
          </a:xfrm>
          <a:custGeom>
            <a:avLst/>
            <a:gdLst/>
            <a:ahLst/>
            <a:rect l="0" t="0" r="r" b="b"/>
            <a:pathLst>
              <a:path w="27557" h="28576">
                <a:moveTo>
                  <a:pt x="0" y="0"/>
                </a:moveTo>
                <a:lnTo>
                  <a:pt x="19765" y="0"/>
                </a:lnTo>
                <a:lnTo>
                  <a:pt x="27557" y="13498"/>
                </a:lnTo>
                <a:lnTo>
                  <a:pt x="18852" y="28576"/>
                </a:lnTo>
                <a:lnTo>
                  <a:pt x="65" y="28576"/>
                </a:lnTo>
                <a:lnTo>
                  <a:pt x="0" y="28463"/>
                </a:lnTo>
                <a:lnTo>
                  <a:pt x="0" y="0"/>
                </a:lnTo>
                <a:close/>
              </a:path>
            </a:pathLst>
          </a:custGeom>
          <a:solidFill>
            <a:srgbClr val="00444f"/>
          </a:solidFill>
          <a:ln w="0">
            <a:noFill/>
          </a:ln>
        </p:spPr>
        <p:txBody>
          <a:bodyPr lIns="90000" rIns="90000" tIns="45000" bIns="45000" anchor="t">
            <a:noAutofit/>
          </a:bodyPr>
          <a:p>
            <a:endParaRPr b="0" lang="en-US" sz="1800" spc="-1" strike="noStrike">
              <a:solidFill>
                <a:srgbClr val="ffffff"/>
              </a:solidFill>
              <a:latin typeface="Arial"/>
            </a:endParaRPr>
          </a:p>
        </p:txBody>
      </p:sp>
      <p:sp>
        <p:nvSpPr>
          <p:cNvPr id="158" name=""/>
          <p:cNvSpPr/>
          <p:nvPr/>
        </p:nvSpPr>
        <p:spPr>
          <a:xfrm>
            <a:off x="6933600" y="0"/>
            <a:ext cx="4988880" cy="3722400"/>
          </a:xfrm>
          <a:custGeom>
            <a:avLst/>
            <a:gdLst/>
            <a:ahLst/>
            <a:rect l="0" t="0" r="r" b="b"/>
            <a:pathLst>
              <a:path w="13858" h="10340">
                <a:moveTo>
                  <a:pt x="2591" y="0"/>
                </a:moveTo>
                <a:lnTo>
                  <a:pt x="11259" y="0"/>
                </a:lnTo>
                <a:lnTo>
                  <a:pt x="13858" y="4502"/>
                </a:lnTo>
                <a:lnTo>
                  <a:pt x="10488" y="10340"/>
                </a:lnTo>
                <a:lnTo>
                  <a:pt x="3362" y="10340"/>
                </a:lnTo>
                <a:lnTo>
                  <a:pt x="0" y="4516"/>
                </a:lnTo>
                <a:lnTo>
                  <a:pt x="0" y="4488"/>
                </a:lnTo>
                <a:lnTo>
                  <a:pt x="2591" y="0"/>
                </a:lnTo>
                <a:close/>
              </a:path>
            </a:pathLst>
          </a:custGeom>
          <a:solidFill>
            <a:srgbClr val="00a181"/>
          </a:solidFill>
          <a:ln w="0">
            <a:noFill/>
          </a:ln>
        </p:spPr>
        <p:txBody>
          <a:bodyPr lIns="90000" rIns="90000" tIns="45000" bIns="45000" anchor="t">
            <a:noAutofit/>
          </a:bodyPr>
          <a:p>
            <a:endParaRPr b="0" lang="en-US" sz="1800" spc="-1" strike="noStrike">
              <a:solidFill>
                <a:srgbClr val="000000"/>
              </a:solidFill>
              <a:latin typeface="Arial"/>
            </a:endParaRPr>
          </a:p>
        </p:txBody>
      </p:sp>
      <p:sp>
        <p:nvSpPr>
          <p:cNvPr id="15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60" name="PlaceHolder 2"/>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9.png"/><Relationship Id="rId3" Type="http://schemas.openxmlformats.org/officeDocument/2006/relationships/image" Target="../media/image9.png"/><Relationship Id="rId4"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image" Target="../media/image1.png"/><Relationship Id="rId7" Type="http://schemas.openxmlformats.org/officeDocument/2006/relationships/image" Target="../media/image1.png"/><Relationship Id="rId8" Type="http://schemas.openxmlformats.org/officeDocument/2006/relationships/image" Target="../media/image1.png"/><Relationship Id="rId9" Type="http://schemas.openxmlformats.org/officeDocument/2006/relationships/image" Target="../media/image1.png"/><Relationship Id="rId10"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png"/><Relationship Id="rId3" Type="http://schemas.openxmlformats.org/officeDocument/2006/relationships/image" Target="../media/image3.png"/><Relationship Id="rId4"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4.png"/><Relationship Id="rId3" Type="http://schemas.openxmlformats.org/officeDocument/2006/relationships/image" Target="../media/image4.png"/><Relationship Id="rId4"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5.tif"/><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7" name=""/>
          <p:cNvSpPr txBox="1"/>
          <p:nvPr/>
        </p:nvSpPr>
        <p:spPr>
          <a:xfrm>
            <a:off x="223200" y="672840"/>
            <a:ext cx="9073080" cy="7096680"/>
          </a:xfrm>
          <a:prstGeom prst="rect">
            <a:avLst/>
          </a:prstGeom>
          <a:noFill/>
          <a:ln w="0">
            <a:noFill/>
          </a:ln>
        </p:spPr>
        <p:txBody>
          <a:bodyPr lIns="90000" rIns="90000" tIns="45000" bIns="45000" anchor="t">
            <a:normAutofit/>
          </a:bodyPr>
          <a:p>
            <a:r>
              <a:rPr b="1" lang="en-US" sz="9700" spc="-1" strike="noStrike">
                <a:solidFill>
                  <a:srgbClr val="000000"/>
                </a:solidFill>
                <a:latin typeface="TrebuchetMS-Bold"/>
                <a:ea typeface="TrebuchetMS-Bold"/>
              </a:rPr>
              <a:t>GROUP  PROJECT</a:t>
            </a:r>
            <a:endParaRPr b="0" lang="en-US" sz="9700" spc="-1" strike="noStrike">
              <a:solidFill>
                <a:srgbClr val="000000"/>
              </a:solidFill>
              <a:latin typeface="Arial"/>
            </a:endParaRPr>
          </a:p>
          <a:p>
            <a:r>
              <a:rPr b="0" lang="en-US" sz="9700" spc="-1" strike="noStrike" u="sng">
                <a:solidFill>
                  <a:srgbClr val="000000"/>
                </a:solidFill>
                <a:uFillTx/>
                <a:latin typeface="Arial"/>
                <a:ea typeface="Arial"/>
              </a:rPr>
              <a:t> </a:t>
            </a:r>
            <a:r>
              <a:rPr b="0" lang="en-US" sz="4000" spc="-1" strike="noStrike" u="sng">
                <a:solidFill>
                  <a:srgbClr val="000000"/>
                </a:solidFill>
                <a:uFillTx/>
                <a:latin typeface="Arial"/>
                <a:ea typeface="Arial"/>
              </a:rPr>
              <a:t>Cloud Analytics and Data Warehouse implementation for historical data  </a:t>
            </a:r>
            <a:r>
              <a:rPr b="1" lang="en-US" sz="4000" spc="-1" strike="noStrike">
                <a:solidFill>
                  <a:srgbClr val="000000"/>
                </a:solidFill>
                <a:latin typeface="TrebuchetMS-Bold"/>
                <a:ea typeface="TrebuchetMS-Bold"/>
              </a:rPr>
              <a:t>TEAM 8 </a:t>
            </a:r>
            <a:endParaRPr b="0" lang="en-US" sz="4000" spc="-1" strike="noStrike">
              <a:solidFill>
                <a:srgbClr val="000000"/>
              </a:solidFill>
              <a:latin typeface="Arial"/>
            </a:endParaRPr>
          </a:p>
        </p:txBody>
      </p:sp>
      <p:sp>
        <p:nvSpPr>
          <p:cNvPr id="198" name=""/>
          <p:cNvSpPr txBox="1"/>
          <p:nvPr/>
        </p:nvSpPr>
        <p:spPr>
          <a:xfrm>
            <a:off x="223200" y="5921280"/>
            <a:ext cx="4908600" cy="4354200"/>
          </a:xfrm>
          <a:prstGeom prst="rect">
            <a:avLst/>
          </a:prstGeom>
          <a:noFill/>
          <a:ln w="0">
            <a:noFill/>
          </a:ln>
        </p:spPr>
        <p:txBody>
          <a:bodyPr lIns="90000" rIns="90000" tIns="45000" bIns="45000" anchor="t">
            <a:noAutofit/>
          </a:bodyPr>
          <a:p>
            <a:pPr>
              <a:lnSpc>
                <a:spcPct val="117000"/>
              </a:lnSpc>
            </a:pPr>
            <a:r>
              <a:rPr b="0" lang="en-US" sz="2900" spc="-1" strike="noStrike">
                <a:solidFill>
                  <a:srgbClr val="000000"/>
                </a:solidFill>
                <a:latin typeface="TrebuchetMS"/>
                <a:ea typeface="TrebuchetMS"/>
              </a:rPr>
              <a:t>Shashank Reddy Kandimalla  </a:t>
            </a:r>
            <a:r>
              <a:rPr b="0" lang="en-US" sz="3000" spc="-1" strike="noStrike">
                <a:solidFill>
                  <a:srgbClr val="000000"/>
                </a:solidFill>
                <a:latin typeface="TrebuchetMS"/>
                <a:ea typeface="TrebuchetMS"/>
              </a:rPr>
              <a:t>Rohith Reddy Vangala  Yamini Muthyala</a:t>
            </a:r>
            <a:endParaRPr b="0" lang="en-US" sz="3000" spc="-1" strike="noStrike">
              <a:solidFill>
                <a:srgbClr val="000000"/>
              </a:solidFill>
              <a:latin typeface="Arial"/>
            </a:endParaRPr>
          </a:p>
          <a:p>
            <a:r>
              <a:rPr b="0" lang="en-US" sz="3000" spc="-1" strike="noStrike">
                <a:solidFill>
                  <a:srgbClr val="000000"/>
                </a:solidFill>
                <a:latin typeface="TrebuchetMS"/>
                <a:ea typeface="TrebuchetMS"/>
              </a:rPr>
              <a:t>Swati</a:t>
            </a:r>
            <a:endParaRPr b="0" lang="en-US" sz="3000" spc="-1" strike="noStrike">
              <a:solidFill>
                <a:srgbClr val="000000"/>
              </a:solidFill>
              <a:latin typeface="Arial"/>
            </a:endParaRPr>
          </a:p>
          <a:p>
            <a:r>
              <a:rPr b="0" lang="en-US" sz="3000" spc="-1" strike="noStrike">
                <a:solidFill>
                  <a:srgbClr val="000000"/>
                </a:solidFill>
                <a:latin typeface="TrebuchetMS"/>
                <a:ea typeface="TrebuchetMS"/>
              </a:rPr>
              <a:t>Sakshi Manish Mukkirwar</a:t>
            </a:r>
            <a:endParaRPr b="0" lang="en-US" sz="3000" spc="-1" strike="noStrike">
              <a:solidFill>
                <a:srgbClr val="000000"/>
              </a:solidFill>
              <a:latin typeface="Arial"/>
            </a:endParaRPr>
          </a:p>
        </p:txBody>
      </p:sp>
      <p:grpSp>
        <p:nvGrpSpPr>
          <p:cNvPr id="199" name=""/>
          <p:cNvGrpSpPr/>
          <p:nvPr/>
        </p:nvGrpSpPr>
        <p:grpSpPr>
          <a:xfrm>
            <a:off x="12123000" y="373680"/>
            <a:ext cx="6165360" cy="9913680"/>
            <a:chOff x="12123000" y="373680"/>
            <a:chExt cx="6165360" cy="9913680"/>
          </a:xfrm>
        </p:grpSpPr>
        <p:sp>
          <p:nvSpPr>
            <p:cNvPr id="200" name=""/>
            <p:cNvSpPr/>
            <p:nvPr/>
          </p:nvSpPr>
          <p:spPr>
            <a:xfrm>
              <a:off x="14329080" y="2317320"/>
              <a:ext cx="3959280" cy="6336360"/>
            </a:xfrm>
            <a:custGeom>
              <a:avLst/>
              <a:gdLst/>
              <a:ahLst/>
              <a:rect l="0" t="0" r="r" b="b"/>
              <a:pathLst>
                <a:path w="10998" h="17601">
                  <a:moveTo>
                    <a:pt x="10998" y="17601"/>
                  </a:moveTo>
                  <a:lnTo>
                    <a:pt x="5077" y="17601"/>
                  </a:lnTo>
                  <a:lnTo>
                    <a:pt x="0" y="8806"/>
                  </a:lnTo>
                  <a:lnTo>
                    <a:pt x="5083" y="0"/>
                  </a:lnTo>
                  <a:lnTo>
                    <a:pt x="10998" y="0"/>
                  </a:lnTo>
                  <a:lnTo>
                    <a:pt x="10998" y="17601"/>
                  </a:lnTo>
                  <a:close/>
                </a:path>
              </a:pathLst>
            </a:custGeom>
            <a:solidFill>
              <a:srgbClr val="00444f"/>
            </a:solidFill>
            <a:ln w="0">
              <a:noFill/>
            </a:ln>
          </p:spPr>
          <p:txBody>
            <a:bodyPr lIns="90000" rIns="90000" tIns="45000" bIns="45000" anchor="t">
              <a:noAutofit/>
            </a:bodyPr>
            <a:p>
              <a:endParaRPr b="0" lang="en-US" sz="1800" spc="-1" strike="noStrike">
                <a:solidFill>
                  <a:srgbClr val="ffffff"/>
                </a:solidFill>
                <a:latin typeface="Arial"/>
              </a:endParaRPr>
            </a:p>
          </p:txBody>
        </p:sp>
        <p:sp>
          <p:nvSpPr>
            <p:cNvPr id="201" name=""/>
            <p:cNvSpPr/>
            <p:nvPr/>
          </p:nvSpPr>
          <p:spPr>
            <a:xfrm>
              <a:off x="12123000" y="7035120"/>
              <a:ext cx="4970160" cy="3252240"/>
            </a:xfrm>
            <a:custGeom>
              <a:avLst/>
              <a:gdLst/>
              <a:ahLst/>
              <a:rect l="0" t="0" r="r" b="b"/>
              <a:pathLst>
                <a:path w="13806" h="9034">
                  <a:moveTo>
                    <a:pt x="12043" y="9034"/>
                  </a:moveTo>
                  <a:lnTo>
                    <a:pt x="1763" y="9034"/>
                  </a:lnTo>
                  <a:lnTo>
                    <a:pt x="0" y="5979"/>
                  </a:lnTo>
                  <a:lnTo>
                    <a:pt x="3451" y="0"/>
                  </a:lnTo>
                  <a:lnTo>
                    <a:pt x="10355" y="0"/>
                  </a:lnTo>
                  <a:lnTo>
                    <a:pt x="13806" y="5978"/>
                  </a:lnTo>
                  <a:lnTo>
                    <a:pt x="13806" y="5979"/>
                  </a:lnTo>
                  <a:lnTo>
                    <a:pt x="12043" y="9034"/>
                  </a:lnTo>
                  <a:close/>
                </a:path>
              </a:pathLst>
            </a:custGeom>
            <a:solidFill>
              <a:srgbClr val="00a181"/>
            </a:solidFill>
            <a:ln w="0">
              <a:noFill/>
            </a:ln>
          </p:spPr>
          <p:txBody>
            <a:bodyPr lIns="90000" rIns="90000" tIns="45000" bIns="45000" anchor="t">
              <a:noAutofit/>
            </a:bodyPr>
            <a:p>
              <a:endParaRPr b="0" lang="en-US" sz="1800" spc="-1" strike="noStrike">
                <a:solidFill>
                  <a:srgbClr val="000000"/>
                </a:solidFill>
                <a:latin typeface="Arial"/>
              </a:endParaRPr>
            </a:p>
          </p:txBody>
        </p:sp>
        <p:sp>
          <p:nvSpPr>
            <p:cNvPr id="202" name=""/>
            <p:cNvSpPr/>
            <p:nvPr/>
          </p:nvSpPr>
          <p:spPr>
            <a:xfrm>
              <a:off x="12336480" y="5954760"/>
              <a:ext cx="2271960" cy="1967760"/>
            </a:xfrm>
            <a:custGeom>
              <a:avLst/>
              <a:gdLst/>
              <a:ahLst/>
              <a:rect l="0" t="0" r="r" b="b"/>
              <a:pathLst>
                <a:path w="6311" h="5466">
                  <a:moveTo>
                    <a:pt x="4734" y="5466"/>
                  </a:moveTo>
                  <a:lnTo>
                    <a:pt x="1577" y="5466"/>
                  </a:lnTo>
                  <a:lnTo>
                    <a:pt x="0" y="2733"/>
                  </a:lnTo>
                  <a:lnTo>
                    <a:pt x="0" y="2732"/>
                  </a:lnTo>
                  <a:lnTo>
                    <a:pt x="1577" y="0"/>
                  </a:lnTo>
                  <a:lnTo>
                    <a:pt x="4734" y="0"/>
                  </a:lnTo>
                  <a:lnTo>
                    <a:pt x="6311" y="2732"/>
                  </a:lnTo>
                  <a:lnTo>
                    <a:pt x="6311" y="2733"/>
                  </a:lnTo>
                  <a:lnTo>
                    <a:pt x="4734" y="5466"/>
                  </a:lnTo>
                  <a:close/>
                </a:path>
              </a:pathLst>
            </a:custGeom>
            <a:solidFill>
              <a:srgbClr val="a3e372"/>
            </a:solidFill>
            <a:ln w="0">
              <a:noFill/>
            </a:ln>
          </p:spPr>
          <p:txBody>
            <a:bodyPr lIns="90000" rIns="90000" tIns="45000" bIns="45000" anchor="t">
              <a:noAutofit/>
            </a:bodyPr>
            <a:p>
              <a:endParaRPr b="0" lang="en-US" sz="1800" spc="-1" strike="noStrike">
                <a:solidFill>
                  <a:srgbClr val="000000"/>
                </a:solidFill>
                <a:latin typeface="Arial"/>
              </a:endParaRPr>
            </a:p>
          </p:txBody>
        </p:sp>
        <p:sp>
          <p:nvSpPr>
            <p:cNvPr id="203" name=""/>
            <p:cNvSpPr/>
            <p:nvPr/>
          </p:nvSpPr>
          <p:spPr>
            <a:xfrm>
              <a:off x="13737600" y="373680"/>
              <a:ext cx="3799800" cy="3288960"/>
            </a:xfrm>
            <a:custGeom>
              <a:avLst/>
              <a:gdLst/>
              <a:ahLst/>
              <a:rect l="0" t="0" r="r" b="b"/>
              <a:pathLst>
                <a:path w="10555" h="9136">
                  <a:moveTo>
                    <a:pt x="7920" y="9136"/>
                  </a:moveTo>
                  <a:lnTo>
                    <a:pt x="2635" y="9136"/>
                  </a:lnTo>
                  <a:lnTo>
                    <a:pt x="0" y="4571"/>
                  </a:lnTo>
                  <a:lnTo>
                    <a:pt x="2638" y="0"/>
                  </a:lnTo>
                  <a:lnTo>
                    <a:pt x="7916" y="0"/>
                  </a:lnTo>
                  <a:lnTo>
                    <a:pt x="10555" y="4571"/>
                  </a:lnTo>
                  <a:lnTo>
                    <a:pt x="7920" y="9136"/>
                  </a:lnTo>
                  <a:close/>
                </a:path>
              </a:pathLst>
            </a:custGeom>
            <a:solidFill>
              <a:srgbClr val="00a181"/>
            </a:solidFill>
            <a:ln w="0">
              <a:noFill/>
            </a:ln>
          </p:spPr>
          <p:txBody>
            <a:bodyPr lIns="90000" rIns="90000" tIns="45000" bIns="45000" anchor="t">
              <a:noAutofit/>
            </a:bodyPr>
            <a:p>
              <a:endParaRPr b="0" lang="en-US" sz="18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1" name=""/>
          <p:cNvSpPr txBox="1"/>
          <p:nvPr/>
        </p:nvSpPr>
        <p:spPr>
          <a:xfrm>
            <a:off x="0" y="321840"/>
            <a:ext cx="18288000" cy="936000"/>
          </a:xfrm>
          <a:prstGeom prst="rect">
            <a:avLst/>
          </a:prstGeom>
          <a:noFill/>
          <a:ln w="0">
            <a:noFill/>
          </a:ln>
        </p:spPr>
        <p:txBody>
          <a:bodyPr lIns="90000" rIns="90000" tIns="45000" bIns="45000" anchor="t">
            <a:normAutofit/>
          </a:bodyPr>
          <a:p>
            <a:pPr algn="ctr">
              <a:spcBef>
                <a:spcPts val="99"/>
              </a:spcBef>
            </a:pPr>
            <a:r>
              <a:rPr b="1" lang="en-US" sz="6000" spc="-1" strike="noStrike">
                <a:solidFill>
                  <a:srgbClr val="000000"/>
                </a:solidFill>
                <a:latin typeface="TrebuchetMS-Bold"/>
                <a:ea typeface="TrebuchetMS-Bold"/>
              </a:rPr>
              <a:t>Visualizations</a:t>
            </a:r>
            <a:endParaRPr b="0" lang="en-US" sz="6000" spc="-1" strike="noStrike">
              <a:solidFill>
                <a:srgbClr val="000000"/>
              </a:solidFill>
              <a:latin typeface="Arial"/>
            </a:endParaRPr>
          </a:p>
        </p:txBody>
      </p:sp>
      <p:sp>
        <p:nvSpPr>
          <p:cNvPr id="292" name=""/>
          <p:cNvSpPr/>
          <p:nvPr/>
        </p:nvSpPr>
        <p:spPr>
          <a:xfrm>
            <a:off x="0" y="0"/>
            <a:ext cx="18288360" cy="10287360"/>
          </a:xfrm>
          <a:custGeom>
            <a:avLst/>
            <a:gdLst/>
            <a:ahLst/>
            <a:rect l="0" t="0" r="r" b="b"/>
            <a:pathLst>
              <a:path w="50801" h="28576">
                <a:moveTo>
                  <a:pt x="50801" y="28576"/>
                </a:moveTo>
                <a:lnTo>
                  <a:pt x="0" y="28576"/>
                </a:lnTo>
                <a:lnTo>
                  <a:pt x="0" y="0"/>
                </a:lnTo>
                <a:lnTo>
                  <a:pt x="50801" y="0"/>
                </a:lnTo>
                <a:lnTo>
                  <a:pt x="50801" y="28576"/>
                </a:lnTo>
                <a:close/>
              </a:path>
            </a:pathLst>
          </a:custGeom>
          <a:solidFill>
            <a:srgbClr val="fbfdfd"/>
          </a:solidFill>
          <a:ln w="0">
            <a:noFill/>
          </a:ln>
        </p:spPr>
        <p:txBody>
          <a:bodyPr lIns="90000" rIns="90000" tIns="45000" bIns="45000" anchor="t">
            <a:noAutofit/>
          </a:bodyPr>
          <a:p>
            <a:endParaRPr b="0" lang="en-US" sz="1800" spc="-1" strike="noStrike">
              <a:solidFill>
                <a:srgbClr val="000000"/>
              </a:solidFill>
              <a:latin typeface="Arial"/>
            </a:endParaRPr>
          </a:p>
        </p:txBody>
      </p:sp>
      <p:sp>
        <p:nvSpPr>
          <p:cNvPr id="293" name=""/>
          <p:cNvSpPr/>
          <p:nvPr/>
        </p:nvSpPr>
        <p:spPr>
          <a:xfrm>
            <a:off x="16654320" y="9084960"/>
            <a:ext cx="1634040" cy="1202400"/>
          </a:xfrm>
          <a:custGeom>
            <a:avLst/>
            <a:gdLst/>
            <a:ahLst/>
            <a:rect l="0" t="0" r="r" b="b"/>
            <a:pathLst>
              <a:path w="4539" h="3340">
                <a:moveTo>
                  <a:pt x="4539" y="3340"/>
                </a:moveTo>
                <a:lnTo>
                  <a:pt x="350" y="3340"/>
                </a:lnTo>
                <a:lnTo>
                  <a:pt x="0" y="2733"/>
                </a:lnTo>
                <a:lnTo>
                  <a:pt x="1578" y="0"/>
                </a:lnTo>
                <a:lnTo>
                  <a:pt x="4539" y="0"/>
                </a:lnTo>
                <a:lnTo>
                  <a:pt x="4539" y="3340"/>
                </a:lnTo>
                <a:close/>
              </a:path>
            </a:pathLst>
          </a:custGeom>
          <a:solidFill>
            <a:srgbClr val="a3e372"/>
          </a:solidFill>
          <a:ln w="0">
            <a:noFill/>
          </a:ln>
        </p:spPr>
        <p:txBody>
          <a:bodyPr lIns="90000" rIns="90000" tIns="45000" bIns="45000" anchor="t">
            <a:noAutofit/>
          </a:bodyPr>
          <a:p>
            <a:endParaRPr b="0" lang="en-US" sz="1800" spc="-1" strike="noStrike">
              <a:solidFill>
                <a:srgbClr val="000000"/>
              </a:solidFill>
              <a:latin typeface="Arial"/>
            </a:endParaRPr>
          </a:p>
        </p:txBody>
      </p:sp>
      <p:grpSp>
        <p:nvGrpSpPr>
          <p:cNvPr id="294" name=""/>
          <p:cNvGrpSpPr/>
          <p:nvPr/>
        </p:nvGrpSpPr>
        <p:grpSpPr>
          <a:xfrm>
            <a:off x="0" y="2191320"/>
            <a:ext cx="8906040" cy="8096040"/>
            <a:chOff x="0" y="2191320"/>
            <a:chExt cx="8906040" cy="8096040"/>
          </a:xfrm>
        </p:grpSpPr>
        <p:sp>
          <p:nvSpPr>
            <p:cNvPr id="295" name=""/>
            <p:cNvSpPr/>
            <p:nvPr/>
          </p:nvSpPr>
          <p:spPr>
            <a:xfrm>
              <a:off x="0" y="9084960"/>
              <a:ext cx="2609280" cy="1202400"/>
            </a:xfrm>
            <a:custGeom>
              <a:avLst/>
              <a:gdLst/>
              <a:ahLst/>
              <a:rect l="0" t="0" r="r" b="b"/>
              <a:pathLst>
                <a:path w="7248" h="3340">
                  <a:moveTo>
                    <a:pt x="7248" y="3340"/>
                  </a:moveTo>
                  <a:lnTo>
                    <a:pt x="0" y="3340"/>
                  </a:lnTo>
                  <a:lnTo>
                    <a:pt x="0" y="0"/>
                  </a:lnTo>
                  <a:lnTo>
                    <a:pt x="5320" y="0"/>
                  </a:lnTo>
                  <a:lnTo>
                    <a:pt x="7248" y="3340"/>
                  </a:lnTo>
                  <a:close/>
                </a:path>
              </a:pathLst>
            </a:custGeom>
            <a:solidFill>
              <a:srgbClr val="00a181"/>
            </a:solidFill>
            <a:ln w="0">
              <a:noFill/>
            </a:ln>
          </p:spPr>
          <p:txBody>
            <a:bodyPr lIns="90000" rIns="90000" tIns="45000" bIns="45000" anchor="t">
              <a:noAutofit/>
            </a:bodyPr>
            <a:p>
              <a:endParaRPr b="0" lang="en-US" sz="1800" spc="-1" strike="noStrike">
                <a:solidFill>
                  <a:srgbClr val="000000"/>
                </a:solidFill>
                <a:latin typeface="Arial"/>
              </a:endParaRPr>
            </a:p>
          </p:txBody>
        </p:sp>
        <p:pic>
          <p:nvPicPr>
            <p:cNvPr id="296" name="" descr=""/>
            <p:cNvPicPr/>
            <p:nvPr/>
          </p:nvPicPr>
          <p:blipFill>
            <a:blip r:embed="rId1"/>
            <a:stretch/>
          </p:blipFill>
          <p:spPr>
            <a:xfrm>
              <a:off x="0" y="2191320"/>
              <a:ext cx="8906040" cy="6896160"/>
            </a:xfrm>
            <a:prstGeom prst="rect">
              <a:avLst/>
            </a:prstGeom>
            <a:ln w="0">
              <a:noFill/>
            </a:ln>
          </p:spPr>
        </p:pic>
      </p:grpSp>
      <p:pic>
        <p:nvPicPr>
          <p:cNvPr id="297" name="" descr=""/>
          <p:cNvPicPr/>
          <p:nvPr/>
        </p:nvPicPr>
        <p:blipFill>
          <a:blip r:embed="rId2"/>
          <a:stretch/>
        </p:blipFill>
        <p:spPr>
          <a:xfrm>
            <a:off x="9228240" y="2286720"/>
            <a:ext cx="8943840" cy="6800760"/>
          </a:xfrm>
          <a:prstGeom prst="rect">
            <a:avLst/>
          </a:prstGeom>
          <a:ln w="0">
            <a:noFill/>
          </a:ln>
        </p:spPr>
      </p:pic>
      <p:sp>
        <p:nvSpPr>
          <p:cNvPr id="298" name=""/>
          <p:cNvSpPr txBox="1"/>
          <p:nvPr/>
        </p:nvSpPr>
        <p:spPr>
          <a:xfrm>
            <a:off x="45720" y="1403280"/>
            <a:ext cx="18196560" cy="369360"/>
          </a:xfrm>
          <a:prstGeom prst="rect">
            <a:avLst/>
          </a:prstGeom>
          <a:noFill/>
          <a:ln w="0">
            <a:noFill/>
          </a:ln>
        </p:spPr>
        <p:txBody>
          <a:bodyPr lIns="90000" rIns="90000" tIns="45000" bIns="45000" anchor="t">
            <a:noAutofit/>
          </a:bodyPr>
          <a:p>
            <a:pPr algn="ctr"/>
            <a:r>
              <a:rPr b="0" i="1" lang="en-US" sz="1800" spc="-1" strike="noStrike">
                <a:solidFill>
                  <a:srgbClr val="000000"/>
                </a:solidFill>
                <a:latin typeface="TrebuchetMS-Italic"/>
                <a:ea typeface="TrebuchetMS-Italic"/>
              </a:rPr>
              <a:t>Tools Used : Power B I and Tableau</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9" name=""/>
          <p:cNvSpPr txBox="1"/>
          <p:nvPr/>
        </p:nvSpPr>
        <p:spPr>
          <a:xfrm>
            <a:off x="554400" y="4212720"/>
            <a:ext cx="4719240" cy="1821960"/>
          </a:xfrm>
          <a:prstGeom prst="rect">
            <a:avLst/>
          </a:prstGeom>
          <a:noFill/>
          <a:ln w="0">
            <a:noFill/>
          </a:ln>
        </p:spPr>
        <p:txBody>
          <a:bodyPr lIns="90000" rIns="90000" tIns="45000" bIns="45000" anchor="t">
            <a:noAutofit/>
          </a:bodyPr>
          <a:p>
            <a:r>
              <a:rPr b="1" lang="en-US" sz="6100" spc="-1" strike="noStrike">
                <a:solidFill>
                  <a:srgbClr val="f4f4f4"/>
                </a:solidFill>
                <a:latin typeface="TrebuchetMS-Bold"/>
                <a:ea typeface="TrebuchetMS-Bold"/>
              </a:rPr>
              <a:t>Data Analysis</a:t>
            </a:r>
            <a:endParaRPr b="0" lang="en-US" sz="6100" spc="-1" strike="noStrike">
              <a:solidFill>
                <a:srgbClr val="000000"/>
              </a:solidFill>
              <a:latin typeface="Arial"/>
            </a:endParaRPr>
          </a:p>
        </p:txBody>
      </p:sp>
      <p:sp>
        <p:nvSpPr>
          <p:cNvPr id="300" name=""/>
          <p:cNvSpPr txBox="1"/>
          <p:nvPr/>
        </p:nvSpPr>
        <p:spPr>
          <a:xfrm>
            <a:off x="7519320" y="765000"/>
            <a:ext cx="3814560" cy="1958760"/>
          </a:xfrm>
          <a:prstGeom prst="rect">
            <a:avLst/>
          </a:prstGeom>
          <a:noFill/>
          <a:ln w="0">
            <a:noFill/>
          </a:ln>
        </p:spPr>
        <p:txBody>
          <a:bodyPr lIns="90000" rIns="90000" tIns="45000" bIns="45000" anchor="t">
            <a:noAutofit/>
          </a:bodyPr>
          <a:p>
            <a:pPr algn="ctr">
              <a:lnSpc>
                <a:spcPct val="114000"/>
              </a:lnSpc>
              <a:spcBef>
                <a:spcPts val="99"/>
              </a:spcBef>
            </a:pPr>
            <a:r>
              <a:rPr b="1" lang="en-US" sz="2300" spc="-1" strike="noStrike">
                <a:solidFill>
                  <a:srgbClr val="000000"/>
                </a:solidFill>
                <a:latin typeface="TrebuchetMS-Bold"/>
                <a:ea typeface="TrebuchetMS-Bold"/>
              </a:rPr>
              <a:t>Customers who have  previously been insured and  target them with offers for  vehicle insurance</a:t>
            </a:r>
            <a:endParaRPr b="0" lang="en-US" sz="2300" spc="-1" strike="noStrike">
              <a:solidFill>
                <a:srgbClr val="000000"/>
              </a:solidFill>
              <a:latin typeface="Arial"/>
            </a:endParaRPr>
          </a:p>
        </p:txBody>
      </p:sp>
      <p:sp>
        <p:nvSpPr>
          <p:cNvPr id="301" name=""/>
          <p:cNvSpPr txBox="1"/>
          <p:nvPr/>
        </p:nvSpPr>
        <p:spPr>
          <a:xfrm>
            <a:off x="12118320" y="1229760"/>
            <a:ext cx="5363280" cy="1560960"/>
          </a:xfrm>
          <a:prstGeom prst="rect">
            <a:avLst/>
          </a:prstGeom>
          <a:noFill/>
          <a:ln w="0">
            <a:noFill/>
          </a:ln>
        </p:spPr>
        <p:txBody>
          <a:bodyPr lIns="90000" rIns="90000" tIns="45000" bIns="45000" anchor="t">
            <a:noAutofit/>
          </a:bodyPr>
          <a:p>
            <a:pPr>
              <a:lnSpc>
                <a:spcPct val="115000"/>
              </a:lnSpc>
            </a:pPr>
            <a:r>
              <a:rPr b="1" i="1" lang="en-US" sz="1800" spc="-1" strike="noStrike">
                <a:solidFill>
                  <a:srgbClr val="000000"/>
                </a:solidFill>
                <a:latin typeface="Trebuchet-BoldItalic"/>
                <a:ea typeface="Trebuchet-BoldItalic"/>
              </a:rPr>
              <a:t>SELECT COUNT(*) AS Total_Customers,  SUM(Response) AS Interested_In_Vehicle_Insurance</a:t>
            </a:r>
            <a:endParaRPr b="0" lang="en-US" sz="1800" spc="-1" strike="noStrike">
              <a:solidFill>
                <a:srgbClr val="000000"/>
              </a:solidFill>
              <a:latin typeface="Arial"/>
            </a:endParaRPr>
          </a:p>
          <a:p>
            <a:pPr>
              <a:lnSpc>
                <a:spcPct val="115000"/>
              </a:lnSpc>
            </a:pPr>
            <a:r>
              <a:rPr b="1" i="1" lang="en-US" sz="1800" spc="-1" strike="noStrike">
                <a:solidFill>
                  <a:srgbClr val="000000"/>
                </a:solidFill>
                <a:latin typeface="Trebuchet-BoldItalic"/>
                <a:ea typeface="Trebuchet-BoldItalic"/>
              </a:rPr>
              <a:t>FROM "dbms".Customers  WHERE Previously_Insured = 1;</a:t>
            </a:r>
            <a:endParaRPr b="0" lang="en-US" sz="1800" spc="-1" strike="noStrike">
              <a:solidFill>
                <a:srgbClr val="000000"/>
              </a:solidFill>
              <a:latin typeface="Arial"/>
            </a:endParaRPr>
          </a:p>
        </p:txBody>
      </p:sp>
      <p:sp>
        <p:nvSpPr>
          <p:cNvPr id="302" name=""/>
          <p:cNvSpPr/>
          <p:nvPr/>
        </p:nvSpPr>
        <p:spPr>
          <a:xfrm>
            <a:off x="8137080" y="3724920"/>
            <a:ext cx="4663800" cy="3923640"/>
          </a:xfrm>
          <a:custGeom>
            <a:avLst/>
            <a:gdLst/>
            <a:ahLst/>
            <a:rect l="0" t="0" r="r" b="b"/>
            <a:pathLst>
              <a:path w="12955" h="10899">
                <a:moveTo>
                  <a:pt x="3137" y="0"/>
                </a:moveTo>
                <a:lnTo>
                  <a:pt x="9809" y="0"/>
                </a:lnTo>
                <a:lnTo>
                  <a:pt x="12955" y="5445"/>
                </a:lnTo>
                <a:lnTo>
                  <a:pt x="9805" y="10899"/>
                </a:lnTo>
                <a:lnTo>
                  <a:pt x="3143" y="10899"/>
                </a:lnTo>
                <a:lnTo>
                  <a:pt x="0" y="5459"/>
                </a:lnTo>
                <a:lnTo>
                  <a:pt x="0" y="5432"/>
                </a:lnTo>
                <a:lnTo>
                  <a:pt x="3137" y="0"/>
                </a:lnTo>
                <a:close/>
              </a:path>
            </a:pathLst>
          </a:custGeom>
          <a:solidFill>
            <a:srgbClr val="a3e372"/>
          </a:solidFill>
          <a:ln w="0">
            <a:noFill/>
          </a:ln>
        </p:spPr>
        <p:txBody>
          <a:bodyPr lIns="90000" rIns="90000" tIns="45000" bIns="45000" anchor="t">
            <a:noAutofit/>
          </a:bodyPr>
          <a:p>
            <a:endParaRPr b="0" lang="en-US" sz="1800" spc="-1" strike="noStrike">
              <a:solidFill>
                <a:srgbClr val="000000"/>
              </a:solidFill>
              <a:latin typeface="Arial"/>
            </a:endParaRPr>
          </a:p>
        </p:txBody>
      </p:sp>
      <p:sp>
        <p:nvSpPr>
          <p:cNvPr id="303" name=""/>
          <p:cNvSpPr txBox="1"/>
          <p:nvPr/>
        </p:nvSpPr>
        <p:spPr>
          <a:xfrm>
            <a:off x="8668440" y="4775760"/>
            <a:ext cx="3622680" cy="1727280"/>
          </a:xfrm>
          <a:prstGeom prst="rect">
            <a:avLst/>
          </a:prstGeom>
          <a:noFill/>
          <a:ln w="0">
            <a:noFill/>
          </a:ln>
        </p:spPr>
        <p:txBody>
          <a:bodyPr lIns="90000" rIns="90000" tIns="45000" bIns="45000" anchor="t">
            <a:noAutofit/>
          </a:bodyPr>
          <a:p>
            <a:pPr algn="ctr">
              <a:lnSpc>
                <a:spcPct val="115000"/>
              </a:lnSpc>
              <a:spcBef>
                <a:spcPts val="99"/>
              </a:spcBef>
            </a:pPr>
            <a:r>
              <a:rPr b="0" lang="en-US" sz="2400" spc="-1" strike="noStrike">
                <a:solidFill>
                  <a:srgbClr val="000000"/>
                </a:solidFill>
                <a:latin typeface="TrebuchetMS"/>
                <a:ea typeface="TrebuchetMS"/>
              </a:rPr>
              <a:t>Average Annual Premium  for policies purchased by  customers who also have  vehicle insurance</a:t>
            </a:r>
            <a:endParaRPr b="0" lang="en-US" sz="2400" spc="-1" strike="noStrike">
              <a:solidFill>
                <a:srgbClr val="000000"/>
              </a:solidFill>
              <a:latin typeface="Arial"/>
            </a:endParaRPr>
          </a:p>
        </p:txBody>
      </p:sp>
      <p:sp>
        <p:nvSpPr>
          <p:cNvPr id="304" name=""/>
          <p:cNvSpPr txBox="1"/>
          <p:nvPr/>
        </p:nvSpPr>
        <p:spPr>
          <a:xfrm>
            <a:off x="12788280" y="4627440"/>
            <a:ext cx="5407200" cy="2550600"/>
          </a:xfrm>
          <a:prstGeom prst="rect">
            <a:avLst/>
          </a:prstGeom>
          <a:noFill/>
          <a:ln w="0">
            <a:noFill/>
          </a:ln>
        </p:spPr>
        <p:txBody>
          <a:bodyPr lIns="90000" rIns="90000" tIns="45000" bIns="45000" anchor="t">
            <a:noAutofit/>
          </a:bodyPr>
          <a:p>
            <a:pPr>
              <a:lnSpc>
                <a:spcPct val="114000"/>
              </a:lnSpc>
              <a:spcBef>
                <a:spcPts val="99"/>
              </a:spcBef>
            </a:pPr>
            <a:r>
              <a:rPr b="1" i="1" lang="en-US" sz="1700" spc="-1" strike="noStrike">
                <a:solidFill>
                  <a:srgbClr val="000000"/>
                </a:solidFill>
                <a:latin typeface="Trebuchet-BoldItalic"/>
                <a:ea typeface="Trebuchet-BoldItalic"/>
              </a:rPr>
              <a:t>SELECT AVG(Annual_Premium) AS Avg_Annual_Premium  FROM "dbms".Policies</a:t>
            </a:r>
            <a:endParaRPr b="0" lang="en-US" sz="1700" spc="-1" strike="noStrike">
              <a:solidFill>
                <a:srgbClr val="000000"/>
              </a:solidFill>
              <a:latin typeface="Arial"/>
            </a:endParaRPr>
          </a:p>
          <a:p>
            <a:pPr marL="101520">
              <a:lnSpc>
                <a:spcPct val="114000"/>
              </a:lnSpc>
            </a:pPr>
            <a:r>
              <a:rPr b="1" i="1" lang="en-US" sz="1700" spc="-1" strike="noStrike">
                <a:solidFill>
                  <a:srgbClr val="000000"/>
                </a:solidFill>
                <a:latin typeface="Trebuchet-BoldItalic"/>
                <a:ea typeface="Trebuchet-BoldItalic"/>
              </a:rPr>
              <a:t>WHERE id IN (  SELECT id</a:t>
            </a:r>
            <a:endParaRPr b="0" lang="en-US" sz="1700" spc="-1" strike="noStrike">
              <a:solidFill>
                <a:srgbClr val="000000"/>
              </a:solidFill>
              <a:latin typeface="Arial"/>
            </a:endParaRPr>
          </a:p>
          <a:p>
            <a:r>
              <a:rPr b="1" i="1" lang="en-US" sz="1700" spc="-1" strike="noStrike">
                <a:solidFill>
                  <a:srgbClr val="000000"/>
                </a:solidFill>
                <a:latin typeface="Trebuchet-BoldItalic"/>
                <a:ea typeface="Trebuchet-BoldItalic"/>
              </a:rPr>
              <a:t>FROM "dbms".Vehicles</a:t>
            </a:r>
            <a:endParaRPr b="0" lang="en-US" sz="1700" spc="-1" strike="noStrike">
              <a:solidFill>
                <a:srgbClr val="000000"/>
              </a:solidFill>
              <a:latin typeface="Arial"/>
            </a:endParaRPr>
          </a:p>
          <a:p>
            <a:r>
              <a:rPr b="1" i="1" lang="en-US" sz="1700" spc="-1" strike="noStrike">
                <a:solidFill>
                  <a:srgbClr val="000000"/>
                </a:solidFill>
                <a:latin typeface="Trebuchet-BoldItalic"/>
                <a:ea typeface="Trebuchet-BoldItalic"/>
              </a:rPr>
              <a:t>WHERE Vehicle_Age IS NOT NULL</a:t>
            </a:r>
            <a:endParaRPr b="0" lang="en-US" sz="1700" spc="-1" strike="noStrike">
              <a:solidFill>
                <a:srgbClr val="000000"/>
              </a:solidFill>
              <a:latin typeface="Arial"/>
            </a:endParaRPr>
          </a:p>
          <a:p>
            <a:r>
              <a:rPr b="1" i="1" lang="en-US" sz="1700" spc="-1" strike="noStrike">
                <a:solidFill>
                  <a:srgbClr val="000000"/>
                </a:solidFill>
                <a:latin typeface="Trebuchet-BoldItalic"/>
                <a:ea typeface="Trebuchet-BoldItalic"/>
              </a:rPr>
              <a:t>);</a:t>
            </a:r>
            <a:endParaRPr b="0" lang="en-US" sz="1700" spc="-1" strike="noStrike">
              <a:solidFill>
                <a:srgbClr val="000000"/>
              </a:solidFill>
              <a:latin typeface="Arial"/>
            </a:endParaRPr>
          </a:p>
        </p:txBody>
      </p:sp>
      <p:sp>
        <p:nvSpPr>
          <p:cNvPr id="305" name=""/>
          <p:cNvSpPr/>
          <p:nvPr/>
        </p:nvSpPr>
        <p:spPr>
          <a:xfrm>
            <a:off x="5804280" y="6860880"/>
            <a:ext cx="4663800" cy="3426480"/>
          </a:xfrm>
          <a:custGeom>
            <a:avLst/>
            <a:gdLst/>
            <a:ahLst/>
            <a:rect l="0" t="0" r="r" b="b"/>
            <a:pathLst>
              <a:path w="12955" h="9518">
                <a:moveTo>
                  <a:pt x="3137" y="0"/>
                </a:moveTo>
                <a:lnTo>
                  <a:pt x="9809" y="0"/>
                </a:lnTo>
                <a:lnTo>
                  <a:pt x="12955" y="5446"/>
                </a:lnTo>
                <a:lnTo>
                  <a:pt x="10602" y="9518"/>
                </a:lnTo>
                <a:lnTo>
                  <a:pt x="2345" y="9518"/>
                </a:lnTo>
                <a:lnTo>
                  <a:pt x="0" y="5459"/>
                </a:lnTo>
                <a:lnTo>
                  <a:pt x="0" y="5433"/>
                </a:lnTo>
                <a:lnTo>
                  <a:pt x="3137" y="0"/>
                </a:lnTo>
                <a:close/>
              </a:path>
            </a:pathLst>
          </a:custGeom>
          <a:solidFill>
            <a:srgbClr val="00a181"/>
          </a:solidFill>
          <a:ln w="0">
            <a:noFill/>
          </a:ln>
        </p:spPr>
        <p:txBody>
          <a:bodyPr lIns="90000" rIns="90000" tIns="45000" bIns="45000" anchor="t">
            <a:noAutofit/>
          </a:bodyPr>
          <a:p>
            <a:endParaRPr b="0" lang="en-US" sz="1800" spc="-1" strike="noStrike">
              <a:solidFill>
                <a:srgbClr val="000000"/>
              </a:solidFill>
              <a:latin typeface="Arial"/>
            </a:endParaRPr>
          </a:p>
        </p:txBody>
      </p:sp>
      <p:sp>
        <p:nvSpPr>
          <p:cNvPr id="306" name=""/>
          <p:cNvSpPr txBox="1"/>
          <p:nvPr/>
        </p:nvSpPr>
        <p:spPr>
          <a:xfrm>
            <a:off x="6364800" y="7822080"/>
            <a:ext cx="3553920" cy="1524600"/>
          </a:xfrm>
          <a:prstGeom prst="rect">
            <a:avLst/>
          </a:prstGeom>
          <a:noFill/>
          <a:ln w="0">
            <a:noFill/>
          </a:ln>
        </p:spPr>
        <p:txBody>
          <a:bodyPr lIns="90000" rIns="90000" tIns="45000" bIns="45000" anchor="t">
            <a:noAutofit/>
          </a:bodyPr>
          <a:p>
            <a:pPr algn="ctr">
              <a:lnSpc>
                <a:spcPct val="116000"/>
              </a:lnSpc>
            </a:pPr>
            <a:r>
              <a:rPr b="0" lang="en-US" sz="2100" spc="-1" strike="noStrike">
                <a:solidFill>
                  <a:srgbClr val="000000"/>
                </a:solidFill>
                <a:latin typeface="TrebuchetMS"/>
                <a:ea typeface="TrebuchetMS"/>
              </a:rPr>
              <a:t>Average Annual Premium for  customers who have both  health and vehicle insurance  policies</a:t>
            </a:r>
            <a:endParaRPr b="0" lang="en-US" sz="2100" spc="-1" strike="noStrike">
              <a:solidFill>
                <a:srgbClr val="000000"/>
              </a:solidFill>
              <a:latin typeface="Arial"/>
            </a:endParaRPr>
          </a:p>
        </p:txBody>
      </p:sp>
      <p:sp>
        <p:nvSpPr>
          <p:cNvPr id="307" name=""/>
          <p:cNvSpPr txBox="1"/>
          <p:nvPr/>
        </p:nvSpPr>
        <p:spPr>
          <a:xfrm>
            <a:off x="10606680" y="7827120"/>
            <a:ext cx="6271920" cy="1800000"/>
          </a:xfrm>
          <a:prstGeom prst="rect">
            <a:avLst/>
          </a:prstGeom>
          <a:noFill/>
          <a:ln w="0">
            <a:noFill/>
          </a:ln>
        </p:spPr>
        <p:txBody>
          <a:bodyPr lIns="90000" rIns="90000" tIns="45000" bIns="45000" anchor="t">
            <a:noAutofit/>
          </a:bodyPr>
          <a:p>
            <a:pPr>
              <a:lnSpc>
                <a:spcPct val="118000"/>
              </a:lnSpc>
            </a:pPr>
            <a:r>
              <a:rPr b="1" i="1" lang="en-US" sz="1700" spc="-1" strike="noStrike">
                <a:solidFill>
                  <a:srgbClr val="000000"/>
                </a:solidFill>
                <a:latin typeface="Trebuchet-BoldItalic"/>
                <a:ea typeface="Trebuchet-BoldItalic"/>
              </a:rPr>
              <a:t>SELECT AVG(p.Annual_Premium) AS Average_Annual_Premium  FROM "dbms".Customers c</a:t>
            </a:r>
            <a:endParaRPr b="0" lang="en-US" sz="1700" spc="-1" strike="noStrike">
              <a:solidFill>
                <a:srgbClr val="000000"/>
              </a:solidFill>
              <a:latin typeface="Arial"/>
            </a:endParaRPr>
          </a:p>
          <a:p>
            <a:pPr>
              <a:lnSpc>
                <a:spcPct val="118000"/>
              </a:lnSpc>
            </a:pPr>
            <a:r>
              <a:rPr b="1" i="1" lang="en-US" sz="1700" spc="-1" strike="noStrike">
                <a:solidFill>
                  <a:srgbClr val="000000"/>
                </a:solidFill>
                <a:latin typeface="Trebuchet-BoldItalic"/>
                <a:ea typeface="Trebuchet-BoldItalic"/>
              </a:rPr>
              <a:t>INNER JOIN "dbms".Policies p ON c.id = p.id  INNER JOIN "dbms".Vehicles v ON c.id = v.id</a:t>
            </a:r>
            <a:endParaRPr b="0" lang="en-US" sz="1700" spc="-1" strike="noStrike">
              <a:solidFill>
                <a:srgbClr val="000000"/>
              </a:solidFill>
              <a:latin typeface="Arial"/>
            </a:endParaRPr>
          </a:p>
          <a:p>
            <a:r>
              <a:rPr b="1" i="1" lang="en-US" sz="1700" spc="-1" strike="noStrike">
                <a:solidFill>
                  <a:srgbClr val="000000"/>
                </a:solidFill>
                <a:latin typeface="Trebuchet-BoldItalic"/>
                <a:ea typeface="Trebuchet-BoldItalic"/>
              </a:rPr>
              <a:t>WHERE c.Response = 1 AND v.Vehicle_Age IS NOT NULL;</a:t>
            </a:r>
            <a:endParaRPr b="0" lang="en-US"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8" name=""/>
          <p:cNvSpPr txBox="1"/>
          <p:nvPr/>
        </p:nvSpPr>
        <p:spPr>
          <a:xfrm>
            <a:off x="7494840" y="752400"/>
            <a:ext cx="3863520" cy="1225440"/>
          </a:xfrm>
          <a:prstGeom prst="rect">
            <a:avLst/>
          </a:prstGeom>
          <a:noFill/>
          <a:ln w="0">
            <a:noFill/>
          </a:ln>
        </p:spPr>
        <p:txBody>
          <a:bodyPr lIns="90000" rIns="90000" tIns="45000" bIns="45000" anchor="t">
            <a:normAutofit/>
          </a:bodyPr>
          <a:p>
            <a:pPr algn="ctr">
              <a:lnSpc>
                <a:spcPct val="114000"/>
              </a:lnSpc>
              <a:spcBef>
                <a:spcPts val="99"/>
              </a:spcBef>
            </a:pPr>
            <a:r>
              <a:rPr b="1" lang="en-US" sz="2300" spc="-1" strike="noStrike">
                <a:solidFill>
                  <a:srgbClr val="000000"/>
                </a:solidFill>
                <a:latin typeface="TrebuchetMS-Bold"/>
                <a:ea typeface="TrebuchetMS-Bold"/>
              </a:rPr>
              <a:t>Relationship between region  code and interest in vehicle  insurance</a:t>
            </a:r>
            <a:endParaRPr b="0" lang="en-US" sz="2300" spc="-1" strike="noStrike">
              <a:solidFill>
                <a:srgbClr val="000000"/>
              </a:solidFill>
              <a:latin typeface="Arial"/>
            </a:endParaRPr>
          </a:p>
        </p:txBody>
      </p:sp>
      <p:grpSp>
        <p:nvGrpSpPr>
          <p:cNvPr id="309" name=""/>
          <p:cNvGrpSpPr/>
          <p:nvPr/>
        </p:nvGrpSpPr>
        <p:grpSpPr>
          <a:xfrm>
            <a:off x="0" y="0"/>
            <a:ext cx="11922480" cy="10287360"/>
            <a:chOff x="0" y="0"/>
            <a:chExt cx="11922480" cy="10287360"/>
          </a:xfrm>
        </p:grpSpPr>
        <p:sp>
          <p:nvSpPr>
            <p:cNvPr id="310" name=""/>
            <p:cNvSpPr/>
            <p:nvPr/>
          </p:nvSpPr>
          <p:spPr>
            <a:xfrm>
              <a:off x="0" y="0"/>
              <a:ext cx="9920520" cy="10287360"/>
            </a:xfrm>
            <a:custGeom>
              <a:avLst/>
              <a:gdLst/>
              <a:ahLst/>
              <a:rect l="0" t="0" r="r" b="b"/>
              <a:pathLst>
                <a:path w="27557" h="28576">
                  <a:moveTo>
                    <a:pt x="0" y="0"/>
                  </a:moveTo>
                  <a:lnTo>
                    <a:pt x="19765" y="0"/>
                  </a:lnTo>
                  <a:lnTo>
                    <a:pt x="27557" y="13498"/>
                  </a:lnTo>
                  <a:lnTo>
                    <a:pt x="18852" y="28576"/>
                  </a:lnTo>
                  <a:lnTo>
                    <a:pt x="65" y="28576"/>
                  </a:lnTo>
                  <a:lnTo>
                    <a:pt x="0" y="28463"/>
                  </a:lnTo>
                  <a:lnTo>
                    <a:pt x="0" y="0"/>
                  </a:lnTo>
                  <a:close/>
                </a:path>
              </a:pathLst>
            </a:custGeom>
            <a:solidFill>
              <a:srgbClr val="00444f"/>
            </a:solidFill>
            <a:ln w="0">
              <a:noFill/>
            </a:ln>
          </p:spPr>
          <p:txBody>
            <a:bodyPr lIns="90000" rIns="90000" tIns="45000" bIns="45000" anchor="t">
              <a:noAutofit/>
            </a:bodyPr>
            <a:p>
              <a:endParaRPr b="0" lang="en-US" sz="1800" spc="-1" strike="noStrike">
                <a:solidFill>
                  <a:srgbClr val="ffffff"/>
                </a:solidFill>
                <a:latin typeface="Arial"/>
              </a:endParaRPr>
            </a:p>
          </p:txBody>
        </p:sp>
        <p:sp>
          <p:nvSpPr>
            <p:cNvPr id="311" name=""/>
            <p:cNvSpPr/>
            <p:nvPr/>
          </p:nvSpPr>
          <p:spPr>
            <a:xfrm>
              <a:off x="6933600" y="0"/>
              <a:ext cx="4988880" cy="3722400"/>
            </a:xfrm>
            <a:custGeom>
              <a:avLst/>
              <a:gdLst/>
              <a:ahLst/>
              <a:rect l="0" t="0" r="r" b="b"/>
              <a:pathLst>
                <a:path w="13858" h="10340">
                  <a:moveTo>
                    <a:pt x="2591" y="0"/>
                  </a:moveTo>
                  <a:lnTo>
                    <a:pt x="11259" y="0"/>
                  </a:lnTo>
                  <a:lnTo>
                    <a:pt x="13858" y="4502"/>
                  </a:lnTo>
                  <a:lnTo>
                    <a:pt x="10488" y="10340"/>
                  </a:lnTo>
                  <a:lnTo>
                    <a:pt x="3362" y="10340"/>
                  </a:lnTo>
                  <a:lnTo>
                    <a:pt x="0" y="4516"/>
                  </a:lnTo>
                  <a:lnTo>
                    <a:pt x="0" y="4488"/>
                  </a:lnTo>
                  <a:lnTo>
                    <a:pt x="2591" y="0"/>
                  </a:lnTo>
                  <a:close/>
                </a:path>
              </a:pathLst>
            </a:custGeom>
            <a:solidFill>
              <a:srgbClr val="00a181"/>
            </a:solidFill>
            <a:ln w="0">
              <a:noFill/>
            </a:ln>
          </p:spPr>
          <p:txBody>
            <a:bodyPr lIns="90000" rIns="90000" tIns="45000" bIns="45000" anchor="t">
              <a:noAutofit/>
            </a:bodyPr>
            <a:p>
              <a:endParaRPr b="0" lang="en-US" sz="1800" spc="-1" strike="noStrike">
                <a:solidFill>
                  <a:srgbClr val="000000"/>
                </a:solidFill>
                <a:latin typeface="Arial"/>
              </a:endParaRPr>
            </a:p>
          </p:txBody>
        </p:sp>
      </p:grpSp>
      <p:sp>
        <p:nvSpPr>
          <p:cNvPr id="312" name=""/>
          <p:cNvSpPr txBox="1"/>
          <p:nvPr/>
        </p:nvSpPr>
        <p:spPr>
          <a:xfrm>
            <a:off x="616680" y="4366440"/>
            <a:ext cx="4719240" cy="1821960"/>
          </a:xfrm>
          <a:prstGeom prst="rect">
            <a:avLst/>
          </a:prstGeom>
          <a:noFill/>
          <a:ln w="0">
            <a:noFill/>
          </a:ln>
        </p:spPr>
        <p:txBody>
          <a:bodyPr lIns="90000" rIns="90000" tIns="45000" bIns="45000" anchor="t">
            <a:noAutofit/>
          </a:bodyPr>
          <a:p>
            <a:r>
              <a:rPr b="1" lang="en-US" sz="6100" spc="-1" strike="noStrike">
                <a:solidFill>
                  <a:srgbClr val="f4f4f4"/>
                </a:solidFill>
                <a:latin typeface="TrebuchetMS-Bold"/>
                <a:ea typeface="TrebuchetMS-Bold"/>
              </a:rPr>
              <a:t>Data Analysis</a:t>
            </a:r>
            <a:endParaRPr b="0" lang="en-US" sz="6100" spc="-1" strike="noStrike">
              <a:solidFill>
                <a:srgbClr val="000000"/>
              </a:solidFill>
              <a:latin typeface="Arial"/>
            </a:endParaRPr>
          </a:p>
        </p:txBody>
      </p:sp>
      <p:sp>
        <p:nvSpPr>
          <p:cNvPr id="313" name=""/>
          <p:cNvSpPr txBox="1"/>
          <p:nvPr/>
        </p:nvSpPr>
        <p:spPr>
          <a:xfrm>
            <a:off x="11909520" y="423720"/>
            <a:ext cx="5322600" cy="2662920"/>
          </a:xfrm>
          <a:prstGeom prst="rect">
            <a:avLst/>
          </a:prstGeom>
          <a:noFill/>
          <a:ln w="0">
            <a:noFill/>
          </a:ln>
        </p:spPr>
        <p:txBody>
          <a:bodyPr lIns="90000" rIns="90000" tIns="45000" bIns="45000" anchor="t">
            <a:noAutofit/>
          </a:bodyPr>
          <a:p>
            <a:pPr>
              <a:lnSpc>
                <a:spcPct val="118000"/>
              </a:lnSpc>
            </a:pPr>
            <a:r>
              <a:rPr b="1" i="1" lang="en-US" sz="1700" spc="-1" strike="noStrike">
                <a:solidFill>
                  <a:srgbClr val="000000"/>
                </a:solidFill>
                <a:latin typeface="Trebuchet-BoldItalic"/>
                <a:ea typeface="Trebuchet-BoldItalic"/>
              </a:rPr>
              <a:t>SELECT Region_Code,  COUNT(*) AS Total_Customers,</a:t>
            </a:r>
            <a:endParaRPr b="0" lang="en-US" sz="1700" spc="-1" strike="noStrike">
              <a:solidFill>
                <a:srgbClr val="000000"/>
              </a:solidFill>
              <a:latin typeface="Arial"/>
            </a:endParaRPr>
          </a:p>
          <a:p>
            <a:pPr>
              <a:lnSpc>
                <a:spcPct val="118000"/>
              </a:lnSpc>
            </a:pPr>
            <a:r>
              <a:rPr b="1" i="1" lang="en-US" sz="1700" spc="-1" strike="noStrike">
                <a:solidFill>
                  <a:srgbClr val="000000"/>
                </a:solidFill>
                <a:latin typeface="Trebuchet-BoldItalic"/>
                <a:ea typeface="Trebuchet-BoldItalic"/>
              </a:rPr>
              <a:t>SUM(Response) AS Interested_In_Vehicle_Insurance  FROM "dbms".Customers</a:t>
            </a:r>
            <a:endParaRPr b="0" lang="en-US" sz="1700" spc="-1" strike="noStrike">
              <a:solidFill>
                <a:srgbClr val="000000"/>
              </a:solidFill>
              <a:latin typeface="Arial"/>
            </a:endParaRPr>
          </a:p>
          <a:p>
            <a:pPr>
              <a:lnSpc>
                <a:spcPct val="118000"/>
              </a:lnSpc>
            </a:pPr>
            <a:r>
              <a:rPr b="1" i="1" lang="en-US" sz="1700" spc="-1" strike="noStrike">
                <a:solidFill>
                  <a:srgbClr val="000000"/>
                </a:solidFill>
                <a:latin typeface="Trebuchet-BoldItalic"/>
                <a:ea typeface="Trebuchet-BoldItalic"/>
              </a:rPr>
              <a:t>GROUP BY Region_Code order by  Interested_In_Vehicle_Insurance desc;</a:t>
            </a:r>
            <a:endParaRPr b="0" lang="en-US" sz="1700" spc="-1" strike="noStrike">
              <a:solidFill>
                <a:srgbClr val="000000"/>
              </a:solidFill>
              <a:latin typeface="Arial"/>
            </a:endParaRPr>
          </a:p>
        </p:txBody>
      </p:sp>
      <p:sp>
        <p:nvSpPr>
          <p:cNvPr id="314" name=""/>
          <p:cNvSpPr/>
          <p:nvPr/>
        </p:nvSpPr>
        <p:spPr>
          <a:xfrm>
            <a:off x="8137080" y="3724920"/>
            <a:ext cx="4663800" cy="3923640"/>
          </a:xfrm>
          <a:custGeom>
            <a:avLst/>
            <a:gdLst/>
            <a:ahLst/>
            <a:rect l="0" t="0" r="r" b="b"/>
            <a:pathLst>
              <a:path w="12955" h="10899">
                <a:moveTo>
                  <a:pt x="3137" y="0"/>
                </a:moveTo>
                <a:lnTo>
                  <a:pt x="9809" y="0"/>
                </a:lnTo>
                <a:lnTo>
                  <a:pt x="12955" y="5445"/>
                </a:lnTo>
                <a:lnTo>
                  <a:pt x="9805" y="10899"/>
                </a:lnTo>
                <a:lnTo>
                  <a:pt x="3143" y="10899"/>
                </a:lnTo>
                <a:lnTo>
                  <a:pt x="0" y="5459"/>
                </a:lnTo>
                <a:lnTo>
                  <a:pt x="0" y="5432"/>
                </a:lnTo>
                <a:lnTo>
                  <a:pt x="3137" y="0"/>
                </a:lnTo>
                <a:close/>
              </a:path>
            </a:pathLst>
          </a:custGeom>
          <a:solidFill>
            <a:srgbClr val="a3e372"/>
          </a:solidFill>
          <a:ln w="0">
            <a:noFill/>
          </a:ln>
        </p:spPr>
        <p:txBody>
          <a:bodyPr lIns="90000" rIns="90000" tIns="45000" bIns="45000" anchor="t">
            <a:noAutofit/>
          </a:bodyPr>
          <a:p>
            <a:endParaRPr b="0" lang="en-US" sz="1800" spc="-1" strike="noStrike">
              <a:solidFill>
                <a:srgbClr val="000000"/>
              </a:solidFill>
              <a:latin typeface="Arial"/>
            </a:endParaRPr>
          </a:p>
        </p:txBody>
      </p:sp>
      <p:sp>
        <p:nvSpPr>
          <p:cNvPr id="315" name=""/>
          <p:cNvSpPr txBox="1"/>
          <p:nvPr/>
        </p:nvSpPr>
        <p:spPr>
          <a:xfrm>
            <a:off x="8594280" y="4772880"/>
            <a:ext cx="3747240" cy="1917360"/>
          </a:xfrm>
          <a:prstGeom prst="rect">
            <a:avLst/>
          </a:prstGeom>
          <a:noFill/>
          <a:ln w="0">
            <a:noFill/>
          </a:ln>
        </p:spPr>
        <p:txBody>
          <a:bodyPr lIns="90000" rIns="90000" tIns="45000" bIns="45000" anchor="t">
            <a:noAutofit/>
          </a:bodyPr>
          <a:p>
            <a:pPr algn="ctr">
              <a:lnSpc>
                <a:spcPct val="117000"/>
              </a:lnSpc>
            </a:pPr>
            <a:r>
              <a:rPr b="1" lang="en-US" sz="2200" spc="-1" strike="noStrike">
                <a:solidFill>
                  <a:srgbClr val="000000"/>
                </a:solidFill>
                <a:latin typeface="TrebuchetMS-Bold"/>
                <a:ea typeface="TrebuchetMS-Bold"/>
              </a:rPr>
              <a:t>Relationship between  vintage (time since  customer was acquired) and  interest in vehicle insurance</a:t>
            </a:r>
            <a:endParaRPr b="0" lang="en-US" sz="2200" spc="-1" strike="noStrike">
              <a:solidFill>
                <a:srgbClr val="000000"/>
              </a:solidFill>
              <a:latin typeface="Arial"/>
            </a:endParaRPr>
          </a:p>
        </p:txBody>
      </p:sp>
      <p:sp>
        <p:nvSpPr>
          <p:cNvPr id="316" name=""/>
          <p:cNvSpPr txBox="1"/>
          <p:nvPr/>
        </p:nvSpPr>
        <p:spPr>
          <a:xfrm>
            <a:off x="12811320" y="4645440"/>
            <a:ext cx="5271120" cy="2533320"/>
          </a:xfrm>
          <a:prstGeom prst="rect">
            <a:avLst/>
          </a:prstGeom>
          <a:noFill/>
          <a:ln w="0">
            <a:noFill/>
          </a:ln>
        </p:spPr>
        <p:txBody>
          <a:bodyPr lIns="90000" rIns="90000" tIns="45000" bIns="45000" anchor="t">
            <a:noAutofit/>
          </a:bodyPr>
          <a:p>
            <a:r>
              <a:rPr b="1" i="1" lang="en-US" sz="1700" spc="-1" strike="noStrike">
                <a:solidFill>
                  <a:srgbClr val="000000"/>
                </a:solidFill>
                <a:latin typeface="Trebuchet-BoldItalic"/>
                <a:ea typeface="Trebuchet-BoldItalic"/>
              </a:rPr>
              <a:t>SELECT Vintage,</a:t>
            </a:r>
            <a:endParaRPr b="0" lang="en-US" sz="1700" spc="-1" strike="noStrike">
              <a:solidFill>
                <a:srgbClr val="000000"/>
              </a:solidFill>
              <a:latin typeface="Arial"/>
            </a:endParaRPr>
          </a:p>
          <a:p>
            <a:r>
              <a:rPr b="1" i="1" lang="en-US" sz="1700" spc="-1" strike="noStrike">
                <a:solidFill>
                  <a:srgbClr val="000000"/>
                </a:solidFill>
                <a:latin typeface="Trebuchet-BoldItalic"/>
                <a:ea typeface="Trebuchet-BoldItalic"/>
              </a:rPr>
              <a:t>COUNT(*) AS Total_Customers,</a:t>
            </a:r>
            <a:endParaRPr b="0" lang="en-US" sz="1700" spc="-1" strike="noStrike">
              <a:solidFill>
                <a:srgbClr val="000000"/>
              </a:solidFill>
              <a:latin typeface="Arial"/>
            </a:endParaRPr>
          </a:p>
          <a:p>
            <a:pPr>
              <a:lnSpc>
                <a:spcPct val="114000"/>
              </a:lnSpc>
            </a:pPr>
            <a:r>
              <a:rPr b="1" i="1" lang="en-US" sz="1700" spc="-1" strike="noStrike">
                <a:solidFill>
                  <a:srgbClr val="000000"/>
                </a:solidFill>
                <a:latin typeface="Trebuchet-BoldItalic"/>
                <a:ea typeface="Trebuchet-BoldItalic"/>
              </a:rPr>
              <a:t>SUM(Response) AS Interested_In_Vehicle_Insurance  FROM "dbms".Policies p inner join "dbms".customers c  on p.id=c.id</a:t>
            </a:r>
            <a:endParaRPr b="0" lang="en-US" sz="1700" spc="-1" strike="noStrike">
              <a:solidFill>
                <a:srgbClr val="000000"/>
              </a:solidFill>
              <a:latin typeface="Arial"/>
            </a:endParaRPr>
          </a:p>
          <a:p>
            <a:pPr>
              <a:lnSpc>
                <a:spcPct val="114000"/>
              </a:lnSpc>
            </a:pPr>
            <a:r>
              <a:rPr b="1" i="1" lang="en-US" sz="1700" spc="-1" strike="noStrike">
                <a:solidFill>
                  <a:srgbClr val="000000"/>
                </a:solidFill>
                <a:latin typeface="Trebuchet-BoldItalic"/>
                <a:ea typeface="Trebuchet-BoldItalic"/>
              </a:rPr>
              <a:t>GROUP BY p.Vintage order by  Interested_In_Vehicle_Insurance desc;</a:t>
            </a:r>
            <a:endParaRPr b="0" lang="en-US" sz="1700" spc="-1" strike="noStrike">
              <a:solidFill>
                <a:srgbClr val="000000"/>
              </a:solidFill>
              <a:latin typeface="Arial"/>
            </a:endParaRPr>
          </a:p>
        </p:txBody>
      </p:sp>
      <p:sp>
        <p:nvSpPr>
          <p:cNvPr id="317" name=""/>
          <p:cNvSpPr/>
          <p:nvPr/>
        </p:nvSpPr>
        <p:spPr>
          <a:xfrm>
            <a:off x="5804280" y="6860880"/>
            <a:ext cx="4663800" cy="3426480"/>
          </a:xfrm>
          <a:custGeom>
            <a:avLst/>
            <a:gdLst/>
            <a:ahLst/>
            <a:rect l="0" t="0" r="r" b="b"/>
            <a:pathLst>
              <a:path w="12955" h="9518">
                <a:moveTo>
                  <a:pt x="3137" y="0"/>
                </a:moveTo>
                <a:lnTo>
                  <a:pt x="9809" y="0"/>
                </a:lnTo>
                <a:lnTo>
                  <a:pt x="12955" y="5446"/>
                </a:lnTo>
                <a:lnTo>
                  <a:pt x="10602" y="9518"/>
                </a:lnTo>
                <a:lnTo>
                  <a:pt x="2345" y="9518"/>
                </a:lnTo>
                <a:lnTo>
                  <a:pt x="0" y="5459"/>
                </a:lnTo>
                <a:lnTo>
                  <a:pt x="0" y="5433"/>
                </a:lnTo>
                <a:lnTo>
                  <a:pt x="3137" y="0"/>
                </a:lnTo>
                <a:close/>
              </a:path>
            </a:pathLst>
          </a:custGeom>
          <a:solidFill>
            <a:srgbClr val="00a181"/>
          </a:solidFill>
          <a:ln w="0">
            <a:noFill/>
          </a:ln>
        </p:spPr>
        <p:txBody>
          <a:bodyPr lIns="90000" rIns="90000" tIns="45000" bIns="45000" anchor="t">
            <a:noAutofit/>
          </a:bodyPr>
          <a:p>
            <a:endParaRPr b="0" lang="en-US" sz="1800" spc="-1" strike="noStrike">
              <a:solidFill>
                <a:srgbClr val="000000"/>
              </a:solidFill>
              <a:latin typeface="Arial"/>
            </a:endParaRPr>
          </a:p>
        </p:txBody>
      </p:sp>
      <p:sp>
        <p:nvSpPr>
          <p:cNvPr id="318" name=""/>
          <p:cNvSpPr txBox="1"/>
          <p:nvPr/>
        </p:nvSpPr>
        <p:spPr>
          <a:xfrm>
            <a:off x="6451920" y="7822080"/>
            <a:ext cx="3380040" cy="1814760"/>
          </a:xfrm>
          <a:prstGeom prst="rect">
            <a:avLst/>
          </a:prstGeom>
          <a:noFill/>
          <a:ln w="0">
            <a:noFill/>
          </a:ln>
        </p:spPr>
        <p:txBody>
          <a:bodyPr lIns="90000" rIns="90000" tIns="45000" bIns="45000" anchor="t">
            <a:noAutofit/>
          </a:bodyPr>
          <a:p>
            <a:pPr algn="ctr">
              <a:lnSpc>
                <a:spcPct val="116000"/>
              </a:lnSpc>
            </a:pPr>
            <a:r>
              <a:rPr b="1" lang="en-US" sz="2100" spc="-1" strike="noStrike">
                <a:solidFill>
                  <a:srgbClr val="000000"/>
                </a:solidFill>
                <a:latin typeface="TrebuchetMS-Bold"/>
                <a:ea typeface="TrebuchetMS-Bold"/>
              </a:rPr>
              <a:t>Customers who have a high  annual premium but have  not yet purchased Vehicle  Insurance</a:t>
            </a:r>
            <a:endParaRPr b="0" lang="en-US" sz="2100" spc="-1" strike="noStrike">
              <a:solidFill>
                <a:srgbClr val="000000"/>
              </a:solidFill>
              <a:latin typeface="Arial"/>
            </a:endParaRPr>
          </a:p>
        </p:txBody>
      </p:sp>
      <p:sp>
        <p:nvSpPr>
          <p:cNvPr id="319" name=""/>
          <p:cNvSpPr txBox="1"/>
          <p:nvPr/>
        </p:nvSpPr>
        <p:spPr>
          <a:xfrm>
            <a:off x="10606680" y="7827120"/>
            <a:ext cx="5839920" cy="2943360"/>
          </a:xfrm>
          <a:prstGeom prst="rect">
            <a:avLst/>
          </a:prstGeom>
          <a:noFill/>
          <a:ln w="0">
            <a:noFill/>
          </a:ln>
        </p:spPr>
        <p:txBody>
          <a:bodyPr lIns="90000" rIns="90000" tIns="45000" bIns="45000" anchor="t">
            <a:noAutofit/>
          </a:bodyPr>
          <a:p>
            <a:pPr algn="just">
              <a:lnSpc>
                <a:spcPct val="118000"/>
              </a:lnSpc>
            </a:pPr>
            <a:r>
              <a:rPr b="1" i="1" lang="en-US" sz="1700" spc="-1" strike="noStrike">
                <a:solidFill>
                  <a:srgbClr val="000000"/>
                </a:solidFill>
                <a:latin typeface="Trebuchet-BoldItalic"/>
                <a:ea typeface="Trebuchet-BoldItalic"/>
              </a:rPr>
              <a:t>SELECT Customers.id, Policies.Annual_Premium,  Vehicles.Vehicle_Age, Vehicles.Vehicle_Damage  FROM "dbms".Customers</a:t>
            </a:r>
            <a:endParaRPr b="0" lang="en-US" sz="1700" spc="-1" strike="noStrike">
              <a:solidFill>
                <a:srgbClr val="000000"/>
              </a:solidFill>
              <a:latin typeface="Arial"/>
            </a:endParaRPr>
          </a:p>
          <a:p>
            <a:pPr>
              <a:lnSpc>
                <a:spcPct val="118000"/>
              </a:lnSpc>
            </a:pPr>
            <a:r>
              <a:rPr b="1" i="1" lang="en-US" sz="1700" spc="-1" strike="noStrike">
                <a:solidFill>
                  <a:srgbClr val="000000"/>
                </a:solidFill>
                <a:latin typeface="Trebuchet-BoldItalic"/>
                <a:ea typeface="Trebuchet-BoldItalic"/>
              </a:rPr>
              <a:t>INNER JOIN "dbms".Policies ON Customers.id = Policies.id  INNER JOIN "dbms".Vehicles ON Customers.id = Vehicles.id  WHERE Customers.Response = 0</a:t>
            </a:r>
            <a:endParaRPr b="0" lang="en-US" sz="1700" spc="-1" strike="noStrike">
              <a:solidFill>
                <a:srgbClr val="000000"/>
              </a:solidFill>
              <a:latin typeface="Arial"/>
            </a:endParaRPr>
          </a:p>
          <a:p>
            <a:r>
              <a:rPr b="1" i="1" lang="en-US" sz="1700" spc="-1" strike="noStrike">
                <a:solidFill>
                  <a:srgbClr val="000000"/>
                </a:solidFill>
                <a:latin typeface="Trebuchet-BoldItalic"/>
                <a:ea typeface="Trebuchet-BoldItalic"/>
              </a:rPr>
              <a:t>AND Policies.Annual_Premium &gt; 100000 ;</a:t>
            </a:r>
            <a:endParaRPr b="0" lang="en-US"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0" name=""/>
          <p:cNvSpPr txBox="1"/>
          <p:nvPr/>
        </p:nvSpPr>
        <p:spPr>
          <a:xfrm>
            <a:off x="7367760" y="752400"/>
            <a:ext cx="4117320" cy="1625760"/>
          </a:xfrm>
          <a:prstGeom prst="rect">
            <a:avLst/>
          </a:prstGeom>
          <a:noFill/>
          <a:ln w="0">
            <a:noFill/>
          </a:ln>
        </p:spPr>
        <p:txBody>
          <a:bodyPr lIns="90000" rIns="90000" tIns="45000" bIns="45000" anchor="t">
            <a:normAutofit/>
          </a:bodyPr>
          <a:p>
            <a:pPr algn="ctr">
              <a:lnSpc>
                <a:spcPct val="114000"/>
              </a:lnSpc>
              <a:spcBef>
                <a:spcPts val="99"/>
              </a:spcBef>
            </a:pPr>
            <a:r>
              <a:rPr b="1" lang="en-US" sz="2300" spc="-1" strike="noStrike">
                <a:solidFill>
                  <a:srgbClr val="000000"/>
                </a:solidFill>
                <a:latin typeface="TrebuchetMS-Bold"/>
                <a:ea typeface="TrebuchetMS-Bold"/>
              </a:rPr>
              <a:t>Customers associated with the  company for a longer time and  are interested in vehicle  insurance</a:t>
            </a:r>
            <a:endParaRPr b="0" lang="en-US" sz="2300" spc="-1" strike="noStrike">
              <a:solidFill>
                <a:srgbClr val="000000"/>
              </a:solidFill>
              <a:latin typeface="Arial"/>
            </a:endParaRPr>
          </a:p>
        </p:txBody>
      </p:sp>
      <p:grpSp>
        <p:nvGrpSpPr>
          <p:cNvPr id="321" name=""/>
          <p:cNvGrpSpPr/>
          <p:nvPr/>
        </p:nvGrpSpPr>
        <p:grpSpPr>
          <a:xfrm>
            <a:off x="0" y="0"/>
            <a:ext cx="11922480" cy="10287360"/>
            <a:chOff x="0" y="0"/>
            <a:chExt cx="11922480" cy="10287360"/>
          </a:xfrm>
        </p:grpSpPr>
        <p:sp>
          <p:nvSpPr>
            <p:cNvPr id="322" name=""/>
            <p:cNvSpPr/>
            <p:nvPr/>
          </p:nvSpPr>
          <p:spPr>
            <a:xfrm>
              <a:off x="0" y="0"/>
              <a:ext cx="9920520" cy="10287360"/>
            </a:xfrm>
            <a:custGeom>
              <a:avLst/>
              <a:gdLst/>
              <a:ahLst/>
              <a:rect l="0" t="0" r="r" b="b"/>
              <a:pathLst>
                <a:path w="27557" h="28576">
                  <a:moveTo>
                    <a:pt x="0" y="0"/>
                  </a:moveTo>
                  <a:lnTo>
                    <a:pt x="19765" y="0"/>
                  </a:lnTo>
                  <a:lnTo>
                    <a:pt x="27557" y="13498"/>
                  </a:lnTo>
                  <a:lnTo>
                    <a:pt x="18852" y="28576"/>
                  </a:lnTo>
                  <a:lnTo>
                    <a:pt x="65" y="28576"/>
                  </a:lnTo>
                  <a:lnTo>
                    <a:pt x="0" y="28463"/>
                  </a:lnTo>
                  <a:lnTo>
                    <a:pt x="0" y="0"/>
                  </a:lnTo>
                  <a:close/>
                </a:path>
              </a:pathLst>
            </a:custGeom>
            <a:solidFill>
              <a:srgbClr val="00444f"/>
            </a:solidFill>
            <a:ln w="0">
              <a:noFill/>
            </a:ln>
          </p:spPr>
          <p:txBody>
            <a:bodyPr lIns="90000" rIns="90000" tIns="45000" bIns="45000" anchor="t">
              <a:noAutofit/>
            </a:bodyPr>
            <a:p>
              <a:endParaRPr b="0" lang="en-US" sz="1800" spc="-1" strike="noStrike">
                <a:solidFill>
                  <a:srgbClr val="ffffff"/>
                </a:solidFill>
                <a:latin typeface="Arial"/>
              </a:endParaRPr>
            </a:p>
          </p:txBody>
        </p:sp>
        <p:sp>
          <p:nvSpPr>
            <p:cNvPr id="323" name=""/>
            <p:cNvSpPr/>
            <p:nvPr/>
          </p:nvSpPr>
          <p:spPr>
            <a:xfrm>
              <a:off x="6933600" y="0"/>
              <a:ext cx="4988880" cy="3722400"/>
            </a:xfrm>
            <a:custGeom>
              <a:avLst/>
              <a:gdLst/>
              <a:ahLst/>
              <a:rect l="0" t="0" r="r" b="b"/>
              <a:pathLst>
                <a:path w="13858" h="10340">
                  <a:moveTo>
                    <a:pt x="2591" y="0"/>
                  </a:moveTo>
                  <a:lnTo>
                    <a:pt x="11259" y="0"/>
                  </a:lnTo>
                  <a:lnTo>
                    <a:pt x="13858" y="4502"/>
                  </a:lnTo>
                  <a:lnTo>
                    <a:pt x="10488" y="10340"/>
                  </a:lnTo>
                  <a:lnTo>
                    <a:pt x="3362" y="10340"/>
                  </a:lnTo>
                  <a:lnTo>
                    <a:pt x="0" y="4516"/>
                  </a:lnTo>
                  <a:lnTo>
                    <a:pt x="0" y="4488"/>
                  </a:lnTo>
                  <a:lnTo>
                    <a:pt x="2591" y="0"/>
                  </a:lnTo>
                  <a:close/>
                </a:path>
              </a:pathLst>
            </a:custGeom>
            <a:solidFill>
              <a:srgbClr val="00a181"/>
            </a:solidFill>
            <a:ln w="0">
              <a:noFill/>
            </a:ln>
          </p:spPr>
          <p:txBody>
            <a:bodyPr lIns="90000" rIns="90000" tIns="45000" bIns="45000" anchor="t">
              <a:noAutofit/>
            </a:bodyPr>
            <a:p>
              <a:endParaRPr b="0" lang="en-US" sz="1800" spc="-1" strike="noStrike">
                <a:solidFill>
                  <a:srgbClr val="000000"/>
                </a:solidFill>
                <a:latin typeface="Arial"/>
              </a:endParaRPr>
            </a:p>
          </p:txBody>
        </p:sp>
      </p:grpSp>
      <p:sp>
        <p:nvSpPr>
          <p:cNvPr id="324" name=""/>
          <p:cNvSpPr txBox="1"/>
          <p:nvPr/>
        </p:nvSpPr>
        <p:spPr>
          <a:xfrm>
            <a:off x="335160" y="4344840"/>
            <a:ext cx="4719240" cy="1821960"/>
          </a:xfrm>
          <a:prstGeom prst="rect">
            <a:avLst/>
          </a:prstGeom>
          <a:noFill/>
          <a:ln w="0">
            <a:noFill/>
          </a:ln>
        </p:spPr>
        <p:txBody>
          <a:bodyPr lIns="90000" rIns="90000" tIns="45000" bIns="45000" anchor="t">
            <a:noAutofit/>
          </a:bodyPr>
          <a:p>
            <a:r>
              <a:rPr b="1" lang="en-US" sz="6100" spc="-1" strike="noStrike">
                <a:solidFill>
                  <a:srgbClr val="f4f4f4"/>
                </a:solidFill>
                <a:latin typeface="TrebuchetMS-Bold"/>
                <a:ea typeface="TrebuchetMS-Bold"/>
              </a:rPr>
              <a:t>Data Analysis</a:t>
            </a:r>
            <a:endParaRPr b="0" lang="en-US" sz="6100" spc="-1" strike="noStrike">
              <a:solidFill>
                <a:srgbClr val="000000"/>
              </a:solidFill>
              <a:latin typeface="Arial"/>
            </a:endParaRPr>
          </a:p>
        </p:txBody>
      </p:sp>
      <p:sp>
        <p:nvSpPr>
          <p:cNvPr id="325" name=""/>
          <p:cNvSpPr txBox="1"/>
          <p:nvPr/>
        </p:nvSpPr>
        <p:spPr>
          <a:xfrm>
            <a:off x="12204720" y="469800"/>
            <a:ext cx="5625360" cy="3229200"/>
          </a:xfrm>
          <a:prstGeom prst="rect">
            <a:avLst/>
          </a:prstGeom>
          <a:noFill/>
          <a:ln w="0">
            <a:noFill/>
          </a:ln>
        </p:spPr>
        <p:txBody>
          <a:bodyPr lIns="90000" rIns="90000" tIns="45000" bIns="45000" anchor="t">
            <a:noAutofit/>
          </a:bodyPr>
          <a:p>
            <a:pPr>
              <a:lnSpc>
                <a:spcPct val="118000"/>
              </a:lnSpc>
            </a:pPr>
            <a:r>
              <a:rPr b="1" i="1" lang="en-US" sz="1700" spc="-1" strike="noStrike">
                <a:solidFill>
                  <a:srgbClr val="000000"/>
                </a:solidFill>
                <a:latin typeface="Trebuchet-BoldItalic"/>
                <a:ea typeface="Trebuchet-BoldItalic"/>
              </a:rPr>
              <a:t>SELECT c.id, c.Age, c.Gender, p.Annual_Premium,  v.Vehicle_Age, v.Vehicle_Damage</a:t>
            </a:r>
            <a:endParaRPr b="0" lang="en-US" sz="1700" spc="-1" strike="noStrike">
              <a:solidFill>
                <a:srgbClr val="000000"/>
              </a:solidFill>
              <a:latin typeface="Arial"/>
            </a:endParaRPr>
          </a:p>
          <a:p>
            <a:r>
              <a:rPr b="1" i="1" lang="en-US" sz="1700" spc="-1" strike="noStrike">
                <a:solidFill>
                  <a:srgbClr val="000000"/>
                </a:solidFill>
                <a:latin typeface="Trebuchet-BoldItalic"/>
                <a:ea typeface="Trebuchet-BoldItalic"/>
              </a:rPr>
              <a:t>FROM "dbms".Customers c</a:t>
            </a:r>
            <a:endParaRPr b="0" lang="en-US" sz="1700" spc="-1" strike="noStrike">
              <a:solidFill>
                <a:srgbClr val="000000"/>
              </a:solidFill>
              <a:latin typeface="Arial"/>
            </a:endParaRPr>
          </a:p>
          <a:p>
            <a:pPr>
              <a:lnSpc>
                <a:spcPct val="118000"/>
              </a:lnSpc>
            </a:pPr>
            <a:r>
              <a:rPr b="1" i="1" lang="en-US" sz="1700" spc="-1" strike="noStrike">
                <a:solidFill>
                  <a:srgbClr val="000000"/>
                </a:solidFill>
                <a:latin typeface="Trebuchet-BoldItalic"/>
                <a:ea typeface="Trebuchet-BoldItalic"/>
              </a:rPr>
              <a:t>JOIN "dbms".Policies p ON c.id = p.id  JOIN "dbms".Vehicles v ON c.id = v.id</a:t>
            </a:r>
            <a:endParaRPr b="0" lang="en-US" sz="1700" spc="-1" strike="noStrike">
              <a:solidFill>
                <a:srgbClr val="000000"/>
              </a:solidFill>
              <a:latin typeface="Arial"/>
            </a:endParaRPr>
          </a:p>
          <a:p>
            <a:pPr>
              <a:lnSpc>
                <a:spcPct val="118000"/>
              </a:lnSpc>
            </a:pPr>
            <a:r>
              <a:rPr b="1" i="1" lang="en-US" sz="1700" spc="-1" strike="noStrike">
                <a:solidFill>
                  <a:srgbClr val="000000"/>
                </a:solidFill>
                <a:latin typeface="Trebuchet-BoldItalic"/>
                <a:ea typeface="Trebuchet-BoldItalic"/>
              </a:rPr>
              <a:t>WHERE c.Response = 1 AND p.Annual_Premium &gt;= (SELECT  AVG(Annual_Premium) FROM "dbms".Policies WHERE id =  c.id)  ORDER BY p.Annual_Premium DESC;</a:t>
            </a:r>
            <a:endParaRPr b="0" lang="en-US" sz="1700" spc="-1" strike="noStrike">
              <a:solidFill>
                <a:srgbClr val="000000"/>
              </a:solidFill>
              <a:latin typeface="Arial"/>
            </a:endParaRPr>
          </a:p>
        </p:txBody>
      </p:sp>
      <p:sp>
        <p:nvSpPr>
          <p:cNvPr id="326" name=""/>
          <p:cNvSpPr/>
          <p:nvPr/>
        </p:nvSpPr>
        <p:spPr>
          <a:xfrm>
            <a:off x="8137080" y="3724920"/>
            <a:ext cx="4663800" cy="3923640"/>
          </a:xfrm>
          <a:custGeom>
            <a:avLst/>
            <a:gdLst/>
            <a:ahLst/>
            <a:rect l="0" t="0" r="r" b="b"/>
            <a:pathLst>
              <a:path w="12955" h="10899">
                <a:moveTo>
                  <a:pt x="3137" y="0"/>
                </a:moveTo>
                <a:lnTo>
                  <a:pt x="9809" y="0"/>
                </a:lnTo>
                <a:lnTo>
                  <a:pt x="12955" y="5445"/>
                </a:lnTo>
                <a:lnTo>
                  <a:pt x="9805" y="10899"/>
                </a:lnTo>
                <a:lnTo>
                  <a:pt x="3143" y="10899"/>
                </a:lnTo>
                <a:lnTo>
                  <a:pt x="0" y="5459"/>
                </a:lnTo>
                <a:lnTo>
                  <a:pt x="0" y="5432"/>
                </a:lnTo>
                <a:lnTo>
                  <a:pt x="3137" y="0"/>
                </a:lnTo>
                <a:close/>
              </a:path>
            </a:pathLst>
          </a:custGeom>
          <a:solidFill>
            <a:srgbClr val="a3e372"/>
          </a:solidFill>
          <a:ln w="0">
            <a:noFill/>
          </a:ln>
        </p:spPr>
        <p:txBody>
          <a:bodyPr lIns="90000" rIns="90000" tIns="45000" bIns="45000" anchor="t">
            <a:noAutofit/>
          </a:bodyPr>
          <a:p>
            <a:endParaRPr b="0" lang="en-US" sz="1800" spc="-1" strike="noStrike">
              <a:solidFill>
                <a:srgbClr val="000000"/>
              </a:solidFill>
              <a:latin typeface="Arial"/>
            </a:endParaRPr>
          </a:p>
        </p:txBody>
      </p:sp>
      <p:sp>
        <p:nvSpPr>
          <p:cNvPr id="327" name=""/>
          <p:cNvSpPr txBox="1"/>
          <p:nvPr/>
        </p:nvSpPr>
        <p:spPr>
          <a:xfrm>
            <a:off x="8637480" y="4772880"/>
            <a:ext cx="3661560" cy="1917360"/>
          </a:xfrm>
          <a:prstGeom prst="rect">
            <a:avLst/>
          </a:prstGeom>
          <a:noFill/>
          <a:ln w="0">
            <a:noFill/>
          </a:ln>
        </p:spPr>
        <p:txBody>
          <a:bodyPr lIns="90000" rIns="90000" tIns="45000" bIns="45000" anchor="t">
            <a:noAutofit/>
          </a:bodyPr>
          <a:p>
            <a:pPr marL="720" algn="ctr">
              <a:lnSpc>
                <a:spcPct val="117000"/>
              </a:lnSpc>
            </a:pPr>
            <a:r>
              <a:rPr b="1" lang="en-US" sz="2200" spc="-1" strike="noStrike">
                <a:solidFill>
                  <a:srgbClr val="000000"/>
                </a:solidFill>
                <a:latin typeface="TrebuchetMS-Bold"/>
                <a:ea typeface="TrebuchetMS-Bold"/>
              </a:rPr>
              <a:t>Count of customers who  responded positively and  had their vehicles damaged  order by gender</a:t>
            </a:r>
            <a:endParaRPr b="0" lang="en-US" sz="2200" spc="-1" strike="noStrike">
              <a:solidFill>
                <a:srgbClr val="000000"/>
              </a:solidFill>
              <a:latin typeface="Arial"/>
            </a:endParaRPr>
          </a:p>
        </p:txBody>
      </p:sp>
      <p:sp>
        <p:nvSpPr>
          <p:cNvPr id="328" name=""/>
          <p:cNvSpPr txBox="1"/>
          <p:nvPr/>
        </p:nvSpPr>
        <p:spPr>
          <a:xfrm>
            <a:off x="12811320" y="4609440"/>
            <a:ext cx="4731480" cy="2014920"/>
          </a:xfrm>
          <a:prstGeom prst="rect">
            <a:avLst/>
          </a:prstGeom>
          <a:noFill/>
          <a:ln w="0">
            <a:noFill/>
          </a:ln>
        </p:spPr>
        <p:txBody>
          <a:bodyPr lIns="90000" rIns="90000" tIns="45000" bIns="45000" anchor="t">
            <a:noAutofit/>
          </a:bodyPr>
          <a:p>
            <a:pPr>
              <a:lnSpc>
                <a:spcPct val="114000"/>
              </a:lnSpc>
              <a:spcBef>
                <a:spcPts val="99"/>
              </a:spcBef>
            </a:pPr>
            <a:r>
              <a:rPr b="1" i="1" lang="en-US" sz="1700" spc="-1" strike="noStrike">
                <a:solidFill>
                  <a:srgbClr val="000000"/>
                </a:solidFill>
                <a:latin typeface="Trebuchet-BoldItalic"/>
                <a:ea typeface="Trebuchet-BoldItalic"/>
              </a:rPr>
              <a:t>SELECT c.Gender, COUNT(*) AS count  FROM dbms.Customers c</a:t>
            </a:r>
            <a:endParaRPr b="0" lang="en-US" sz="1700" spc="-1" strike="noStrike">
              <a:solidFill>
                <a:srgbClr val="000000"/>
              </a:solidFill>
              <a:latin typeface="Arial"/>
            </a:endParaRPr>
          </a:p>
          <a:p>
            <a:r>
              <a:rPr b="1" i="1" lang="en-US" sz="1700" spc="-1" strike="noStrike">
                <a:solidFill>
                  <a:srgbClr val="000000"/>
                </a:solidFill>
                <a:latin typeface="Trebuchet-BoldItalic"/>
                <a:ea typeface="Trebuchet-BoldItalic"/>
              </a:rPr>
              <a:t>INNER JOIN dbms.Vehicles v ON c.id = v.id</a:t>
            </a:r>
            <a:endParaRPr b="0" lang="en-US" sz="1700" spc="-1" strike="noStrike">
              <a:solidFill>
                <a:srgbClr val="000000"/>
              </a:solidFill>
              <a:latin typeface="Arial"/>
            </a:endParaRPr>
          </a:p>
          <a:p>
            <a:pPr>
              <a:lnSpc>
                <a:spcPct val="114000"/>
              </a:lnSpc>
            </a:pPr>
            <a:r>
              <a:rPr b="1" i="1" lang="en-US" sz="1700" spc="-1" strike="noStrike">
                <a:solidFill>
                  <a:srgbClr val="000000"/>
                </a:solidFill>
                <a:latin typeface="Trebuchet-BoldItalic"/>
                <a:ea typeface="Trebuchet-BoldItalic"/>
              </a:rPr>
              <a:t>WHERE c.Response = 1 AND v.Vehicle_Damage = 1  GROUP BY c.Gender;</a:t>
            </a:r>
            <a:endParaRPr b="0" lang="en-US" sz="1700" spc="-1" strike="noStrike">
              <a:solidFill>
                <a:srgbClr val="000000"/>
              </a:solidFill>
              <a:latin typeface="Arial"/>
            </a:endParaRPr>
          </a:p>
        </p:txBody>
      </p:sp>
      <p:sp>
        <p:nvSpPr>
          <p:cNvPr id="329" name=""/>
          <p:cNvSpPr/>
          <p:nvPr/>
        </p:nvSpPr>
        <p:spPr>
          <a:xfrm>
            <a:off x="6244200" y="6860880"/>
            <a:ext cx="4663800" cy="3426480"/>
          </a:xfrm>
          <a:custGeom>
            <a:avLst/>
            <a:gdLst/>
            <a:ahLst/>
            <a:rect l="0" t="0" r="r" b="b"/>
            <a:pathLst>
              <a:path w="12955" h="9518">
                <a:moveTo>
                  <a:pt x="3137" y="0"/>
                </a:moveTo>
                <a:lnTo>
                  <a:pt x="9809" y="0"/>
                </a:lnTo>
                <a:lnTo>
                  <a:pt x="12955" y="5446"/>
                </a:lnTo>
                <a:lnTo>
                  <a:pt x="10602" y="9518"/>
                </a:lnTo>
                <a:lnTo>
                  <a:pt x="2345" y="9518"/>
                </a:lnTo>
                <a:lnTo>
                  <a:pt x="0" y="5459"/>
                </a:lnTo>
                <a:lnTo>
                  <a:pt x="0" y="5433"/>
                </a:lnTo>
                <a:lnTo>
                  <a:pt x="3137" y="0"/>
                </a:lnTo>
                <a:close/>
              </a:path>
            </a:pathLst>
          </a:custGeom>
          <a:solidFill>
            <a:srgbClr val="00a181"/>
          </a:solidFill>
          <a:ln w="0">
            <a:noFill/>
          </a:ln>
        </p:spPr>
        <p:txBody>
          <a:bodyPr lIns="90000" rIns="90000" tIns="45000" bIns="45000" anchor="t">
            <a:noAutofit/>
          </a:bodyPr>
          <a:p>
            <a:endParaRPr b="0" lang="en-US" sz="1800" spc="-1" strike="noStrike">
              <a:solidFill>
                <a:srgbClr val="000000"/>
              </a:solidFill>
              <a:latin typeface="Arial"/>
            </a:endParaRPr>
          </a:p>
        </p:txBody>
      </p:sp>
      <p:sp>
        <p:nvSpPr>
          <p:cNvPr id="330" name=""/>
          <p:cNvSpPr txBox="1"/>
          <p:nvPr/>
        </p:nvSpPr>
        <p:spPr>
          <a:xfrm>
            <a:off x="6841800" y="8053560"/>
            <a:ext cx="3466440" cy="1125000"/>
          </a:xfrm>
          <a:prstGeom prst="rect">
            <a:avLst/>
          </a:prstGeom>
          <a:noFill/>
          <a:ln w="0">
            <a:noFill/>
          </a:ln>
        </p:spPr>
        <p:txBody>
          <a:bodyPr lIns="90000" rIns="90000" tIns="45000" bIns="45000" anchor="t">
            <a:noAutofit/>
          </a:bodyPr>
          <a:p>
            <a:pPr marL="482760">
              <a:lnSpc>
                <a:spcPct val="116000"/>
              </a:lnSpc>
            </a:pPr>
            <a:r>
              <a:rPr b="1" lang="en-US" sz="2100" spc="-1" strike="noStrike">
                <a:solidFill>
                  <a:srgbClr val="000000"/>
                </a:solidFill>
                <a:latin typeface="TrebuchetMS-Bold"/>
                <a:ea typeface="TrebuchetMS-Bold"/>
              </a:rPr>
              <a:t>Average Annual Premium by  policy sales channel</a:t>
            </a:r>
            <a:endParaRPr b="0" lang="en-US" sz="2100" spc="-1" strike="noStrike">
              <a:solidFill>
                <a:srgbClr val="000000"/>
              </a:solidFill>
              <a:latin typeface="Arial"/>
            </a:endParaRPr>
          </a:p>
        </p:txBody>
      </p:sp>
      <p:sp>
        <p:nvSpPr>
          <p:cNvPr id="331" name=""/>
          <p:cNvSpPr txBox="1"/>
          <p:nvPr/>
        </p:nvSpPr>
        <p:spPr>
          <a:xfrm>
            <a:off x="11269080" y="8133120"/>
            <a:ext cx="4587840" cy="987840"/>
          </a:xfrm>
          <a:prstGeom prst="rect">
            <a:avLst/>
          </a:prstGeom>
          <a:noFill/>
          <a:ln w="0">
            <a:noFill/>
          </a:ln>
        </p:spPr>
        <p:txBody>
          <a:bodyPr lIns="90000" rIns="90000" tIns="45000" bIns="45000" anchor="t">
            <a:noAutofit/>
          </a:bodyPr>
          <a:p>
            <a:pPr>
              <a:lnSpc>
                <a:spcPct val="118000"/>
              </a:lnSpc>
            </a:pPr>
            <a:r>
              <a:rPr b="1" i="1" lang="en-US" sz="1800" spc="-1" strike="noStrike">
                <a:solidFill>
                  <a:srgbClr val="000000"/>
                </a:solidFill>
                <a:latin typeface="Trebuchet-BoldItalic"/>
                <a:ea typeface="Trebuchet-BoldItalic"/>
              </a:rPr>
              <a:t>SELECT Vehicle_Damage, COUNT(*) AS count  FROM dbms.Vehicles</a:t>
            </a:r>
            <a:endParaRPr b="0" lang="en-US" sz="1800" spc="-1" strike="noStrike">
              <a:solidFill>
                <a:srgbClr val="000000"/>
              </a:solidFill>
              <a:latin typeface="Arial"/>
            </a:endParaRPr>
          </a:p>
          <a:p>
            <a:r>
              <a:rPr b="1" i="1" lang="en-US" sz="1800" spc="-1" strike="noStrike">
                <a:solidFill>
                  <a:srgbClr val="000000"/>
                </a:solidFill>
                <a:latin typeface="Trebuchet-BoldItalic"/>
                <a:ea typeface="Trebuchet-BoldItalic"/>
              </a:rPr>
              <a:t>GROUP BY Vehicle_Damage;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2" name=""/>
          <p:cNvSpPr txBox="1"/>
          <p:nvPr/>
        </p:nvSpPr>
        <p:spPr>
          <a:xfrm>
            <a:off x="1015920" y="927000"/>
            <a:ext cx="5332320" cy="1320840"/>
          </a:xfrm>
          <a:prstGeom prst="rect">
            <a:avLst/>
          </a:prstGeom>
          <a:noFill/>
          <a:ln w="0">
            <a:noFill/>
          </a:ln>
        </p:spPr>
        <p:txBody>
          <a:bodyPr lIns="90000" rIns="90000" tIns="45000" bIns="45000" anchor="t">
            <a:normAutofit fontScale="98333"/>
          </a:bodyPr>
          <a:p>
            <a:r>
              <a:rPr b="0" lang="en-US" sz="8500" spc="-1" strike="noStrike">
                <a:solidFill>
                  <a:srgbClr val="f4f4f4"/>
                </a:solidFill>
                <a:latin typeface="TrebuchetMS"/>
                <a:ea typeface="TrebuchetMS"/>
              </a:rPr>
              <a:t>Conclusion</a:t>
            </a:r>
            <a:endParaRPr b="0" lang="en-US" sz="8500" spc="-1" strike="noStrike">
              <a:solidFill>
                <a:srgbClr val="000000"/>
              </a:solidFill>
              <a:latin typeface="Arial"/>
            </a:endParaRPr>
          </a:p>
        </p:txBody>
      </p:sp>
      <p:sp>
        <p:nvSpPr>
          <p:cNvPr id="333" name=""/>
          <p:cNvSpPr/>
          <p:nvPr/>
        </p:nvSpPr>
        <p:spPr>
          <a:xfrm>
            <a:off x="0" y="0"/>
            <a:ext cx="18288360" cy="10287360"/>
          </a:xfrm>
          <a:custGeom>
            <a:avLst/>
            <a:gdLst/>
            <a:ahLst/>
            <a:rect l="0" t="0" r="r" b="b"/>
            <a:pathLst>
              <a:path w="50801" h="28576">
                <a:moveTo>
                  <a:pt x="50801" y="28576"/>
                </a:moveTo>
                <a:lnTo>
                  <a:pt x="0" y="28576"/>
                </a:lnTo>
                <a:lnTo>
                  <a:pt x="0" y="0"/>
                </a:lnTo>
                <a:lnTo>
                  <a:pt x="50801" y="0"/>
                </a:lnTo>
                <a:lnTo>
                  <a:pt x="50801" y="28576"/>
                </a:lnTo>
                <a:close/>
              </a:path>
            </a:pathLst>
          </a:custGeom>
          <a:solidFill>
            <a:srgbClr val="00444f"/>
          </a:solidFill>
          <a:ln w="0">
            <a:noFill/>
          </a:ln>
        </p:spPr>
        <p:txBody>
          <a:bodyPr lIns="90000" rIns="90000" tIns="45000" bIns="45000" anchor="t">
            <a:noAutofit/>
          </a:bodyPr>
          <a:p>
            <a:endParaRPr b="0" lang="en-US" sz="1800" spc="-1" strike="noStrike">
              <a:solidFill>
                <a:srgbClr val="ffffff"/>
              </a:solidFill>
              <a:latin typeface="Arial"/>
            </a:endParaRPr>
          </a:p>
        </p:txBody>
      </p:sp>
      <p:grpSp>
        <p:nvGrpSpPr>
          <p:cNvPr id="334" name=""/>
          <p:cNvGrpSpPr/>
          <p:nvPr/>
        </p:nvGrpSpPr>
        <p:grpSpPr>
          <a:xfrm>
            <a:off x="12009960" y="0"/>
            <a:ext cx="6278400" cy="4857480"/>
            <a:chOff x="12009960" y="0"/>
            <a:chExt cx="6278400" cy="4857480"/>
          </a:xfrm>
        </p:grpSpPr>
        <p:sp>
          <p:nvSpPr>
            <p:cNvPr id="335" name=""/>
            <p:cNvSpPr/>
            <p:nvPr/>
          </p:nvSpPr>
          <p:spPr>
            <a:xfrm>
              <a:off x="13586040" y="0"/>
              <a:ext cx="4702320" cy="4857480"/>
            </a:xfrm>
            <a:custGeom>
              <a:avLst/>
              <a:gdLst/>
              <a:ahLst/>
              <a:rect l="0" t="0" r="r" b="b"/>
              <a:pathLst>
                <a:path w="13062" h="13493">
                  <a:moveTo>
                    <a:pt x="12944" y="13493"/>
                  </a:moveTo>
                  <a:lnTo>
                    <a:pt x="4307" y="13493"/>
                  </a:lnTo>
                  <a:lnTo>
                    <a:pt x="0" y="6032"/>
                  </a:lnTo>
                  <a:lnTo>
                    <a:pt x="3482" y="0"/>
                  </a:lnTo>
                  <a:lnTo>
                    <a:pt x="13062" y="0"/>
                  </a:lnTo>
                  <a:lnTo>
                    <a:pt x="13062" y="13289"/>
                  </a:lnTo>
                  <a:lnTo>
                    <a:pt x="12944" y="13493"/>
                  </a:lnTo>
                  <a:close/>
                </a:path>
              </a:pathLst>
            </a:custGeom>
            <a:solidFill>
              <a:srgbClr val="00a181"/>
            </a:solidFill>
            <a:ln w="0">
              <a:noFill/>
            </a:ln>
          </p:spPr>
          <p:txBody>
            <a:bodyPr lIns="90000" rIns="90000" tIns="45000" bIns="45000" anchor="t">
              <a:noAutofit/>
            </a:bodyPr>
            <a:p>
              <a:endParaRPr b="0" lang="en-US" sz="1800" spc="-1" strike="noStrike">
                <a:solidFill>
                  <a:srgbClr val="000000"/>
                </a:solidFill>
                <a:latin typeface="Arial"/>
              </a:endParaRPr>
            </a:p>
          </p:txBody>
        </p:sp>
        <p:sp>
          <p:nvSpPr>
            <p:cNvPr id="336" name=""/>
            <p:cNvSpPr/>
            <p:nvPr/>
          </p:nvSpPr>
          <p:spPr>
            <a:xfrm>
              <a:off x="12009960" y="306720"/>
              <a:ext cx="3152160" cy="2728080"/>
            </a:xfrm>
            <a:custGeom>
              <a:avLst/>
              <a:gdLst/>
              <a:ahLst/>
              <a:rect l="0" t="0" r="r" b="b"/>
              <a:pathLst>
                <a:path w="8756" h="7578">
                  <a:moveTo>
                    <a:pt x="6570" y="7578"/>
                  </a:moveTo>
                  <a:lnTo>
                    <a:pt x="2186" y="7578"/>
                  </a:lnTo>
                  <a:lnTo>
                    <a:pt x="0" y="3792"/>
                  </a:lnTo>
                  <a:lnTo>
                    <a:pt x="2188" y="0"/>
                  </a:lnTo>
                  <a:lnTo>
                    <a:pt x="6567" y="0"/>
                  </a:lnTo>
                  <a:lnTo>
                    <a:pt x="8756" y="3792"/>
                  </a:lnTo>
                  <a:lnTo>
                    <a:pt x="6570" y="7578"/>
                  </a:lnTo>
                  <a:close/>
                </a:path>
              </a:pathLst>
            </a:custGeom>
            <a:solidFill>
              <a:srgbClr val="a3e372"/>
            </a:solidFill>
            <a:ln w="0">
              <a:noFill/>
            </a:ln>
          </p:spPr>
          <p:txBody>
            <a:bodyPr lIns="90000" rIns="90000" tIns="45000" bIns="45000" anchor="t">
              <a:noAutofit/>
            </a:bodyPr>
            <a:p>
              <a:endParaRPr b="0" lang="en-US" sz="1800" spc="-1" strike="noStrike">
                <a:solidFill>
                  <a:srgbClr val="000000"/>
                </a:solidFill>
                <a:latin typeface="Arial"/>
              </a:endParaRPr>
            </a:p>
          </p:txBody>
        </p:sp>
      </p:grpSp>
      <p:pic>
        <p:nvPicPr>
          <p:cNvPr id="337" name="" descr=""/>
          <p:cNvPicPr/>
          <p:nvPr/>
        </p:nvPicPr>
        <p:blipFill>
          <a:blip r:embed="rId1"/>
          <a:stretch/>
        </p:blipFill>
        <p:spPr>
          <a:xfrm>
            <a:off x="285840" y="2883960"/>
            <a:ext cx="104760" cy="104760"/>
          </a:xfrm>
          <a:prstGeom prst="rect">
            <a:avLst/>
          </a:prstGeom>
          <a:ln w="0">
            <a:noFill/>
          </a:ln>
        </p:spPr>
      </p:pic>
      <p:pic>
        <p:nvPicPr>
          <p:cNvPr id="338" name="" descr=""/>
          <p:cNvPicPr/>
          <p:nvPr/>
        </p:nvPicPr>
        <p:blipFill>
          <a:blip r:embed="rId2"/>
          <a:stretch/>
        </p:blipFill>
        <p:spPr>
          <a:xfrm>
            <a:off x="285840" y="4798800"/>
            <a:ext cx="104760" cy="104760"/>
          </a:xfrm>
          <a:prstGeom prst="rect">
            <a:avLst/>
          </a:prstGeom>
          <a:ln w="0">
            <a:noFill/>
          </a:ln>
        </p:spPr>
      </p:pic>
      <p:pic>
        <p:nvPicPr>
          <p:cNvPr id="339" name="" descr=""/>
          <p:cNvPicPr/>
          <p:nvPr/>
        </p:nvPicPr>
        <p:blipFill>
          <a:blip r:embed="rId3"/>
          <a:stretch/>
        </p:blipFill>
        <p:spPr>
          <a:xfrm>
            <a:off x="285840" y="7198920"/>
            <a:ext cx="104760" cy="104760"/>
          </a:xfrm>
          <a:prstGeom prst="rect">
            <a:avLst/>
          </a:prstGeom>
          <a:ln w="0">
            <a:noFill/>
          </a:ln>
        </p:spPr>
      </p:pic>
      <p:sp>
        <p:nvSpPr>
          <p:cNvPr id="340" name=""/>
          <p:cNvSpPr txBox="1"/>
          <p:nvPr/>
        </p:nvSpPr>
        <p:spPr>
          <a:xfrm>
            <a:off x="552960" y="2626200"/>
            <a:ext cx="10090800" cy="6757200"/>
          </a:xfrm>
          <a:prstGeom prst="rect">
            <a:avLst/>
          </a:prstGeom>
          <a:noFill/>
          <a:ln w="0">
            <a:noFill/>
          </a:ln>
        </p:spPr>
        <p:txBody>
          <a:bodyPr lIns="90000" rIns="90000" tIns="45000" bIns="45000" anchor="t">
            <a:noAutofit/>
          </a:bodyPr>
          <a:p>
            <a:pPr>
              <a:lnSpc>
                <a:spcPct val="123000"/>
              </a:lnSpc>
            </a:pPr>
            <a:r>
              <a:rPr b="0" i="1" lang="en-US" sz="2600" spc="-1" strike="noStrike">
                <a:solidFill>
                  <a:srgbClr val="f4f4f4"/>
                </a:solidFill>
                <a:latin typeface="Arial-ItalicMT"/>
                <a:ea typeface="Arial-ItalicMT"/>
              </a:rPr>
              <a:t>The implementation of a cloud analytics and data warehouse solution  for historical vehicle insurance data has enabled to gain insights into  customer behavior and preferences.</a:t>
            </a:r>
            <a:endParaRPr b="0" lang="en-US" sz="2600" spc="-1" strike="noStrike">
              <a:solidFill>
                <a:srgbClr val="000000"/>
              </a:solidFill>
              <a:latin typeface="Arial"/>
            </a:endParaRPr>
          </a:p>
          <a:p>
            <a:pPr>
              <a:lnSpc>
                <a:spcPct val="123000"/>
              </a:lnSpc>
            </a:pPr>
            <a:r>
              <a:rPr b="0" i="1" lang="en-US" sz="2600" spc="-1" strike="noStrike">
                <a:solidFill>
                  <a:srgbClr val="f4f4f4"/>
                </a:solidFill>
                <a:latin typeface="Arial-ItalicMT"/>
                <a:ea typeface="Arial-ItalicMT"/>
              </a:rPr>
              <a:t>By leveraging cloud-based resources and technologies, such as  Amazon Redshift, Apache Airflow, and Tableau, we have created a  scalable and efficient solution for analyzing and visualizing the  historical dataset.</a:t>
            </a:r>
            <a:endParaRPr b="0" lang="en-US" sz="2600" spc="-1" strike="noStrike">
              <a:solidFill>
                <a:srgbClr val="000000"/>
              </a:solidFill>
              <a:latin typeface="Arial"/>
            </a:endParaRPr>
          </a:p>
          <a:p>
            <a:pPr>
              <a:lnSpc>
                <a:spcPct val="123000"/>
              </a:lnSpc>
            </a:pPr>
            <a:r>
              <a:rPr b="0" i="1" lang="en-US" sz="2600" spc="-1" strike="noStrike">
                <a:solidFill>
                  <a:srgbClr val="f4f4f4"/>
                </a:solidFill>
                <a:latin typeface="Arial-ItalicMT"/>
                <a:ea typeface="Arial-ItalicMT"/>
              </a:rPr>
              <a:t>We were able to preprocess and modify the auto insurance dataset  using ETL procedures, and then store it in a cloud SQL database.</a:t>
            </a:r>
            <a:endParaRPr b="0" lang="en-US" sz="2600" spc="-1" strike="noStrike">
              <a:solidFill>
                <a:srgbClr val="000000"/>
              </a:solidFill>
              <a:latin typeface="Arial"/>
            </a:endParaRPr>
          </a:p>
          <a:p>
            <a:pPr>
              <a:lnSpc>
                <a:spcPct val="123000"/>
              </a:lnSpc>
            </a:pPr>
            <a:r>
              <a:rPr b="0" i="1" lang="en-US" sz="2600" spc="-1" strike="noStrike">
                <a:solidFill>
                  <a:srgbClr val="f4f4f4"/>
                </a:solidFill>
                <a:latin typeface="Arial-ItalicMT"/>
                <a:ea typeface="Arial-ItalicMT"/>
              </a:rPr>
              <a:t>From there, we used Tableau to run analytics and produce  visualizations, enabling us to investigate trends and pinpoint key  performance indicators (KPIs) associated with customer behavior.</a:t>
            </a:r>
            <a:endParaRPr b="0" lang="en-US"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4" name=""/>
          <p:cNvSpPr txBox="1"/>
          <p:nvPr/>
        </p:nvSpPr>
        <p:spPr>
          <a:xfrm>
            <a:off x="3924720" y="1505520"/>
            <a:ext cx="10438200" cy="1881000"/>
          </a:xfrm>
          <a:prstGeom prst="rect">
            <a:avLst/>
          </a:prstGeom>
          <a:noFill/>
          <a:ln w="0">
            <a:noFill/>
          </a:ln>
        </p:spPr>
        <p:txBody>
          <a:bodyPr lIns="90000" rIns="90000" tIns="45000" bIns="45000" anchor="t">
            <a:normAutofit/>
          </a:bodyPr>
          <a:p>
            <a:r>
              <a:rPr b="0" lang="en-US" sz="2800" spc="-1" strike="noStrike">
                <a:solidFill>
                  <a:srgbClr val="f4f4f4"/>
                </a:solidFill>
                <a:latin typeface="TrebuchetMS"/>
                <a:ea typeface="TrebuchetMS"/>
              </a:rPr>
              <a:t>Introduction</a:t>
            </a:r>
            <a:endParaRPr b="0" lang="en-US" sz="2800" spc="-1" strike="noStrike">
              <a:solidFill>
                <a:srgbClr val="000000"/>
              </a:solidFill>
              <a:latin typeface="Arial"/>
            </a:endParaRPr>
          </a:p>
          <a:p>
            <a:pPr>
              <a:lnSpc>
                <a:spcPct val="167000"/>
              </a:lnSpc>
            </a:pPr>
            <a:r>
              <a:rPr b="0" lang="en-US" sz="2800" spc="-1" strike="noStrike">
                <a:solidFill>
                  <a:srgbClr val="f4f4f4"/>
                </a:solidFill>
                <a:latin typeface="TrebuchetMS"/>
                <a:ea typeface="TrebuchetMS"/>
              </a:rPr>
              <a:t>Importance Of Dataset  Cloud SQL</a:t>
            </a:r>
            <a:endParaRPr b="0" lang="en-US" sz="2800" spc="-1" strike="noStrike">
              <a:solidFill>
                <a:srgbClr val="000000"/>
              </a:solidFill>
              <a:latin typeface="Arial"/>
            </a:endParaRPr>
          </a:p>
        </p:txBody>
      </p:sp>
      <p:sp>
        <p:nvSpPr>
          <p:cNvPr id="205" name=""/>
          <p:cNvSpPr txBox="1"/>
          <p:nvPr/>
        </p:nvSpPr>
        <p:spPr>
          <a:xfrm>
            <a:off x="1015920" y="4133520"/>
            <a:ext cx="4152960" cy="2050200"/>
          </a:xfrm>
          <a:prstGeom prst="rect">
            <a:avLst/>
          </a:prstGeom>
          <a:noFill/>
          <a:ln w="0">
            <a:noFill/>
          </a:ln>
        </p:spPr>
        <p:txBody>
          <a:bodyPr lIns="90000" rIns="90000" tIns="45000" bIns="45000" anchor="t">
            <a:noAutofit/>
          </a:bodyPr>
          <a:p>
            <a:r>
              <a:rPr b="1" lang="en-US" sz="6900" spc="-1" strike="noStrike">
                <a:solidFill>
                  <a:srgbClr val="f4f4f4"/>
                </a:solidFill>
                <a:latin typeface="TrebuchetMS-Bold"/>
                <a:ea typeface="TrebuchetMS-Bold"/>
              </a:rPr>
              <a:t>CONTENTS</a:t>
            </a:r>
            <a:endParaRPr b="0" lang="en-US" sz="6900" spc="-1" strike="noStrike">
              <a:solidFill>
                <a:srgbClr val="000000"/>
              </a:solidFill>
              <a:latin typeface="Arial"/>
            </a:endParaRPr>
          </a:p>
        </p:txBody>
      </p:sp>
      <p:pic>
        <p:nvPicPr>
          <p:cNvPr id="206" name="" descr=""/>
          <p:cNvPicPr/>
          <p:nvPr/>
        </p:nvPicPr>
        <p:blipFill>
          <a:blip r:embed="rId1"/>
          <a:stretch/>
        </p:blipFill>
        <p:spPr>
          <a:xfrm>
            <a:off x="10414800" y="1711800"/>
            <a:ext cx="114480" cy="114480"/>
          </a:xfrm>
          <a:prstGeom prst="rect">
            <a:avLst/>
          </a:prstGeom>
          <a:ln w="0">
            <a:noFill/>
          </a:ln>
        </p:spPr>
      </p:pic>
      <p:pic>
        <p:nvPicPr>
          <p:cNvPr id="207" name="" descr=""/>
          <p:cNvPicPr/>
          <p:nvPr/>
        </p:nvPicPr>
        <p:blipFill>
          <a:blip r:embed="rId2"/>
          <a:stretch/>
        </p:blipFill>
        <p:spPr>
          <a:xfrm>
            <a:off x="10414800" y="2426040"/>
            <a:ext cx="114480" cy="114480"/>
          </a:xfrm>
          <a:prstGeom prst="rect">
            <a:avLst/>
          </a:prstGeom>
          <a:ln w="0">
            <a:noFill/>
          </a:ln>
        </p:spPr>
      </p:pic>
      <p:pic>
        <p:nvPicPr>
          <p:cNvPr id="208" name="" descr=""/>
          <p:cNvPicPr/>
          <p:nvPr/>
        </p:nvPicPr>
        <p:blipFill>
          <a:blip r:embed="rId3"/>
          <a:stretch/>
        </p:blipFill>
        <p:spPr>
          <a:xfrm>
            <a:off x="10414800" y="3140280"/>
            <a:ext cx="114480" cy="114480"/>
          </a:xfrm>
          <a:prstGeom prst="rect">
            <a:avLst/>
          </a:prstGeom>
          <a:ln w="0">
            <a:noFill/>
          </a:ln>
        </p:spPr>
      </p:pic>
      <p:pic>
        <p:nvPicPr>
          <p:cNvPr id="209" name="" descr=""/>
          <p:cNvPicPr/>
          <p:nvPr/>
        </p:nvPicPr>
        <p:blipFill>
          <a:blip r:embed="rId4"/>
          <a:stretch/>
        </p:blipFill>
        <p:spPr>
          <a:xfrm>
            <a:off x="10414800" y="3854520"/>
            <a:ext cx="114480" cy="114480"/>
          </a:xfrm>
          <a:prstGeom prst="rect">
            <a:avLst/>
          </a:prstGeom>
          <a:ln w="0">
            <a:noFill/>
          </a:ln>
        </p:spPr>
      </p:pic>
      <p:pic>
        <p:nvPicPr>
          <p:cNvPr id="210" name="" descr=""/>
          <p:cNvPicPr/>
          <p:nvPr/>
        </p:nvPicPr>
        <p:blipFill>
          <a:blip r:embed="rId5"/>
          <a:stretch/>
        </p:blipFill>
        <p:spPr>
          <a:xfrm>
            <a:off x="10414800" y="4568760"/>
            <a:ext cx="114480" cy="114480"/>
          </a:xfrm>
          <a:prstGeom prst="rect">
            <a:avLst/>
          </a:prstGeom>
          <a:ln w="0">
            <a:noFill/>
          </a:ln>
        </p:spPr>
      </p:pic>
      <p:pic>
        <p:nvPicPr>
          <p:cNvPr id="211" name="" descr=""/>
          <p:cNvPicPr/>
          <p:nvPr/>
        </p:nvPicPr>
        <p:blipFill>
          <a:blip r:embed="rId6"/>
          <a:stretch/>
        </p:blipFill>
        <p:spPr>
          <a:xfrm>
            <a:off x="10414800" y="5283000"/>
            <a:ext cx="114480" cy="114480"/>
          </a:xfrm>
          <a:prstGeom prst="rect">
            <a:avLst/>
          </a:prstGeom>
          <a:ln w="0">
            <a:noFill/>
          </a:ln>
        </p:spPr>
      </p:pic>
      <p:pic>
        <p:nvPicPr>
          <p:cNvPr id="212" name="" descr=""/>
          <p:cNvPicPr/>
          <p:nvPr/>
        </p:nvPicPr>
        <p:blipFill>
          <a:blip r:embed="rId7"/>
          <a:stretch/>
        </p:blipFill>
        <p:spPr>
          <a:xfrm>
            <a:off x="10414800" y="5997240"/>
            <a:ext cx="114480" cy="114480"/>
          </a:xfrm>
          <a:prstGeom prst="rect">
            <a:avLst/>
          </a:prstGeom>
          <a:ln w="0">
            <a:noFill/>
          </a:ln>
        </p:spPr>
      </p:pic>
      <p:pic>
        <p:nvPicPr>
          <p:cNvPr id="213" name="" descr=""/>
          <p:cNvPicPr/>
          <p:nvPr/>
        </p:nvPicPr>
        <p:blipFill>
          <a:blip r:embed="rId8"/>
          <a:stretch/>
        </p:blipFill>
        <p:spPr>
          <a:xfrm>
            <a:off x="10414800" y="6711480"/>
            <a:ext cx="114480" cy="114480"/>
          </a:xfrm>
          <a:prstGeom prst="rect">
            <a:avLst/>
          </a:prstGeom>
          <a:ln w="0">
            <a:noFill/>
          </a:ln>
        </p:spPr>
      </p:pic>
      <p:pic>
        <p:nvPicPr>
          <p:cNvPr id="214" name="" descr=""/>
          <p:cNvPicPr/>
          <p:nvPr/>
        </p:nvPicPr>
        <p:blipFill>
          <a:blip r:embed="rId9"/>
          <a:stretch/>
        </p:blipFill>
        <p:spPr>
          <a:xfrm>
            <a:off x="10414800" y="7425720"/>
            <a:ext cx="114480" cy="114480"/>
          </a:xfrm>
          <a:prstGeom prst="rect">
            <a:avLst/>
          </a:prstGeom>
          <a:ln w="0">
            <a:noFill/>
          </a:ln>
        </p:spPr>
      </p:pic>
      <p:sp>
        <p:nvSpPr>
          <p:cNvPr id="215" name=""/>
          <p:cNvSpPr txBox="1"/>
          <p:nvPr/>
        </p:nvSpPr>
        <p:spPr>
          <a:xfrm>
            <a:off x="10692360" y="3660840"/>
            <a:ext cx="5114160" cy="4010760"/>
          </a:xfrm>
          <a:prstGeom prst="rect">
            <a:avLst/>
          </a:prstGeom>
          <a:noFill/>
          <a:ln w="0">
            <a:noFill/>
          </a:ln>
        </p:spPr>
        <p:txBody>
          <a:bodyPr lIns="90000" rIns="90000" tIns="45000" bIns="45000" anchor="t">
            <a:noAutofit/>
          </a:bodyPr>
          <a:p>
            <a:r>
              <a:rPr b="0" lang="en-US" sz="2800" spc="-1" strike="noStrike">
                <a:solidFill>
                  <a:srgbClr val="f4f4f4"/>
                </a:solidFill>
                <a:latin typeface="TrebuchetMS"/>
                <a:ea typeface="TrebuchetMS"/>
              </a:rPr>
              <a:t>Cloud Architecture</a:t>
            </a:r>
            <a:endParaRPr b="0" lang="en-US" sz="2800" spc="-1" strike="noStrike">
              <a:solidFill>
                <a:srgbClr val="000000"/>
              </a:solidFill>
              <a:latin typeface="Arial"/>
            </a:endParaRPr>
          </a:p>
          <a:p>
            <a:pPr>
              <a:lnSpc>
                <a:spcPct val="167000"/>
              </a:lnSpc>
            </a:pPr>
            <a:r>
              <a:rPr b="0" lang="en-US" sz="2800" spc="-1" strike="noStrike">
                <a:solidFill>
                  <a:srgbClr val="f4f4f4"/>
                </a:solidFill>
                <a:latin typeface="TrebuchetMS"/>
                <a:ea typeface="TrebuchetMS"/>
              </a:rPr>
              <a:t>Extract Transformation Loading  Apache Airflow Pipeline  Visualizations</a:t>
            </a:r>
            <a:endParaRPr b="0" lang="en-US" sz="2800" spc="-1" strike="noStrike">
              <a:solidFill>
                <a:srgbClr val="000000"/>
              </a:solidFill>
              <a:latin typeface="Arial"/>
            </a:endParaRPr>
          </a:p>
          <a:p>
            <a:pPr>
              <a:lnSpc>
                <a:spcPct val="167000"/>
              </a:lnSpc>
            </a:pPr>
            <a:r>
              <a:rPr b="0" lang="en-US" sz="2800" spc="-1" strike="noStrike">
                <a:solidFill>
                  <a:srgbClr val="f4f4f4"/>
                </a:solidFill>
                <a:latin typeface="TrebuchetMS"/>
                <a:ea typeface="TrebuchetMS"/>
              </a:rPr>
              <a:t>Data Analysis with Queries  Conclusion</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6" name=""/>
          <p:cNvSpPr txBox="1"/>
          <p:nvPr/>
        </p:nvSpPr>
        <p:spPr>
          <a:xfrm>
            <a:off x="516960" y="937080"/>
            <a:ext cx="5334480" cy="1139040"/>
          </a:xfrm>
          <a:prstGeom prst="rect">
            <a:avLst/>
          </a:prstGeom>
          <a:noFill/>
          <a:ln w="0">
            <a:noFill/>
          </a:ln>
        </p:spPr>
        <p:txBody>
          <a:bodyPr lIns="90000" rIns="90000" tIns="45000" bIns="45000" anchor="t">
            <a:normAutofit fontScale="94444"/>
          </a:bodyPr>
          <a:p>
            <a:r>
              <a:rPr b="1" lang="en-US" sz="7300" spc="-1" strike="noStrike">
                <a:solidFill>
                  <a:srgbClr val="ffffff"/>
                </a:solidFill>
                <a:latin typeface="TrebuchetMS-Bold"/>
                <a:ea typeface="TrebuchetMS-Bold"/>
              </a:rPr>
              <a:t>Introduction</a:t>
            </a:r>
            <a:endParaRPr b="0" lang="en-US" sz="7300" spc="-1" strike="noStrike">
              <a:solidFill>
                <a:srgbClr val="000000"/>
              </a:solidFill>
              <a:latin typeface="Arial"/>
            </a:endParaRPr>
          </a:p>
        </p:txBody>
      </p:sp>
      <p:sp>
        <p:nvSpPr>
          <p:cNvPr id="217" name=""/>
          <p:cNvSpPr/>
          <p:nvPr/>
        </p:nvSpPr>
        <p:spPr>
          <a:xfrm>
            <a:off x="0" y="0"/>
            <a:ext cx="18288360" cy="10287360"/>
          </a:xfrm>
          <a:custGeom>
            <a:avLst/>
            <a:gdLst/>
            <a:ahLst/>
            <a:rect l="0" t="0" r="r" b="b"/>
            <a:pathLst>
              <a:path w="50801" h="28576">
                <a:moveTo>
                  <a:pt x="50801" y="28576"/>
                </a:moveTo>
                <a:lnTo>
                  <a:pt x="0" y="28576"/>
                </a:lnTo>
                <a:lnTo>
                  <a:pt x="0" y="0"/>
                </a:lnTo>
                <a:lnTo>
                  <a:pt x="50801" y="0"/>
                </a:lnTo>
                <a:lnTo>
                  <a:pt x="50801" y="28576"/>
                </a:lnTo>
                <a:close/>
              </a:path>
            </a:pathLst>
          </a:custGeom>
          <a:solidFill>
            <a:srgbClr val="00444f"/>
          </a:solidFill>
          <a:ln w="0">
            <a:noFill/>
          </a:ln>
        </p:spPr>
        <p:txBody>
          <a:bodyPr lIns="90000" rIns="90000" tIns="45000" bIns="45000" anchor="t">
            <a:noAutofit/>
          </a:bodyPr>
          <a:p>
            <a:endParaRPr b="0" lang="en-US" sz="1800" spc="-1" strike="noStrike">
              <a:solidFill>
                <a:srgbClr val="ffffff"/>
              </a:solidFill>
              <a:latin typeface="Arial"/>
            </a:endParaRPr>
          </a:p>
        </p:txBody>
      </p:sp>
      <p:sp>
        <p:nvSpPr>
          <p:cNvPr id="218" name=""/>
          <p:cNvSpPr txBox="1"/>
          <p:nvPr/>
        </p:nvSpPr>
        <p:spPr>
          <a:xfrm>
            <a:off x="364680" y="3074040"/>
            <a:ext cx="7206120" cy="4813920"/>
          </a:xfrm>
          <a:prstGeom prst="rect">
            <a:avLst/>
          </a:prstGeom>
          <a:noFill/>
          <a:ln w="0">
            <a:noFill/>
          </a:ln>
        </p:spPr>
        <p:txBody>
          <a:bodyPr lIns="90000" rIns="90000" tIns="45000" bIns="45000" anchor="t">
            <a:noAutofit/>
          </a:bodyPr>
          <a:p>
            <a:pPr>
              <a:lnSpc>
                <a:spcPct val="117000"/>
              </a:lnSpc>
            </a:pPr>
            <a:r>
              <a:rPr b="0" i="1" lang="en-US" sz="3800" spc="-1" strike="noStrike">
                <a:solidFill>
                  <a:srgbClr val="ffffff"/>
                </a:solidFill>
                <a:latin typeface="TrebuchetMS-Italic"/>
                <a:ea typeface="TrebuchetMS-Italic"/>
              </a:rPr>
              <a:t>The aim of the project is to  analyze the historical data from  an insurance company to  determine whether the  company's policyholders will  also be interested in the vehicle  insurance it offers.</a:t>
            </a:r>
            <a:endParaRPr b="0" lang="en-US" sz="3800" spc="-1" strike="noStrike">
              <a:solidFill>
                <a:srgbClr val="000000"/>
              </a:solidFill>
              <a:latin typeface="Arial"/>
            </a:endParaRPr>
          </a:p>
        </p:txBody>
      </p:sp>
      <p:grpSp>
        <p:nvGrpSpPr>
          <p:cNvPr id="219" name=""/>
          <p:cNvGrpSpPr/>
          <p:nvPr/>
        </p:nvGrpSpPr>
        <p:grpSpPr>
          <a:xfrm>
            <a:off x="12533040" y="0"/>
            <a:ext cx="5755320" cy="10287360"/>
            <a:chOff x="12533040" y="0"/>
            <a:chExt cx="5755320" cy="10287360"/>
          </a:xfrm>
        </p:grpSpPr>
        <p:sp>
          <p:nvSpPr>
            <p:cNvPr id="220" name=""/>
            <p:cNvSpPr/>
            <p:nvPr/>
          </p:nvSpPr>
          <p:spPr>
            <a:xfrm>
              <a:off x="12533040" y="5988240"/>
              <a:ext cx="5755320" cy="4299120"/>
            </a:xfrm>
            <a:custGeom>
              <a:avLst/>
              <a:gdLst/>
              <a:ahLst/>
              <a:rect l="0" t="0" r="r" b="b"/>
              <a:pathLst>
                <a:path w="15987" h="11942">
                  <a:moveTo>
                    <a:pt x="13826" y="11942"/>
                  </a:moveTo>
                  <a:lnTo>
                    <a:pt x="2750" y="11942"/>
                  </a:lnTo>
                  <a:lnTo>
                    <a:pt x="0" y="7177"/>
                  </a:lnTo>
                  <a:lnTo>
                    <a:pt x="4144" y="0"/>
                  </a:lnTo>
                  <a:lnTo>
                    <a:pt x="12432" y="0"/>
                  </a:lnTo>
                  <a:lnTo>
                    <a:pt x="15987" y="6157"/>
                  </a:lnTo>
                  <a:lnTo>
                    <a:pt x="15987" y="8198"/>
                  </a:lnTo>
                  <a:lnTo>
                    <a:pt x="13826" y="11942"/>
                  </a:lnTo>
                  <a:close/>
                </a:path>
              </a:pathLst>
            </a:custGeom>
            <a:solidFill>
              <a:srgbClr val="a3e372"/>
            </a:solidFill>
            <a:ln w="0">
              <a:noFill/>
            </a:ln>
          </p:spPr>
          <p:txBody>
            <a:bodyPr lIns="90000" rIns="90000" tIns="45000" bIns="45000" anchor="t">
              <a:noAutofit/>
            </a:bodyPr>
            <a:p>
              <a:endParaRPr b="0" lang="en-US" sz="1800" spc="-1" strike="noStrike">
                <a:solidFill>
                  <a:srgbClr val="000000"/>
                </a:solidFill>
                <a:latin typeface="Arial"/>
              </a:endParaRPr>
            </a:p>
          </p:txBody>
        </p:sp>
        <p:sp>
          <p:nvSpPr>
            <p:cNvPr id="221" name=""/>
            <p:cNvSpPr/>
            <p:nvPr/>
          </p:nvSpPr>
          <p:spPr>
            <a:xfrm>
              <a:off x="13870080" y="0"/>
              <a:ext cx="4418280" cy="7696440"/>
            </a:xfrm>
            <a:custGeom>
              <a:avLst/>
              <a:gdLst/>
              <a:ahLst/>
              <a:rect l="0" t="0" r="r" b="b"/>
              <a:pathLst>
                <a:path w="12273" h="21379">
                  <a:moveTo>
                    <a:pt x="12273" y="21379"/>
                  </a:moveTo>
                  <a:lnTo>
                    <a:pt x="7037" y="21379"/>
                  </a:lnTo>
                  <a:lnTo>
                    <a:pt x="0" y="9191"/>
                  </a:lnTo>
                  <a:lnTo>
                    <a:pt x="5307" y="0"/>
                  </a:lnTo>
                  <a:lnTo>
                    <a:pt x="12273" y="0"/>
                  </a:lnTo>
                  <a:lnTo>
                    <a:pt x="12273" y="21379"/>
                  </a:lnTo>
                  <a:close/>
                </a:path>
              </a:pathLst>
            </a:custGeom>
            <a:solidFill>
              <a:srgbClr val="00a181"/>
            </a:solidFill>
            <a:ln w="0">
              <a:noFill/>
            </a:ln>
          </p:spPr>
          <p:txBody>
            <a:bodyPr lIns="90000" rIns="90000" tIns="45000" bIns="45000" anchor="t">
              <a:noAutofit/>
            </a:bodyPr>
            <a:p>
              <a:endParaRPr b="0" lang="en-US" sz="18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2" name=""/>
          <p:cNvSpPr txBox="1"/>
          <p:nvPr/>
        </p:nvSpPr>
        <p:spPr>
          <a:xfrm>
            <a:off x="604800" y="939960"/>
            <a:ext cx="6391440" cy="2395080"/>
          </a:xfrm>
          <a:prstGeom prst="rect">
            <a:avLst/>
          </a:prstGeom>
          <a:noFill/>
          <a:ln w="0">
            <a:noFill/>
          </a:ln>
        </p:spPr>
        <p:txBody>
          <a:bodyPr lIns="90000" rIns="90000" tIns="45000" bIns="45000" anchor="t">
            <a:normAutofit fontScale="75000" lnSpcReduction="10000"/>
          </a:bodyPr>
          <a:p>
            <a:pPr>
              <a:lnSpc>
                <a:spcPts val="9300"/>
              </a:lnSpc>
              <a:spcBef>
                <a:spcPts val="201"/>
              </a:spcBef>
            </a:pPr>
            <a:r>
              <a:rPr b="1" lang="en-US" sz="7800" spc="-1" strike="noStrike">
                <a:solidFill>
                  <a:srgbClr val="000000"/>
                </a:solidFill>
                <a:latin typeface="TrebuchetMS-Bold"/>
                <a:ea typeface="TrebuchetMS-Bold"/>
              </a:rPr>
              <a:t>Importance Of  Dataset</a:t>
            </a:r>
            <a:endParaRPr b="0" lang="en-US" sz="7800" spc="-1" strike="noStrike">
              <a:solidFill>
                <a:srgbClr val="000000"/>
              </a:solidFill>
              <a:latin typeface="Arial"/>
            </a:endParaRPr>
          </a:p>
        </p:txBody>
      </p:sp>
      <p:grpSp>
        <p:nvGrpSpPr>
          <p:cNvPr id="223" name=""/>
          <p:cNvGrpSpPr/>
          <p:nvPr/>
        </p:nvGrpSpPr>
        <p:grpSpPr>
          <a:xfrm>
            <a:off x="9446400" y="1774800"/>
            <a:ext cx="8841960" cy="8508960"/>
            <a:chOff x="9446400" y="1774800"/>
            <a:chExt cx="8841960" cy="8508960"/>
          </a:xfrm>
        </p:grpSpPr>
        <p:sp>
          <p:nvSpPr>
            <p:cNvPr id="224" name=""/>
            <p:cNvSpPr/>
            <p:nvPr/>
          </p:nvSpPr>
          <p:spPr>
            <a:xfrm>
              <a:off x="14151960" y="4201200"/>
              <a:ext cx="4136400" cy="6082560"/>
            </a:xfrm>
            <a:custGeom>
              <a:avLst/>
              <a:gdLst/>
              <a:ahLst/>
              <a:rect l="0" t="0" r="r" b="b"/>
              <a:pathLst>
                <a:path w="11490" h="16896">
                  <a:moveTo>
                    <a:pt x="11490" y="16896"/>
                  </a:moveTo>
                  <a:lnTo>
                    <a:pt x="4873" y="16896"/>
                  </a:lnTo>
                  <a:lnTo>
                    <a:pt x="0" y="8453"/>
                  </a:lnTo>
                  <a:lnTo>
                    <a:pt x="4880" y="0"/>
                  </a:lnTo>
                  <a:lnTo>
                    <a:pt x="11490" y="0"/>
                  </a:lnTo>
                  <a:lnTo>
                    <a:pt x="11490" y="16896"/>
                  </a:lnTo>
                  <a:close/>
                </a:path>
              </a:pathLst>
            </a:custGeom>
            <a:solidFill>
              <a:srgbClr val="00444f"/>
            </a:solidFill>
            <a:ln w="0">
              <a:noFill/>
            </a:ln>
          </p:spPr>
          <p:txBody>
            <a:bodyPr lIns="90000" rIns="90000" tIns="45000" bIns="45000" anchor="t">
              <a:noAutofit/>
            </a:bodyPr>
            <a:p>
              <a:endParaRPr b="0" lang="en-US" sz="1800" spc="-1" strike="noStrike">
                <a:solidFill>
                  <a:srgbClr val="ffffff"/>
                </a:solidFill>
                <a:latin typeface="Arial"/>
              </a:endParaRPr>
            </a:p>
          </p:txBody>
        </p:sp>
        <p:sp>
          <p:nvSpPr>
            <p:cNvPr id="225" name=""/>
            <p:cNvSpPr/>
            <p:nvPr/>
          </p:nvSpPr>
          <p:spPr>
            <a:xfrm>
              <a:off x="12435480" y="1774800"/>
              <a:ext cx="4961520" cy="4296960"/>
            </a:xfrm>
            <a:custGeom>
              <a:avLst/>
              <a:gdLst/>
              <a:ahLst/>
              <a:rect l="0" t="0" r="r" b="b"/>
              <a:pathLst>
                <a:path w="13782" h="11936">
                  <a:moveTo>
                    <a:pt x="10338" y="11936"/>
                  </a:moveTo>
                  <a:lnTo>
                    <a:pt x="3446" y="11936"/>
                  </a:lnTo>
                  <a:lnTo>
                    <a:pt x="0" y="5968"/>
                  </a:lnTo>
                  <a:lnTo>
                    <a:pt x="3446" y="0"/>
                  </a:lnTo>
                  <a:lnTo>
                    <a:pt x="10337" y="0"/>
                  </a:lnTo>
                  <a:lnTo>
                    <a:pt x="13782" y="5967"/>
                  </a:lnTo>
                  <a:lnTo>
                    <a:pt x="13782" y="5969"/>
                  </a:lnTo>
                  <a:lnTo>
                    <a:pt x="10338" y="11936"/>
                  </a:lnTo>
                  <a:close/>
                </a:path>
              </a:pathLst>
            </a:custGeom>
            <a:solidFill>
              <a:srgbClr val="00a181"/>
            </a:solidFill>
            <a:ln w="0">
              <a:noFill/>
            </a:ln>
          </p:spPr>
          <p:txBody>
            <a:bodyPr lIns="90000" rIns="90000" tIns="45000" bIns="45000" anchor="t">
              <a:noAutofit/>
            </a:bodyPr>
            <a:p>
              <a:endParaRPr b="0" lang="en-US" sz="1800" spc="-1" strike="noStrike">
                <a:solidFill>
                  <a:srgbClr val="000000"/>
                </a:solidFill>
                <a:latin typeface="Arial"/>
              </a:endParaRPr>
            </a:p>
          </p:txBody>
        </p:sp>
        <p:pic>
          <p:nvPicPr>
            <p:cNvPr id="226" name="" descr=""/>
            <p:cNvPicPr/>
            <p:nvPr/>
          </p:nvPicPr>
          <p:blipFill>
            <a:blip r:embed="rId1"/>
            <a:stretch/>
          </p:blipFill>
          <p:spPr>
            <a:xfrm>
              <a:off x="9446400" y="3772440"/>
              <a:ext cx="7946640" cy="4600440"/>
            </a:xfrm>
            <a:prstGeom prst="rect">
              <a:avLst/>
            </a:prstGeom>
            <a:ln w="0">
              <a:noFill/>
            </a:ln>
          </p:spPr>
        </p:pic>
      </p:grpSp>
      <p:pic>
        <p:nvPicPr>
          <p:cNvPr id="227" name="" descr=""/>
          <p:cNvPicPr/>
          <p:nvPr/>
        </p:nvPicPr>
        <p:blipFill>
          <a:blip r:embed="rId2"/>
          <a:stretch/>
        </p:blipFill>
        <p:spPr>
          <a:xfrm>
            <a:off x="922320" y="4200840"/>
            <a:ext cx="95400" cy="95400"/>
          </a:xfrm>
          <a:prstGeom prst="rect">
            <a:avLst/>
          </a:prstGeom>
          <a:ln w="0">
            <a:noFill/>
          </a:ln>
        </p:spPr>
      </p:pic>
      <p:pic>
        <p:nvPicPr>
          <p:cNvPr id="228" name="" descr=""/>
          <p:cNvPicPr/>
          <p:nvPr/>
        </p:nvPicPr>
        <p:blipFill>
          <a:blip r:embed="rId3"/>
          <a:stretch/>
        </p:blipFill>
        <p:spPr>
          <a:xfrm>
            <a:off x="922320" y="6486840"/>
            <a:ext cx="95400" cy="95400"/>
          </a:xfrm>
          <a:prstGeom prst="rect">
            <a:avLst/>
          </a:prstGeom>
          <a:ln w="0">
            <a:noFill/>
          </a:ln>
        </p:spPr>
      </p:pic>
      <p:sp>
        <p:nvSpPr>
          <p:cNvPr id="229" name=""/>
          <p:cNvSpPr txBox="1"/>
          <p:nvPr/>
        </p:nvSpPr>
        <p:spPr>
          <a:xfrm>
            <a:off x="1166040" y="3952800"/>
            <a:ext cx="6279480" cy="4127400"/>
          </a:xfrm>
          <a:prstGeom prst="rect">
            <a:avLst/>
          </a:prstGeom>
          <a:noFill/>
          <a:ln w="0">
            <a:noFill/>
          </a:ln>
        </p:spPr>
        <p:txBody>
          <a:bodyPr lIns="90000" rIns="90000" tIns="45000" bIns="45000" anchor="t">
            <a:noAutofit/>
          </a:bodyPr>
          <a:p>
            <a:pPr>
              <a:lnSpc>
                <a:spcPct val="115000"/>
              </a:lnSpc>
              <a:spcBef>
                <a:spcPts val="99"/>
              </a:spcBef>
            </a:pPr>
            <a:r>
              <a:rPr b="1" lang="en-US" sz="2600" spc="-1" strike="noStrike">
                <a:solidFill>
                  <a:srgbClr val="000000"/>
                </a:solidFill>
                <a:latin typeface="TrebuchetMS-Bold"/>
                <a:ea typeface="TrebuchetMS-Bold"/>
              </a:rPr>
              <a:t>The dataset helps in gaining insights into  customer behavior and their preferences,  identify potential target groups, and  optimize business strategies accordingly.</a:t>
            </a:r>
            <a:endParaRPr b="0" lang="en-US" sz="2600" spc="-1" strike="noStrike">
              <a:solidFill>
                <a:srgbClr val="000000"/>
              </a:solidFill>
              <a:latin typeface="Arial"/>
            </a:endParaRPr>
          </a:p>
          <a:p>
            <a:pPr>
              <a:lnSpc>
                <a:spcPct val="115000"/>
              </a:lnSpc>
            </a:pPr>
            <a:r>
              <a:rPr b="1" lang="en-US" sz="2600" spc="-1" strike="noStrike">
                <a:solidFill>
                  <a:srgbClr val="000000"/>
                </a:solidFill>
                <a:latin typeface="TrebuchetMS-Bold"/>
                <a:ea typeface="TrebuchetMS-Bold"/>
              </a:rPr>
              <a:t>It also help company to identify  opportunities to target customers with  offers and promotions and improve  customer retention.</a:t>
            </a:r>
            <a:endParaRPr b="0" lang="en-US"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0" name=""/>
          <p:cNvSpPr txBox="1"/>
          <p:nvPr/>
        </p:nvSpPr>
        <p:spPr>
          <a:xfrm>
            <a:off x="559800" y="655920"/>
            <a:ext cx="4100040" cy="985680"/>
          </a:xfrm>
          <a:prstGeom prst="rect">
            <a:avLst/>
          </a:prstGeom>
          <a:noFill/>
          <a:ln w="0">
            <a:noFill/>
          </a:ln>
        </p:spPr>
        <p:txBody>
          <a:bodyPr lIns="90000" rIns="90000" tIns="45000" bIns="45000" anchor="t">
            <a:normAutofit fontScale="82222"/>
          </a:bodyPr>
          <a:p>
            <a:r>
              <a:rPr b="1" lang="en-US" sz="6300" spc="-1" strike="noStrike">
                <a:solidFill>
                  <a:srgbClr val="000000"/>
                </a:solidFill>
                <a:latin typeface="TrebuchetMS-Bold"/>
                <a:ea typeface="TrebuchetMS-Bold"/>
              </a:rPr>
              <a:t>CLOUD SQL</a:t>
            </a:r>
            <a:endParaRPr b="0" lang="en-US" sz="6300" spc="-1" strike="noStrike">
              <a:solidFill>
                <a:srgbClr val="000000"/>
              </a:solidFill>
              <a:latin typeface="Arial"/>
            </a:endParaRPr>
          </a:p>
        </p:txBody>
      </p:sp>
      <p:grpSp>
        <p:nvGrpSpPr>
          <p:cNvPr id="231" name=""/>
          <p:cNvGrpSpPr/>
          <p:nvPr/>
        </p:nvGrpSpPr>
        <p:grpSpPr>
          <a:xfrm>
            <a:off x="13244040" y="0"/>
            <a:ext cx="5044320" cy="5265360"/>
            <a:chOff x="13244040" y="0"/>
            <a:chExt cx="5044320" cy="5265360"/>
          </a:xfrm>
        </p:grpSpPr>
        <p:sp>
          <p:nvSpPr>
            <p:cNvPr id="232" name=""/>
            <p:cNvSpPr/>
            <p:nvPr/>
          </p:nvSpPr>
          <p:spPr>
            <a:xfrm>
              <a:off x="16799040" y="2687760"/>
              <a:ext cx="1489320" cy="2577600"/>
            </a:xfrm>
            <a:custGeom>
              <a:avLst/>
              <a:gdLst/>
              <a:ahLst/>
              <a:rect l="0" t="0" r="r" b="b"/>
              <a:pathLst>
                <a:path w="4137" h="7160">
                  <a:moveTo>
                    <a:pt x="4137" y="7160"/>
                  </a:moveTo>
                  <a:lnTo>
                    <a:pt x="2066" y="7160"/>
                  </a:lnTo>
                  <a:lnTo>
                    <a:pt x="0" y="3582"/>
                  </a:lnTo>
                  <a:lnTo>
                    <a:pt x="2068" y="0"/>
                  </a:lnTo>
                  <a:lnTo>
                    <a:pt x="4137" y="0"/>
                  </a:lnTo>
                  <a:lnTo>
                    <a:pt x="4137" y="7160"/>
                  </a:lnTo>
                  <a:close/>
                </a:path>
              </a:pathLst>
            </a:custGeom>
            <a:solidFill>
              <a:srgbClr val="00444f"/>
            </a:solidFill>
            <a:ln w="0">
              <a:noFill/>
            </a:ln>
          </p:spPr>
          <p:txBody>
            <a:bodyPr lIns="90000" rIns="90000" tIns="45000" bIns="45000" anchor="t">
              <a:noAutofit/>
            </a:bodyPr>
            <a:p>
              <a:endParaRPr b="0" lang="en-US" sz="1800" spc="-1" strike="noStrike">
                <a:solidFill>
                  <a:srgbClr val="ffffff"/>
                </a:solidFill>
                <a:latin typeface="Arial"/>
              </a:endParaRPr>
            </a:p>
          </p:txBody>
        </p:sp>
        <p:sp>
          <p:nvSpPr>
            <p:cNvPr id="233" name=""/>
            <p:cNvSpPr/>
            <p:nvPr/>
          </p:nvSpPr>
          <p:spPr>
            <a:xfrm>
              <a:off x="13660200" y="0"/>
              <a:ext cx="4201920" cy="3503520"/>
            </a:xfrm>
            <a:custGeom>
              <a:avLst/>
              <a:gdLst/>
              <a:ahLst/>
              <a:rect l="0" t="0" r="r" b="b"/>
              <a:pathLst>
                <a:path w="11672" h="9732">
                  <a:moveTo>
                    <a:pt x="8755" y="9732"/>
                  </a:moveTo>
                  <a:lnTo>
                    <a:pt x="2917" y="9732"/>
                  </a:lnTo>
                  <a:lnTo>
                    <a:pt x="0" y="4677"/>
                  </a:lnTo>
                  <a:lnTo>
                    <a:pt x="2700" y="0"/>
                  </a:lnTo>
                  <a:lnTo>
                    <a:pt x="8971" y="0"/>
                  </a:lnTo>
                  <a:lnTo>
                    <a:pt x="11672" y="4677"/>
                  </a:lnTo>
                  <a:lnTo>
                    <a:pt x="11672" y="4678"/>
                  </a:lnTo>
                  <a:lnTo>
                    <a:pt x="8755" y="9732"/>
                  </a:lnTo>
                  <a:close/>
                </a:path>
              </a:pathLst>
            </a:custGeom>
            <a:solidFill>
              <a:srgbClr val="00a181"/>
            </a:solidFill>
            <a:ln w="0">
              <a:noFill/>
            </a:ln>
          </p:spPr>
          <p:txBody>
            <a:bodyPr lIns="90000" rIns="90000" tIns="45000" bIns="45000" anchor="t">
              <a:noAutofit/>
            </a:bodyPr>
            <a:p>
              <a:endParaRPr b="0" lang="en-US" sz="1800" spc="-1" strike="noStrike">
                <a:solidFill>
                  <a:srgbClr val="000000"/>
                </a:solidFill>
                <a:latin typeface="Arial"/>
              </a:endParaRPr>
            </a:p>
          </p:txBody>
        </p:sp>
        <p:sp>
          <p:nvSpPr>
            <p:cNvPr id="234" name=""/>
            <p:cNvSpPr/>
            <p:nvPr/>
          </p:nvSpPr>
          <p:spPr>
            <a:xfrm>
              <a:off x="13244040" y="0"/>
              <a:ext cx="2481480" cy="1193040"/>
            </a:xfrm>
            <a:custGeom>
              <a:avLst/>
              <a:gdLst/>
              <a:ahLst/>
              <a:rect l="0" t="0" r="r" b="b"/>
              <a:pathLst>
                <a:path w="6893" h="3314">
                  <a:moveTo>
                    <a:pt x="5170" y="3314"/>
                  </a:moveTo>
                  <a:lnTo>
                    <a:pt x="1722" y="3314"/>
                  </a:lnTo>
                  <a:lnTo>
                    <a:pt x="0" y="329"/>
                  </a:lnTo>
                  <a:lnTo>
                    <a:pt x="0" y="328"/>
                  </a:lnTo>
                  <a:lnTo>
                    <a:pt x="189" y="0"/>
                  </a:lnTo>
                  <a:lnTo>
                    <a:pt x="6703" y="0"/>
                  </a:lnTo>
                  <a:lnTo>
                    <a:pt x="6893" y="328"/>
                  </a:lnTo>
                  <a:lnTo>
                    <a:pt x="6893" y="329"/>
                  </a:lnTo>
                  <a:lnTo>
                    <a:pt x="5170" y="3314"/>
                  </a:lnTo>
                  <a:close/>
                </a:path>
              </a:pathLst>
            </a:custGeom>
            <a:solidFill>
              <a:srgbClr val="a3e372"/>
            </a:solidFill>
            <a:ln w="0">
              <a:noFill/>
            </a:ln>
          </p:spPr>
          <p:txBody>
            <a:bodyPr lIns="90000" rIns="90000" tIns="45000" bIns="45000" anchor="t">
              <a:noAutofit/>
            </a:bodyPr>
            <a:p>
              <a:endParaRPr b="0" lang="en-US" sz="1800" spc="-1" strike="noStrike">
                <a:solidFill>
                  <a:srgbClr val="000000"/>
                </a:solidFill>
                <a:latin typeface="Arial"/>
              </a:endParaRPr>
            </a:p>
          </p:txBody>
        </p:sp>
      </p:grpSp>
      <p:pic>
        <p:nvPicPr>
          <p:cNvPr id="235" name="" descr=""/>
          <p:cNvPicPr/>
          <p:nvPr/>
        </p:nvPicPr>
        <p:blipFill>
          <a:blip r:embed="rId1"/>
          <a:stretch/>
        </p:blipFill>
        <p:spPr>
          <a:xfrm>
            <a:off x="343080" y="2331720"/>
            <a:ext cx="114480" cy="114480"/>
          </a:xfrm>
          <a:prstGeom prst="rect">
            <a:avLst/>
          </a:prstGeom>
          <a:ln w="0">
            <a:noFill/>
          </a:ln>
        </p:spPr>
      </p:pic>
      <p:pic>
        <p:nvPicPr>
          <p:cNvPr id="236" name="" descr=""/>
          <p:cNvPicPr/>
          <p:nvPr/>
        </p:nvPicPr>
        <p:blipFill>
          <a:blip r:embed="rId2"/>
          <a:stretch/>
        </p:blipFill>
        <p:spPr>
          <a:xfrm>
            <a:off x="343080" y="3379320"/>
            <a:ext cx="114480" cy="114480"/>
          </a:xfrm>
          <a:prstGeom prst="rect">
            <a:avLst/>
          </a:prstGeom>
          <a:ln w="0">
            <a:noFill/>
          </a:ln>
        </p:spPr>
      </p:pic>
      <p:pic>
        <p:nvPicPr>
          <p:cNvPr id="237" name="" descr=""/>
          <p:cNvPicPr/>
          <p:nvPr/>
        </p:nvPicPr>
        <p:blipFill>
          <a:blip r:embed="rId3"/>
          <a:stretch/>
        </p:blipFill>
        <p:spPr>
          <a:xfrm>
            <a:off x="343080" y="4951080"/>
            <a:ext cx="114480" cy="114480"/>
          </a:xfrm>
          <a:prstGeom prst="rect">
            <a:avLst/>
          </a:prstGeom>
          <a:ln w="0">
            <a:noFill/>
          </a:ln>
        </p:spPr>
      </p:pic>
      <p:sp>
        <p:nvSpPr>
          <p:cNvPr id="238" name=""/>
          <p:cNvSpPr txBox="1"/>
          <p:nvPr/>
        </p:nvSpPr>
        <p:spPr>
          <a:xfrm>
            <a:off x="626760" y="2128320"/>
            <a:ext cx="7781760" cy="4129920"/>
          </a:xfrm>
          <a:prstGeom prst="rect">
            <a:avLst/>
          </a:prstGeom>
          <a:noFill/>
          <a:ln w="0">
            <a:noFill/>
          </a:ln>
        </p:spPr>
        <p:txBody>
          <a:bodyPr lIns="90000" rIns="90000" tIns="45000" bIns="45000" anchor="t">
            <a:noAutofit/>
          </a:bodyPr>
          <a:p>
            <a:r>
              <a:rPr b="0" lang="en-US" sz="2900" spc="-1" strike="noStrike">
                <a:solidFill>
                  <a:srgbClr val="000000"/>
                </a:solidFill>
                <a:latin typeface="TrebuchetMS"/>
                <a:ea typeface="TrebuchetMS"/>
              </a:rPr>
              <a:t>Fully-managed Relational Database Service</a:t>
            </a:r>
            <a:endParaRPr b="0" lang="en-US" sz="2900" spc="-1" strike="noStrike">
              <a:solidFill>
                <a:srgbClr val="000000"/>
              </a:solidFill>
              <a:latin typeface="Arial"/>
            </a:endParaRPr>
          </a:p>
          <a:p>
            <a:pPr>
              <a:lnSpc>
                <a:spcPct val="117000"/>
              </a:lnSpc>
            </a:pPr>
            <a:r>
              <a:rPr b="0" lang="en-US" sz="2900" spc="-1" strike="noStrike">
                <a:solidFill>
                  <a:srgbClr val="000000"/>
                </a:solidFill>
                <a:latin typeface="TrebuchetMS"/>
                <a:ea typeface="TrebuchetMS"/>
              </a:rPr>
              <a:t>Compatible with popular database engines  such as MySQL, PostgreSQL, and SQL Server</a:t>
            </a:r>
            <a:endParaRPr b="0" lang="en-US" sz="2900" spc="-1" strike="noStrike">
              <a:solidFill>
                <a:srgbClr val="000000"/>
              </a:solidFill>
              <a:latin typeface="Arial"/>
            </a:endParaRPr>
          </a:p>
          <a:p>
            <a:pPr>
              <a:lnSpc>
                <a:spcPct val="117000"/>
              </a:lnSpc>
            </a:pPr>
            <a:r>
              <a:rPr b="0" lang="en-US" sz="2900" spc="-1" strike="noStrike">
                <a:solidFill>
                  <a:srgbClr val="000000"/>
                </a:solidFill>
                <a:latin typeface="TrebuchetMS"/>
                <a:ea typeface="TrebuchetMS"/>
              </a:rPr>
              <a:t>Provides various monitoring and logging  features that helps to keep track of database  performance, health, and security.</a:t>
            </a:r>
            <a:endParaRPr b="0" lang="en-US" sz="2900" spc="-1" strike="noStrike">
              <a:solidFill>
                <a:srgbClr val="000000"/>
              </a:solidFill>
              <a:latin typeface="Arial"/>
            </a:endParaRPr>
          </a:p>
        </p:txBody>
      </p:sp>
      <p:sp>
        <p:nvSpPr>
          <p:cNvPr id="239" name=""/>
          <p:cNvSpPr/>
          <p:nvPr/>
        </p:nvSpPr>
        <p:spPr>
          <a:xfrm>
            <a:off x="4516920" y="7242120"/>
            <a:ext cx="13771440" cy="1594440"/>
          </a:xfrm>
          <a:custGeom>
            <a:avLst/>
            <a:gdLst/>
            <a:ahLst/>
            <a:rect l="0" t="0" r="r" b="b"/>
            <a:pathLst>
              <a:path w="38254" h="4429">
                <a:moveTo>
                  <a:pt x="38254" y="4429"/>
                </a:moveTo>
                <a:lnTo>
                  <a:pt x="405" y="4429"/>
                </a:lnTo>
                <a:lnTo>
                  <a:pt x="277" y="4408"/>
                </a:lnTo>
                <a:lnTo>
                  <a:pt x="166" y="4351"/>
                </a:lnTo>
                <a:lnTo>
                  <a:pt x="78" y="4263"/>
                </a:lnTo>
                <a:lnTo>
                  <a:pt x="20" y="4151"/>
                </a:lnTo>
                <a:lnTo>
                  <a:pt x="0" y="4023"/>
                </a:lnTo>
                <a:lnTo>
                  <a:pt x="0" y="405"/>
                </a:lnTo>
                <a:lnTo>
                  <a:pt x="20" y="277"/>
                </a:lnTo>
                <a:lnTo>
                  <a:pt x="78" y="166"/>
                </a:lnTo>
                <a:lnTo>
                  <a:pt x="166" y="78"/>
                </a:lnTo>
                <a:lnTo>
                  <a:pt x="277" y="20"/>
                </a:lnTo>
                <a:lnTo>
                  <a:pt x="405" y="0"/>
                </a:lnTo>
                <a:lnTo>
                  <a:pt x="38254" y="0"/>
                </a:lnTo>
                <a:lnTo>
                  <a:pt x="38254" y="4429"/>
                </a:lnTo>
                <a:close/>
              </a:path>
            </a:pathLst>
          </a:custGeom>
          <a:solidFill>
            <a:srgbClr val="237455"/>
          </a:solidFill>
          <a:ln w="0">
            <a:noFill/>
          </a:ln>
        </p:spPr>
        <p:txBody>
          <a:bodyPr lIns="90000" rIns="90000" tIns="45000" bIns="45000" anchor="t">
            <a:noAutofit/>
          </a:bodyPr>
          <a:p>
            <a:endParaRPr b="0" lang="en-US" sz="1800" spc="-1" strike="noStrike">
              <a:solidFill>
                <a:srgbClr val="000000"/>
              </a:solidFill>
              <a:latin typeface="Arial"/>
            </a:endParaRPr>
          </a:p>
        </p:txBody>
      </p:sp>
      <p:sp>
        <p:nvSpPr>
          <p:cNvPr id="240" name=""/>
          <p:cNvSpPr txBox="1"/>
          <p:nvPr/>
        </p:nvSpPr>
        <p:spPr>
          <a:xfrm>
            <a:off x="4650840" y="7216200"/>
            <a:ext cx="13367520" cy="1527840"/>
          </a:xfrm>
          <a:prstGeom prst="rect">
            <a:avLst/>
          </a:prstGeom>
          <a:noFill/>
          <a:ln w="0">
            <a:noFill/>
          </a:ln>
        </p:spPr>
        <p:txBody>
          <a:bodyPr lIns="90000" rIns="90000" tIns="45000" bIns="45000" anchor="t">
            <a:noAutofit/>
          </a:bodyPr>
          <a:p>
            <a:pPr>
              <a:lnSpc>
                <a:spcPct val="116000"/>
              </a:lnSpc>
            </a:pPr>
            <a:r>
              <a:rPr b="0" i="1" lang="en-US" sz="2800" spc="-1" strike="noStrike">
                <a:solidFill>
                  <a:srgbClr val="ffffff"/>
                </a:solidFill>
                <a:latin typeface="TrebuchetMS-Italic"/>
                <a:ea typeface="TrebuchetMS-Italic"/>
              </a:rPr>
              <a:t>For the purpose of storing our normalized client data, we used Amazon RDS as a  cloud, a service offered by Amazon Web Services that provided a dependable and  scalable database solution that worked well with our cloud-based ETL process.</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1" name=""/>
          <p:cNvSpPr txBox="1"/>
          <p:nvPr/>
        </p:nvSpPr>
        <p:spPr>
          <a:xfrm>
            <a:off x="2349000" y="3574080"/>
            <a:ext cx="12945240" cy="2422800"/>
          </a:xfrm>
          <a:prstGeom prst="rect">
            <a:avLst/>
          </a:prstGeom>
          <a:noFill/>
          <a:ln w="0">
            <a:noFill/>
          </a:ln>
        </p:spPr>
        <p:txBody>
          <a:bodyPr lIns="90000" rIns="90000" tIns="45000" bIns="45000" anchor="t">
            <a:normAutofit/>
          </a:bodyPr>
          <a:p>
            <a:r>
              <a:rPr b="0" lang="en-US" sz="2800" spc="-1" strike="noStrike">
                <a:solidFill>
                  <a:srgbClr val="f4f4f4"/>
                </a:solidFill>
                <a:latin typeface="TrebuchetMS"/>
                <a:ea typeface="TrebuchetMS"/>
              </a:rPr>
              <a:t>ER-Diagram</a:t>
            </a:r>
            <a:endParaRPr b="0" lang="en-US" sz="2800" spc="-1" strike="noStrike">
              <a:solidFill>
                <a:srgbClr val="000000"/>
              </a:solidFill>
              <a:latin typeface="Arial"/>
            </a:endParaRPr>
          </a:p>
        </p:txBody>
      </p:sp>
      <p:pic>
        <p:nvPicPr>
          <p:cNvPr id="242" name="" descr=""/>
          <p:cNvPicPr/>
          <p:nvPr/>
        </p:nvPicPr>
        <p:blipFill>
          <a:blip r:embed="rId1"/>
          <a:stretch/>
        </p:blipFill>
        <p:spPr>
          <a:xfrm>
            <a:off x="8091000" y="1551600"/>
            <a:ext cx="9926280" cy="60800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3" name=""/>
          <p:cNvSpPr txBox="1"/>
          <p:nvPr/>
        </p:nvSpPr>
        <p:spPr>
          <a:xfrm>
            <a:off x="4325040" y="441000"/>
            <a:ext cx="8448120" cy="1031400"/>
          </a:xfrm>
          <a:prstGeom prst="rect">
            <a:avLst/>
          </a:prstGeom>
          <a:noFill/>
          <a:ln w="0">
            <a:noFill/>
          </a:ln>
        </p:spPr>
        <p:txBody>
          <a:bodyPr lIns="90000" rIns="90000" tIns="45000" bIns="45000" anchor="t">
            <a:normAutofit fontScale="83888"/>
          </a:bodyPr>
          <a:p>
            <a:r>
              <a:rPr b="1" lang="en-US" sz="6600" spc="-1" strike="noStrike">
                <a:solidFill>
                  <a:srgbClr val="000000"/>
                </a:solidFill>
                <a:latin typeface="TrebuchetMS-Bold"/>
                <a:ea typeface="TrebuchetMS-Bold"/>
              </a:rPr>
              <a:t>CLOUD ARCHITECTURE</a:t>
            </a:r>
            <a:endParaRPr b="0" lang="en-US" sz="6600" spc="-1" strike="noStrike">
              <a:solidFill>
                <a:srgbClr val="000000"/>
              </a:solidFill>
              <a:latin typeface="Arial"/>
            </a:endParaRPr>
          </a:p>
        </p:txBody>
      </p:sp>
      <p:sp>
        <p:nvSpPr>
          <p:cNvPr id="244" name=""/>
          <p:cNvSpPr/>
          <p:nvPr/>
        </p:nvSpPr>
        <p:spPr>
          <a:xfrm>
            <a:off x="0" y="6077880"/>
            <a:ext cx="2820600" cy="4209480"/>
          </a:xfrm>
          <a:custGeom>
            <a:avLst/>
            <a:gdLst/>
            <a:ahLst/>
            <a:rect l="0" t="0" r="r" b="b"/>
            <a:pathLst>
              <a:path w="7835" h="11693">
                <a:moveTo>
                  <a:pt x="5517" y="11693"/>
                </a:moveTo>
                <a:lnTo>
                  <a:pt x="0" y="11693"/>
                </a:lnTo>
                <a:lnTo>
                  <a:pt x="0" y="0"/>
                </a:lnTo>
                <a:lnTo>
                  <a:pt x="3401" y="0"/>
                </a:lnTo>
                <a:lnTo>
                  <a:pt x="7835" y="7677"/>
                </a:lnTo>
                <a:lnTo>
                  <a:pt x="7835" y="7679"/>
                </a:lnTo>
                <a:lnTo>
                  <a:pt x="5517" y="11693"/>
                </a:lnTo>
                <a:close/>
              </a:path>
            </a:pathLst>
          </a:custGeom>
          <a:solidFill>
            <a:srgbClr val="00a181"/>
          </a:solidFill>
          <a:ln w="0">
            <a:noFill/>
          </a:ln>
        </p:spPr>
        <p:txBody>
          <a:bodyPr lIns="90000" rIns="90000" tIns="45000" bIns="45000" anchor="t">
            <a:noAutofit/>
          </a:bodyPr>
          <a:p>
            <a:endParaRPr b="0" lang="en-US" sz="1800" spc="-1" strike="noStrike">
              <a:solidFill>
                <a:srgbClr val="000000"/>
              </a:solidFill>
              <a:latin typeface="Arial"/>
            </a:endParaRPr>
          </a:p>
        </p:txBody>
      </p:sp>
      <p:sp>
        <p:nvSpPr>
          <p:cNvPr id="245" name=""/>
          <p:cNvSpPr/>
          <p:nvPr/>
        </p:nvSpPr>
        <p:spPr>
          <a:xfrm>
            <a:off x="15255360" y="0"/>
            <a:ext cx="3033000" cy="2919240"/>
          </a:xfrm>
          <a:custGeom>
            <a:avLst/>
            <a:gdLst/>
            <a:ahLst/>
            <a:rect l="0" t="0" r="r" b="b"/>
            <a:pathLst>
              <a:path w="8425" h="8109">
                <a:moveTo>
                  <a:pt x="8247" y="8109"/>
                </a:moveTo>
                <a:lnTo>
                  <a:pt x="2108" y="8109"/>
                </a:lnTo>
                <a:lnTo>
                  <a:pt x="0" y="3647"/>
                </a:lnTo>
                <a:lnTo>
                  <a:pt x="1722" y="0"/>
                </a:lnTo>
                <a:lnTo>
                  <a:pt x="8425" y="0"/>
                </a:lnTo>
                <a:lnTo>
                  <a:pt x="8425" y="7733"/>
                </a:lnTo>
                <a:lnTo>
                  <a:pt x="8247" y="8109"/>
                </a:lnTo>
                <a:close/>
              </a:path>
            </a:pathLst>
          </a:custGeom>
          <a:solidFill>
            <a:srgbClr val="00444f"/>
          </a:solidFill>
          <a:ln w="0">
            <a:noFill/>
          </a:ln>
        </p:spPr>
        <p:txBody>
          <a:bodyPr lIns="90000" rIns="90000" tIns="45000" bIns="45000" anchor="t">
            <a:noAutofit/>
          </a:bodyPr>
          <a:p>
            <a:endParaRPr b="0" lang="en-US" sz="1800" spc="-1" strike="noStrike">
              <a:solidFill>
                <a:srgbClr val="ffffff"/>
              </a:solidFill>
              <a:latin typeface="Arial"/>
            </a:endParaRPr>
          </a:p>
        </p:txBody>
      </p:sp>
      <p:sp>
        <p:nvSpPr>
          <p:cNvPr id="246" name=""/>
          <p:cNvSpPr/>
          <p:nvPr/>
        </p:nvSpPr>
        <p:spPr>
          <a:xfrm>
            <a:off x="0" y="4223160"/>
            <a:ext cx="1618920" cy="1855080"/>
          </a:xfrm>
          <a:custGeom>
            <a:avLst/>
            <a:gdLst/>
            <a:ahLst/>
            <a:rect l="0" t="0" r="r" b="b"/>
            <a:pathLst>
              <a:path w="4497" h="5153">
                <a:moveTo>
                  <a:pt x="3009" y="5153"/>
                </a:moveTo>
                <a:lnTo>
                  <a:pt x="34" y="5153"/>
                </a:lnTo>
                <a:lnTo>
                  <a:pt x="0" y="5094"/>
                </a:lnTo>
                <a:lnTo>
                  <a:pt x="0" y="59"/>
                </a:lnTo>
                <a:lnTo>
                  <a:pt x="34" y="0"/>
                </a:lnTo>
                <a:lnTo>
                  <a:pt x="3009" y="0"/>
                </a:lnTo>
                <a:lnTo>
                  <a:pt x="4497" y="2576"/>
                </a:lnTo>
                <a:lnTo>
                  <a:pt x="4497" y="2577"/>
                </a:lnTo>
                <a:lnTo>
                  <a:pt x="3009" y="5153"/>
                </a:lnTo>
                <a:close/>
              </a:path>
            </a:pathLst>
          </a:custGeom>
          <a:solidFill>
            <a:srgbClr val="a3e372"/>
          </a:solidFill>
          <a:ln w="0">
            <a:noFill/>
          </a:ln>
        </p:spPr>
        <p:txBody>
          <a:bodyPr lIns="90000" rIns="90000" tIns="45000" bIns="45000" anchor="t">
            <a:noAutofit/>
          </a:bodyPr>
          <a:p>
            <a:endParaRPr b="0" lang="en-US" sz="1800" spc="-1" strike="noStrike">
              <a:solidFill>
                <a:srgbClr val="000000"/>
              </a:solidFill>
              <a:latin typeface="Arial"/>
            </a:endParaRPr>
          </a:p>
        </p:txBody>
      </p:sp>
      <p:pic>
        <p:nvPicPr>
          <p:cNvPr id="247" name="" descr=""/>
          <p:cNvPicPr/>
          <p:nvPr/>
        </p:nvPicPr>
        <p:blipFill>
          <a:blip r:embed="rId1"/>
          <a:stretch/>
        </p:blipFill>
        <p:spPr>
          <a:xfrm>
            <a:off x="4495680" y="1713960"/>
            <a:ext cx="10268280" cy="81162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8" name=""/>
          <p:cNvSpPr txBox="1"/>
          <p:nvPr/>
        </p:nvSpPr>
        <p:spPr>
          <a:xfrm>
            <a:off x="1015920" y="959040"/>
            <a:ext cx="4565520" cy="2345760"/>
          </a:xfrm>
          <a:prstGeom prst="rect">
            <a:avLst/>
          </a:prstGeom>
          <a:noFill/>
          <a:ln w="0">
            <a:noFill/>
          </a:ln>
        </p:spPr>
        <p:txBody>
          <a:bodyPr lIns="90000" rIns="90000" tIns="45000" bIns="45000" anchor="t">
            <a:normAutofit fontScale="75000" lnSpcReduction="10000"/>
          </a:bodyPr>
          <a:p>
            <a:pPr>
              <a:lnSpc>
                <a:spcPts val="6001"/>
              </a:lnSpc>
              <a:spcBef>
                <a:spcPts val="201"/>
              </a:spcBef>
            </a:pPr>
            <a:r>
              <a:rPr b="1" lang="en-US" sz="5100" spc="-1" strike="noStrike">
                <a:solidFill>
                  <a:srgbClr val="000000"/>
                </a:solidFill>
                <a:latin typeface="TrebuchetMS-Bold"/>
                <a:ea typeface="TrebuchetMS-Bold"/>
              </a:rPr>
              <a:t>Extract  Transformation  Loading</a:t>
            </a:r>
            <a:endParaRPr b="0" lang="en-US" sz="5100" spc="-1" strike="noStrike">
              <a:solidFill>
                <a:srgbClr val="000000"/>
              </a:solidFill>
              <a:latin typeface="Arial"/>
            </a:endParaRPr>
          </a:p>
        </p:txBody>
      </p:sp>
      <p:grpSp>
        <p:nvGrpSpPr>
          <p:cNvPr id="249" name=""/>
          <p:cNvGrpSpPr/>
          <p:nvPr/>
        </p:nvGrpSpPr>
        <p:grpSpPr>
          <a:xfrm>
            <a:off x="14967000" y="66240"/>
            <a:ext cx="3321360" cy="5144040"/>
            <a:chOff x="14967000" y="66240"/>
            <a:chExt cx="3321360" cy="5144040"/>
          </a:xfrm>
        </p:grpSpPr>
        <p:sp>
          <p:nvSpPr>
            <p:cNvPr id="250" name=""/>
            <p:cNvSpPr/>
            <p:nvPr/>
          </p:nvSpPr>
          <p:spPr>
            <a:xfrm>
              <a:off x="14967000" y="1623960"/>
              <a:ext cx="3321360" cy="3586320"/>
            </a:xfrm>
            <a:custGeom>
              <a:avLst/>
              <a:gdLst/>
              <a:ahLst/>
              <a:rect l="0" t="0" r="r" b="b"/>
              <a:pathLst>
                <a:path w="9226" h="9962">
                  <a:moveTo>
                    <a:pt x="2875" y="0"/>
                  </a:moveTo>
                  <a:lnTo>
                    <a:pt x="8627" y="0"/>
                  </a:lnTo>
                  <a:lnTo>
                    <a:pt x="9226" y="1037"/>
                  </a:lnTo>
                  <a:lnTo>
                    <a:pt x="9226" y="8925"/>
                  </a:lnTo>
                  <a:lnTo>
                    <a:pt x="8627" y="9962"/>
                  </a:lnTo>
                  <a:lnTo>
                    <a:pt x="2875" y="9962"/>
                  </a:lnTo>
                  <a:lnTo>
                    <a:pt x="0" y="4982"/>
                  </a:lnTo>
                  <a:lnTo>
                    <a:pt x="0" y="4980"/>
                  </a:lnTo>
                  <a:lnTo>
                    <a:pt x="2875" y="0"/>
                  </a:lnTo>
                  <a:close/>
                </a:path>
              </a:pathLst>
            </a:custGeom>
            <a:solidFill>
              <a:srgbClr val="a3e372"/>
            </a:solidFill>
            <a:ln w="0">
              <a:noFill/>
            </a:ln>
          </p:spPr>
          <p:txBody>
            <a:bodyPr lIns="90000" rIns="90000" tIns="45000" bIns="45000" anchor="t">
              <a:noAutofit/>
            </a:bodyPr>
            <a:p>
              <a:endParaRPr b="0" lang="en-US" sz="1800" spc="-1" strike="noStrike">
                <a:solidFill>
                  <a:srgbClr val="000000"/>
                </a:solidFill>
                <a:latin typeface="Arial"/>
              </a:endParaRPr>
            </a:p>
          </p:txBody>
        </p:sp>
        <p:sp>
          <p:nvSpPr>
            <p:cNvPr id="251" name=""/>
            <p:cNvSpPr/>
            <p:nvPr/>
          </p:nvSpPr>
          <p:spPr>
            <a:xfrm>
              <a:off x="16631640" y="66240"/>
              <a:ext cx="1656720" cy="1558080"/>
            </a:xfrm>
            <a:custGeom>
              <a:avLst/>
              <a:gdLst/>
              <a:ahLst/>
              <a:rect l="0" t="0" r="r" b="b"/>
              <a:pathLst>
                <a:path w="4602" h="4328">
                  <a:moveTo>
                    <a:pt x="1249" y="0"/>
                  </a:moveTo>
                  <a:lnTo>
                    <a:pt x="3748" y="0"/>
                  </a:lnTo>
                  <a:lnTo>
                    <a:pt x="4602" y="1479"/>
                  </a:lnTo>
                  <a:lnTo>
                    <a:pt x="4602" y="2848"/>
                  </a:lnTo>
                  <a:lnTo>
                    <a:pt x="3748" y="4328"/>
                  </a:lnTo>
                  <a:lnTo>
                    <a:pt x="1249" y="4328"/>
                  </a:lnTo>
                  <a:lnTo>
                    <a:pt x="0" y="2164"/>
                  </a:lnTo>
                  <a:lnTo>
                    <a:pt x="0" y="2163"/>
                  </a:lnTo>
                  <a:lnTo>
                    <a:pt x="1249" y="0"/>
                  </a:lnTo>
                  <a:close/>
                </a:path>
              </a:pathLst>
            </a:custGeom>
            <a:solidFill>
              <a:srgbClr val="00a181"/>
            </a:solidFill>
            <a:ln w="0">
              <a:noFill/>
            </a:ln>
          </p:spPr>
          <p:txBody>
            <a:bodyPr lIns="90000" rIns="90000" tIns="45000" bIns="45000" anchor="t">
              <a:noAutofit/>
            </a:bodyPr>
            <a:p>
              <a:endParaRPr b="0" lang="en-US" sz="1800" spc="-1" strike="noStrike">
                <a:solidFill>
                  <a:srgbClr val="000000"/>
                </a:solidFill>
                <a:latin typeface="Arial"/>
              </a:endParaRPr>
            </a:p>
          </p:txBody>
        </p:sp>
      </p:grpSp>
      <p:grpSp>
        <p:nvGrpSpPr>
          <p:cNvPr id="252" name=""/>
          <p:cNvGrpSpPr/>
          <p:nvPr/>
        </p:nvGrpSpPr>
        <p:grpSpPr>
          <a:xfrm>
            <a:off x="0" y="4775400"/>
            <a:ext cx="5673240" cy="5511960"/>
            <a:chOff x="0" y="4775400"/>
            <a:chExt cx="5673240" cy="5511960"/>
          </a:xfrm>
        </p:grpSpPr>
        <p:sp>
          <p:nvSpPr>
            <p:cNvPr id="253" name=""/>
            <p:cNvSpPr/>
            <p:nvPr/>
          </p:nvSpPr>
          <p:spPr>
            <a:xfrm>
              <a:off x="0" y="7657920"/>
              <a:ext cx="1605960" cy="2629440"/>
            </a:xfrm>
            <a:custGeom>
              <a:avLst/>
              <a:gdLst/>
              <a:ahLst/>
              <a:rect l="0" t="0" r="r" b="b"/>
              <a:pathLst>
                <a:path w="4461" h="7304">
                  <a:moveTo>
                    <a:pt x="0" y="0"/>
                  </a:moveTo>
                  <a:lnTo>
                    <a:pt x="2117" y="0"/>
                  </a:lnTo>
                  <a:lnTo>
                    <a:pt x="4461" y="4059"/>
                  </a:lnTo>
                  <a:lnTo>
                    <a:pt x="2587" y="7304"/>
                  </a:lnTo>
                  <a:lnTo>
                    <a:pt x="0" y="7304"/>
                  </a:lnTo>
                  <a:lnTo>
                    <a:pt x="0" y="0"/>
                  </a:lnTo>
                  <a:close/>
                </a:path>
              </a:pathLst>
            </a:custGeom>
            <a:solidFill>
              <a:srgbClr val="00a181"/>
            </a:solidFill>
            <a:ln w="0">
              <a:noFill/>
            </a:ln>
          </p:spPr>
          <p:txBody>
            <a:bodyPr lIns="90000" rIns="90000" tIns="45000" bIns="45000" anchor="t">
              <a:noAutofit/>
            </a:bodyPr>
            <a:p>
              <a:endParaRPr b="0" lang="en-US" sz="1800" spc="-1" strike="noStrike">
                <a:solidFill>
                  <a:srgbClr val="000000"/>
                </a:solidFill>
                <a:latin typeface="Arial"/>
              </a:endParaRPr>
            </a:p>
          </p:txBody>
        </p:sp>
        <p:sp>
          <p:nvSpPr>
            <p:cNvPr id="254" name=""/>
            <p:cNvSpPr/>
            <p:nvPr/>
          </p:nvSpPr>
          <p:spPr>
            <a:xfrm>
              <a:off x="1605600" y="4775400"/>
              <a:ext cx="4067640" cy="2800800"/>
            </a:xfrm>
            <a:custGeom>
              <a:avLst/>
              <a:gdLst/>
              <a:ahLst/>
              <a:rect l="0" t="0" r="r" b="b"/>
              <a:pathLst>
                <a:path w="11299" h="7780">
                  <a:moveTo>
                    <a:pt x="0" y="0"/>
                  </a:moveTo>
                  <a:lnTo>
                    <a:pt x="11299" y="0"/>
                  </a:lnTo>
                  <a:lnTo>
                    <a:pt x="11299" y="7780"/>
                  </a:lnTo>
                  <a:lnTo>
                    <a:pt x="0" y="7780"/>
                  </a:lnTo>
                  <a:lnTo>
                    <a:pt x="0" y="0"/>
                  </a:lnTo>
                  <a:close/>
                </a:path>
              </a:pathLst>
            </a:custGeom>
            <a:noFill/>
            <a:ln w="75960">
              <a:solidFill>
                <a:srgbClr val="000000"/>
              </a:solidFill>
              <a:round/>
            </a:ln>
          </p:spPr>
          <p:txBody>
            <a:bodyPr lIns="127800" rIns="127800" tIns="82800" bIns="82800" anchor="t">
              <a:noAutofit/>
            </a:bodyPr>
            <a:p>
              <a:endParaRPr b="0" lang="en-US" sz="1800" spc="-1" strike="noStrike">
                <a:solidFill>
                  <a:srgbClr val="000000"/>
                </a:solidFill>
                <a:latin typeface="Arial"/>
              </a:endParaRPr>
            </a:p>
          </p:txBody>
        </p:sp>
      </p:grpSp>
      <p:sp>
        <p:nvSpPr>
          <p:cNvPr id="255" name=""/>
          <p:cNvSpPr txBox="1"/>
          <p:nvPr/>
        </p:nvSpPr>
        <p:spPr>
          <a:xfrm>
            <a:off x="1605600" y="4775400"/>
            <a:ext cx="4067280" cy="2805480"/>
          </a:xfrm>
          <a:prstGeom prst="rect">
            <a:avLst/>
          </a:prstGeom>
          <a:solidFill>
            <a:srgbClr val="00444f"/>
          </a:solidFill>
          <a:ln w="0">
            <a:noFill/>
          </a:ln>
          <a:effectLst>
            <a:outerShdw dist="0" dir="0" blurRad="0" rotWithShape="0">
              <a:srgbClr val="000000">
                <a:alpha val="0"/>
              </a:srgbClr>
            </a:outerShdw>
          </a:effectLst>
        </p:spPr>
        <p:txBody>
          <a:bodyPr lIns="90000" rIns="90000" tIns="45000" bIns="45000" anchor="t">
            <a:noAutofit/>
          </a:bodyPr>
          <a:p>
            <a:r>
              <a:rPr b="1" lang="en-US" sz="3200" spc="-1" strike="noStrike">
                <a:solidFill>
                  <a:srgbClr val="ffffff"/>
                </a:solidFill>
                <a:latin typeface="Arial-BoldMT"/>
                <a:ea typeface="Arial-BoldMT"/>
              </a:rPr>
              <a:t>EXTRACT</a:t>
            </a:r>
            <a:endParaRPr b="0" lang="en-US" sz="3200" spc="-1" strike="noStrike">
              <a:solidFill>
                <a:srgbClr val="ffffff"/>
              </a:solidFill>
              <a:latin typeface="Arial"/>
            </a:endParaRPr>
          </a:p>
        </p:txBody>
      </p:sp>
      <p:grpSp>
        <p:nvGrpSpPr>
          <p:cNvPr id="256" name=""/>
          <p:cNvGrpSpPr/>
          <p:nvPr/>
        </p:nvGrpSpPr>
        <p:grpSpPr>
          <a:xfrm>
            <a:off x="7601040" y="4775400"/>
            <a:ext cx="3867480" cy="2805120"/>
            <a:chOff x="7601040" y="4775400"/>
            <a:chExt cx="3867480" cy="2805120"/>
          </a:xfrm>
        </p:grpSpPr>
        <p:sp>
          <p:nvSpPr>
            <p:cNvPr id="257" name=""/>
            <p:cNvSpPr/>
            <p:nvPr/>
          </p:nvSpPr>
          <p:spPr>
            <a:xfrm>
              <a:off x="7601040" y="4775400"/>
              <a:ext cx="3866040" cy="2805120"/>
            </a:xfrm>
            <a:custGeom>
              <a:avLst/>
              <a:gdLst/>
              <a:ahLst/>
              <a:rect l="0" t="0" r="r" b="b"/>
              <a:pathLst>
                <a:path w="10739" h="7792">
                  <a:moveTo>
                    <a:pt x="10739" y="7792"/>
                  </a:moveTo>
                  <a:lnTo>
                    <a:pt x="0" y="7792"/>
                  </a:lnTo>
                  <a:lnTo>
                    <a:pt x="0" y="0"/>
                  </a:lnTo>
                  <a:lnTo>
                    <a:pt x="10739" y="0"/>
                  </a:lnTo>
                  <a:lnTo>
                    <a:pt x="10739" y="7792"/>
                  </a:lnTo>
                  <a:close/>
                </a:path>
              </a:pathLst>
            </a:custGeom>
            <a:solidFill>
              <a:srgbClr val="00444f"/>
            </a:solidFill>
            <a:ln w="0">
              <a:noFill/>
            </a:ln>
          </p:spPr>
          <p:txBody>
            <a:bodyPr lIns="90000" rIns="90000" tIns="45000" bIns="45000" anchor="t">
              <a:noAutofit/>
            </a:bodyPr>
            <a:p>
              <a:endParaRPr b="0" lang="en-US" sz="1800" spc="-1" strike="noStrike">
                <a:solidFill>
                  <a:srgbClr val="ffffff"/>
                </a:solidFill>
                <a:latin typeface="Arial"/>
              </a:endParaRPr>
            </a:p>
          </p:txBody>
        </p:sp>
        <p:sp>
          <p:nvSpPr>
            <p:cNvPr id="258" name=""/>
            <p:cNvSpPr/>
            <p:nvPr/>
          </p:nvSpPr>
          <p:spPr>
            <a:xfrm>
              <a:off x="7601040" y="4775400"/>
              <a:ext cx="3867480" cy="2800800"/>
            </a:xfrm>
            <a:custGeom>
              <a:avLst/>
              <a:gdLst/>
              <a:ahLst/>
              <a:rect l="0" t="0" r="r" b="b"/>
              <a:pathLst>
                <a:path w="10743" h="7780">
                  <a:moveTo>
                    <a:pt x="0" y="0"/>
                  </a:moveTo>
                  <a:lnTo>
                    <a:pt x="10743" y="0"/>
                  </a:lnTo>
                  <a:lnTo>
                    <a:pt x="10743" y="7780"/>
                  </a:lnTo>
                  <a:lnTo>
                    <a:pt x="0" y="7780"/>
                  </a:lnTo>
                  <a:lnTo>
                    <a:pt x="0" y="0"/>
                  </a:lnTo>
                  <a:close/>
                </a:path>
              </a:pathLst>
            </a:custGeom>
            <a:noFill/>
            <a:ln w="75960">
              <a:solidFill>
                <a:srgbClr val="000000"/>
              </a:solidFill>
              <a:round/>
            </a:ln>
          </p:spPr>
          <p:txBody>
            <a:bodyPr lIns="127800" rIns="127800" tIns="82800" bIns="82800" anchor="t">
              <a:noAutofit/>
            </a:bodyPr>
            <a:p>
              <a:endParaRPr b="0" lang="en-US" sz="1800" spc="-1" strike="noStrike">
                <a:solidFill>
                  <a:srgbClr val="000000"/>
                </a:solidFill>
                <a:latin typeface="Arial"/>
              </a:endParaRPr>
            </a:p>
          </p:txBody>
        </p:sp>
      </p:grpSp>
      <p:sp>
        <p:nvSpPr>
          <p:cNvPr id="259" name=""/>
          <p:cNvSpPr txBox="1"/>
          <p:nvPr/>
        </p:nvSpPr>
        <p:spPr>
          <a:xfrm>
            <a:off x="7601040" y="5922000"/>
            <a:ext cx="3866040" cy="546120"/>
          </a:xfrm>
          <a:prstGeom prst="rect">
            <a:avLst/>
          </a:prstGeom>
          <a:noFill/>
          <a:ln w="0">
            <a:noFill/>
          </a:ln>
        </p:spPr>
        <p:txBody>
          <a:bodyPr lIns="90000" rIns="90000" tIns="45000" bIns="45000" anchor="t">
            <a:noAutofit/>
          </a:bodyPr>
          <a:p>
            <a:pPr algn="ctr">
              <a:spcBef>
                <a:spcPts val="99"/>
              </a:spcBef>
            </a:pPr>
            <a:r>
              <a:rPr b="1" lang="en-US" sz="3200" spc="-1" strike="noStrike">
                <a:solidFill>
                  <a:srgbClr val="ffffff"/>
                </a:solidFill>
                <a:latin typeface="Arial-BoldMT"/>
                <a:ea typeface="Arial-BoldMT"/>
              </a:rPr>
              <a:t>TRANSFORM</a:t>
            </a:r>
            <a:endParaRPr b="0" lang="en-US" sz="3200" spc="-1" strike="noStrike">
              <a:solidFill>
                <a:srgbClr val="000000"/>
              </a:solidFill>
              <a:latin typeface="Arial"/>
            </a:endParaRPr>
          </a:p>
        </p:txBody>
      </p:sp>
      <p:grpSp>
        <p:nvGrpSpPr>
          <p:cNvPr id="260" name=""/>
          <p:cNvGrpSpPr/>
          <p:nvPr/>
        </p:nvGrpSpPr>
        <p:grpSpPr>
          <a:xfrm>
            <a:off x="13779000" y="4775400"/>
            <a:ext cx="3753360" cy="2805120"/>
            <a:chOff x="13779000" y="4775400"/>
            <a:chExt cx="3753360" cy="2805120"/>
          </a:xfrm>
        </p:grpSpPr>
        <p:sp>
          <p:nvSpPr>
            <p:cNvPr id="261" name=""/>
            <p:cNvSpPr/>
            <p:nvPr/>
          </p:nvSpPr>
          <p:spPr>
            <a:xfrm>
              <a:off x="13779000" y="4775400"/>
              <a:ext cx="3753360" cy="2805120"/>
            </a:xfrm>
            <a:custGeom>
              <a:avLst/>
              <a:gdLst/>
              <a:ahLst/>
              <a:rect l="0" t="0" r="r" b="b"/>
              <a:pathLst>
                <a:path w="10426" h="7792">
                  <a:moveTo>
                    <a:pt x="10426" y="7792"/>
                  </a:moveTo>
                  <a:lnTo>
                    <a:pt x="0" y="7792"/>
                  </a:lnTo>
                  <a:lnTo>
                    <a:pt x="0" y="0"/>
                  </a:lnTo>
                  <a:lnTo>
                    <a:pt x="10426" y="0"/>
                  </a:lnTo>
                  <a:lnTo>
                    <a:pt x="10426" y="7792"/>
                  </a:lnTo>
                  <a:close/>
                </a:path>
              </a:pathLst>
            </a:custGeom>
            <a:solidFill>
              <a:srgbClr val="00444f"/>
            </a:solidFill>
            <a:ln w="0">
              <a:noFill/>
            </a:ln>
          </p:spPr>
          <p:txBody>
            <a:bodyPr lIns="90000" rIns="90000" tIns="45000" bIns="45000" anchor="t">
              <a:noAutofit/>
            </a:bodyPr>
            <a:p>
              <a:endParaRPr b="0" lang="en-US" sz="1800" spc="-1" strike="noStrike">
                <a:solidFill>
                  <a:srgbClr val="ffffff"/>
                </a:solidFill>
                <a:latin typeface="Arial"/>
              </a:endParaRPr>
            </a:p>
          </p:txBody>
        </p:sp>
        <p:sp>
          <p:nvSpPr>
            <p:cNvPr id="262" name=""/>
            <p:cNvSpPr/>
            <p:nvPr/>
          </p:nvSpPr>
          <p:spPr>
            <a:xfrm>
              <a:off x="13779000" y="4775400"/>
              <a:ext cx="3753000" cy="2800800"/>
            </a:xfrm>
            <a:custGeom>
              <a:avLst/>
              <a:gdLst/>
              <a:ahLst/>
              <a:rect l="0" t="0" r="r" b="b"/>
              <a:pathLst>
                <a:path w="10425" h="7780">
                  <a:moveTo>
                    <a:pt x="0" y="0"/>
                  </a:moveTo>
                  <a:lnTo>
                    <a:pt x="10425" y="0"/>
                  </a:lnTo>
                  <a:lnTo>
                    <a:pt x="10425" y="7780"/>
                  </a:lnTo>
                  <a:lnTo>
                    <a:pt x="0" y="7780"/>
                  </a:lnTo>
                  <a:lnTo>
                    <a:pt x="0" y="0"/>
                  </a:lnTo>
                  <a:close/>
                </a:path>
              </a:pathLst>
            </a:custGeom>
            <a:noFill/>
            <a:ln w="75960">
              <a:solidFill>
                <a:srgbClr val="000000"/>
              </a:solidFill>
              <a:round/>
            </a:ln>
          </p:spPr>
          <p:txBody>
            <a:bodyPr lIns="127800" rIns="127800" tIns="82800" bIns="82800" anchor="t">
              <a:noAutofit/>
            </a:bodyPr>
            <a:p>
              <a:endParaRPr b="0" lang="en-US" sz="1800" spc="-1" strike="noStrike">
                <a:solidFill>
                  <a:srgbClr val="000000"/>
                </a:solidFill>
                <a:latin typeface="Arial"/>
              </a:endParaRPr>
            </a:p>
          </p:txBody>
        </p:sp>
      </p:grpSp>
      <p:sp>
        <p:nvSpPr>
          <p:cNvPr id="263" name=""/>
          <p:cNvSpPr txBox="1"/>
          <p:nvPr/>
        </p:nvSpPr>
        <p:spPr>
          <a:xfrm>
            <a:off x="13779000" y="5922000"/>
            <a:ext cx="3753360" cy="546120"/>
          </a:xfrm>
          <a:prstGeom prst="rect">
            <a:avLst/>
          </a:prstGeom>
          <a:noFill/>
          <a:ln w="0">
            <a:noFill/>
          </a:ln>
        </p:spPr>
        <p:txBody>
          <a:bodyPr lIns="90000" rIns="90000" tIns="45000" bIns="45000" anchor="t">
            <a:noAutofit/>
          </a:bodyPr>
          <a:p>
            <a:r>
              <a:rPr b="1" lang="en-US" sz="3200" spc="-1" strike="noStrike">
                <a:solidFill>
                  <a:srgbClr val="ffffff"/>
                </a:solidFill>
                <a:latin typeface="Arial-BoldMT"/>
                <a:ea typeface="Arial-BoldMT"/>
              </a:rPr>
              <a:t>LOADING</a:t>
            </a:r>
            <a:endParaRPr b="0" lang="en-US" sz="3200" spc="-1" strike="noStrike">
              <a:solidFill>
                <a:srgbClr val="000000"/>
              </a:solidFill>
              <a:latin typeface="Arial"/>
            </a:endParaRPr>
          </a:p>
        </p:txBody>
      </p:sp>
      <p:sp>
        <p:nvSpPr>
          <p:cNvPr id="264" name=""/>
          <p:cNvSpPr txBox="1"/>
          <p:nvPr/>
        </p:nvSpPr>
        <p:spPr>
          <a:xfrm>
            <a:off x="6729480" y="1627560"/>
            <a:ext cx="7958520" cy="1362600"/>
          </a:xfrm>
          <a:prstGeom prst="rect">
            <a:avLst/>
          </a:prstGeom>
          <a:noFill/>
          <a:ln w="0">
            <a:noFill/>
          </a:ln>
        </p:spPr>
        <p:txBody>
          <a:bodyPr lIns="90000" rIns="90000" tIns="45000" bIns="45000" anchor="t">
            <a:noAutofit/>
          </a:bodyPr>
          <a:p>
            <a:pPr marL="5760">
              <a:lnSpc>
                <a:spcPct val="115000"/>
              </a:lnSpc>
              <a:spcBef>
                <a:spcPts val="99"/>
              </a:spcBef>
            </a:pPr>
            <a:r>
              <a:rPr b="0" i="1" lang="en-US" sz="2600" spc="-1" strike="noStrike">
                <a:solidFill>
                  <a:srgbClr val="000000"/>
                </a:solidFill>
                <a:latin typeface="TrebuchetMS-Italic"/>
                <a:ea typeface="TrebuchetMS-Italic"/>
              </a:rPr>
              <a:t>The ETL process is orchestrated using Apache Airflow,  using DAG files to design and schedule the workflow.</a:t>
            </a:r>
            <a:endParaRPr b="0" lang="en-US" sz="2600" spc="-1" strike="noStrike">
              <a:solidFill>
                <a:srgbClr val="000000"/>
              </a:solidFill>
              <a:latin typeface="Arial"/>
            </a:endParaRPr>
          </a:p>
        </p:txBody>
      </p:sp>
      <p:sp>
        <p:nvSpPr>
          <p:cNvPr id="265" name=""/>
          <p:cNvSpPr txBox="1"/>
          <p:nvPr/>
        </p:nvSpPr>
        <p:spPr>
          <a:xfrm>
            <a:off x="1593000" y="8066880"/>
            <a:ext cx="3980160" cy="903240"/>
          </a:xfrm>
          <a:prstGeom prst="rect">
            <a:avLst/>
          </a:prstGeom>
          <a:noFill/>
          <a:ln w="0">
            <a:noFill/>
          </a:ln>
        </p:spPr>
        <p:txBody>
          <a:bodyPr lIns="90000" rIns="90000" tIns="45000" bIns="45000" anchor="t">
            <a:noAutofit/>
          </a:bodyPr>
          <a:p>
            <a:pPr>
              <a:lnSpc>
                <a:spcPct val="115000"/>
              </a:lnSpc>
              <a:spcBef>
                <a:spcPts val="99"/>
              </a:spcBef>
            </a:pPr>
            <a:r>
              <a:rPr b="0" i="1" lang="en-US" sz="2500" spc="-1" strike="noStrike">
                <a:solidFill>
                  <a:srgbClr val="000000"/>
                </a:solidFill>
                <a:latin typeface="Verdana-Italic"/>
                <a:ea typeface="Verdana-Italic"/>
              </a:rPr>
              <a:t>Data is extracted from S3  Bucket</a:t>
            </a:r>
            <a:endParaRPr b="0" lang="en-US" sz="2500" spc="-1" strike="noStrike">
              <a:solidFill>
                <a:srgbClr val="000000"/>
              </a:solidFill>
              <a:latin typeface="Arial"/>
            </a:endParaRPr>
          </a:p>
        </p:txBody>
      </p:sp>
      <p:sp>
        <p:nvSpPr>
          <p:cNvPr id="266" name=""/>
          <p:cNvSpPr txBox="1"/>
          <p:nvPr/>
        </p:nvSpPr>
        <p:spPr>
          <a:xfrm>
            <a:off x="7766280" y="7964280"/>
            <a:ext cx="3535200" cy="1803240"/>
          </a:xfrm>
          <a:prstGeom prst="rect">
            <a:avLst/>
          </a:prstGeom>
          <a:noFill/>
          <a:ln w="0">
            <a:noFill/>
          </a:ln>
        </p:spPr>
        <p:txBody>
          <a:bodyPr lIns="90000" rIns="90000" tIns="45000" bIns="45000" anchor="t">
            <a:noAutofit/>
          </a:bodyPr>
          <a:p>
            <a:pPr marL="720" algn="ctr">
              <a:lnSpc>
                <a:spcPct val="115000"/>
              </a:lnSpc>
              <a:spcBef>
                <a:spcPts val="99"/>
              </a:spcBef>
            </a:pPr>
            <a:r>
              <a:rPr b="0" i="1" lang="en-US" sz="2500" spc="-1" strike="noStrike">
                <a:solidFill>
                  <a:srgbClr val="000000"/>
                </a:solidFill>
                <a:latin typeface="Verdana-Italic"/>
                <a:ea typeface="Verdana-Italic"/>
              </a:rPr>
              <a:t>Data is transformed  and normalized using  custom Python scripts  in DAGs</a:t>
            </a:r>
            <a:endParaRPr b="0" lang="en-US" sz="2500" spc="-1" strike="noStrike">
              <a:solidFill>
                <a:srgbClr val="000000"/>
              </a:solidFill>
              <a:latin typeface="Arial"/>
            </a:endParaRPr>
          </a:p>
        </p:txBody>
      </p:sp>
      <p:sp>
        <p:nvSpPr>
          <p:cNvPr id="267" name=""/>
          <p:cNvSpPr txBox="1"/>
          <p:nvPr/>
        </p:nvSpPr>
        <p:spPr>
          <a:xfrm>
            <a:off x="13909320" y="7962840"/>
            <a:ext cx="3491280" cy="1327680"/>
          </a:xfrm>
          <a:prstGeom prst="rect">
            <a:avLst/>
          </a:prstGeom>
          <a:noFill/>
          <a:ln w="0">
            <a:noFill/>
          </a:ln>
        </p:spPr>
        <p:txBody>
          <a:bodyPr lIns="90000" rIns="90000" tIns="45000" bIns="45000" anchor="t">
            <a:noAutofit/>
          </a:bodyPr>
          <a:p>
            <a:pPr algn="ctr">
              <a:lnSpc>
                <a:spcPct val="117000"/>
              </a:lnSpc>
            </a:pPr>
            <a:r>
              <a:rPr b="0" i="1" lang="en-US" sz="2400" spc="-1" strike="noStrike">
                <a:solidFill>
                  <a:srgbClr val="000000"/>
                </a:solidFill>
                <a:latin typeface="Verdana-Italic"/>
                <a:ea typeface="Verdana-Italic"/>
              </a:rPr>
              <a:t>Data is loaded into  Amazon Redshift using  cloud client libraries.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8" name=""/>
          <p:cNvSpPr txBox="1"/>
          <p:nvPr/>
        </p:nvSpPr>
        <p:spPr>
          <a:xfrm>
            <a:off x="403200" y="322200"/>
            <a:ext cx="4006440" cy="1644480"/>
          </a:xfrm>
          <a:prstGeom prst="rect">
            <a:avLst/>
          </a:prstGeom>
          <a:noFill/>
          <a:ln w="0">
            <a:noFill/>
          </a:ln>
        </p:spPr>
        <p:txBody>
          <a:bodyPr lIns="90000" rIns="90000" tIns="45000" bIns="45000" anchor="t">
            <a:normAutofit fontScale="75000" lnSpcReduction="10000"/>
          </a:bodyPr>
          <a:p>
            <a:pPr marL="903600">
              <a:lnSpc>
                <a:spcPct val="117000"/>
              </a:lnSpc>
            </a:pPr>
            <a:r>
              <a:rPr b="1" lang="en-US" sz="4500" spc="-1" strike="noStrike">
                <a:solidFill>
                  <a:srgbClr val="000000"/>
                </a:solidFill>
                <a:latin typeface="TrebuchetMS-Bold"/>
                <a:ea typeface="TrebuchetMS-Bold"/>
              </a:rPr>
              <a:t>Apache Airflow  Pipeline</a:t>
            </a:r>
            <a:endParaRPr b="0" lang="en-US" sz="4500" spc="-1" strike="noStrike">
              <a:solidFill>
                <a:srgbClr val="000000"/>
              </a:solidFill>
              <a:latin typeface="Arial"/>
            </a:endParaRPr>
          </a:p>
        </p:txBody>
      </p:sp>
      <p:sp>
        <p:nvSpPr>
          <p:cNvPr id="269" name=""/>
          <p:cNvSpPr/>
          <p:nvPr/>
        </p:nvSpPr>
        <p:spPr>
          <a:xfrm>
            <a:off x="0" y="0"/>
            <a:ext cx="18288360" cy="10287360"/>
          </a:xfrm>
          <a:custGeom>
            <a:avLst/>
            <a:gdLst/>
            <a:ahLst/>
            <a:rect l="0" t="0" r="r" b="b"/>
            <a:pathLst>
              <a:path w="50801" h="28576">
                <a:moveTo>
                  <a:pt x="50801" y="28576"/>
                </a:moveTo>
                <a:lnTo>
                  <a:pt x="0" y="28576"/>
                </a:lnTo>
                <a:lnTo>
                  <a:pt x="0" y="0"/>
                </a:lnTo>
                <a:lnTo>
                  <a:pt x="50801" y="0"/>
                </a:lnTo>
                <a:lnTo>
                  <a:pt x="50801" y="28576"/>
                </a:lnTo>
                <a:close/>
              </a:path>
            </a:pathLst>
          </a:custGeom>
          <a:solidFill>
            <a:srgbClr val="00444f"/>
          </a:solidFill>
          <a:ln w="0">
            <a:noFill/>
          </a:ln>
        </p:spPr>
        <p:txBody>
          <a:bodyPr lIns="90000" rIns="90000" tIns="45000" bIns="45000" anchor="t">
            <a:noAutofit/>
          </a:bodyPr>
          <a:p>
            <a:endParaRPr b="0" lang="en-US" sz="1800" spc="-1" strike="noStrike">
              <a:solidFill>
                <a:srgbClr val="ffffff"/>
              </a:solidFill>
              <a:latin typeface="Arial"/>
            </a:endParaRPr>
          </a:p>
        </p:txBody>
      </p:sp>
      <p:sp>
        <p:nvSpPr>
          <p:cNvPr id="270" name=""/>
          <p:cNvSpPr/>
          <p:nvPr/>
        </p:nvSpPr>
        <p:spPr>
          <a:xfrm>
            <a:off x="6071760" y="4805280"/>
            <a:ext cx="5432040" cy="2514240"/>
          </a:xfrm>
          <a:custGeom>
            <a:avLst/>
            <a:gdLst/>
            <a:ahLst/>
            <a:rect l="0" t="0" r="r" b="b"/>
            <a:pathLst>
              <a:path w="15089" h="6984">
                <a:moveTo>
                  <a:pt x="13680" y="6984"/>
                </a:moveTo>
                <a:lnTo>
                  <a:pt x="1418" y="6984"/>
                </a:lnTo>
                <a:lnTo>
                  <a:pt x="1329" y="6973"/>
                </a:lnTo>
                <a:lnTo>
                  <a:pt x="1206" y="6948"/>
                </a:lnTo>
                <a:lnTo>
                  <a:pt x="1085" y="6913"/>
                </a:lnTo>
                <a:lnTo>
                  <a:pt x="969" y="6869"/>
                </a:lnTo>
                <a:lnTo>
                  <a:pt x="857" y="6817"/>
                </a:lnTo>
                <a:lnTo>
                  <a:pt x="751" y="6756"/>
                </a:lnTo>
                <a:lnTo>
                  <a:pt x="649" y="6687"/>
                </a:lnTo>
                <a:lnTo>
                  <a:pt x="554" y="6612"/>
                </a:lnTo>
                <a:lnTo>
                  <a:pt x="464" y="6529"/>
                </a:lnTo>
                <a:lnTo>
                  <a:pt x="382" y="6439"/>
                </a:lnTo>
                <a:lnTo>
                  <a:pt x="306" y="6344"/>
                </a:lnTo>
                <a:lnTo>
                  <a:pt x="237" y="6242"/>
                </a:lnTo>
                <a:lnTo>
                  <a:pt x="177" y="6136"/>
                </a:lnTo>
                <a:lnTo>
                  <a:pt x="124" y="6024"/>
                </a:lnTo>
                <a:lnTo>
                  <a:pt x="80" y="5908"/>
                </a:lnTo>
                <a:lnTo>
                  <a:pt x="46" y="5788"/>
                </a:lnTo>
                <a:lnTo>
                  <a:pt x="20" y="5664"/>
                </a:lnTo>
                <a:lnTo>
                  <a:pt x="5" y="5536"/>
                </a:lnTo>
                <a:lnTo>
                  <a:pt x="0" y="5406"/>
                </a:lnTo>
                <a:lnTo>
                  <a:pt x="0" y="1587"/>
                </a:lnTo>
                <a:lnTo>
                  <a:pt x="5" y="1457"/>
                </a:lnTo>
                <a:lnTo>
                  <a:pt x="20" y="1329"/>
                </a:lnTo>
                <a:lnTo>
                  <a:pt x="46" y="1206"/>
                </a:lnTo>
                <a:lnTo>
                  <a:pt x="80" y="1085"/>
                </a:lnTo>
                <a:lnTo>
                  <a:pt x="124" y="969"/>
                </a:lnTo>
                <a:lnTo>
                  <a:pt x="177" y="857"/>
                </a:lnTo>
                <a:lnTo>
                  <a:pt x="237" y="751"/>
                </a:lnTo>
                <a:lnTo>
                  <a:pt x="306" y="649"/>
                </a:lnTo>
                <a:lnTo>
                  <a:pt x="382" y="554"/>
                </a:lnTo>
                <a:lnTo>
                  <a:pt x="464" y="464"/>
                </a:lnTo>
                <a:lnTo>
                  <a:pt x="554" y="382"/>
                </a:lnTo>
                <a:lnTo>
                  <a:pt x="649" y="306"/>
                </a:lnTo>
                <a:lnTo>
                  <a:pt x="751" y="237"/>
                </a:lnTo>
                <a:lnTo>
                  <a:pt x="857" y="177"/>
                </a:lnTo>
                <a:lnTo>
                  <a:pt x="969" y="124"/>
                </a:lnTo>
                <a:lnTo>
                  <a:pt x="1085" y="80"/>
                </a:lnTo>
                <a:lnTo>
                  <a:pt x="1206" y="46"/>
                </a:lnTo>
                <a:lnTo>
                  <a:pt x="1329" y="20"/>
                </a:lnTo>
                <a:lnTo>
                  <a:pt x="1457" y="5"/>
                </a:lnTo>
                <a:lnTo>
                  <a:pt x="1587" y="0"/>
                </a:lnTo>
                <a:lnTo>
                  <a:pt x="13511" y="0"/>
                </a:lnTo>
                <a:lnTo>
                  <a:pt x="13641" y="5"/>
                </a:lnTo>
                <a:lnTo>
                  <a:pt x="13769" y="20"/>
                </a:lnTo>
                <a:lnTo>
                  <a:pt x="13893" y="46"/>
                </a:lnTo>
                <a:lnTo>
                  <a:pt x="14013" y="80"/>
                </a:lnTo>
                <a:lnTo>
                  <a:pt x="14129" y="124"/>
                </a:lnTo>
                <a:lnTo>
                  <a:pt x="14241" y="177"/>
                </a:lnTo>
                <a:lnTo>
                  <a:pt x="14347" y="237"/>
                </a:lnTo>
                <a:lnTo>
                  <a:pt x="14449" y="306"/>
                </a:lnTo>
                <a:lnTo>
                  <a:pt x="14544" y="382"/>
                </a:lnTo>
                <a:lnTo>
                  <a:pt x="14634" y="464"/>
                </a:lnTo>
                <a:lnTo>
                  <a:pt x="14717" y="554"/>
                </a:lnTo>
                <a:lnTo>
                  <a:pt x="14792" y="649"/>
                </a:lnTo>
                <a:lnTo>
                  <a:pt x="14861" y="751"/>
                </a:lnTo>
                <a:lnTo>
                  <a:pt x="14921" y="857"/>
                </a:lnTo>
                <a:lnTo>
                  <a:pt x="14974" y="969"/>
                </a:lnTo>
                <a:lnTo>
                  <a:pt x="15018" y="1085"/>
                </a:lnTo>
                <a:lnTo>
                  <a:pt x="15053" y="1206"/>
                </a:lnTo>
                <a:lnTo>
                  <a:pt x="15078" y="1329"/>
                </a:lnTo>
                <a:lnTo>
                  <a:pt x="15089" y="1424"/>
                </a:lnTo>
                <a:lnTo>
                  <a:pt x="15089" y="5569"/>
                </a:lnTo>
                <a:lnTo>
                  <a:pt x="15053" y="5788"/>
                </a:lnTo>
                <a:lnTo>
                  <a:pt x="15018" y="5908"/>
                </a:lnTo>
                <a:lnTo>
                  <a:pt x="14974" y="6024"/>
                </a:lnTo>
                <a:lnTo>
                  <a:pt x="14921" y="6136"/>
                </a:lnTo>
                <a:lnTo>
                  <a:pt x="14861" y="6242"/>
                </a:lnTo>
                <a:lnTo>
                  <a:pt x="14792" y="6344"/>
                </a:lnTo>
                <a:lnTo>
                  <a:pt x="14717" y="6439"/>
                </a:lnTo>
                <a:lnTo>
                  <a:pt x="14634" y="6529"/>
                </a:lnTo>
                <a:lnTo>
                  <a:pt x="14544" y="6612"/>
                </a:lnTo>
                <a:lnTo>
                  <a:pt x="14449" y="6687"/>
                </a:lnTo>
                <a:lnTo>
                  <a:pt x="14347" y="6756"/>
                </a:lnTo>
                <a:lnTo>
                  <a:pt x="14241" y="6817"/>
                </a:lnTo>
                <a:lnTo>
                  <a:pt x="14129" y="6869"/>
                </a:lnTo>
                <a:lnTo>
                  <a:pt x="14013" y="6913"/>
                </a:lnTo>
                <a:lnTo>
                  <a:pt x="13893" y="6948"/>
                </a:lnTo>
                <a:lnTo>
                  <a:pt x="13769" y="6973"/>
                </a:lnTo>
                <a:lnTo>
                  <a:pt x="13680" y="6984"/>
                </a:lnTo>
                <a:close/>
              </a:path>
            </a:pathLst>
          </a:custGeom>
          <a:solidFill>
            <a:srgbClr val="f4f4f4"/>
          </a:solidFill>
          <a:ln w="0">
            <a:noFill/>
          </a:ln>
        </p:spPr>
        <p:txBody>
          <a:bodyPr lIns="90000" rIns="90000" tIns="45000" bIns="45000" anchor="t">
            <a:noAutofit/>
          </a:bodyPr>
          <a:p>
            <a:endParaRPr b="0" lang="en-US" sz="1800" spc="-1" strike="noStrike">
              <a:solidFill>
                <a:srgbClr val="000000"/>
              </a:solidFill>
              <a:latin typeface="Arial"/>
            </a:endParaRPr>
          </a:p>
        </p:txBody>
      </p:sp>
      <p:sp>
        <p:nvSpPr>
          <p:cNvPr id="271" name=""/>
          <p:cNvSpPr txBox="1"/>
          <p:nvPr/>
        </p:nvSpPr>
        <p:spPr>
          <a:xfrm>
            <a:off x="6989040" y="5703840"/>
            <a:ext cx="3601080" cy="1254600"/>
          </a:xfrm>
          <a:prstGeom prst="rect">
            <a:avLst/>
          </a:prstGeom>
          <a:noFill/>
          <a:ln w="0">
            <a:noFill/>
          </a:ln>
        </p:spPr>
        <p:txBody>
          <a:bodyPr lIns="90000" rIns="90000" tIns="45000" bIns="45000" anchor="t">
            <a:noAutofit/>
          </a:bodyPr>
          <a:p>
            <a:r>
              <a:rPr b="1" lang="en-US" sz="4100" spc="-1" strike="noStrike">
                <a:solidFill>
                  <a:srgbClr val="000000"/>
                </a:solidFill>
                <a:latin typeface="TrebuchetMS-Bold"/>
                <a:ea typeface="TrebuchetMS-Bold"/>
              </a:rPr>
              <a:t>Apache Airflow</a:t>
            </a:r>
            <a:endParaRPr b="0" lang="en-US" sz="4100" spc="-1" strike="noStrike">
              <a:solidFill>
                <a:srgbClr val="000000"/>
              </a:solidFill>
              <a:latin typeface="Arial"/>
            </a:endParaRPr>
          </a:p>
        </p:txBody>
      </p:sp>
      <p:sp>
        <p:nvSpPr>
          <p:cNvPr id="272" name=""/>
          <p:cNvSpPr txBox="1"/>
          <p:nvPr/>
        </p:nvSpPr>
        <p:spPr>
          <a:xfrm>
            <a:off x="644400" y="4978080"/>
            <a:ext cx="4169520" cy="1595160"/>
          </a:xfrm>
          <a:prstGeom prst="rect">
            <a:avLst/>
          </a:prstGeom>
          <a:solidFill>
            <a:srgbClr val="00a181"/>
          </a:solidFill>
          <a:ln w="0">
            <a:noFill/>
          </a:ln>
          <a:effectLst>
            <a:outerShdw dist="0" dir="0" blurRad="0" rotWithShape="0">
              <a:srgbClr val="000000">
                <a:alpha val="0"/>
              </a:srgbClr>
            </a:outerShdw>
          </a:effectLst>
        </p:spPr>
        <p:txBody>
          <a:bodyPr lIns="90000" rIns="90000" tIns="45000" bIns="45000" anchor="t">
            <a:noAutofit/>
          </a:bodyPr>
          <a:p>
            <a:pPr marL="1113120">
              <a:lnSpc>
                <a:spcPct val="115000"/>
              </a:lnSpc>
              <a:spcBef>
                <a:spcPts val="2500"/>
              </a:spcBef>
            </a:pPr>
            <a:r>
              <a:rPr b="1" lang="en-US" sz="2400" spc="-1" strike="noStrike">
                <a:solidFill>
                  <a:srgbClr val="ffffff"/>
                </a:solidFill>
                <a:latin typeface="TrebuchetMS-Bold"/>
                <a:ea typeface="TrebuchetMS-Bold"/>
              </a:rPr>
              <a:t>Data is transferred from S3  to Redshift</a:t>
            </a:r>
            <a:endParaRPr b="0" lang="en-US" sz="2400" spc="-1" strike="noStrike">
              <a:solidFill>
                <a:srgbClr val="000000"/>
              </a:solidFill>
              <a:latin typeface="Arial"/>
            </a:endParaRPr>
          </a:p>
        </p:txBody>
      </p:sp>
      <p:sp>
        <p:nvSpPr>
          <p:cNvPr id="273" name=""/>
          <p:cNvSpPr txBox="1"/>
          <p:nvPr/>
        </p:nvSpPr>
        <p:spPr>
          <a:xfrm>
            <a:off x="6652440" y="1999080"/>
            <a:ext cx="3944160" cy="1751400"/>
          </a:xfrm>
          <a:prstGeom prst="rect">
            <a:avLst/>
          </a:prstGeom>
          <a:solidFill>
            <a:srgbClr val="00a181"/>
          </a:solidFill>
          <a:ln w="0">
            <a:noFill/>
          </a:ln>
          <a:effectLst>
            <a:outerShdw dist="0" dir="0" blurRad="0" rotWithShape="0">
              <a:srgbClr val="000000">
                <a:alpha val="0"/>
              </a:srgbClr>
            </a:outerShdw>
          </a:effectLst>
        </p:spPr>
        <p:txBody>
          <a:bodyPr lIns="90000" rIns="90000" tIns="45000" bIns="45000" anchor="t">
            <a:noAutofit/>
          </a:bodyPr>
          <a:p>
            <a:pPr marL="720" algn="ctr">
              <a:lnSpc>
                <a:spcPct val="115000"/>
              </a:lnSpc>
              <a:spcBef>
                <a:spcPts val="1500"/>
              </a:spcBef>
            </a:pPr>
            <a:r>
              <a:rPr b="1" lang="en-US" sz="2400" spc="-1" strike="noStrike">
                <a:solidFill>
                  <a:srgbClr val="ffffff"/>
                </a:solidFill>
                <a:latin typeface="TrebuchetMS-Bold"/>
                <a:ea typeface="TrebuchetMS-Bold"/>
              </a:rPr>
              <a:t>Extraction and  Preprocessing of Data  from S3 Bucket</a:t>
            </a:r>
            <a:endParaRPr b="0" lang="en-US" sz="2400" spc="-1" strike="noStrike">
              <a:solidFill>
                <a:srgbClr val="000000"/>
              </a:solidFill>
              <a:latin typeface="Arial"/>
            </a:endParaRPr>
          </a:p>
        </p:txBody>
      </p:sp>
      <p:sp>
        <p:nvSpPr>
          <p:cNvPr id="274" name=""/>
          <p:cNvSpPr txBox="1"/>
          <p:nvPr/>
        </p:nvSpPr>
        <p:spPr>
          <a:xfrm>
            <a:off x="6500880" y="8131680"/>
            <a:ext cx="4247640" cy="1811520"/>
          </a:xfrm>
          <a:prstGeom prst="rect">
            <a:avLst/>
          </a:prstGeom>
          <a:solidFill>
            <a:srgbClr val="00a181"/>
          </a:solidFill>
          <a:ln w="0">
            <a:noFill/>
          </a:ln>
          <a:effectLst>
            <a:outerShdw dist="0" dir="0" blurRad="0" rotWithShape="0">
              <a:srgbClr val="000000">
                <a:alpha val="0"/>
              </a:srgbClr>
            </a:outerShdw>
          </a:effectLst>
        </p:spPr>
        <p:txBody>
          <a:bodyPr lIns="90000" rIns="90000" tIns="45000" bIns="45000" anchor="t">
            <a:noAutofit/>
          </a:bodyPr>
          <a:p>
            <a:pPr marL="1015200">
              <a:lnSpc>
                <a:spcPct val="115000"/>
              </a:lnSpc>
            </a:pPr>
            <a:r>
              <a:rPr b="1" lang="en-US" sz="2400" spc="-1" strike="noStrike">
                <a:solidFill>
                  <a:srgbClr val="ffffff"/>
                </a:solidFill>
                <a:latin typeface="TrebuchetMS-Bold"/>
                <a:ea typeface="TrebuchetMS-Bold"/>
              </a:rPr>
              <a:t>Data</a:t>
            </a:r>
            <a:r>
              <a:rPr b="1" lang="en-US" sz="2400" spc="-1" strike="noStrike">
                <a:solidFill>
                  <a:srgbClr val="ffffff"/>
                </a:solidFill>
                <a:latin typeface="TrebuchetMS-Bold"/>
                <a:ea typeface="TrebuchetMS-Bold"/>
              </a:rPr>
              <a:t>	</a:t>
            </a:r>
            <a:r>
              <a:rPr b="1" lang="en-US" sz="2400" spc="-1" strike="noStrike">
                <a:solidFill>
                  <a:srgbClr val="ffffff"/>
                </a:solidFill>
                <a:latin typeface="TrebuchetMS-Bold"/>
                <a:ea typeface="TrebuchetMS-Bold"/>
              </a:rPr>
              <a:t>is transferred from  RDS to S3</a:t>
            </a:r>
            <a:endParaRPr b="0" lang="en-US" sz="2400" spc="-1" strike="noStrike">
              <a:solidFill>
                <a:srgbClr val="000000"/>
              </a:solidFill>
              <a:latin typeface="Arial"/>
            </a:endParaRPr>
          </a:p>
        </p:txBody>
      </p:sp>
      <p:sp>
        <p:nvSpPr>
          <p:cNvPr id="275" name=""/>
          <p:cNvSpPr txBox="1"/>
          <p:nvPr/>
        </p:nvSpPr>
        <p:spPr>
          <a:xfrm>
            <a:off x="13062600" y="4978080"/>
            <a:ext cx="4195440" cy="1595160"/>
          </a:xfrm>
          <a:prstGeom prst="rect">
            <a:avLst/>
          </a:prstGeom>
          <a:solidFill>
            <a:srgbClr val="00a181"/>
          </a:solidFill>
          <a:ln w="0">
            <a:noFill/>
          </a:ln>
          <a:effectLst>
            <a:outerShdw dist="0" dir="0" blurRad="0" rotWithShape="0">
              <a:srgbClr val="000000">
                <a:alpha val="0"/>
              </a:srgbClr>
            </a:outerShdw>
          </a:effectLst>
        </p:spPr>
        <p:txBody>
          <a:bodyPr lIns="90000" rIns="90000" tIns="45000" bIns="45000" anchor="t">
            <a:noAutofit/>
          </a:bodyPr>
          <a:p>
            <a:pPr marL="774000">
              <a:lnSpc>
                <a:spcPct val="115000"/>
              </a:lnSpc>
              <a:spcBef>
                <a:spcPts val="2500"/>
              </a:spcBef>
            </a:pPr>
            <a:r>
              <a:rPr b="1" lang="en-US" sz="2400" spc="-1" strike="noStrike">
                <a:solidFill>
                  <a:srgbClr val="ffffff"/>
                </a:solidFill>
                <a:latin typeface="TrebuchetMS-Bold"/>
                <a:ea typeface="TrebuchetMS-Bold"/>
              </a:rPr>
              <a:t>Transferred Data from S3  Bucket to RDS</a:t>
            </a:r>
            <a:endParaRPr b="0" lang="en-US" sz="2400" spc="-1" strike="noStrike">
              <a:solidFill>
                <a:srgbClr val="000000"/>
              </a:solidFill>
              <a:latin typeface="Arial"/>
            </a:endParaRPr>
          </a:p>
        </p:txBody>
      </p:sp>
      <p:grpSp>
        <p:nvGrpSpPr>
          <p:cNvPr id="276" name=""/>
          <p:cNvGrpSpPr/>
          <p:nvPr/>
        </p:nvGrpSpPr>
        <p:grpSpPr>
          <a:xfrm>
            <a:off x="0" y="0"/>
            <a:ext cx="8215920" cy="2973960"/>
            <a:chOff x="0" y="0"/>
            <a:chExt cx="8215920" cy="2973960"/>
          </a:xfrm>
        </p:grpSpPr>
        <p:sp>
          <p:nvSpPr>
            <p:cNvPr id="277" name=""/>
            <p:cNvSpPr/>
            <p:nvPr/>
          </p:nvSpPr>
          <p:spPr>
            <a:xfrm>
              <a:off x="0" y="0"/>
              <a:ext cx="6462000" cy="2973960"/>
            </a:xfrm>
            <a:custGeom>
              <a:avLst/>
              <a:gdLst/>
              <a:ahLst/>
              <a:rect l="0" t="0" r="r" b="b"/>
              <a:pathLst>
                <a:path w="17950" h="8261">
                  <a:moveTo>
                    <a:pt x="0" y="0"/>
                  </a:moveTo>
                  <a:lnTo>
                    <a:pt x="15896" y="0"/>
                  </a:lnTo>
                  <a:lnTo>
                    <a:pt x="17950" y="3557"/>
                  </a:lnTo>
                  <a:lnTo>
                    <a:pt x="15235" y="8261"/>
                  </a:lnTo>
                  <a:lnTo>
                    <a:pt x="0" y="8261"/>
                  </a:lnTo>
                  <a:lnTo>
                    <a:pt x="0" y="0"/>
                  </a:lnTo>
                  <a:close/>
                </a:path>
              </a:pathLst>
            </a:custGeom>
            <a:solidFill>
              <a:srgbClr val="a3e372"/>
            </a:solidFill>
            <a:ln w="0">
              <a:noFill/>
            </a:ln>
          </p:spPr>
          <p:txBody>
            <a:bodyPr lIns="90000" rIns="90000" tIns="45000" bIns="45000" anchor="t">
              <a:noAutofit/>
            </a:bodyPr>
            <a:p>
              <a:endParaRPr b="0" lang="en-US" sz="1800" spc="-1" strike="noStrike">
                <a:solidFill>
                  <a:srgbClr val="000000"/>
                </a:solidFill>
                <a:latin typeface="Arial"/>
              </a:endParaRPr>
            </a:p>
          </p:txBody>
        </p:sp>
        <p:sp>
          <p:nvSpPr>
            <p:cNvPr id="278" name=""/>
            <p:cNvSpPr/>
            <p:nvPr/>
          </p:nvSpPr>
          <p:spPr>
            <a:xfrm>
              <a:off x="5522400" y="0"/>
              <a:ext cx="2693520" cy="1476720"/>
            </a:xfrm>
            <a:custGeom>
              <a:avLst/>
              <a:gdLst/>
              <a:ahLst/>
              <a:rect l="0" t="0" r="r" b="b"/>
              <a:pathLst>
                <a:path w="7482" h="4102">
                  <a:moveTo>
                    <a:pt x="5616" y="4102"/>
                  </a:moveTo>
                  <a:lnTo>
                    <a:pt x="1871" y="4102"/>
                  </a:lnTo>
                  <a:lnTo>
                    <a:pt x="0" y="858"/>
                  </a:lnTo>
                  <a:lnTo>
                    <a:pt x="495" y="0"/>
                  </a:lnTo>
                  <a:lnTo>
                    <a:pt x="6992" y="0"/>
                  </a:lnTo>
                  <a:lnTo>
                    <a:pt x="7482" y="848"/>
                  </a:lnTo>
                  <a:lnTo>
                    <a:pt x="7482" y="869"/>
                  </a:lnTo>
                  <a:lnTo>
                    <a:pt x="5616" y="4102"/>
                  </a:lnTo>
                  <a:close/>
                </a:path>
              </a:pathLst>
            </a:custGeom>
            <a:solidFill>
              <a:srgbClr val="00a181"/>
            </a:solidFill>
            <a:ln w="0">
              <a:noFill/>
            </a:ln>
          </p:spPr>
          <p:txBody>
            <a:bodyPr lIns="90000" rIns="90000" tIns="45000" bIns="45000" anchor="t">
              <a:noAutofit/>
            </a:bodyPr>
            <a:p>
              <a:endParaRPr b="0" lang="en-US" sz="1800" spc="-1" strike="noStrike">
                <a:solidFill>
                  <a:srgbClr val="000000"/>
                </a:solidFill>
                <a:latin typeface="Arial"/>
              </a:endParaRPr>
            </a:p>
          </p:txBody>
        </p:sp>
      </p:grpSp>
      <p:grpSp>
        <p:nvGrpSpPr>
          <p:cNvPr id="279" name=""/>
          <p:cNvGrpSpPr/>
          <p:nvPr/>
        </p:nvGrpSpPr>
        <p:grpSpPr>
          <a:xfrm>
            <a:off x="4852440" y="3795480"/>
            <a:ext cx="8169120" cy="4299480"/>
            <a:chOff x="4852440" y="3795480"/>
            <a:chExt cx="8169120" cy="4299480"/>
          </a:xfrm>
        </p:grpSpPr>
        <p:sp>
          <p:nvSpPr>
            <p:cNvPr id="280" name=""/>
            <p:cNvSpPr/>
            <p:nvPr/>
          </p:nvSpPr>
          <p:spPr>
            <a:xfrm flipV="1">
              <a:off x="8625600" y="3795480"/>
              <a:ext cx="0" cy="1009800"/>
            </a:xfrm>
            <a:prstGeom prst="line">
              <a:avLst/>
            </a:prstGeom>
            <a:ln w="75960">
              <a:solidFill>
                <a:srgbClr val="ffffff"/>
              </a:solidFill>
              <a:round/>
            </a:ln>
          </p:spPr>
          <p:style>
            <a:lnRef idx="0"/>
            <a:fillRef idx="0"/>
            <a:effectRef idx="0"/>
            <a:fontRef idx="minor"/>
          </p:style>
          <p:txBody>
            <a:bodyPr lIns="127800" rIns="127800" tIns="82800" bIns="82800" anchor="t">
              <a:noAutofit/>
            </a:bodyPr>
            <a:p>
              <a:endParaRPr b="0" lang="en-US" sz="1800" spc="-1" strike="noStrike">
                <a:solidFill>
                  <a:srgbClr val="000000"/>
                </a:solidFill>
                <a:latin typeface="Arial"/>
              </a:endParaRPr>
            </a:p>
          </p:txBody>
        </p:sp>
        <p:sp>
          <p:nvSpPr>
            <p:cNvPr id="281" name=""/>
            <p:cNvSpPr/>
            <p:nvPr/>
          </p:nvSpPr>
          <p:spPr>
            <a:xfrm>
              <a:off x="8511480" y="3795480"/>
              <a:ext cx="228960" cy="152280"/>
            </a:xfrm>
            <a:custGeom>
              <a:avLst/>
              <a:gdLst/>
              <a:ahLst/>
              <a:rect l="0" t="0" r="r" b="b"/>
              <a:pathLst>
                <a:path fill="none" w="636" h="423">
                  <a:moveTo>
                    <a:pt x="0" y="423"/>
                  </a:moveTo>
                  <a:lnTo>
                    <a:pt x="318" y="0"/>
                  </a:lnTo>
                  <a:lnTo>
                    <a:pt x="636" y="423"/>
                  </a:lnTo>
                </a:path>
              </a:pathLst>
            </a:custGeom>
            <a:ln w="75960">
              <a:solidFill>
                <a:srgbClr val="ffffff"/>
              </a:solidFill>
              <a:round/>
            </a:ln>
          </p:spPr>
          <p:txBody>
            <a:bodyPr lIns="127800" rIns="127800" tIns="69480" bIns="69480" anchor="t">
              <a:noAutofit/>
            </a:bodyPr>
            <a:p>
              <a:endParaRPr b="0" lang="en-US" sz="1800" spc="-1" strike="noStrike">
                <a:solidFill>
                  <a:srgbClr val="000000"/>
                </a:solidFill>
                <a:latin typeface="Arial"/>
              </a:endParaRPr>
            </a:p>
          </p:txBody>
        </p:sp>
        <p:sp>
          <p:nvSpPr>
            <p:cNvPr id="282" name=""/>
            <p:cNvSpPr/>
            <p:nvPr/>
          </p:nvSpPr>
          <p:spPr>
            <a:xfrm flipH="1">
              <a:off x="5023800" y="5776920"/>
              <a:ext cx="1047960" cy="0"/>
            </a:xfrm>
            <a:prstGeom prst="line">
              <a:avLst/>
            </a:prstGeom>
            <a:ln w="76320">
              <a:solidFill>
                <a:srgbClr val="ffffff"/>
              </a:solidFill>
              <a:round/>
            </a:ln>
          </p:spPr>
          <p:style>
            <a:lnRef idx="0"/>
            <a:fillRef idx="0"/>
            <a:effectRef idx="0"/>
            <a:fontRef idx="minor"/>
          </p:style>
          <p:txBody>
            <a:bodyPr lIns="128160" rIns="128160" tIns="-83160" bIns="-83160" anchor="t">
              <a:noAutofit/>
            </a:bodyPr>
            <a:p>
              <a:endParaRPr b="0" lang="en-US" sz="1800" spc="-1" strike="noStrike">
                <a:solidFill>
                  <a:srgbClr val="000000"/>
                </a:solidFill>
                <a:latin typeface="Arial"/>
              </a:endParaRPr>
            </a:p>
          </p:txBody>
        </p:sp>
        <p:sp>
          <p:nvSpPr>
            <p:cNvPr id="283" name=""/>
            <p:cNvSpPr/>
            <p:nvPr/>
          </p:nvSpPr>
          <p:spPr>
            <a:xfrm>
              <a:off x="4852440" y="5662440"/>
              <a:ext cx="152640" cy="228960"/>
            </a:xfrm>
            <a:custGeom>
              <a:avLst/>
              <a:gdLst/>
              <a:ahLst/>
              <a:rect l="0" t="0" r="r" b="b"/>
              <a:pathLst>
                <a:path w="424" h="636">
                  <a:moveTo>
                    <a:pt x="424" y="0"/>
                  </a:moveTo>
                  <a:lnTo>
                    <a:pt x="424" y="636"/>
                  </a:lnTo>
                  <a:lnTo>
                    <a:pt x="0" y="318"/>
                  </a:lnTo>
                  <a:lnTo>
                    <a:pt x="424" y="0"/>
                  </a:lnTo>
                  <a:close/>
                </a:path>
              </a:pathLst>
            </a:custGeom>
            <a:solidFill>
              <a:srgbClr val="ffffff"/>
            </a:solidFill>
            <a:ln w="0">
              <a:noFill/>
            </a:ln>
          </p:spPr>
          <p:txBody>
            <a:bodyPr lIns="90000" rIns="90000" tIns="45000" bIns="45000" anchor="t">
              <a:noAutofit/>
            </a:bodyPr>
            <a:p>
              <a:endParaRPr b="0" lang="en-US" sz="1800" spc="-1" strike="noStrike">
                <a:solidFill>
                  <a:srgbClr val="000000"/>
                </a:solidFill>
                <a:latin typeface="Arial"/>
              </a:endParaRPr>
            </a:p>
          </p:txBody>
        </p:sp>
        <p:sp>
          <p:nvSpPr>
            <p:cNvPr id="284" name=""/>
            <p:cNvSpPr/>
            <p:nvPr/>
          </p:nvSpPr>
          <p:spPr>
            <a:xfrm>
              <a:off x="4852440" y="5662440"/>
              <a:ext cx="152640" cy="228960"/>
            </a:xfrm>
            <a:custGeom>
              <a:avLst/>
              <a:gdLst/>
              <a:ahLst/>
              <a:rect l="0" t="0" r="r" b="b"/>
              <a:pathLst>
                <a:path w="424" h="636">
                  <a:moveTo>
                    <a:pt x="424" y="636"/>
                  </a:moveTo>
                  <a:lnTo>
                    <a:pt x="0" y="318"/>
                  </a:lnTo>
                  <a:lnTo>
                    <a:pt x="424" y="0"/>
                  </a:lnTo>
                  <a:lnTo>
                    <a:pt x="424" y="636"/>
                  </a:lnTo>
                  <a:close/>
                </a:path>
              </a:pathLst>
            </a:custGeom>
            <a:noFill/>
            <a:ln w="75960">
              <a:solidFill>
                <a:srgbClr val="ffffff"/>
              </a:solidFill>
              <a:round/>
            </a:ln>
          </p:spPr>
          <p:txBody>
            <a:bodyPr lIns="127800" rIns="127800" tIns="82800" bIns="82800" anchor="t">
              <a:noAutofit/>
            </a:bodyPr>
            <a:p>
              <a:endParaRPr b="0" lang="en-US" sz="1800" spc="-1" strike="noStrike">
                <a:solidFill>
                  <a:srgbClr val="000000"/>
                </a:solidFill>
                <a:latin typeface="Arial"/>
              </a:endParaRPr>
            </a:p>
          </p:txBody>
        </p:sp>
        <p:sp>
          <p:nvSpPr>
            <p:cNvPr id="285" name=""/>
            <p:cNvSpPr/>
            <p:nvPr/>
          </p:nvSpPr>
          <p:spPr>
            <a:xfrm>
              <a:off x="11506680" y="5776920"/>
              <a:ext cx="1343160" cy="0"/>
            </a:xfrm>
            <a:prstGeom prst="line">
              <a:avLst/>
            </a:prstGeom>
            <a:ln w="76320">
              <a:solidFill>
                <a:srgbClr val="ffffff"/>
              </a:solidFill>
              <a:round/>
            </a:ln>
          </p:spPr>
          <p:style>
            <a:lnRef idx="0"/>
            <a:fillRef idx="0"/>
            <a:effectRef idx="0"/>
            <a:fontRef idx="minor"/>
          </p:style>
          <p:txBody>
            <a:bodyPr lIns="128160" rIns="128160" tIns="-83160" bIns="-83160" anchor="t">
              <a:noAutofit/>
            </a:bodyPr>
            <a:p>
              <a:endParaRPr b="0" lang="en-US" sz="1800" spc="-1" strike="noStrike">
                <a:solidFill>
                  <a:srgbClr val="000000"/>
                </a:solidFill>
                <a:latin typeface="Arial"/>
              </a:endParaRPr>
            </a:p>
          </p:txBody>
        </p:sp>
        <p:sp>
          <p:nvSpPr>
            <p:cNvPr id="286" name=""/>
            <p:cNvSpPr/>
            <p:nvPr/>
          </p:nvSpPr>
          <p:spPr>
            <a:xfrm>
              <a:off x="12869280" y="5662440"/>
              <a:ext cx="152280" cy="228960"/>
            </a:xfrm>
            <a:custGeom>
              <a:avLst/>
              <a:gdLst/>
              <a:ahLst/>
              <a:rect l="0" t="0" r="r" b="b"/>
              <a:pathLst>
                <a:path w="423" h="636">
                  <a:moveTo>
                    <a:pt x="0" y="636"/>
                  </a:moveTo>
                  <a:lnTo>
                    <a:pt x="0" y="0"/>
                  </a:lnTo>
                  <a:lnTo>
                    <a:pt x="423" y="318"/>
                  </a:lnTo>
                  <a:lnTo>
                    <a:pt x="0" y="636"/>
                  </a:lnTo>
                  <a:close/>
                </a:path>
              </a:pathLst>
            </a:custGeom>
            <a:solidFill>
              <a:srgbClr val="ffffff"/>
            </a:solidFill>
            <a:ln w="0">
              <a:noFill/>
            </a:ln>
          </p:spPr>
          <p:txBody>
            <a:bodyPr lIns="90000" rIns="90000" tIns="45000" bIns="45000" anchor="t">
              <a:noAutofit/>
            </a:bodyPr>
            <a:p>
              <a:endParaRPr b="0" lang="en-US" sz="1800" spc="-1" strike="noStrike">
                <a:solidFill>
                  <a:srgbClr val="000000"/>
                </a:solidFill>
                <a:latin typeface="Arial"/>
              </a:endParaRPr>
            </a:p>
          </p:txBody>
        </p:sp>
        <p:sp>
          <p:nvSpPr>
            <p:cNvPr id="287" name=""/>
            <p:cNvSpPr/>
            <p:nvPr/>
          </p:nvSpPr>
          <p:spPr>
            <a:xfrm>
              <a:off x="12869280" y="5662440"/>
              <a:ext cx="152280" cy="228960"/>
            </a:xfrm>
            <a:custGeom>
              <a:avLst/>
              <a:gdLst/>
              <a:ahLst/>
              <a:rect l="0" t="0" r="r" b="b"/>
              <a:pathLst>
                <a:path w="423" h="636">
                  <a:moveTo>
                    <a:pt x="0" y="0"/>
                  </a:moveTo>
                  <a:lnTo>
                    <a:pt x="423" y="318"/>
                  </a:lnTo>
                  <a:lnTo>
                    <a:pt x="0" y="636"/>
                  </a:lnTo>
                  <a:lnTo>
                    <a:pt x="0" y="0"/>
                  </a:lnTo>
                  <a:close/>
                </a:path>
              </a:pathLst>
            </a:custGeom>
            <a:noFill/>
            <a:ln w="75960">
              <a:solidFill>
                <a:srgbClr val="ffffff"/>
              </a:solidFill>
              <a:round/>
            </a:ln>
          </p:spPr>
          <p:txBody>
            <a:bodyPr lIns="127800" rIns="127800" tIns="82800" bIns="82800" anchor="t">
              <a:noAutofit/>
            </a:bodyPr>
            <a:p>
              <a:endParaRPr b="0" lang="en-US" sz="1800" spc="-1" strike="noStrike">
                <a:solidFill>
                  <a:srgbClr val="000000"/>
                </a:solidFill>
                <a:latin typeface="Arial"/>
              </a:endParaRPr>
            </a:p>
          </p:txBody>
        </p:sp>
        <p:sp>
          <p:nvSpPr>
            <p:cNvPr id="288" name=""/>
            <p:cNvSpPr/>
            <p:nvPr/>
          </p:nvSpPr>
          <p:spPr>
            <a:xfrm>
              <a:off x="8789040" y="7323120"/>
              <a:ext cx="0" cy="599760"/>
            </a:xfrm>
            <a:prstGeom prst="line">
              <a:avLst/>
            </a:prstGeom>
            <a:ln w="76320">
              <a:solidFill>
                <a:srgbClr val="ffffff"/>
              </a:solidFill>
              <a:round/>
            </a:ln>
          </p:spPr>
          <p:style>
            <a:lnRef idx="0"/>
            <a:fillRef idx="0"/>
            <a:effectRef idx="0"/>
            <a:fontRef idx="minor"/>
          </p:style>
          <p:txBody>
            <a:bodyPr lIns="128160" rIns="128160" tIns="83160" bIns="83160" anchor="t">
              <a:noAutofit/>
            </a:bodyPr>
            <a:p>
              <a:endParaRPr b="0" lang="en-US" sz="1800" spc="-1" strike="noStrike">
                <a:solidFill>
                  <a:srgbClr val="000000"/>
                </a:solidFill>
                <a:latin typeface="Arial"/>
              </a:endParaRPr>
            </a:p>
          </p:txBody>
        </p:sp>
        <p:sp>
          <p:nvSpPr>
            <p:cNvPr id="289" name=""/>
            <p:cNvSpPr/>
            <p:nvPr/>
          </p:nvSpPr>
          <p:spPr>
            <a:xfrm>
              <a:off x="8674920" y="7941960"/>
              <a:ext cx="228960" cy="153000"/>
            </a:xfrm>
            <a:custGeom>
              <a:avLst/>
              <a:gdLst/>
              <a:ahLst/>
              <a:rect l="0" t="0" r="r" b="b"/>
              <a:pathLst>
                <a:path w="636" h="425">
                  <a:moveTo>
                    <a:pt x="0" y="0"/>
                  </a:moveTo>
                  <a:lnTo>
                    <a:pt x="636" y="0"/>
                  </a:lnTo>
                  <a:lnTo>
                    <a:pt x="318" y="425"/>
                  </a:lnTo>
                  <a:lnTo>
                    <a:pt x="0" y="0"/>
                  </a:lnTo>
                  <a:close/>
                </a:path>
              </a:pathLst>
            </a:custGeom>
            <a:solidFill>
              <a:srgbClr val="ffffff"/>
            </a:solidFill>
            <a:ln w="0">
              <a:noFill/>
            </a:ln>
          </p:spPr>
          <p:txBody>
            <a:bodyPr lIns="90000" rIns="90000" tIns="45000" bIns="45000" anchor="t">
              <a:noAutofit/>
            </a:bodyPr>
            <a:p>
              <a:endParaRPr b="0" lang="en-US" sz="1800" spc="-1" strike="noStrike">
                <a:solidFill>
                  <a:srgbClr val="000000"/>
                </a:solidFill>
                <a:latin typeface="Arial"/>
              </a:endParaRPr>
            </a:p>
          </p:txBody>
        </p:sp>
        <p:sp>
          <p:nvSpPr>
            <p:cNvPr id="290" name=""/>
            <p:cNvSpPr/>
            <p:nvPr/>
          </p:nvSpPr>
          <p:spPr>
            <a:xfrm>
              <a:off x="8674920" y="7941960"/>
              <a:ext cx="228960" cy="153000"/>
            </a:xfrm>
            <a:custGeom>
              <a:avLst/>
              <a:gdLst/>
              <a:ahLst/>
              <a:rect l="0" t="0" r="r" b="b"/>
              <a:pathLst>
                <a:path w="636" h="425">
                  <a:moveTo>
                    <a:pt x="636" y="0"/>
                  </a:moveTo>
                  <a:lnTo>
                    <a:pt x="318" y="425"/>
                  </a:lnTo>
                  <a:lnTo>
                    <a:pt x="0" y="0"/>
                  </a:lnTo>
                  <a:lnTo>
                    <a:pt x="636" y="0"/>
                  </a:lnTo>
                  <a:close/>
                </a:path>
              </a:pathLst>
            </a:custGeom>
            <a:noFill/>
            <a:ln w="75960">
              <a:solidFill>
                <a:srgbClr val="ffffff"/>
              </a:solidFill>
              <a:round/>
            </a:ln>
          </p:spPr>
          <p:txBody>
            <a:bodyPr lIns="127800" rIns="127800" tIns="70200" bIns="70200" anchor="t">
              <a:noAutofit/>
            </a:bodyPr>
            <a:p>
              <a:endParaRPr b="0" lang="en-US" sz="18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