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14"/>
  </p:notesMasterIdLst>
  <p:sldIdLst>
    <p:sldId id="256" r:id="rId2"/>
    <p:sldId id="257" r:id="rId3"/>
    <p:sldId id="258" r:id="rId4"/>
    <p:sldId id="266" r:id="rId5"/>
    <p:sldId id="259" r:id="rId6"/>
    <p:sldId id="260" r:id="rId7"/>
    <p:sldId id="267"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5C5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5B74B-6935-4D1A-8866-1A9F0C017B6D}" type="datetimeFigureOut">
              <a:rPr lang="en-US" smtClean="0"/>
              <a:t>16/05/2023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50B69D-B63E-429E-A29C-E5240E6C9D9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It is quite easy to use as compared to other AI assistance.</a:t>
            </a:r>
          </a:p>
          <a:p>
            <a:r>
              <a:rPr lang="en-US" sz="1200" b="0" i="0" kern="1200" dirty="0" smtClean="0">
                <a:solidFill>
                  <a:schemeClr val="tx1"/>
                </a:solidFill>
                <a:latin typeface="+mn-lt"/>
                <a:ea typeface="+mn-ea"/>
                <a:cs typeface="+mn-cs"/>
              </a:rPr>
              <a:t>It can easily work with multiple commands. Usually, the AI systems are limited to a certain number of commands and fail to function properly beyond that. However, JARVIS can handle multiple commands.</a:t>
            </a:r>
          </a:p>
          <a:p>
            <a:r>
              <a:rPr lang="en-US" sz="1200" b="0" i="0" kern="1200" dirty="0" smtClean="0">
                <a:solidFill>
                  <a:schemeClr val="tx1"/>
                </a:solidFill>
                <a:latin typeface="+mn-lt"/>
                <a:ea typeface="+mn-ea"/>
                <a:cs typeface="+mn-cs"/>
              </a:rPr>
              <a:t>JARVIS can be programmed with custom command option. Hence, it does not stick to a single command type.</a:t>
            </a:r>
          </a:p>
          <a:p>
            <a:r>
              <a:rPr lang="en-US" sz="1200" b="0" i="0" kern="1200" dirty="0" smtClean="0">
                <a:solidFill>
                  <a:schemeClr val="tx1"/>
                </a:solidFill>
                <a:latin typeface="+mn-lt"/>
                <a:ea typeface="+mn-ea"/>
                <a:cs typeface="+mn-cs"/>
              </a:rPr>
              <a:t>It is a secure system to involve in your daily life.</a:t>
            </a:r>
          </a:p>
          <a:p>
            <a:r>
              <a:rPr lang="en-US" sz="1200" b="0" i="0" kern="1200" dirty="0" smtClean="0">
                <a:solidFill>
                  <a:schemeClr val="tx1"/>
                </a:solidFill>
                <a:latin typeface="+mn-lt"/>
                <a:ea typeface="+mn-ea"/>
                <a:cs typeface="+mn-cs"/>
              </a:rPr>
              <a:t>It is an extremely helpful and useful system for disabled people. With the help of JARVIS, disabled people can manage their everyday life on their own without having to depend on any other human being.</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350B69D-B63E-429E-A29C-E5240E6C9D95}"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Addressing Cost Factors: It is important to note that the development and implementation of JARVIS can involve significant costs, including expenses related to equipment and infrastructure.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Limitations in operating efficiently in a noisy environment.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While JARVIS excels in understanding and interpreting human language, it may face limitations in operating efficiently in a noisy environment.</a:t>
            </a:r>
            <a:endParaRPr lang="en-US" dirty="0"/>
          </a:p>
        </p:txBody>
      </p:sp>
      <p:sp>
        <p:nvSpPr>
          <p:cNvPr id="4" name="Slide Number Placeholder 3"/>
          <p:cNvSpPr>
            <a:spLocks noGrp="1"/>
          </p:cNvSpPr>
          <p:nvPr>
            <p:ph type="sldNum" sz="quarter" idx="10"/>
          </p:nvPr>
        </p:nvSpPr>
        <p:spPr/>
        <p:txBody>
          <a:bodyPr/>
          <a:lstStyle/>
          <a:p>
            <a:fld id="{4350B69D-B63E-429E-A29C-E5240E6C9D95}"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392D380-9E94-4742-BB1B-D691F055778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92D380-9E94-4742-BB1B-D691F055778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392D380-9E94-4742-BB1B-D691F055778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92D380-9E94-4742-BB1B-D691F05577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A8A0F0E-1699-46A7-870E-2EB6AD1C19E6}" type="datetimeFigureOut">
              <a:rPr lang="en-US" smtClean="0"/>
              <a:pPr/>
              <a:t>16/05/2023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92D380-9E94-4742-BB1B-D691F055778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A8A0F0E-1699-46A7-870E-2EB6AD1C19E6}" type="datetimeFigureOut">
              <a:rPr lang="en-US" smtClean="0"/>
              <a:pPr/>
              <a:t>16/05/2023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92D380-9E94-4742-BB1B-D691F055778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3276600"/>
            <a:ext cx="3962400" cy="990600"/>
          </a:xfrm>
        </p:spPr>
        <p:txBody>
          <a:bodyPr>
            <a:noAutofit/>
          </a:bodyPr>
          <a:lstStyle/>
          <a:p>
            <a:pPr algn="ctr"/>
            <a:r>
              <a:rPr lang="en-US" sz="4800" b="1" u="sng" spc="300" dirty="0" smtClean="0">
                <a:solidFill>
                  <a:srgbClr val="002060"/>
                </a:solidFill>
                <a:latin typeface="Times New Roman" pitchFamily="18" charset="0"/>
                <a:cs typeface="Times New Roman" pitchFamily="18" charset="0"/>
              </a:rPr>
              <a:t>J.A.R.V.I.S</a:t>
            </a:r>
            <a:endParaRPr lang="en-US" sz="4800" b="1" u="sng" spc="300"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5638800" y="4876800"/>
            <a:ext cx="3505200" cy="1828800"/>
          </a:xfrm>
        </p:spPr>
        <p:txBody>
          <a:bodyPr>
            <a:normAutofit fontScale="92500"/>
          </a:bodyPr>
          <a:lstStyle/>
          <a:p>
            <a:endParaRPr lang="en-US" sz="24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Submitted </a:t>
            </a:r>
            <a:r>
              <a:rPr lang="en-US" sz="1800" b="1" dirty="0" smtClean="0">
                <a:solidFill>
                  <a:schemeClr val="tx1"/>
                </a:solidFill>
                <a:latin typeface="Times New Roman" pitchFamily="18" charset="0"/>
                <a:cs typeface="Times New Roman" pitchFamily="18" charset="0"/>
              </a:rPr>
              <a:t>by: </a:t>
            </a:r>
            <a:r>
              <a:rPr lang="en-US" sz="1800" dirty="0" err="1" smtClean="0">
                <a:solidFill>
                  <a:schemeClr val="tx1"/>
                </a:solidFill>
                <a:latin typeface="Times New Roman" pitchFamily="18" charset="0"/>
                <a:cs typeface="Times New Roman" pitchFamily="18" charset="0"/>
              </a:rPr>
              <a:t>Sakshi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Navalkar</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Pranali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Navgrahe</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Sanika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Bhandari</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Neha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Thorat</a:t>
            </a:r>
            <a:endParaRPr lang="en-US" sz="1800" dirty="0">
              <a:solidFill>
                <a:schemeClr val="tx1"/>
              </a:solidFill>
              <a:latin typeface="Times New Roman" pitchFamily="18" charset="0"/>
              <a:cs typeface="Times New Roman" pitchFamily="18" charset="0"/>
            </a:endParaRPr>
          </a:p>
        </p:txBody>
      </p:sp>
      <p:pic>
        <p:nvPicPr>
          <p:cNvPr id="1026" name="Picture 2" descr="C:\Users\sai\Desktop\img.jpg"/>
          <p:cNvPicPr>
            <a:picLocks noChangeAspect="1" noChangeArrowheads="1"/>
          </p:cNvPicPr>
          <p:nvPr/>
        </p:nvPicPr>
        <p:blipFill>
          <a:blip r:embed="rId2"/>
          <a:srcRect/>
          <a:stretch>
            <a:fillRect/>
          </a:stretch>
        </p:blipFill>
        <p:spPr bwMode="auto">
          <a:xfrm>
            <a:off x="3962400" y="152400"/>
            <a:ext cx="2057400" cy="1368365"/>
          </a:xfrm>
          <a:prstGeom prst="rect">
            <a:avLst/>
          </a:prstGeom>
          <a:noFill/>
        </p:spPr>
      </p:pic>
      <p:sp>
        <p:nvSpPr>
          <p:cNvPr id="6" name="TextBox 5"/>
          <p:cNvSpPr txBox="1"/>
          <p:nvPr/>
        </p:nvSpPr>
        <p:spPr>
          <a:xfrm>
            <a:off x="1447800" y="1371600"/>
            <a:ext cx="7543800" cy="461665"/>
          </a:xfrm>
          <a:prstGeom prst="rect">
            <a:avLst/>
          </a:prstGeom>
          <a:noFill/>
        </p:spPr>
        <p:txBody>
          <a:bodyPr wrap="square" rtlCol="0">
            <a:spAutoFit/>
          </a:bodyPr>
          <a:lstStyle/>
          <a:p>
            <a:r>
              <a:rPr lang="en-US" sz="2400" b="1" dirty="0" smtClean="0">
                <a:solidFill>
                  <a:srgbClr val="C00000"/>
                </a:solidFill>
                <a:latin typeface="Times New Roman" pitchFamily="18" charset="0"/>
                <a:cs typeface="Times New Roman" pitchFamily="18" charset="0"/>
              </a:rPr>
              <a:t>Dr. D. Y. </a:t>
            </a:r>
            <a:r>
              <a:rPr lang="en-US" sz="2400" b="1" dirty="0" err="1" smtClean="0">
                <a:solidFill>
                  <a:srgbClr val="C00000"/>
                </a:solidFill>
                <a:latin typeface="Times New Roman" pitchFamily="18" charset="0"/>
                <a:cs typeface="Times New Roman" pitchFamily="18" charset="0"/>
              </a:rPr>
              <a:t>Patil</a:t>
            </a:r>
            <a:r>
              <a:rPr lang="en-US" sz="2400" b="1" dirty="0" smtClean="0">
                <a:solidFill>
                  <a:srgbClr val="C00000"/>
                </a:solidFill>
                <a:latin typeface="Times New Roman" pitchFamily="18" charset="0"/>
                <a:cs typeface="Times New Roman" pitchFamily="18" charset="0"/>
              </a:rPr>
              <a:t> Institute of  Technology, </a:t>
            </a:r>
            <a:r>
              <a:rPr lang="en-US" sz="2400" b="1" dirty="0" err="1" smtClean="0">
                <a:solidFill>
                  <a:srgbClr val="C00000"/>
                </a:solidFill>
                <a:latin typeface="Times New Roman" pitchFamily="18" charset="0"/>
                <a:cs typeface="Times New Roman" pitchFamily="18" charset="0"/>
              </a:rPr>
              <a:t>Pimpri</a:t>
            </a:r>
            <a:r>
              <a:rPr lang="en-US" sz="2400" b="1" dirty="0" smtClean="0">
                <a:solidFill>
                  <a:srgbClr val="C00000"/>
                </a:solidFill>
                <a:latin typeface="Times New Roman" pitchFamily="18" charset="0"/>
                <a:cs typeface="Times New Roman" pitchFamily="18" charset="0"/>
              </a:rPr>
              <a:t>, Pune-18</a:t>
            </a:r>
            <a:r>
              <a:rPr lang="en-US" sz="2400" b="1" dirty="0" smtClean="0">
                <a:solidFill>
                  <a:schemeClr val="accent4">
                    <a:lumMod val="50000"/>
                  </a:schemeClr>
                </a:solidFill>
                <a:latin typeface="Times New Roman" pitchFamily="18" charset="0"/>
                <a:cs typeface="Times New Roman" pitchFamily="18" charset="0"/>
              </a:rPr>
              <a:t>.</a:t>
            </a:r>
            <a:endParaRPr lang="en-US" sz="2400" b="1" dirty="0">
              <a:solidFill>
                <a:schemeClr val="accent4">
                  <a:lumMod val="50000"/>
                </a:schemeClr>
              </a:solidFill>
              <a:latin typeface="Times New Roman" pitchFamily="18" charset="0"/>
              <a:cs typeface="Times New Roman" pitchFamily="18" charset="0"/>
            </a:endParaRPr>
          </a:p>
        </p:txBody>
      </p:sp>
      <p:sp>
        <p:nvSpPr>
          <p:cNvPr id="8" name="TextBox 7"/>
          <p:cNvSpPr txBox="1"/>
          <p:nvPr/>
        </p:nvSpPr>
        <p:spPr>
          <a:xfrm>
            <a:off x="2514600" y="1905000"/>
            <a:ext cx="5181600" cy="830997"/>
          </a:xfrm>
          <a:prstGeom prst="rect">
            <a:avLst/>
          </a:prstGeom>
          <a:noFill/>
        </p:spPr>
        <p:txBody>
          <a:bodyPr wrap="square" rtlCol="0">
            <a:spAutoFit/>
          </a:bodyPr>
          <a:lstStyle/>
          <a:p>
            <a:r>
              <a:rPr lang="en-US" sz="2400" b="1" dirty="0" smtClean="0">
                <a:solidFill>
                  <a:srgbClr val="C00000"/>
                </a:solidFill>
                <a:latin typeface="Times New Roman" pitchFamily="18" charset="0"/>
                <a:cs typeface="Times New Roman" pitchFamily="18" charset="0"/>
              </a:rPr>
              <a:t>Department of Computer Engineering</a:t>
            </a:r>
          </a:p>
          <a:p>
            <a:r>
              <a:rPr lang="en-US" sz="2400" b="1" dirty="0">
                <a:solidFill>
                  <a:srgbClr val="C00000"/>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(2022-23)</a:t>
            </a:r>
            <a:endParaRPr lang="en-US" sz="2400" b="1" dirty="0">
              <a:solidFill>
                <a:srgbClr val="C00000"/>
              </a:solidFill>
              <a:latin typeface="Times New Roman" pitchFamily="18" charset="0"/>
              <a:cs typeface="Times New Roman" pitchFamily="18" charset="0"/>
            </a:endParaRPr>
          </a:p>
        </p:txBody>
      </p:sp>
      <p:sp>
        <p:nvSpPr>
          <p:cNvPr id="13" name="TextBox 12"/>
          <p:cNvSpPr txBox="1"/>
          <p:nvPr/>
        </p:nvSpPr>
        <p:spPr>
          <a:xfrm>
            <a:off x="1143000" y="5562600"/>
            <a:ext cx="38100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Under the Guidance of:</a:t>
            </a:r>
          </a:p>
          <a:p>
            <a:r>
              <a:rPr lang="en-US" dirty="0" smtClean="0">
                <a:latin typeface="Times New Roman" pitchFamily="18" charset="0"/>
                <a:cs typeface="Times New Roman" pitchFamily="18" charset="0"/>
              </a:rPr>
              <a:t>Prof: </a:t>
            </a:r>
            <a:r>
              <a:rPr lang="en-US" dirty="0" err="1" smtClean="0">
                <a:latin typeface="Times New Roman" pitchFamily="18" charset="0"/>
                <a:cs typeface="Times New Roman" pitchFamily="18" charset="0"/>
              </a:rPr>
              <a:t>Smita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Prof: </a:t>
            </a:r>
            <a:r>
              <a:rPr lang="en-US" dirty="0" err="1" smtClean="0">
                <a:latin typeface="Times New Roman" pitchFamily="18" charset="0"/>
                <a:cs typeface="Times New Roman" pitchFamily="18" charset="0"/>
              </a:rPr>
              <a:t>Pradhya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Tapkir</a:t>
            </a:r>
            <a:endParaRPr lang="en-US"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l="57821" t="26348" r="27145" b="21544"/>
          <a:stretch>
            <a:fillRect/>
          </a:stretch>
        </p:blipFill>
        <p:spPr bwMode="auto">
          <a:xfrm>
            <a:off x="5715000" y="990600"/>
            <a:ext cx="2971800" cy="5181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Disadvantages of J.A.R.V.I.S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Limited language support.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Expensive equipments.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Silent mode support.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Listening problem.</a:t>
            </a:r>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74638"/>
            <a:ext cx="4285488" cy="1143000"/>
          </a:xfrm>
        </p:spPr>
        <p:txBody>
          <a:bodyPr/>
          <a:lstStyle/>
          <a:p>
            <a:r>
              <a:rPr lang="en-US" b="1" spc="300" dirty="0" smtClean="0">
                <a:latin typeface="Times New Roman" pitchFamily="18" charset="0"/>
                <a:cs typeface="Times New Roman" pitchFamily="18" charset="0"/>
              </a:rPr>
              <a:t>Conclusion</a:t>
            </a:r>
            <a:endParaRPr lang="en-US" b="1" spc="3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JARVIS</a:t>
            </a:r>
            <a:r>
              <a:rPr lang="en-US" sz="2000" dirty="0" smtClean="0">
                <a:latin typeface="Times New Roman" pitchFamily="18" charset="0"/>
                <a:cs typeface="Times New Roman" pitchFamily="18" charset="0"/>
              </a:rPr>
              <a:t>, as an advanced AI assistant, offers streamlined task automation, intuitive interactions through natural language processing, intelligent information retrieval, and personalized recommendations.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Its </a:t>
            </a:r>
            <a:r>
              <a:rPr lang="en-US" sz="2000" dirty="0" smtClean="0">
                <a:latin typeface="Times New Roman" pitchFamily="18" charset="0"/>
                <a:cs typeface="Times New Roman" pitchFamily="18" charset="0"/>
              </a:rPr>
              <a:t>advanced analytical capabilities and enhanced time management features further enhance productivity and efficiency.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By </a:t>
            </a:r>
            <a:r>
              <a:rPr lang="en-US" sz="2000" dirty="0" smtClean="0">
                <a:latin typeface="Times New Roman" pitchFamily="18" charset="0"/>
                <a:cs typeface="Times New Roman" pitchFamily="18" charset="0"/>
              </a:rPr>
              <a:t>leveraging JARVIS, individuals and organizations can transform their work processes, improve collaboration, and make data-driven decisions.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Embracing </a:t>
            </a:r>
            <a:r>
              <a:rPr lang="en-US" sz="2000" dirty="0" smtClean="0">
                <a:latin typeface="Times New Roman" pitchFamily="18" charset="0"/>
                <a:cs typeface="Times New Roman" pitchFamily="18" charset="0"/>
              </a:rPr>
              <a:t>the potential of AI assistants like JARVIS opens up new possibilities for achieving success in various domains.</a:t>
            </a: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l="38371" t="61538" r="35680" b="12821"/>
          <a:stretch>
            <a:fillRect/>
          </a:stretch>
        </p:blipFill>
        <p:spPr bwMode="auto">
          <a:xfrm>
            <a:off x="1676400" y="0"/>
            <a:ext cx="2880361" cy="1600200"/>
          </a:xfrm>
          <a:prstGeom prst="ellipse">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12299" t="36458" r="13324" b="21875"/>
          <a:stretch>
            <a:fillRect/>
          </a:stretch>
        </p:blipFill>
        <p:spPr bwMode="auto">
          <a:xfrm>
            <a:off x="1524000" y="1752600"/>
            <a:ext cx="7620000" cy="2400000"/>
          </a:xfrm>
          <a:prstGeom prst="rect">
            <a:avLst/>
          </a:prstGeom>
          <a:ln>
            <a:noFill/>
          </a:ln>
          <a:effectLst>
            <a:reflection blurRad="6350" stA="50000" endA="300" endPos="5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04800"/>
            <a:ext cx="7406640" cy="1472184"/>
          </a:xfrm>
        </p:spPr>
        <p:txBody>
          <a:bodyPr/>
          <a:lstStyle/>
          <a:p>
            <a:r>
              <a:rPr lang="en-US" b="1" spc="300" dirty="0" smtClean="0">
                <a:latin typeface="Times New Roman" pitchFamily="18" charset="0"/>
                <a:cs typeface="Times New Roman" pitchFamily="18" charset="0"/>
              </a:rPr>
              <a:t>Contents:</a:t>
            </a:r>
            <a:endParaRPr lang="en-US" b="1" spc="300" dirty="0">
              <a:latin typeface="Times New Roman" pitchFamily="18" charset="0"/>
              <a:cs typeface="Times New Roman" pitchFamily="18" charset="0"/>
            </a:endParaRPr>
          </a:p>
        </p:txBody>
      </p:sp>
      <p:sp>
        <p:nvSpPr>
          <p:cNvPr id="7" name="TextBox 6"/>
          <p:cNvSpPr txBox="1"/>
          <p:nvPr/>
        </p:nvSpPr>
        <p:spPr>
          <a:xfrm>
            <a:off x="1600200" y="2057400"/>
            <a:ext cx="7010400" cy="3477875"/>
          </a:xfrm>
          <a:prstGeom prst="rect">
            <a:avLst/>
          </a:prstGeom>
          <a:noFill/>
        </p:spPr>
        <p:txBody>
          <a:bodyPr wrap="square" rtlCol="0">
            <a:spAutoFit/>
          </a:bodyPr>
          <a:lstStyle/>
          <a:p>
            <a:pPr>
              <a:buClr>
                <a:srgbClr val="C00000"/>
              </a:buClr>
              <a:buFont typeface="Wingdings" pitchFamily="2" charset="2"/>
              <a:buChar char="q"/>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Introduction</a:t>
            </a:r>
            <a:endParaRPr lang="en-US" sz="2000" dirty="0" smtClean="0">
              <a:latin typeface="Times New Roman" pitchFamily="18" charset="0"/>
              <a:cs typeface="Times New Roman" pitchFamily="18" charset="0"/>
            </a:endParaRP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 Features </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 How It Works?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 Advantages &amp; Disadvantages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 Overview</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 Conclusion</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52400"/>
            <a:ext cx="7406640" cy="1472184"/>
          </a:xfrm>
        </p:spPr>
        <p:txBody>
          <a:bodyPr/>
          <a:lstStyle/>
          <a:p>
            <a:r>
              <a:rPr lang="en-US" b="1" spc="300" dirty="0" smtClean="0">
                <a:latin typeface="Times New Roman" pitchFamily="18" charset="0"/>
                <a:cs typeface="Times New Roman" pitchFamily="18" charset="0"/>
              </a:rPr>
              <a:t>Introduction</a:t>
            </a:r>
            <a:endParaRPr lang="en-US" b="1" spc="3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2133600"/>
            <a:ext cx="7406640" cy="4038600"/>
          </a:xfrm>
        </p:spPr>
        <p:txBody>
          <a:bodyPr>
            <a:normAutofit/>
          </a:bodyPr>
          <a:lstStyle/>
          <a:p>
            <a:pPr>
              <a:buFont typeface="Wingdings" pitchFamily="2" charset="2"/>
              <a:buChar char="q"/>
            </a:pPr>
            <a:r>
              <a:rPr lang="en-US" sz="2000" dirty="0" smtClean="0">
                <a:solidFill>
                  <a:srgbClr val="111111"/>
                </a:solidFill>
                <a:latin typeface="Times New Roman" pitchFamily="18" charset="0"/>
                <a:cs typeface="Times New Roman" pitchFamily="18" charset="0"/>
              </a:rPr>
              <a:t>The character has appeared heavily in media adaptations of </a:t>
            </a:r>
            <a:r>
              <a:rPr lang="en-US" sz="2000" b="1" dirty="0" smtClean="0">
                <a:solidFill>
                  <a:srgbClr val="FFC000"/>
                </a:solidFill>
                <a:latin typeface="Times New Roman" pitchFamily="18" charset="0"/>
                <a:cs typeface="Times New Roman" pitchFamily="18" charset="0"/>
              </a:rPr>
              <a:t>Iron Man</a:t>
            </a:r>
            <a:r>
              <a:rPr lang="en-US" sz="2000" dirty="0" smtClean="0">
                <a:solidFill>
                  <a:srgbClr val="FFC000"/>
                </a:solidFill>
                <a:latin typeface="Times New Roman" pitchFamily="18" charset="0"/>
                <a:cs typeface="Times New Roman" pitchFamily="18" charset="0"/>
              </a:rPr>
              <a:t> </a:t>
            </a:r>
            <a:r>
              <a:rPr lang="en-US" sz="2000" dirty="0" smtClean="0">
                <a:solidFill>
                  <a:srgbClr val="111111"/>
                </a:solidFill>
                <a:latin typeface="Times New Roman" pitchFamily="18" charset="0"/>
                <a:cs typeface="Times New Roman" pitchFamily="18" charset="0"/>
              </a:rPr>
              <a:t>and Avengers story</a:t>
            </a:r>
            <a:r>
              <a:rPr lang="en-US" sz="2000" dirty="0" smtClean="0">
                <a:solidFill>
                  <a:srgbClr val="111111"/>
                </a:solidFill>
                <a:latin typeface="Times New Roman" pitchFamily="18" charset="0"/>
                <a:cs typeface="Times New Roman" pitchFamily="18" charset="0"/>
              </a:rPr>
              <a:t>.</a:t>
            </a:r>
          </a:p>
          <a:p>
            <a:endParaRPr lang="en-US" sz="2000" dirty="0" smtClean="0">
              <a:solidFill>
                <a:srgbClr val="111111"/>
              </a:solidFill>
              <a:latin typeface="Times New Roman" pitchFamily="18" charset="0"/>
              <a:cs typeface="Times New Roman" pitchFamily="18" charset="0"/>
            </a:endParaRPr>
          </a:p>
          <a:p>
            <a:pPr>
              <a:buFont typeface="Wingdings" pitchFamily="2" charset="2"/>
              <a:buChar char="q"/>
            </a:pPr>
            <a:r>
              <a:rPr lang="en-US" sz="2000" dirty="0" smtClean="0">
                <a:solidFill>
                  <a:srgbClr val="111111"/>
                </a:solidFill>
                <a:latin typeface="Times New Roman" pitchFamily="18" charset="0"/>
                <a:cs typeface="Times New Roman" pitchFamily="18" charset="0"/>
              </a:rPr>
              <a:t>Jarvis is a free, open-source</a:t>
            </a:r>
            <a:r>
              <a:rPr lang="en-US" sz="2000" b="1" dirty="0" smtClean="0">
                <a:solidFill>
                  <a:srgbClr val="111111"/>
                </a:solidFill>
                <a:latin typeface="Times New Roman" pitchFamily="18" charset="0"/>
                <a:cs typeface="Times New Roman" pitchFamily="18" charset="0"/>
              </a:rPr>
              <a:t> </a:t>
            </a:r>
            <a:r>
              <a:rPr lang="en-US" sz="2000" b="1" dirty="0" smtClean="0">
                <a:solidFill>
                  <a:srgbClr val="FFC000"/>
                </a:solidFill>
                <a:latin typeface="Times New Roman" pitchFamily="18" charset="0"/>
                <a:cs typeface="Times New Roman" pitchFamily="18" charset="0"/>
              </a:rPr>
              <a:t>personal voice assistant</a:t>
            </a:r>
            <a:r>
              <a:rPr lang="en-US" sz="2000" dirty="0" smtClean="0">
                <a:solidFill>
                  <a:srgbClr val="111111"/>
                </a:solidFill>
                <a:latin typeface="Times New Roman" pitchFamily="18" charset="0"/>
                <a:cs typeface="Times New Roman" pitchFamily="18" charset="0"/>
              </a:rPr>
              <a:t> that takes your commands and turn them into actions. It also allows you to create and train new skills</a:t>
            </a:r>
            <a:r>
              <a:rPr lang="en-US" sz="2000" dirty="0" smtClean="0">
                <a:solidFill>
                  <a:srgbClr val="111111"/>
                </a:solidFill>
                <a:latin typeface="Times New Roman" pitchFamily="18" charset="0"/>
                <a:cs typeface="Times New Roman" pitchFamily="18" charset="0"/>
              </a:rPr>
              <a:t>.</a:t>
            </a:r>
          </a:p>
          <a:p>
            <a:endParaRPr lang="en-US" sz="2000" dirty="0" smtClean="0">
              <a:solidFill>
                <a:srgbClr val="111111"/>
              </a:solidFill>
              <a:latin typeface="Times New Roman" pitchFamily="18" charset="0"/>
              <a:cs typeface="Times New Roman" pitchFamily="18" charset="0"/>
            </a:endParaRPr>
          </a:p>
          <a:p>
            <a:pPr>
              <a:buFont typeface="Wingdings" pitchFamily="2" charset="2"/>
              <a:buChar char="q"/>
            </a:pPr>
            <a:r>
              <a:rPr lang="en-US" sz="2000" dirty="0" smtClean="0">
                <a:solidFill>
                  <a:srgbClr val="111111"/>
                </a:solidFill>
                <a:latin typeface="Times New Roman" pitchFamily="18" charset="0"/>
                <a:cs typeface="Times New Roman" pitchFamily="18" charset="0"/>
              </a:rPr>
              <a:t> </a:t>
            </a:r>
            <a:r>
              <a:rPr lang="en-US" sz="2000" dirty="0" smtClean="0">
                <a:solidFill>
                  <a:srgbClr val="111111"/>
                </a:solidFill>
                <a:latin typeface="Times New Roman" pitchFamily="18" charset="0"/>
                <a:cs typeface="Times New Roman" pitchFamily="18" charset="0"/>
              </a:rPr>
              <a:t>Jarvis package is written using Python, and it comes with developer-friendly API and documentation. Unlike its competitors, Jarvis does not have a complex setup or configuration.</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7406640" cy="990600"/>
          </a:xfrm>
        </p:spPr>
        <p:txBody>
          <a:bodyPr>
            <a:normAutofit fontScale="90000"/>
          </a:bodyPr>
          <a:lstStyle/>
          <a:p>
            <a:pPr algn="ctr"/>
            <a:r>
              <a:rPr lang="en-US" b="1" dirty="0" smtClean="0">
                <a:latin typeface="Times New Roman" pitchFamily="18" charset="0"/>
                <a:cs typeface="Times New Roman" pitchFamily="18" charset="0"/>
              </a:rPr>
              <a:t>JARVIS: Just A Rather Very Intelligent System</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2362200"/>
            <a:ext cx="7406640" cy="3581400"/>
          </a:xfrm>
        </p:spPr>
        <p:txBody>
          <a:bodyPr>
            <a:normAutofit/>
          </a:bodyPr>
          <a:lstStyle/>
          <a:p>
            <a:r>
              <a:rPr lang="en-US" sz="2400" dirty="0" smtClean="0">
                <a:latin typeface="Times New Roman" pitchFamily="18" charset="0"/>
                <a:cs typeface="Times New Roman" pitchFamily="18" charset="0"/>
              </a:rPr>
              <a:t>JARVIS </a:t>
            </a:r>
            <a:r>
              <a:rPr lang="en-US" sz="2400" dirty="0" smtClean="0">
                <a:latin typeface="Times New Roman" pitchFamily="18" charset="0"/>
                <a:cs typeface="Times New Roman" pitchFamily="18" charset="0"/>
              </a:rPr>
              <a:t>is an acronym derived from the name of Tony Stark's AI assistant in the Marvel Cinematic Universe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real-life applications, JARVIS represents an advanced AI assistant designed to enhance productivity and efficiency.</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457200"/>
            <a:ext cx="7498080" cy="1143000"/>
          </a:xfrm>
        </p:spPr>
        <p:txBody>
          <a:bodyPr/>
          <a:lstStyle/>
          <a:p>
            <a:r>
              <a:rPr lang="en-US" b="1" spc="300" dirty="0" smtClean="0">
                <a:latin typeface="Times New Roman" pitchFamily="18" charset="0"/>
                <a:cs typeface="Times New Roman" pitchFamily="18" charset="0"/>
              </a:rPr>
              <a:t>Features </a:t>
            </a:r>
            <a:endParaRPr lang="en-US" b="1" spc="3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905000"/>
            <a:ext cx="7498080" cy="4343400"/>
          </a:xfrm>
        </p:spPr>
        <p:txBody>
          <a:bodyPr>
            <a:noAutofit/>
          </a:bodyPr>
          <a:lstStyle/>
          <a:p>
            <a:pPr>
              <a:buClr>
                <a:srgbClr val="C00000"/>
              </a:buClr>
              <a:buFont typeface="Wingdings" pitchFamily="2" charset="2"/>
              <a:buChar char="q"/>
            </a:pPr>
            <a:r>
              <a:rPr lang="en-US" sz="2000" dirty="0" smtClean="0">
                <a:latin typeface="Times New Roman" pitchFamily="18" charset="0"/>
                <a:cs typeface="Times New Roman" pitchFamily="18" charset="0"/>
              </a:rPr>
              <a:t>Answering complex questions.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Solving math's equations.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Reading social network messages.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Conversing.</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Energy saving efficiency.</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endParaRPr lang="en-US" sz="2000" dirty="0" smtClean="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l="50600" t="48000" r="23537" b="18000"/>
          <a:stretch>
            <a:fillRect/>
          </a:stretch>
        </p:blipFill>
        <p:spPr bwMode="auto">
          <a:xfrm>
            <a:off x="5562600" y="1752600"/>
            <a:ext cx="3810000" cy="2816088"/>
          </a:xfrm>
          <a:prstGeom prst="ellipse">
            <a:avLst/>
          </a:prstGeom>
          <a:ln>
            <a:noFill/>
          </a:ln>
          <a:effectLst>
            <a:softEdge rad="317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498080" cy="1143000"/>
          </a:xfrm>
        </p:spPr>
        <p:txBody>
          <a:bodyPr/>
          <a:lstStyle/>
          <a:p>
            <a:r>
              <a:rPr lang="en-US" b="1" spc="300" dirty="0" smtClean="0">
                <a:latin typeface="Times New Roman" pitchFamily="18" charset="0"/>
                <a:cs typeface="Times New Roman" pitchFamily="18" charset="0"/>
              </a:rPr>
              <a:t>How It Works?</a:t>
            </a:r>
            <a:endParaRPr lang="en-US" b="1" spc="3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2057400"/>
            <a:ext cx="7498080" cy="4191000"/>
          </a:xfrm>
        </p:spPr>
        <p:txBody>
          <a:bodyPr>
            <a:normAutofit/>
          </a:bodyPr>
          <a:lstStyle/>
          <a:p>
            <a:pPr>
              <a:buClr>
                <a:srgbClr val="C00000"/>
              </a:buClr>
              <a:buFont typeface="Wingdings" pitchFamily="2" charset="2"/>
              <a:buChar char="q"/>
            </a:pPr>
            <a:r>
              <a:rPr lang="en-US" sz="2000" dirty="0" smtClean="0">
                <a:latin typeface="Times New Roman" pitchFamily="18" charset="0"/>
                <a:cs typeface="Times New Roman" pitchFamily="18" charset="0"/>
              </a:rPr>
              <a:t>Speak something (for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 Hello </a:t>
            </a:r>
            <a:r>
              <a:rPr lang="en-US" sz="2000" dirty="0" smtClean="0">
                <a:latin typeface="Times New Roman" pitchFamily="18" charset="0"/>
                <a:cs typeface="Times New Roman" pitchFamily="18" charset="0"/>
              </a:rPr>
              <a:t>”)</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Jarvis records the voice and works according to the commands given by </a:t>
            </a:r>
            <a:r>
              <a:rPr lang="en-US" sz="2000" dirty="0" smtClean="0">
                <a:latin typeface="Times New Roman" pitchFamily="18" charset="0"/>
                <a:cs typeface="Times New Roman" pitchFamily="18" charset="0"/>
              </a:rPr>
              <a:t>us.</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If it is available then proper response is given</a:t>
            </a:r>
            <a:r>
              <a:rPr lang="en-US" sz="2000" dirty="0" smtClean="0">
                <a:latin typeface="Times New Roman" pitchFamily="18" charset="0"/>
                <a:cs typeface="Times New Roman" pitchFamily="18" charset="0"/>
              </a:rPr>
              <a:t>.</a:t>
            </a:r>
          </a:p>
          <a:p>
            <a:pPr>
              <a:buClr>
                <a:srgbClr val="C00000"/>
              </a:buClr>
              <a:buFont typeface="Wingdings" pitchFamily="2" charset="2"/>
              <a:buChar char="q"/>
            </a:pPr>
            <a:endParaRPr lang="en-US" sz="2000" dirty="0" smtClean="0">
              <a:latin typeface="Times New Roman" pitchFamily="18" charset="0"/>
              <a:cs typeface="Times New Roman" pitchFamily="18" charset="0"/>
            </a:endParaRPr>
          </a:p>
          <a:p>
            <a:pPr>
              <a:buClr>
                <a:srgbClr val="C00000"/>
              </a:buClr>
              <a:buFont typeface="Wingdings" pitchFamily="2" charset="2"/>
              <a:buChar char="q"/>
            </a:pPr>
            <a:r>
              <a:rPr lang="en-US" sz="2000" dirty="0" smtClean="0">
                <a:latin typeface="Times New Roman" pitchFamily="18" charset="0"/>
                <a:cs typeface="Times New Roman" pitchFamily="18" charset="0"/>
              </a:rPr>
              <a:t>After listening to the command, action is taken accordingly.</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latin typeface="Times New Roman" pitchFamily="18" charset="0"/>
                <a:cs typeface="Times New Roman" pitchFamily="18" charset="0"/>
              </a:rPr>
              <a:t>Available Applications:</a:t>
            </a:r>
            <a:endParaRPr lang="en-US" b="1" spc="3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l="24555" t="29216" r="26672" b="14759"/>
          <a:stretch>
            <a:fillRect/>
          </a:stretch>
        </p:blipFill>
        <p:spPr bwMode="auto">
          <a:xfrm>
            <a:off x="1066800" y="1600200"/>
            <a:ext cx="7991168" cy="5160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498080" cy="1143000"/>
          </a:xfrm>
        </p:spPr>
        <p:txBody>
          <a:bodyPr/>
          <a:lstStyle/>
          <a:p>
            <a:r>
              <a:rPr lang="en-US" b="1" spc="300" dirty="0" smtClean="0">
                <a:latin typeface="Times New Roman" pitchFamily="18" charset="0"/>
                <a:cs typeface="Times New Roman" pitchFamily="18" charset="0"/>
              </a:rPr>
              <a:t>Overview</a:t>
            </a:r>
            <a:endParaRPr lang="en-US" b="1" spc="3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905000"/>
            <a:ext cx="7498080" cy="4343400"/>
          </a:xfrm>
        </p:spPr>
        <p:txBody>
          <a:bodyPr/>
          <a:lstStyle/>
          <a:p>
            <a:pPr>
              <a:buClr>
                <a:srgbClr val="C00000"/>
              </a:buClr>
              <a:buFont typeface="Wingdings" pitchFamily="2" charset="2"/>
              <a:buChar char="q"/>
            </a:pPr>
            <a:r>
              <a:rPr lang="en-US" sz="1800" dirty="0" smtClean="0">
                <a:latin typeface="Times New Roman" pitchFamily="18" charset="0"/>
                <a:cs typeface="Times New Roman" pitchFamily="18" charset="0"/>
              </a:rPr>
              <a:t> Jarvis is a Digital life assistant</a:t>
            </a:r>
          </a:p>
          <a:p>
            <a:pPr>
              <a:buClr>
                <a:srgbClr val="C00000"/>
              </a:buClr>
              <a:buNone/>
            </a:pPr>
            <a:endParaRPr lang="en-US" sz="1800" dirty="0" smtClean="0">
              <a:latin typeface="Times New Roman" pitchFamily="18" charset="0"/>
              <a:cs typeface="Times New Roman" pitchFamily="18" charset="0"/>
            </a:endParaRPr>
          </a:p>
          <a:p>
            <a:pPr>
              <a:buClr>
                <a:srgbClr val="C00000"/>
              </a:buClr>
              <a:buFont typeface="Wingdings" pitchFamily="2" charset="2"/>
              <a:buChar char="q"/>
            </a:pPr>
            <a:r>
              <a:rPr lang="en-US" sz="1800" dirty="0" smtClean="0">
                <a:latin typeface="Times New Roman" pitchFamily="18" charset="0"/>
                <a:cs typeface="Times New Roman" pitchFamily="18" charset="0"/>
              </a:rPr>
              <a:t> Jarvis is an open source software</a:t>
            </a:r>
          </a:p>
          <a:p>
            <a:pPr>
              <a:buClr>
                <a:srgbClr val="C00000"/>
              </a:buClr>
              <a:buNone/>
            </a:pPr>
            <a:endParaRPr lang="en-US" sz="1800" dirty="0" smtClean="0">
              <a:latin typeface="Times New Roman" pitchFamily="18" charset="0"/>
              <a:cs typeface="Times New Roman" pitchFamily="18" charset="0"/>
            </a:endParaRPr>
          </a:p>
          <a:p>
            <a:pPr>
              <a:buClr>
                <a:srgbClr val="C00000"/>
              </a:buClr>
              <a:buFont typeface="Wingdings" pitchFamily="2" charset="2"/>
              <a:buChar char="q"/>
            </a:pPr>
            <a:r>
              <a:rPr lang="en-US" sz="1800" dirty="0" smtClean="0">
                <a:latin typeface="Times New Roman" pitchFamily="18" charset="0"/>
                <a:cs typeface="Times New Roman" pitchFamily="18" charset="0"/>
              </a:rPr>
              <a:t> Based on DOS language</a:t>
            </a:r>
          </a:p>
          <a:p>
            <a:pPr>
              <a:buClr>
                <a:srgbClr val="C00000"/>
              </a:buClr>
              <a:buFont typeface="Wingdings" pitchFamily="2" charset="2"/>
              <a:buChar char="q"/>
            </a:pPr>
            <a:endParaRPr lang="en-US" sz="1800" dirty="0" smtClean="0">
              <a:latin typeface="Times New Roman" pitchFamily="18" charset="0"/>
              <a:cs typeface="Times New Roman" pitchFamily="18" charset="0"/>
            </a:endParaRPr>
          </a:p>
          <a:p>
            <a:pPr>
              <a:buClr>
                <a:srgbClr val="C00000"/>
              </a:buClr>
              <a:buFont typeface="Wingdings" pitchFamily="2" charset="2"/>
              <a:buChar char="q"/>
            </a:pPr>
            <a:r>
              <a:rPr lang="en-US" sz="1800" dirty="0" smtClean="0">
                <a:latin typeface="Times New Roman" pitchFamily="18" charset="0"/>
                <a:cs typeface="Times New Roman" pitchFamily="18" charset="0"/>
              </a:rPr>
              <a:t> Jarvis assists with your daily life by acting as an-</a:t>
            </a:r>
          </a:p>
          <a:p>
            <a:pPr lvl="1">
              <a:buClr>
                <a:srgbClr val="C00000"/>
              </a:buClr>
              <a:buFont typeface="Wingdings" pitchFamily="2" charset="2"/>
              <a:buChar char="§"/>
            </a:pPr>
            <a:r>
              <a:rPr lang="en-US" sz="1800" dirty="0" smtClean="0">
                <a:latin typeface="Times New Roman" pitchFamily="18" charset="0"/>
                <a:cs typeface="Times New Roman" pitchFamily="18" charset="0"/>
              </a:rPr>
              <a:t>Alarm Clock </a:t>
            </a:r>
          </a:p>
          <a:p>
            <a:pPr lvl="1">
              <a:buClr>
                <a:srgbClr val="C00000"/>
              </a:buClr>
              <a:buFont typeface="Wingdings" pitchFamily="2" charset="2"/>
              <a:buChar char="§"/>
            </a:pPr>
            <a:r>
              <a:rPr lang="en-US" sz="1800" dirty="0" smtClean="0">
                <a:latin typeface="Times New Roman" pitchFamily="18" charset="0"/>
                <a:cs typeface="Times New Roman" pitchFamily="18" charset="0"/>
              </a:rPr>
              <a:t>providing latest news headlines</a:t>
            </a:r>
          </a:p>
          <a:p>
            <a:pPr lvl="1">
              <a:buClr>
                <a:srgbClr val="C00000"/>
              </a:buClr>
              <a:buFont typeface="Wingdings" pitchFamily="2" charset="2"/>
              <a:buChar char="§"/>
            </a:pPr>
            <a:r>
              <a:rPr lang="en-US" sz="1800" dirty="0" smtClean="0">
                <a:latin typeface="Times New Roman" pitchFamily="18" charset="0"/>
                <a:cs typeface="Times New Roman" pitchFamily="18" charset="0"/>
              </a:rPr>
              <a:t>forecast weather for  upcoming days</a:t>
            </a:r>
          </a:p>
          <a:p>
            <a:pPr>
              <a:buClr>
                <a:srgbClr val="C00000"/>
              </a:buClr>
              <a:buFont typeface="Wingdings 2" pitchFamily="18" charset="2"/>
              <a:buChar char=""/>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1143000"/>
          </a:xfrm>
        </p:spPr>
        <p:txBody>
          <a:bodyPr/>
          <a:lstStyle/>
          <a:p>
            <a:r>
              <a:rPr lang="en-US" b="1" dirty="0" smtClean="0">
                <a:latin typeface="Times New Roman" pitchFamily="18" charset="0"/>
                <a:cs typeface="Times New Roman" pitchFamily="18" charset="0"/>
              </a:rPr>
              <a:t>Advantages</a:t>
            </a:r>
            <a:r>
              <a:rPr lang="en-US" b="1" dirty="0" smtClean="0">
                <a:latin typeface="Times New Roman" pitchFamily="18" charset="0"/>
                <a:cs typeface="Times New Roman" pitchFamily="18" charset="0"/>
              </a:rPr>
              <a:t> of J.A.R.V.I.S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35608" y="2133600"/>
            <a:ext cx="7498080" cy="4114800"/>
          </a:xfrm>
        </p:spPr>
        <p:txBody>
          <a:bodyPr>
            <a:normAutofit/>
          </a:bodyPr>
          <a:lstStyle/>
          <a:p>
            <a:pPr>
              <a:buFont typeface="Wingdings" pitchFamily="2" charset="2"/>
              <a:buChar char="q"/>
            </a:pPr>
            <a:r>
              <a:rPr lang="en-US" sz="2000" dirty="0" smtClean="0">
                <a:latin typeface="Times New Roman" pitchFamily="18" charset="0"/>
                <a:cs typeface="Times New Roman" pitchFamily="18" charset="0"/>
              </a:rPr>
              <a:t>Easy to use.</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It can easily work with multiple </a:t>
            </a:r>
            <a:r>
              <a:rPr lang="en-US" sz="2000" dirty="0" smtClean="0">
                <a:latin typeface="Times New Roman" pitchFamily="18" charset="0"/>
                <a:cs typeface="Times New Roman" pitchFamily="18" charset="0"/>
              </a:rPr>
              <a:t>commands.</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JARVIS can be programmed with custom command option. </a:t>
            </a: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It is a secure system to involve in your daily life</a:t>
            </a:r>
            <a:r>
              <a:rPr lang="en-US" sz="2000" dirty="0" smtClean="0">
                <a:latin typeface="Times New Roman" pitchFamily="18" charset="0"/>
                <a:cs typeface="Times New Roman" pitchFamily="18" charset="0"/>
              </a:rPr>
              <a:t>.</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Helpful </a:t>
            </a:r>
            <a:r>
              <a:rPr lang="en-US" sz="2000" dirty="0" smtClean="0">
                <a:latin typeface="Times New Roman" pitchFamily="18" charset="0"/>
                <a:cs typeface="Times New Roman" pitchFamily="18" charset="0"/>
              </a:rPr>
              <a:t>and useful system for disabled </a:t>
            </a:r>
            <a:r>
              <a:rPr lang="en-US" sz="2000" dirty="0" smtClean="0">
                <a:latin typeface="Times New Roman" pitchFamily="18" charset="0"/>
                <a:cs typeface="Times New Roman" pitchFamily="18" charset="0"/>
              </a:rPr>
              <a:t>people.</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srcRect l="51657" t="42424" r="22787" b="24243"/>
          <a:stretch>
            <a:fillRect/>
          </a:stretch>
        </p:blipFill>
        <p:spPr bwMode="auto">
          <a:xfrm>
            <a:off x="6546273" y="1295400"/>
            <a:ext cx="2597727" cy="1905000"/>
          </a:xfrm>
          <a:prstGeom prst="ellipse">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180</TotalTime>
  <Words>565</Words>
  <Application>Microsoft Office PowerPoint</Application>
  <PresentationFormat>On-screen Show (4:3)</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J.A.R.V.I.S</vt:lpstr>
      <vt:lpstr>Contents:</vt:lpstr>
      <vt:lpstr>Introduction</vt:lpstr>
      <vt:lpstr>JARVIS: Just A Rather Very Intelligent System </vt:lpstr>
      <vt:lpstr>Features </vt:lpstr>
      <vt:lpstr>How It Works?</vt:lpstr>
      <vt:lpstr>Available Applications:</vt:lpstr>
      <vt:lpstr>Overview</vt:lpstr>
      <vt:lpstr>Advantages of J.A.R.V.I.S</vt:lpstr>
      <vt:lpstr>Disadvantages of J.A.R.V.I.S</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sai</dc:creator>
  <cp:lastModifiedBy>sai</cp:lastModifiedBy>
  <cp:revision>22</cp:revision>
  <dcterms:created xsi:type="dcterms:W3CDTF">2023-05-12T13:05:24Z</dcterms:created>
  <dcterms:modified xsi:type="dcterms:W3CDTF">2023-05-16T18:54:39Z</dcterms:modified>
</cp:coreProperties>
</file>