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Open Sans ExtraBold"/>
      <p:bold r:id="rId22"/>
      <p:boldItalic r:id="rId23"/>
    </p:embeddedFont>
    <p:embeddedFont>
      <p:font typeface="Open Sans Light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gDsRVn9ntU4YB6RoeN99nz2F4E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OpenSansExtraBold-bold.fntdata"/><Relationship Id="rId21" Type="http://schemas.openxmlformats.org/officeDocument/2006/relationships/font" Target="fonts/Roboto-boldItalic.fntdata"/><Relationship Id="rId24" Type="http://schemas.openxmlformats.org/officeDocument/2006/relationships/font" Target="fonts/OpenSansLight-regular.fntdata"/><Relationship Id="rId23" Type="http://schemas.openxmlformats.org/officeDocument/2006/relationships/font" Target="fonts/OpenSansExtra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Light-italic.fntdata"/><Relationship Id="rId25" Type="http://schemas.openxmlformats.org/officeDocument/2006/relationships/font" Target="fonts/OpenSansLight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OpenSans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169449784_2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e169449784_2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169449784_2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e169449784_2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169449784_2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e169449784_2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169449784_2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e169449784_2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169449784_2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e169449784_2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169449784_2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e169449784_2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5c23ec7e16_0_8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5c23ec7e16_0_8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5c23ec7e16_0_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c23ec7e16_0_1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5c23ec7e16_0_1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5c23ec7e16_0_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5c23ec7e16_0_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c23ec7e16_0_126"/>
          <p:cNvSpPr txBox="1"/>
          <p:nvPr>
            <p:ph type="title"/>
          </p:nvPr>
        </p:nvSpPr>
        <p:spPr>
          <a:xfrm>
            <a:off x="311708" y="74457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g25c23ec7e16_0_126"/>
          <p:cNvSpPr txBox="1"/>
          <p:nvPr>
            <p:ph idx="1" type="body"/>
          </p:nvPr>
        </p:nvSpPr>
        <p:spPr>
          <a:xfrm>
            <a:off x="311699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25c23ec7e16_0_126"/>
          <p:cNvSpPr txBox="1"/>
          <p:nvPr>
            <p:ph idx="12" type="sldNum"/>
          </p:nvPr>
        </p:nvSpPr>
        <p:spPr>
          <a:xfrm>
            <a:off x="8684345" y="4700819"/>
            <a:ext cx="33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5c23ec7e16_0_8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25c23ec7e16_0_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5c23ec7e16_0_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5c23ec7e16_0_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5c23ec7e16_0_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5c23ec7e16_0_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5c23ec7e16_0_9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5c23ec7e16_0_9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5c23ec7e16_0_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5c23ec7e16_0_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5c23ec7e16_0_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5c23ec7e16_0_10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5c23ec7e16_0_10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5c23ec7e16_0_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5c23ec7e16_0_10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5c23ec7e16_0_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5c23ec7e16_0_1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5c23ec7e16_0_1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5c23ec7e16_0_1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5c23ec7e16_0_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5c23ec7e16_0_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5c23ec7e16_0_1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5c23ec7e16_0_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5c23ec7e16_0_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5c23ec7e16_0_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5c23ec7e16_0_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/>
          <p:nvPr/>
        </p:nvSpPr>
        <p:spPr>
          <a:xfrm flipH="1" rot="10800000">
            <a:off x="-1" y="19"/>
            <a:ext cx="9163206" cy="514798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lang="en-US"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Sakshi Shinde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ape 57"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169449784_2_68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e169449784_2_68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e169449784_2_68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Total Profit based on States in Australia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e169449784_2_68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/>
              <a:t>Customers living in New South wales are the most profitable customers with more than 50% profit among the other States.</a:t>
            </a:r>
            <a:endParaRPr b="0"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ge169449784_2_68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2025" y="2155799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Development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Marketing team should deploy the targeted model based on 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205025" y="1894525"/>
            <a:ext cx="8131800" cy="29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between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age 30 to 49.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Male customers in the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mid-year between April - July</a:t>
            </a:r>
            <a:r>
              <a:rPr b="0" i="0" lang="en-US" sz="14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in midweek around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Thursday.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Female customers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around october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in the start of the weekend,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Saturday.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 in the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Mass Consumer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Segment.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related to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Financial Services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Manufacturing Industries.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Solex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brand and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Standard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as the top priority.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living in </a:t>
            </a:r>
            <a:r>
              <a:rPr b="0" i="0" lang="en-US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New South Wales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Interpretation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After filtering the targeted customers from the New Customer List, it will look like below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25" y="2123635"/>
            <a:ext cx="838200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/>
          <p:nvPr/>
        </p:nvSpPr>
        <p:spPr>
          <a:xfrm>
            <a:off x="169250" y="21116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1" lang="en-US" sz="4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b="0" i="1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Exploration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Development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Interpretation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205025" y="1058725"/>
            <a:ext cx="8707800" cy="39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Sprocket Central Pty Ltd , a medium size bikes &amp; cycling accessories organisation, has given us a new list of 1000 potential customers with their demographics and attributes.</a:t>
            </a:r>
            <a:endParaRPr b="0" i="1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>
                <a:latin typeface="Open Sans"/>
                <a:ea typeface="Open Sans"/>
                <a:cs typeface="Open Sans"/>
                <a:sym typeface="Open Sans"/>
              </a:rPr>
              <a:t>We need to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recommend which of these 1000 new customers should be targeted to drive the most value for the organisation.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Steps taken -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Exploration - </a:t>
            </a:r>
            <a:r>
              <a:rPr lang="en-US" sz="1500"/>
              <a:t>gained insights into the data, identified trends, and formulated hypotheses for further analysis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Development -  Deploying proposed model to carry out the </a:t>
            </a:r>
            <a:r>
              <a:rPr lang="en-US" sz="1500"/>
              <a:t>meet the required performance standards and delivers value to users and the organization.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Interpretation - </a:t>
            </a:r>
            <a:r>
              <a:rPr lang="en-US" sz="1500"/>
              <a:t>Extracted meaningful and actionable information from the data.</a:t>
            </a:r>
            <a:endParaRPr sz="15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Total Profit based on different Age Groups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/>
              <a:t>The customers between 30 to 49 age are the most profitable in terms of recent transaction history with more than 19 lacs profit.</a:t>
            </a:r>
            <a:endParaRPr b="0" i="0" sz="16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4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2025" y="2155785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169449784_2_1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e169449784_2_1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e169449784_2_1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Average Profit in the year 2017 by Gender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e169449784_2_1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/>
              <a:t>Male customers are more profitable in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/>
              <a:t> the between the mid year i.e. April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/>
              <a:t> - July while female customers are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/>
              <a:t>showing sligh peak around october.</a:t>
            </a:r>
            <a:endParaRPr b="0" i="0" sz="16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ge169449784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725" y="2155775"/>
            <a:ext cx="5168574" cy="24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169449784_2_26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e169449784_2_26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169449784_2_26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Total Profit based on Wealth Segment of customers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169449784_2_26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/>
              <a:t>The mass customer are the most profitable segment among the three segments as nearly 50% of the profit is made by this segment.</a:t>
            </a:r>
            <a:endParaRPr b="0" i="0" sz="16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" name="Google Shape;102;ge169449784_2_26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2025" y="2155799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169449784_2_3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e169449784_2_37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e169449784_2_37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Total Profit based on customers Industry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e169449784_2_37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/>
              <a:t>The customers related to Financial Service and Manufacturing showing most profit with 18 lacs + profit.</a:t>
            </a:r>
            <a:endParaRPr b="0" i="0" sz="16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1" name="Google Shape;111;ge169449784_2_37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0225" y="1765925"/>
            <a:ext cx="4243626" cy="322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169449784_2_47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e169449784_2_47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e169449784_2_47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Most purchased brands among customers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e169449784_2_47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/>
              <a:t>Customers buys more Solex brand among the other brands with transaction count of more than 3000.</a:t>
            </a:r>
            <a:endParaRPr b="0" i="0" sz="16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ge169449784_2_47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2025" y="2155799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169449784_2_58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e169449784_2_58"/>
          <p:cNvSpPr/>
          <p:nvPr/>
        </p:nvSpPr>
        <p:spPr>
          <a:xfrm>
            <a:off x="205025" y="263974"/>
            <a:ext cx="85656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e169449784_2_58"/>
          <p:cNvSpPr/>
          <p:nvPr/>
        </p:nvSpPr>
        <p:spPr>
          <a:xfrm>
            <a:off x="205025" y="1083299"/>
            <a:ext cx="8565600" cy="9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Most purchased products among customers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e169449784_2_58"/>
          <p:cNvSpPr/>
          <p:nvPr/>
        </p:nvSpPr>
        <p:spPr>
          <a:xfrm>
            <a:off x="205025" y="2155775"/>
            <a:ext cx="41346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Insights:</a:t>
            </a:r>
            <a:endParaRPr b="1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/>
              <a:t>Standard product are most buyable products by customers among the other product with more than 10000 + transactions took place</a:t>
            </a:r>
            <a:endParaRPr b="0" i="0" sz="1500" u="none" cap="none" strike="noStrik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ge169449784_2_58" title="Chart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2025" y="2155799"/>
            <a:ext cx="4499574" cy="278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