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7" r:id="rId5"/>
    <p:sldId id="268" r:id="rId6"/>
    <p:sldId id="262" r:id="rId7"/>
    <p:sldId id="263" r:id="rId8"/>
    <p:sldId id="264" r:id="rId9"/>
    <p:sldId id="266" r:id="rId10"/>
    <p:sldId id="261" r:id="rId11"/>
    <p:sldId id="265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AEFD2-74CF-7406-ED04-CC458563F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15410B-0FB6-3155-336E-69D1EA6A6E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8A1E0-634B-507B-DBC2-DED0E8B74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3D59F-BA76-4CA0-8493-0CCCC8635645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79B7E-010F-A9DC-79F9-1432E1372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33230-229F-9F55-B519-9CB37A50A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A791-2663-4640-BD18-1A5A73649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329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E9C7E-ACBA-A539-56BB-ED449BEC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01A908-4BFF-4A47-9811-2D086D0D3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E4378-8373-E6B1-73E0-2F0307F43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3D59F-BA76-4CA0-8493-0CCCC8635645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B8F88-4A05-86E1-D60B-EC79D96E6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64CF6-00E8-302E-813B-C1697AA15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A791-2663-4640-BD18-1A5A73649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634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347D18-ECE7-C152-D341-6EABFFCF1D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B05956-E138-008D-CB00-ED2A0BB14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31789-B1B6-2EA1-D14E-E07A0C7C1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3D59F-BA76-4CA0-8493-0CCCC8635645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4B58C-5FE0-FF03-6A18-B77D45B85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F577C-F31A-FD29-6BCC-D9DDF8165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A791-2663-4640-BD18-1A5A73649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886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3604C-07F6-989F-9779-D265D9EC6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373E1-5EBE-33FA-9059-3E0E7272F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9A40F-864D-3AD7-0431-DE46F2780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3D59F-BA76-4CA0-8493-0CCCC8635645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505EA-D5CF-1749-2406-31A21780E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1D505-9DA7-A3B9-9677-BEB58552A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A791-2663-4640-BD18-1A5A73649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52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39B58-4366-CDFA-E2C6-7E62D3B28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FCD8C-E2A0-4B38-67C0-5F700E4A2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E6DA1-2D75-16F6-092E-6E558728E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3D59F-BA76-4CA0-8493-0CCCC8635645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4B92D-D099-6443-8C93-FE7524B81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3D6DA-F452-96AB-B6C6-C31A270F8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A791-2663-4640-BD18-1A5A73649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1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A81C0-51AC-565B-08D2-560A1B97A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C74ED-87BA-A4A1-2CD7-FFA7DC45AB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00C40-E62C-2D02-A21E-26F7545F3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7D857-1D3B-3BBE-E364-E300F6194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3D59F-BA76-4CA0-8493-0CCCC8635645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E9B02-83B7-4AA0-5484-AD8D140D8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104B7-A14A-0615-29C3-15E801C3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A791-2663-4640-BD18-1A5A73649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417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0F73B-0A7D-FDAF-B3C4-4F756DA8D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51204-4FBD-B3C3-C8D9-B0598A925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F09904-67AD-FFFF-3BF5-75415BEDC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0AC559-386D-23E1-DAD4-3B18AF00BA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396779-F58B-6D2D-D413-E13E7F3BC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17CACA-4A1E-4AD9-58EF-E9A4B327F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3D59F-BA76-4CA0-8493-0CCCC8635645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203634-3B76-ACE1-C8A5-B43FB254F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8B9310-5A45-7EFF-2F9B-0767E03AB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A791-2663-4640-BD18-1A5A73649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974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9C4C5-CC7F-65DA-B3D6-8901AB76A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30CDD9-639D-6E2F-C304-96A328287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3D59F-BA76-4CA0-8493-0CCCC8635645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26DFB7-D19B-01F1-A210-0315CFEB7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0FE7AA-ECDC-D89C-B27D-0AB1C3CB6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A791-2663-4640-BD18-1A5A73649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090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96355F-2369-FB50-A35B-F23AF2503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3D59F-BA76-4CA0-8493-0CCCC8635645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D4681D-B1CB-D85F-A70A-C0EC30033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0C75F2-947B-3C9E-0DB0-504DC1A42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A791-2663-4640-BD18-1A5A73649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697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82256-6E9D-808C-4625-6B6AE9227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76BEE-C20E-E4D8-EE10-6DCE224E8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409BB-3193-1AAB-3D93-6C47F5317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CCA31-F498-CEA7-9241-E41FD4060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3D59F-BA76-4CA0-8493-0CCCC8635645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131D6-7D49-9CC2-2E3A-4F88C532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F15D3-C68E-9F3B-2126-9B99E7AB4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A791-2663-4640-BD18-1A5A73649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46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4F6EA-7686-1EB3-ECC4-F5137B146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A8B42D-0A30-1C19-08DB-A7A2191D84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F9BC7-58CE-BC77-D2A4-F40A27AE8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A60D4-83D8-9728-B57A-7DE77B3E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3D59F-BA76-4CA0-8493-0CCCC8635645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8D16E-BCAF-9D65-53A8-C0D0252C5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AC688-4FC2-059D-C80F-BBDBF2903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A791-2663-4640-BD18-1A5A73649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283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EE9476-9D36-89AE-5E8A-84DA1DFB6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BDD47-EEB8-BA2E-8457-7B48BB71F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BC8DC-54CB-D460-F061-F73CE74820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3D59F-BA76-4CA0-8493-0CCCC8635645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9F55B-9255-731E-3E1B-42E7FAD5B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CAF40-2E76-B954-E0EA-3B0BDEFF6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0A791-2663-4640-BD18-1A5A73649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686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dsa/binary-search-tre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90447-685F-5BEE-AF99-D766855B7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000" dirty="0">
                <a:latin typeface="Berlin Sans FB Demi" panose="020E0802020502020306" pitchFamily="34" charset="0"/>
              </a:rPr>
              <a:t>CONCEPT – Deletion in binary search tree</a:t>
            </a:r>
            <a:endParaRPr lang="en-IN" sz="6000" dirty="0"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6CCA9-0E6B-0AD3-6228-3543C41C1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0690" y="4469669"/>
            <a:ext cx="8669803" cy="238833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 descr="What is Binary Search Tree - GeeksforGeeks">
            <a:extLst>
              <a:ext uri="{FF2B5EF4-FFF2-40B4-BE49-F238E27FC236}">
                <a16:creationId xmlns:a16="http://schemas.microsoft.com/office/drawing/2014/main" id="{3006016D-EF87-75D9-C71E-1C0CD8BB6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77" y="2252383"/>
            <a:ext cx="9511552" cy="469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246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B92B3-DF8A-9A76-A483-91FD60C9B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Berlin Sans FB Demi" panose="020E0802020502020306" pitchFamily="34" charset="0"/>
              </a:rPr>
              <a:t>DISADVANTAGE OF BINARY SEARCH TREE</a:t>
            </a:r>
            <a:endParaRPr lang="en-IN" dirty="0"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493FB-DCF7-180A-447C-93C2F40B5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Not self-balancing: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Unbalanced BSTs can lead to poor performance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Worst-case time complexity: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In the worst case, BSTs can have a linear time complexity for searching and insertion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Memory overhead: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BSTs require additional memory to store pointers to child nodes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Not suitable for large datasets: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BSTs can become inefficient for very large datasets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Limited functionality: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BSTs only support searching, insertion, and deletion operations</a:t>
            </a:r>
          </a:p>
          <a:p>
            <a:pPr marL="0" indent="0">
              <a:buNone/>
            </a:pPr>
            <a:b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5807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78A5-A601-1585-821F-E507FCB92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Berlin Sans FB Demi" panose="020E0802020502020306" pitchFamily="34" charset="0"/>
              </a:rPr>
              <a:t>REFERENCES</a:t>
            </a:r>
            <a:endParaRPr lang="en-IN" dirty="0"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8F32A-160D-EC16-B440-1FD188E5F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[1] “what is binary search tree” – definition , properties of </a:t>
            </a:r>
            <a:r>
              <a:rPr lang="en-US" dirty="0" err="1"/>
              <a:t>bst</a:t>
            </a:r>
            <a:endParaRPr lang="en-US" dirty="0"/>
          </a:p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https://www.programiz.com/dsa/binary-search-tree </a:t>
            </a:r>
          </a:p>
          <a:p>
            <a:pPr marL="0" indent="0">
              <a:buNone/>
            </a:pPr>
            <a:r>
              <a:rPr lang="en-IN" dirty="0"/>
              <a:t>[2] “Deletion in binary search tree”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https://leetcode.com/explore/learn/card/introduction-to-data-structure-binary-search-tree/141/basic-operations-in-a-bst/</a:t>
            </a:r>
          </a:p>
          <a:p>
            <a:pPr marL="0" indent="0">
              <a:buNone/>
            </a:pPr>
            <a:r>
              <a:rPr lang="en-IN" dirty="0"/>
              <a:t>[3] “Algorithm for case I,II,III Deletion in binary search tree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Sushil Goel book</a:t>
            </a:r>
          </a:p>
          <a:p>
            <a:pPr marL="0" indent="0">
              <a:buNone/>
            </a:pPr>
            <a:r>
              <a:rPr lang="en-IN" dirty="0"/>
              <a:t>[4] “searching in binary search tree”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  <a:hlinkClick r:id="rId2"/>
              </a:rPr>
              <a:t>https://www.programiz.com/dsa/binary-search-tree</a:t>
            </a:r>
            <a:endParaRPr lang="en-IN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9004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C3988-C9E1-3095-BDAC-48B3EC3ED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41" y="929901"/>
            <a:ext cx="10515600" cy="1325563"/>
          </a:xfrm>
        </p:spPr>
        <p:txBody>
          <a:bodyPr>
            <a:noAutofit/>
          </a:bodyPr>
          <a:lstStyle/>
          <a:p>
            <a:r>
              <a:rPr lang="en-US" sz="3200" dirty="0"/>
              <a:t>[5] “Algorithm for searching in binary search Tree”</a:t>
            </a:r>
            <a:br>
              <a:rPr lang="en-US" sz="3200" dirty="0"/>
            </a:br>
            <a:r>
              <a:rPr lang="en-US" sz="3200" dirty="0">
                <a:solidFill>
                  <a:schemeClr val="accent1"/>
                </a:solidFill>
              </a:rPr>
              <a:t>Sushil Goel book</a:t>
            </a:r>
            <a:br>
              <a:rPr lang="en-US" sz="3200" dirty="0"/>
            </a:br>
            <a:r>
              <a:rPr lang="en-US" sz="3200" dirty="0"/>
              <a:t>[6] “deletion in algorithm”</a:t>
            </a:r>
            <a:br>
              <a:rPr lang="en-US" sz="3200" dirty="0"/>
            </a:br>
            <a:r>
              <a:rPr lang="en-US" sz="3200" dirty="0">
                <a:solidFill>
                  <a:schemeClr val="accent1"/>
                </a:solidFill>
              </a:rPr>
              <a:t>Sushil Goel book</a:t>
            </a:r>
            <a:endParaRPr lang="en-IN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587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771DB-6BD3-091A-A0A5-CEA25924D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659" y="44580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Berlin Sans FB Demi" panose="020E0802020502020306" pitchFamily="34" charset="0"/>
              </a:rPr>
              <a:t>TABLE OF CONTENTS</a:t>
            </a:r>
            <a:endParaRPr lang="en-IN" sz="5400" dirty="0">
              <a:latin typeface="Berlin Sans FB Demi" panose="020E0802020502020306" pitchFamily="34" charset="0"/>
            </a:endParaRPr>
          </a:p>
        </p:txBody>
      </p:sp>
      <p:graphicFrame>
        <p:nvGraphicFramePr>
          <p:cNvPr id="24" name="Content Placeholder 23">
            <a:extLst>
              <a:ext uri="{FF2B5EF4-FFF2-40B4-BE49-F238E27FC236}">
                <a16:creationId xmlns:a16="http://schemas.microsoft.com/office/drawing/2014/main" id="{B84F3E35-A7FA-665C-DA8E-3D8529A3BE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492027"/>
              </p:ext>
            </p:extLst>
          </p:nvPr>
        </p:nvGraphicFramePr>
        <p:xfrm>
          <a:off x="3424518" y="2462119"/>
          <a:ext cx="465268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446">
                  <a:extLst>
                    <a:ext uri="{9D8B030D-6E8A-4147-A177-3AD203B41FA5}">
                      <a16:colId xmlns:a16="http://schemas.microsoft.com/office/drawing/2014/main" val="4099917895"/>
                    </a:ext>
                  </a:extLst>
                </a:gridCol>
                <a:gridCol w="2562425">
                  <a:extLst>
                    <a:ext uri="{9D8B030D-6E8A-4147-A177-3AD203B41FA5}">
                      <a16:colId xmlns:a16="http://schemas.microsoft.com/office/drawing/2014/main" val="3493091083"/>
                    </a:ext>
                  </a:extLst>
                </a:gridCol>
                <a:gridCol w="1211810">
                  <a:extLst>
                    <a:ext uri="{9D8B030D-6E8A-4147-A177-3AD203B41FA5}">
                      <a16:colId xmlns:a16="http://schemas.microsoft.com/office/drawing/2014/main" val="2843579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PAGE NO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561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Introduction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840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Application of BST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900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O3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Reflection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04 – 05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157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 findings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06 – 07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607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Disadvantage of BST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83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Reference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09 - 10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899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6234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13939-BA38-15AD-2C95-BA1A0F853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Berlin Sans FB Demi" panose="020E0802020502020306" pitchFamily="34" charset="0"/>
              </a:rPr>
              <a:t>INTRODUCTION</a:t>
            </a:r>
            <a:endParaRPr lang="en-IN" dirty="0"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56F70-84E1-1FA3-3034-27BB17635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A binary search tree (BST), a special form of binary tree , satisfies the binary search property :</a:t>
            </a:r>
          </a:p>
          <a:p>
            <a:pPr marL="514350" indent="-514350">
              <a:buAutoNum type="arabicPeriod"/>
            </a:pPr>
            <a:r>
              <a:rPr lang="en-US" sz="3600" dirty="0"/>
              <a:t>Each data value in its left subtree less than the root value.</a:t>
            </a:r>
          </a:p>
          <a:p>
            <a:pPr marL="514350" indent="-514350">
              <a:buAutoNum type="arabicPeriod"/>
            </a:pPr>
            <a:r>
              <a:rPr lang="en-US" sz="3600" dirty="0"/>
              <a:t>Each data value in its right subtree greater than the root value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7448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68681-C41E-94F5-926D-BD5F054E6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Berlin Sans FB Demi" panose="020E0802020502020306" pitchFamily="34" charset="0"/>
              </a:rPr>
              <a:t>Deletion in binary search tree</a:t>
            </a:r>
            <a:endParaRPr lang="en-IN" dirty="0">
              <a:latin typeface="Berlin Sans FB Demi" panose="020E0802020502020306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6036664-17DD-581F-F5FB-EB0CFEC34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5800" b="0" i="0" dirty="0">
                <a:effectLst/>
                <a:latin typeface="euclid_circular_a"/>
              </a:rPr>
              <a:t>In the first case, the node to be deleted is the leaf node. In such a case, simply delete the node from the tree.</a:t>
            </a:r>
          </a:p>
          <a:p>
            <a:pPr algn="l"/>
            <a:r>
              <a:rPr lang="en-US" sz="5800" b="0" i="0" dirty="0">
                <a:effectLst/>
                <a:latin typeface="euclid_circular_a"/>
              </a:rPr>
              <a:t>In the second case, the node to be deleted lies has a single child node. In such a case follow the steps below:</a:t>
            </a:r>
          </a:p>
          <a:p>
            <a:pPr algn="l">
              <a:buFont typeface="+mj-lt"/>
              <a:buAutoNum type="arabicPeriod"/>
            </a:pPr>
            <a:r>
              <a:rPr lang="en-US" sz="5800" b="0" i="0" dirty="0">
                <a:effectLst/>
                <a:latin typeface="euclid_circular_a"/>
              </a:rPr>
              <a:t>Replace that node with its child node.</a:t>
            </a:r>
          </a:p>
          <a:p>
            <a:pPr algn="l">
              <a:buFont typeface="+mj-lt"/>
              <a:buAutoNum type="arabicPeriod"/>
            </a:pPr>
            <a:r>
              <a:rPr lang="en-US" sz="5800" b="0" i="0" dirty="0">
                <a:effectLst/>
                <a:latin typeface="euclid_circular_a"/>
              </a:rPr>
              <a:t>Remove the child node from its original position.</a:t>
            </a:r>
          </a:p>
          <a:p>
            <a:pPr algn="l"/>
            <a:r>
              <a:rPr lang="en-US" sz="5800" b="0" i="0" dirty="0">
                <a:effectLst/>
                <a:latin typeface="euclid_circular_a"/>
              </a:rPr>
              <a:t>In the third case, the node to be deleted has two children. In such a case follow the steps below:</a:t>
            </a:r>
          </a:p>
          <a:p>
            <a:pPr algn="l">
              <a:buFont typeface="+mj-lt"/>
              <a:buAutoNum type="arabicPeriod"/>
            </a:pPr>
            <a:r>
              <a:rPr lang="en-US" sz="5800" b="0" i="0" dirty="0">
                <a:effectLst/>
                <a:latin typeface="euclid_circular_a"/>
              </a:rPr>
              <a:t>Get the in-order successor of that node.</a:t>
            </a:r>
          </a:p>
          <a:p>
            <a:pPr algn="l">
              <a:buFont typeface="+mj-lt"/>
              <a:buAutoNum type="arabicPeriod"/>
            </a:pPr>
            <a:r>
              <a:rPr lang="en-US" sz="5800" b="0" i="0" dirty="0">
                <a:effectLst/>
                <a:latin typeface="euclid_circular_a"/>
              </a:rPr>
              <a:t>Replace the node with the in-order successor.</a:t>
            </a:r>
          </a:p>
          <a:p>
            <a:pPr algn="l">
              <a:buFont typeface="+mj-lt"/>
              <a:buAutoNum type="arabicPeriod"/>
            </a:pPr>
            <a:r>
              <a:rPr lang="en-US" sz="5800" b="0" i="0" dirty="0">
                <a:effectLst/>
                <a:latin typeface="euclid_circular_a"/>
              </a:rPr>
              <a:t>Remove the in-order successor from its original position.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3933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242C4-44DE-8A19-1381-01BD7980E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Berlin Sans FB Demi" panose="020E0802020502020306" pitchFamily="34" charset="0"/>
              </a:rPr>
              <a:t>APPLICATION OF BINARY SEARCH TREE</a:t>
            </a:r>
            <a:endParaRPr lang="en-IN" dirty="0"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400DD-735F-8F7F-AB6A-824DB3B3D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Searching: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Finding a specific element in a sorted collection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Sorting: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Sorting a collection of elements in ascending or descending order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Range queries: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Finding elements within a specified range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Data storage: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Storing and retrieving data in a hierarchical manner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Databases: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Indexing data for efficient retrieval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Computer graphics: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Representing spatial data in a tree structure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Artificial intelligence: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Decision trees and rule-based systems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6037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783E5-CA30-33BC-95FB-79F709E1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Berlin Sans FB Demi" panose="020E0802020502020306" pitchFamily="34" charset="0"/>
              </a:rPr>
              <a:t>REFLECTION</a:t>
            </a:r>
            <a:endParaRPr lang="en-IN" dirty="0"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2C743-FB17-886F-8C1D-5C5B2B8EB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As a team of five members , our goal is to make people aware about the binary search tree ,properties of binary search tree , how we can do deletion in binary search tree and different cases of deletion , how we can do searching in binary search tree 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Every member of our team made a contribution to achieve this objective .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Sakshi – GitHub , Mail </a:t>
            </a:r>
          </a:p>
          <a:p>
            <a:pPr marL="0" indent="0">
              <a:buNone/>
            </a:pPr>
            <a:r>
              <a:rPr lang="en-US" dirty="0"/>
              <a:t>       </a:t>
            </a:r>
          </a:p>
          <a:p>
            <a:pPr marL="514350" indent="-514350">
              <a:buAutoNum type="arabicPeriod" startAt="2"/>
            </a:pPr>
            <a:r>
              <a:rPr lang="en-US" dirty="0"/>
              <a:t>Nancy - Presentation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 startAt="3"/>
            </a:pPr>
            <a:r>
              <a:rPr lang="en-US" dirty="0"/>
              <a:t>Khushi - Report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317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8AD8-ADF6-B674-C360-7D4727666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623" y="1001619"/>
            <a:ext cx="10515600" cy="1325563"/>
          </a:xfrm>
        </p:spPr>
        <p:txBody>
          <a:bodyPr>
            <a:noAutofit/>
          </a:bodyPr>
          <a:lstStyle/>
          <a:p>
            <a:r>
              <a:rPr lang="en-US" sz="3600" dirty="0"/>
              <a:t>4.   Ritu - Presentation</a:t>
            </a:r>
            <a:br>
              <a:rPr lang="en-US" sz="3600" dirty="0"/>
            </a:br>
            <a:r>
              <a:rPr lang="en-US" sz="3600" dirty="0"/>
              <a:t> </a:t>
            </a:r>
            <a:br>
              <a:rPr lang="en-US" sz="3600" dirty="0"/>
            </a:br>
            <a:r>
              <a:rPr lang="en-US" sz="3600" dirty="0"/>
              <a:t>5.    Muskan - Report</a:t>
            </a:r>
            <a:br>
              <a:rPr lang="en-US" sz="4000" dirty="0"/>
            </a:br>
            <a:r>
              <a:rPr lang="en-US" sz="4000" dirty="0"/>
              <a:t> 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527979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2A6F8-C937-B632-5C61-78D83CB46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Berlin Sans FB Demi" panose="020E0802020502020306" pitchFamily="34" charset="0"/>
              </a:rPr>
              <a:t>KEY FINDINGS</a:t>
            </a:r>
            <a:endParaRPr lang="en-IN" dirty="0"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E66CE-53FC-9A40-1096-DA3340D6F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Locating the node to be deleted .</a:t>
            </a:r>
          </a:p>
          <a:p>
            <a:pPr marL="514350" indent="-514350">
              <a:buAutoNum type="arabicPeriod"/>
            </a:pPr>
            <a:r>
              <a:rPr lang="en-US" dirty="0"/>
              <a:t>Handling different cases based on the number of children the node has (0,1,2) .</a:t>
            </a:r>
          </a:p>
          <a:p>
            <a:pPr marL="514350" indent="-514350">
              <a:buAutoNum type="arabicPeriod"/>
            </a:pPr>
            <a:r>
              <a:rPr lang="en-US" dirty="0"/>
              <a:t>Maintaining the binary tree properties after deletion (e.g., maintaining the binary search tree property) .</a:t>
            </a:r>
          </a:p>
          <a:p>
            <a:pPr marL="514350" indent="-514350">
              <a:buAutoNum type="arabicPeriod"/>
            </a:pPr>
            <a:r>
              <a:rPr lang="en-US" dirty="0"/>
              <a:t>Adjusting pointers and reorganizing the tree structure as needed .</a:t>
            </a:r>
          </a:p>
          <a:p>
            <a:pPr marL="514350" indent="-514350">
              <a:buAutoNum type="arabicPeriod"/>
            </a:pPr>
            <a:r>
              <a:rPr lang="en-US" dirty="0"/>
              <a:t>Handling edge cases , such as deleting the root node or a leaf node .</a:t>
            </a:r>
          </a:p>
          <a:p>
            <a:pPr marL="514350" indent="-51435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9717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CE144-A6AC-E87B-E437-CC2EFEBEB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Berlin Sans FB Demi" panose="020E0802020502020306" pitchFamily="34" charset="0"/>
              </a:rPr>
              <a:t>CONCLUSION</a:t>
            </a:r>
            <a:endParaRPr lang="en-IN" dirty="0"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A4100-2A65-416D-89CA-E35B70C6D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Efficient searching: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O(log n) time complexity for searching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Ordered structure: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Elements are stored in sorted order, making it easy to find the next or previous element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Dynamic insertion and deletion: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Elements can be added or removed efficiently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Balanced structure: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Balanced BSTs maintain a logarithmic height, ensuring efficient operations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Space efficiency: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BSTs store only the key values, making them space-efficient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3888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723</Words>
  <Application>Microsoft Office PowerPoint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Berlin Sans FB Demi</vt:lpstr>
      <vt:lpstr>Calibri</vt:lpstr>
      <vt:lpstr>Calibri Light</vt:lpstr>
      <vt:lpstr>euclid_circular_a</vt:lpstr>
      <vt:lpstr>Nunito</vt:lpstr>
      <vt:lpstr>Office Theme</vt:lpstr>
      <vt:lpstr>CONCEPT – Deletion in binary search tree</vt:lpstr>
      <vt:lpstr>TABLE OF CONTENTS</vt:lpstr>
      <vt:lpstr>INTRODUCTION</vt:lpstr>
      <vt:lpstr>Deletion in binary search tree</vt:lpstr>
      <vt:lpstr>APPLICATION OF BINARY SEARCH TREE</vt:lpstr>
      <vt:lpstr>REFLECTION</vt:lpstr>
      <vt:lpstr>4.   Ritu - Presentation   5.    Muskan - Report  </vt:lpstr>
      <vt:lpstr>KEY FINDINGS</vt:lpstr>
      <vt:lpstr>CONCLUSION</vt:lpstr>
      <vt:lpstr>DISADVANTAGE OF BINARY SEARCH TREE</vt:lpstr>
      <vt:lpstr>REFERENCES</vt:lpstr>
      <vt:lpstr>[5] “Algorithm for searching in binary search Tree” Sushil Goel book [6] “deletion in algorithm” Sushil Goel book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 – Deletion in binary search tree</dc:title>
  <dc:creator>nancy chopra</dc:creator>
  <cp:lastModifiedBy>nancy chopra</cp:lastModifiedBy>
  <cp:revision>2</cp:revision>
  <dcterms:created xsi:type="dcterms:W3CDTF">2024-03-30T16:14:40Z</dcterms:created>
  <dcterms:modified xsi:type="dcterms:W3CDTF">2024-03-31T05:32:11Z</dcterms:modified>
</cp:coreProperties>
</file>