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4" r:id="rId1"/>
  </p:sldMasterIdLst>
  <p:sldIdLst>
    <p:sldId id="27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2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4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86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1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0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2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6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4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8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A540BA-EE4B-4435-BA9D-4B4227A909D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1E5322-C523-425F-A372-8C20DE14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  <p:sldLayoutId id="2147484756" r:id="rId12"/>
    <p:sldLayoutId id="2147484757" r:id="rId13"/>
    <p:sldLayoutId id="2147484758" r:id="rId14"/>
    <p:sldLayoutId id="2147484759" r:id="rId15"/>
    <p:sldLayoutId id="2147484760" r:id="rId16"/>
    <p:sldLayoutId id="2147484761" r:id="rId17"/>
    <p:sldLayoutId id="2147484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8C22E-BEF8-5001-9FE7-4CCFC737436D}"/>
              </a:ext>
            </a:extLst>
          </p:cNvPr>
          <p:cNvSpPr/>
          <p:nvPr/>
        </p:nvSpPr>
        <p:spPr>
          <a:xfrm>
            <a:off x="-193514" y="-78579"/>
            <a:ext cx="48093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Deletion  </a:t>
            </a:r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F59A2-C7A2-18AB-BF8D-ED10B50050E0}"/>
              </a:ext>
            </a:extLst>
          </p:cNvPr>
          <p:cNvSpPr txBox="1"/>
          <p:nvPr/>
        </p:nvSpPr>
        <p:spPr>
          <a:xfrm>
            <a:off x="3694885" y="768251"/>
            <a:ext cx="61004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In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4A3D8-B444-75A7-AB3D-C556D8F3E64D}"/>
              </a:ext>
            </a:extLst>
          </p:cNvPr>
          <p:cNvSpPr txBox="1"/>
          <p:nvPr/>
        </p:nvSpPr>
        <p:spPr>
          <a:xfrm>
            <a:off x="4611594" y="178389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Binary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IN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3722C-8544-23F2-B199-2B6C91A7CF85}"/>
              </a:ext>
            </a:extLst>
          </p:cNvPr>
          <p:cNvSpPr txBox="1"/>
          <p:nvPr/>
        </p:nvSpPr>
        <p:spPr>
          <a:xfrm>
            <a:off x="7207013" y="301057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Search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</a:t>
            </a:r>
            <a:endParaRPr lang="en-IN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D68DB-8A24-D68F-5961-0D52B2ADD66C}"/>
              </a:ext>
            </a:extLst>
          </p:cNvPr>
          <p:cNvSpPr txBox="1"/>
          <p:nvPr/>
        </p:nvSpPr>
        <p:spPr>
          <a:xfrm>
            <a:off x="10069675" y="4026218"/>
            <a:ext cx="62080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Tree</a:t>
            </a:r>
            <a:endParaRPr lang="en-IN" sz="8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74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804B-4FBB-574D-39DA-C0D263E3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27" y="2766218"/>
            <a:ext cx="10515600" cy="1325563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oper Black" panose="0208090404030B020404" pitchFamily="18" charset="0"/>
              </a:rPr>
              <a:t>Step 2 </a:t>
            </a:r>
            <a:r>
              <a:rPr lang="en-IN" sz="3200" dirty="0">
                <a:latin typeface="Cooper Black" panose="0208090404030B020404" pitchFamily="18" charset="0"/>
              </a:rPr>
              <a:t>if </a:t>
            </a:r>
            <a:r>
              <a:rPr lang="en-IN" sz="3200" b="1" dirty="0">
                <a:latin typeface="Cooper Black" panose="0208090404030B020404" pitchFamily="18" charset="0"/>
              </a:rPr>
              <a:t>PAR &lt;&gt; NULL  </a:t>
            </a:r>
            <a:r>
              <a:rPr lang="en-IN" sz="3200" dirty="0">
                <a:latin typeface="Cooper Black" panose="0208090404030B020404" pitchFamily="18" charset="0"/>
              </a:rPr>
              <a:t>then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if </a:t>
            </a:r>
            <a:r>
              <a:rPr lang="en-IN" sz="3200" b="1" dirty="0">
                <a:latin typeface="Cooper Black" panose="0208090404030B020404" pitchFamily="18" charset="0"/>
              </a:rPr>
              <a:t>LOC</a:t>
            </a:r>
            <a:r>
              <a:rPr lang="en-IN" sz="3200" dirty="0">
                <a:latin typeface="Cooper Black" panose="0208090404030B020404" pitchFamily="18" charset="0"/>
              </a:rPr>
              <a:t> = </a:t>
            </a:r>
            <a:r>
              <a:rPr lang="en-IN" sz="3200" b="1" dirty="0">
                <a:latin typeface="Cooper Black" panose="0208090404030B020404" pitchFamily="18" charset="0"/>
              </a:rPr>
              <a:t>LPTR[PAR] </a:t>
            </a:r>
            <a:r>
              <a:rPr lang="en-IN" sz="3200" dirty="0">
                <a:latin typeface="Cooper Black" panose="0208090404030B020404" pitchFamily="18" charset="0"/>
              </a:rPr>
              <a:t>then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            Set </a:t>
            </a:r>
            <a:r>
              <a:rPr lang="en-IN" sz="3200" b="1" dirty="0">
                <a:latin typeface="Cooper Black" panose="0208090404030B020404" pitchFamily="18" charset="0"/>
              </a:rPr>
              <a:t>LPTR [PAR] </a:t>
            </a:r>
            <a:r>
              <a:rPr lang="en-IN" sz="3200" dirty="0">
                <a:latin typeface="Cooper Black" panose="0208090404030B020404" pitchFamily="18" charset="0"/>
              </a:rPr>
              <a:t>:= </a:t>
            </a:r>
            <a:r>
              <a:rPr lang="en-IN" sz="3200" b="1" dirty="0">
                <a:latin typeface="Cooper Black" panose="0208090404030B020404" pitchFamily="18" charset="0"/>
              </a:rPr>
              <a:t>CHILD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Else 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            Set </a:t>
            </a:r>
            <a:r>
              <a:rPr lang="en-IN" sz="3200" b="1" dirty="0">
                <a:latin typeface="Cooper Black" panose="0208090404030B020404" pitchFamily="18" charset="0"/>
              </a:rPr>
              <a:t>RPTR [PAR] </a:t>
            </a:r>
            <a:r>
              <a:rPr lang="en-IN" sz="3200" dirty="0">
                <a:latin typeface="Cooper Black" panose="0208090404030B020404" pitchFamily="18" charset="0"/>
              </a:rPr>
              <a:t>:= </a:t>
            </a:r>
            <a:r>
              <a:rPr lang="en-IN" sz="3200" b="1" dirty="0">
                <a:latin typeface="Cooper Black" panose="0208090404030B020404" pitchFamily="18" charset="0"/>
              </a:rPr>
              <a:t>CHILD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[End of Inner if statement]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Else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          Set</a:t>
            </a:r>
            <a:r>
              <a:rPr lang="en-IN" sz="3200" b="1" dirty="0">
                <a:latin typeface="Cooper Black" panose="0208090404030B020404" pitchFamily="18" charset="0"/>
              </a:rPr>
              <a:t> ROOT </a:t>
            </a:r>
            <a:r>
              <a:rPr lang="en-IN" sz="3200" dirty="0">
                <a:latin typeface="Cooper Black" panose="0208090404030B020404" pitchFamily="18" charset="0"/>
              </a:rPr>
              <a:t>:= </a:t>
            </a:r>
            <a:r>
              <a:rPr lang="en-IN" sz="3200" b="1" dirty="0">
                <a:latin typeface="Cooper Black" panose="0208090404030B020404" pitchFamily="18" charset="0"/>
              </a:rPr>
              <a:t>CHILD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[End of outer if statement]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b="1" dirty="0">
                <a:latin typeface="Cooper Black" panose="0208090404030B020404" pitchFamily="18" charset="0"/>
              </a:rPr>
              <a:t>Step 3 </a:t>
            </a:r>
            <a:r>
              <a:rPr lang="en-IN" sz="3200" dirty="0">
                <a:latin typeface="Cooper Black" panose="0208090404030B020404" pitchFamily="18" charset="0"/>
              </a:rPr>
              <a:t>[Finished]</a:t>
            </a:r>
            <a:br>
              <a:rPr lang="en-IN" sz="3200" dirty="0">
                <a:latin typeface="Cooper Black" panose="0208090404030B020404" pitchFamily="18" charset="0"/>
              </a:rPr>
            </a:br>
            <a:r>
              <a:rPr lang="en-IN" sz="3200" dirty="0">
                <a:latin typeface="Cooper Black" panose="0208090404030B020404" pitchFamily="18" charset="0"/>
              </a:rPr>
              <a:t>             Return 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035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D644-6F35-B24B-C65B-F5BF715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0" dirty="0">
                <a:solidFill>
                  <a:srgbClr val="25265E"/>
                </a:solidFill>
                <a:effectLst/>
                <a:latin typeface="Berlin Sans FB Demi" panose="020E0802020502020306" pitchFamily="34" charset="0"/>
              </a:rPr>
              <a:t>Case III = two children</a:t>
            </a:r>
            <a:endParaRPr lang="en-IN" sz="6000" dirty="0">
              <a:latin typeface="Berlin Sans FB Demi" panose="020E0802020502020306" pitchFamily="34" charset="0"/>
            </a:endParaRPr>
          </a:p>
        </p:txBody>
      </p:sp>
      <p:pic>
        <p:nvPicPr>
          <p:cNvPr id="5122" name="Picture 2" descr="3 is to be deleted">
            <a:extLst>
              <a:ext uri="{FF2B5EF4-FFF2-40B4-BE49-F238E27FC236}">
                <a16:creationId xmlns:a16="http://schemas.microsoft.com/office/drawing/2014/main" id="{7F4DCD18-2870-613C-7FB0-4F036142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7872" y="2282884"/>
            <a:ext cx="5895858" cy="30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A9C70-E4BD-2B47-DF94-7DE6E744640A}"/>
              </a:ext>
            </a:extLst>
          </p:cNvPr>
          <p:cNvSpPr txBox="1"/>
          <p:nvPr/>
        </p:nvSpPr>
        <p:spPr>
          <a:xfrm>
            <a:off x="784466" y="5615174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oper Black" panose="0208090404030B020404" pitchFamily="18" charset="0"/>
              </a:rPr>
              <a:t>3 is to be deleted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5124" name="Picture 4" descr="Copy the value of the inorder successor (4) to the node">
            <a:extLst>
              <a:ext uri="{FF2B5EF4-FFF2-40B4-BE49-F238E27FC236}">
                <a16:creationId xmlns:a16="http://schemas.microsoft.com/office/drawing/2014/main" id="{0C2B7836-C207-3549-3A9C-ABA4F4CA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39" y="2130483"/>
            <a:ext cx="6191722" cy="31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381FA-853E-6CC7-6CE5-71B74191813B}"/>
              </a:ext>
            </a:extLst>
          </p:cNvPr>
          <p:cNvSpPr txBox="1"/>
          <p:nvPr/>
        </p:nvSpPr>
        <p:spPr>
          <a:xfrm>
            <a:off x="3858216" y="5546072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         </a:t>
            </a:r>
            <a:r>
              <a:rPr lang="en-US" b="0" i="0" dirty="0">
                <a:effectLst/>
                <a:latin typeface="Cooper Black" panose="0208090404030B020404" pitchFamily="18" charset="0"/>
              </a:rPr>
              <a:t>Copy the value of the in-order </a:t>
            </a:r>
          </a:p>
          <a:p>
            <a:r>
              <a:rPr lang="en-US" dirty="0">
                <a:latin typeface="Cooper Black" panose="0208090404030B020404" pitchFamily="18" charset="0"/>
              </a:rPr>
              <a:t>         </a:t>
            </a:r>
            <a:r>
              <a:rPr lang="en-US" b="0" i="0" dirty="0">
                <a:effectLst/>
                <a:latin typeface="Cooper Black" panose="0208090404030B020404" pitchFamily="18" charset="0"/>
              </a:rPr>
              <a:t>successor (4) to the node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5126" name="Picture 6" descr="delete the inorder successor">
            <a:extLst>
              <a:ext uri="{FF2B5EF4-FFF2-40B4-BE49-F238E27FC236}">
                <a16:creationId xmlns:a16="http://schemas.microsoft.com/office/drawing/2014/main" id="{2E864DFA-2B2C-7DA2-5E23-F6FCC6A4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16" y="2214694"/>
            <a:ext cx="5975056" cy="30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FACAB7-CDA9-B403-FA46-4DCA17E68D38}"/>
              </a:ext>
            </a:extLst>
          </p:cNvPr>
          <p:cNvSpPr txBox="1"/>
          <p:nvPr/>
        </p:nvSpPr>
        <p:spPr>
          <a:xfrm>
            <a:off x="8209634" y="5546984"/>
            <a:ext cx="697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euclid_circular_a"/>
              </a:rPr>
              <a:t>       </a:t>
            </a:r>
            <a:r>
              <a:rPr lang="en-IN" b="0" i="0" dirty="0">
                <a:effectLst/>
                <a:latin typeface="Cooper Black" panose="0208090404030B020404" pitchFamily="18" charset="0"/>
              </a:rPr>
              <a:t>Delete the in</a:t>
            </a:r>
            <a:r>
              <a:rPr lang="en-IN" dirty="0">
                <a:latin typeface="Cooper Black" panose="0208090404030B020404" pitchFamily="18" charset="0"/>
              </a:rPr>
              <a:t>-</a:t>
            </a:r>
            <a:r>
              <a:rPr lang="en-IN" b="0" i="0" dirty="0">
                <a:effectLst/>
                <a:latin typeface="Cooper Black" panose="0208090404030B020404" pitchFamily="18" charset="0"/>
              </a:rPr>
              <a:t>order successor</a:t>
            </a:r>
            <a:endParaRPr lang="en-IN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04C0-1238-78DF-ED14-EB75F3E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244" y="13945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Berlin Sans FB Demi" panose="020E0802020502020306" pitchFamily="34" charset="0"/>
              </a:rPr>
              <a:t>Algorithm for case III</a:t>
            </a:r>
            <a:endParaRPr lang="en-IN" sz="4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8E361B-8111-9EBC-1711-25D29906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420346"/>
            <a:ext cx="10056812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Cooper Black" panose="0208090404030B020404" pitchFamily="18" charset="0"/>
              </a:rPr>
              <a:t>Procedure : case III (INFO,LPTR,RPTR,ROOT,LOC,PAR)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In this procedure the pointer </a:t>
            </a:r>
            <a:r>
              <a:rPr lang="en-IN" sz="8000" b="1" dirty="0">
                <a:latin typeface="Cooper Black" panose="0208090404030B020404" pitchFamily="18" charset="0"/>
              </a:rPr>
              <a:t>SUC</a:t>
            </a:r>
            <a:r>
              <a:rPr lang="en-IN" sz="8000" dirty="0">
                <a:latin typeface="Cooper Black" panose="0208090404030B020404" pitchFamily="18" charset="0"/>
              </a:rPr>
              <a:t> gives the location of the in-order successor of </a:t>
            </a:r>
            <a:r>
              <a:rPr lang="en-IN" sz="8000" b="1" dirty="0">
                <a:latin typeface="Cooper Black" panose="0208090404030B020404" pitchFamily="18" charset="0"/>
              </a:rPr>
              <a:t>N</a:t>
            </a:r>
            <a:r>
              <a:rPr lang="en-IN" sz="8000" dirty="0">
                <a:latin typeface="Cooper Black" panose="0208090404030B020404" pitchFamily="18" charset="0"/>
              </a:rPr>
              <a:t> and </a:t>
            </a:r>
            <a:r>
              <a:rPr lang="en-IN" sz="8000" b="1" dirty="0">
                <a:latin typeface="Cooper Black" panose="0208090404030B020404" pitchFamily="18" charset="0"/>
              </a:rPr>
              <a:t>PSUC</a:t>
            </a:r>
            <a:r>
              <a:rPr lang="en-IN" sz="8000" dirty="0">
                <a:latin typeface="Cooper Black" panose="0208090404030B020404" pitchFamily="18" charset="0"/>
              </a:rPr>
              <a:t> gives the location of parent of the in-order successor. </a:t>
            </a:r>
          </a:p>
          <a:p>
            <a:pPr marL="0" indent="0">
              <a:buNone/>
            </a:pPr>
            <a:r>
              <a:rPr lang="en-IN" sz="8000" b="1" dirty="0">
                <a:latin typeface="Cooper Black" panose="0208090404030B020404" pitchFamily="18" charset="0"/>
              </a:rPr>
              <a:t>Step 1  </a:t>
            </a:r>
            <a:r>
              <a:rPr lang="en-IN" sz="8000" dirty="0">
                <a:latin typeface="Cooper Black" panose="0208090404030B020404" pitchFamily="18" charset="0"/>
              </a:rPr>
              <a:t>[find </a:t>
            </a:r>
            <a:r>
              <a:rPr lang="en-IN" sz="8000" b="1" dirty="0">
                <a:latin typeface="Cooper Black" panose="0208090404030B020404" pitchFamily="18" charset="0"/>
              </a:rPr>
              <a:t>SUC</a:t>
            </a:r>
            <a:r>
              <a:rPr lang="en-IN" sz="8000" dirty="0">
                <a:latin typeface="Cooper Black" panose="0208090404030B020404" pitchFamily="18" charset="0"/>
              </a:rPr>
              <a:t> and </a:t>
            </a:r>
            <a:r>
              <a:rPr lang="en-IN" sz="8000" b="1" dirty="0">
                <a:latin typeface="Cooper Black" panose="0208090404030B020404" pitchFamily="18" charset="0"/>
              </a:rPr>
              <a:t>PSUC</a:t>
            </a:r>
            <a:r>
              <a:rPr lang="en-IN" sz="8000" dirty="0">
                <a:latin typeface="Cooper Black" panose="0208090404030B0204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(i)                   Set </a:t>
            </a:r>
            <a:r>
              <a:rPr lang="en-IN" sz="8000" b="1" dirty="0">
                <a:latin typeface="Cooper Black" panose="0208090404030B020404" pitchFamily="18" charset="0"/>
              </a:rPr>
              <a:t>PTR := RPTR[LOC] </a:t>
            </a:r>
            <a:r>
              <a:rPr lang="en-IN" sz="8000" dirty="0">
                <a:latin typeface="Cooper Black" panose="0208090404030B020404" pitchFamily="18" charset="0"/>
              </a:rPr>
              <a:t>and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                                </a:t>
            </a:r>
            <a:r>
              <a:rPr lang="en-IN" sz="8000" b="1" dirty="0">
                <a:latin typeface="Cooper Black" panose="0208090404030B020404" pitchFamily="18" charset="0"/>
              </a:rPr>
              <a:t>TEMP := LOC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(ii)         Repeat while </a:t>
            </a:r>
            <a:r>
              <a:rPr lang="en-IN" sz="8000" b="1" dirty="0">
                <a:latin typeface="Cooper Black" panose="0208090404030B020404" pitchFamily="18" charset="0"/>
              </a:rPr>
              <a:t>LPTR[PTR] &lt;&gt; NULL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                         Set </a:t>
            </a:r>
            <a:r>
              <a:rPr lang="en-IN" sz="8000" b="1" dirty="0">
                <a:latin typeface="Cooper Black" panose="0208090404030B020404" pitchFamily="18" charset="0"/>
              </a:rPr>
              <a:t>TEMP := PTR </a:t>
            </a:r>
            <a:r>
              <a:rPr lang="en-IN" sz="8000" dirty="0">
                <a:latin typeface="Cooper Black" panose="0208090404030B020404" pitchFamily="18" charset="0"/>
              </a:rPr>
              <a:t>and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                                     </a:t>
            </a:r>
            <a:r>
              <a:rPr lang="en-IN" sz="8000" b="1" dirty="0">
                <a:latin typeface="Cooper Black" panose="0208090404030B020404" pitchFamily="18" charset="0"/>
              </a:rPr>
              <a:t>PTR := LPTR[PTR]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                          [End of loop]        </a:t>
            </a:r>
          </a:p>
          <a:p>
            <a:pPr marL="0" indent="0">
              <a:buNone/>
            </a:pPr>
            <a:r>
              <a:rPr lang="en-IN" sz="8000" dirty="0">
                <a:latin typeface="Cooper Black" panose="0208090404030B020404" pitchFamily="18" charset="0"/>
              </a:rPr>
              <a:t>(iii)                    Set </a:t>
            </a:r>
            <a:r>
              <a:rPr lang="en-IN" sz="8000" b="1" dirty="0">
                <a:latin typeface="Cooper Black" panose="0208090404030B020404" pitchFamily="18" charset="0"/>
              </a:rPr>
              <a:t>SUC := PTR </a:t>
            </a:r>
            <a:r>
              <a:rPr lang="en-IN" sz="8000" dirty="0">
                <a:latin typeface="Cooper Black" panose="0208090404030B020404" pitchFamily="18" charset="0"/>
              </a:rPr>
              <a:t>and</a:t>
            </a:r>
          </a:p>
          <a:p>
            <a:pPr marL="0" indent="0">
              <a:buNone/>
            </a:pPr>
            <a:r>
              <a:rPr lang="en-IN" sz="8000" b="1" dirty="0">
                <a:latin typeface="Cooper Black" panose="0208090404030B020404" pitchFamily="18" charset="0"/>
              </a:rPr>
              <a:t>                                      PSUC := TEMP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985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A976-5AAD-A759-884B-B38D89EA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1" y="2713877"/>
            <a:ext cx="10744200" cy="18222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ooper Black" panose="0208090404030B020404" pitchFamily="18" charset="0"/>
              </a:rPr>
              <a:t>Step 2</a:t>
            </a:r>
            <a:r>
              <a:rPr lang="en-US" sz="2800" dirty="0">
                <a:latin typeface="Cooper Black" panose="0208090404030B020404" pitchFamily="18" charset="0"/>
              </a:rPr>
              <a:t>  [Delete in-order successor using procedure 5.2]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Call</a:t>
            </a:r>
            <a:r>
              <a:rPr lang="en-US" sz="2800" b="1" dirty="0">
                <a:latin typeface="Cooper Black" panose="0208090404030B020404" pitchFamily="18" charset="0"/>
              </a:rPr>
              <a:t> CASE I,II (INFO,LPTR,RPTR,ROOT,SUC,PSUC)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b="1" dirty="0">
                <a:latin typeface="Cooper Black" panose="0208090404030B020404" pitchFamily="18" charset="0"/>
              </a:rPr>
              <a:t>Step 3  </a:t>
            </a:r>
            <a:r>
              <a:rPr lang="en-US" sz="2800" dirty="0">
                <a:latin typeface="Cooper Black" panose="0208090404030B020404" pitchFamily="18" charset="0"/>
              </a:rPr>
              <a:t>[Repeat node </a:t>
            </a:r>
            <a:r>
              <a:rPr lang="en-US" sz="2800" b="1" dirty="0">
                <a:latin typeface="Cooper Black" panose="0208090404030B020404" pitchFamily="18" charset="0"/>
              </a:rPr>
              <a:t>N</a:t>
            </a:r>
            <a:r>
              <a:rPr lang="en-US" sz="2800" dirty="0">
                <a:latin typeface="Cooper Black" panose="0208090404030B020404" pitchFamily="18" charset="0"/>
              </a:rPr>
              <a:t> by its in-order successor]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(i)          if </a:t>
            </a:r>
            <a:r>
              <a:rPr lang="en-US" sz="2800" b="1" dirty="0">
                <a:latin typeface="Cooper Black" panose="0208090404030B020404" pitchFamily="18" charset="0"/>
              </a:rPr>
              <a:t>PAR &lt;&gt; NULL </a:t>
            </a:r>
            <a:r>
              <a:rPr lang="en-US" sz="2800" dirty="0">
                <a:latin typeface="Cooper Black" panose="0208090404030B020404" pitchFamily="18" charset="0"/>
              </a:rPr>
              <a:t>then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if </a:t>
            </a:r>
            <a:r>
              <a:rPr lang="en-US" sz="2800" b="1" dirty="0">
                <a:latin typeface="Cooper Black" panose="0208090404030B020404" pitchFamily="18" charset="0"/>
              </a:rPr>
              <a:t>LOC = LPTR[PAR] </a:t>
            </a:r>
            <a:r>
              <a:rPr lang="en-US" sz="2800" dirty="0">
                <a:latin typeface="Cooper Black" panose="0208090404030B020404" pitchFamily="18" charset="0"/>
              </a:rPr>
              <a:t>then 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            Set </a:t>
            </a:r>
            <a:r>
              <a:rPr lang="en-US" sz="2800" b="1" dirty="0">
                <a:latin typeface="Cooper Black" panose="0208090404030B020404" pitchFamily="18" charset="0"/>
              </a:rPr>
              <a:t>LPTR[PAR] </a:t>
            </a:r>
            <a:r>
              <a:rPr lang="en-US" sz="2800" dirty="0">
                <a:latin typeface="Cooper Black" panose="0208090404030B020404" pitchFamily="18" charset="0"/>
              </a:rPr>
              <a:t>:= </a:t>
            </a:r>
            <a:r>
              <a:rPr lang="en-US" sz="2800" b="1" dirty="0">
                <a:latin typeface="Cooper Black" panose="0208090404030B020404" pitchFamily="18" charset="0"/>
              </a:rPr>
              <a:t>SUC 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Else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            Set </a:t>
            </a:r>
            <a:r>
              <a:rPr lang="en-US" sz="2800" b="1" dirty="0">
                <a:latin typeface="Cooper Black" panose="0208090404030B020404" pitchFamily="18" charset="0"/>
              </a:rPr>
              <a:t>RPTR[PAR] </a:t>
            </a:r>
            <a:r>
              <a:rPr lang="en-US" sz="2800" dirty="0">
                <a:latin typeface="Cooper Black" panose="0208090404030B020404" pitchFamily="18" charset="0"/>
              </a:rPr>
              <a:t>:= </a:t>
            </a:r>
            <a:r>
              <a:rPr lang="en-US" sz="2800" b="1" dirty="0">
                <a:latin typeface="Cooper Black" panose="0208090404030B020404" pitchFamily="18" charset="0"/>
              </a:rPr>
              <a:t>SUC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[End of inner if statement]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Else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 Set </a:t>
            </a:r>
            <a:r>
              <a:rPr lang="en-US" sz="2800" b="1" dirty="0">
                <a:latin typeface="Cooper Black" panose="0208090404030B020404" pitchFamily="18" charset="0"/>
              </a:rPr>
              <a:t>ROOT := SUC</a:t>
            </a:r>
            <a:br>
              <a:rPr lang="en-US" sz="2800" b="1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[End of outer if statement]</a:t>
            </a:r>
            <a:br>
              <a:rPr lang="en-US" sz="2800" dirty="0">
                <a:latin typeface="Cooper Black" panose="0208090404030B020404" pitchFamily="18" charset="0"/>
              </a:rPr>
            </a:b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(ii)         Set      </a:t>
            </a:r>
            <a:r>
              <a:rPr lang="en-US" sz="2800" b="1" dirty="0">
                <a:latin typeface="Cooper Black" panose="0208090404030B020404" pitchFamily="18" charset="0"/>
              </a:rPr>
              <a:t>LPTR[SUC] := LPTR[LOC] </a:t>
            </a:r>
            <a:r>
              <a:rPr lang="en-US" sz="2800" dirty="0">
                <a:latin typeface="Cooper Black" panose="0208090404030B020404" pitchFamily="18" charset="0"/>
              </a:rPr>
              <a:t>and</a:t>
            </a:r>
            <a:br>
              <a:rPr lang="en-US" sz="2800" b="1" dirty="0">
                <a:latin typeface="Cooper Black" panose="0208090404030B020404" pitchFamily="18" charset="0"/>
              </a:rPr>
            </a:br>
            <a:r>
              <a:rPr lang="en-US" sz="2800" b="1" dirty="0">
                <a:latin typeface="Cooper Black" panose="0208090404030B020404" pitchFamily="18" charset="0"/>
              </a:rPr>
              <a:t>                         RPTR[SUC] := RPTR[LOC]</a:t>
            </a:r>
            <a:br>
              <a:rPr lang="en-US" sz="2800" b="1" dirty="0">
                <a:latin typeface="Cooper Black" panose="0208090404030B020404" pitchFamily="18" charset="0"/>
              </a:rPr>
            </a:br>
            <a:r>
              <a:rPr lang="en-US" sz="2800" b="1" dirty="0">
                <a:latin typeface="Cooper Black" panose="0208090404030B020404" pitchFamily="18" charset="0"/>
              </a:rPr>
              <a:t>Step 4  </a:t>
            </a:r>
            <a:r>
              <a:rPr lang="en-US" sz="2800" dirty="0">
                <a:latin typeface="Cooper Black" panose="0208090404030B020404" pitchFamily="18" charset="0"/>
              </a:rPr>
              <a:t>[Finished]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Return </a:t>
            </a:r>
            <a:br>
              <a:rPr lang="en-US" sz="2800" dirty="0">
                <a:latin typeface="Cooper Black" panose="0208090404030B020404" pitchFamily="18" charset="0"/>
              </a:rPr>
            </a:b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1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9D60-80DE-72FF-A73F-229389E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3160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Berlin Sans FB Demi" panose="020E0802020502020306" pitchFamily="34" charset="0"/>
              </a:rPr>
              <a:t>Searching in bst</a:t>
            </a:r>
            <a:endParaRPr lang="en-IN" sz="72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240D-2300-75BD-53E7-26507995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latin typeface="Cooper Black" panose="0208090404030B020404" pitchFamily="18" charset="0"/>
              </a:rPr>
              <a:t>T</a:t>
            </a:r>
            <a:r>
              <a:rPr lang="en-US" sz="8000" b="0" i="0" dirty="0">
                <a:effectLst/>
                <a:latin typeface="Cooper Black" panose="0208090404030B020404" pitchFamily="18" charset="0"/>
              </a:rPr>
              <a:t>he algorithm depends on the property of BST that if each left subtree has values below root and each right subtree has values above the root.</a:t>
            </a:r>
          </a:p>
          <a:p>
            <a:pPr algn="l"/>
            <a:r>
              <a:rPr lang="en-US" sz="8000" b="0" i="0" dirty="0">
                <a:effectLst/>
                <a:latin typeface="Cooper Black" panose="0208090404030B020404" pitchFamily="18" charset="0"/>
              </a:rPr>
              <a:t>If the value is below the root, we can say for sure that the value is not in the right subtree; we need to only search in the left subtree and if the value is above the root, we can say for sure that the value is not in the left subtree; we need to only search in the right subtree.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4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58D5-49CF-0E85-DB36-7C091840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2160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Berlin Sans FB Demi" panose="020E0802020502020306" pitchFamily="34" charset="0"/>
              </a:rPr>
              <a:t>Here is an example of search algorithm</a:t>
            </a:r>
            <a:endParaRPr lang="en-IN" sz="4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8" descr="Binary Search Tree (BST) with Example">
            <a:extLst>
              <a:ext uri="{FF2B5EF4-FFF2-40B4-BE49-F238E27FC236}">
                <a16:creationId xmlns:a16="http://schemas.microsoft.com/office/drawing/2014/main" id="{EF66E441-6E24-C398-50F0-50DD0A74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94" y="2286410"/>
            <a:ext cx="6464772" cy="39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0E09-ED83-EE52-A09A-64394F7D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88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Search algorithm</a:t>
            </a:r>
            <a:endParaRPr lang="en-IN" sz="66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CDFE-3CF2-9B0D-061B-2FC5D08A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109" y="19617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oper Black" panose="0208090404030B020404" pitchFamily="18" charset="0"/>
              </a:rPr>
              <a:t>Procedure : SEARCH(INFO,LPTR,RPTR,ROOT,ITEM,LOC,PAR)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Here </a:t>
            </a:r>
            <a:r>
              <a:rPr lang="en-US" b="1" dirty="0">
                <a:latin typeface="Cooper Black" panose="0208090404030B020404" pitchFamily="18" charset="0"/>
              </a:rPr>
              <a:t>LOC</a:t>
            </a:r>
            <a:r>
              <a:rPr lang="en-US" dirty="0">
                <a:latin typeface="Cooper Black" panose="0208090404030B020404" pitchFamily="18" charset="0"/>
              </a:rPr>
              <a:t> is the location of given </a:t>
            </a:r>
            <a:r>
              <a:rPr lang="en-US" b="1" dirty="0">
                <a:latin typeface="Cooper Black" panose="0208090404030B020404" pitchFamily="18" charset="0"/>
              </a:rPr>
              <a:t>ITEM</a:t>
            </a:r>
            <a:r>
              <a:rPr lang="en-US" dirty="0">
                <a:latin typeface="Cooper Black" panose="0208090404030B020404" pitchFamily="18" charset="0"/>
              </a:rPr>
              <a:t> and </a:t>
            </a:r>
            <a:r>
              <a:rPr lang="en-US" b="1" dirty="0">
                <a:latin typeface="Cooper Black" panose="0208090404030B020404" pitchFamily="18" charset="0"/>
              </a:rPr>
              <a:t>PAR</a:t>
            </a:r>
            <a:r>
              <a:rPr lang="en-US" dirty="0">
                <a:latin typeface="Cooper Black" panose="0208090404030B020404" pitchFamily="18" charset="0"/>
              </a:rPr>
              <a:t> in the location of the parent of </a:t>
            </a:r>
            <a:r>
              <a:rPr lang="en-US" b="1" dirty="0">
                <a:latin typeface="Cooper Black" panose="0208090404030B020404" pitchFamily="18" charset="0"/>
              </a:rPr>
              <a:t>ITEM.</a:t>
            </a:r>
            <a:r>
              <a:rPr lang="en-US" dirty="0">
                <a:latin typeface="Cooper Black" panose="0208090404030B020404" pitchFamily="18" charset="0"/>
              </a:rPr>
              <a:t> The procedure traverse down the tree using the pointer </a:t>
            </a:r>
            <a:r>
              <a:rPr lang="en-US" b="1" dirty="0">
                <a:latin typeface="Cooper Black" panose="0208090404030B020404" pitchFamily="18" charset="0"/>
              </a:rPr>
              <a:t>PTR </a:t>
            </a:r>
            <a:r>
              <a:rPr lang="en-US" dirty="0">
                <a:latin typeface="Cooper Black" panose="0208090404030B020404" pitchFamily="18" charset="0"/>
              </a:rPr>
              <a:t>and the pointer </a:t>
            </a:r>
            <a:r>
              <a:rPr lang="en-US" b="1" dirty="0">
                <a:latin typeface="Cooper Black" panose="0208090404030B020404" pitchFamily="18" charset="0"/>
              </a:rPr>
              <a:t>TEMP</a:t>
            </a:r>
            <a:r>
              <a:rPr lang="en-US" dirty="0">
                <a:latin typeface="Cooper Black" panose="0208090404030B020404" pitchFamily="18" charset="0"/>
              </a:rPr>
              <a:t> for the parent node.</a:t>
            </a:r>
          </a:p>
          <a:p>
            <a:pPr marL="0" indent="0">
              <a:buNone/>
            </a:pPr>
            <a:r>
              <a:rPr lang="en-US" b="1" dirty="0">
                <a:latin typeface="Cooper Black" panose="0208090404030B020404" pitchFamily="18" charset="0"/>
              </a:rPr>
              <a:t>Step 1  </a:t>
            </a:r>
            <a:r>
              <a:rPr lang="en-US" dirty="0">
                <a:latin typeface="Cooper Black" panose="0208090404030B020404" pitchFamily="18" charset="0"/>
              </a:rPr>
              <a:t>[Is tree empty ?]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If </a:t>
            </a:r>
            <a:r>
              <a:rPr lang="en-US" b="1" dirty="0">
                <a:latin typeface="Cooper Black" panose="0208090404030B020404" pitchFamily="18" charset="0"/>
              </a:rPr>
              <a:t>ROOT = NULL </a:t>
            </a:r>
            <a:r>
              <a:rPr lang="en-US" dirty="0">
                <a:latin typeface="Cooper Black" panose="0208090404030B020404" pitchFamily="18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            Set </a:t>
            </a:r>
            <a:r>
              <a:rPr lang="en-US" b="1" dirty="0">
                <a:latin typeface="Cooper Black" panose="0208090404030B020404" pitchFamily="18" charset="0"/>
              </a:rPr>
              <a:t>LOC := NULL, PAR := NULL</a:t>
            </a:r>
            <a:r>
              <a:rPr lang="en-US" dirty="0">
                <a:latin typeface="Cooper Black" panose="0208090404030B020404" pitchFamily="18" charset="0"/>
              </a:rPr>
              <a:t> and Return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[End of if statement]</a:t>
            </a:r>
          </a:p>
          <a:p>
            <a:pPr marL="0" indent="0">
              <a:buNone/>
            </a:pPr>
            <a:r>
              <a:rPr lang="en-US" b="1" dirty="0">
                <a:latin typeface="Cooper Black" panose="0208090404030B020404" pitchFamily="18" charset="0"/>
              </a:rPr>
              <a:t>Step 2  </a:t>
            </a:r>
            <a:r>
              <a:rPr lang="en-US" dirty="0">
                <a:latin typeface="Cooper Black" panose="0208090404030B020404" pitchFamily="18" charset="0"/>
              </a:rPr>
              <a:t>[Is </a:t>
            </a:r>
            <a:r>
              <a:rPr lang="en-US" b="1" dirty="0">
                <a:latin typeface="Cooper Black" panose="0208090404030B020404" pitchFamily="18" charset="0"/>
              </a:rPr>
              <a:t>ITEM</a:t>
            </a:r>
            <a:r>
              <a:rPr lang="en-US" dirty="0">
                <a:latin typeface="Cooper Black" panose="0208090404030B020404" pitchFamily="18" charset="0"/>
              </a:rPr>
              <a:t> at root?]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If </a:t>
            </a:r>
            <a:r>
              <a:rPr lang="en-US" b="1" dirty="0">
                <a:latin typeface="Cooper Black" panose="0208090404030B020404" pitchFamily="18" charset="0"/>
              </a:rPr>
              <a:t>ITEM = INFO[ROOT] </a:t>
            </a:r>
            <a:r>
              <a:rPr lang="en-US" dirty="0">
                <a:latin typeface="Cooper Black" panose="0208090404030B020404" pitchFamily="18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             Set </a:t>
            </a:r>
            <a:r>
              <a:rPr lang="en-US" b="1" dirty="0">
                <a:latin typeface="Cooper Black" panose="0208090404030B020404" pitchFamily="18" charset="0"/>
              </a:rPr>
              <a:t>LOC := ROOT,PAR := NULL </a:t>
            </a:r>
            <a:r>
              <a:rPr lang="en-US" dirty="0">
                <a:latin typeface="Cooper Black" panose="0208090404030B020404" pitchFamily="18" charset="0"/>
              </a:rPr>
              <a:t>and Return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              [End of if statement]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5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E32B-1EFF-6800-3530-0AA01786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2857313"/>
            <a:ext cx="10789024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oper Black" panose="0208090404030B020404" pitchFamily="18" charset="0"/>
              </a:rPr>
              <a:t>Step 3</a:t>
            </a:r>
            <a:r>
              <a:rPr lang="en-US" sz="2000" dirty="0">
                <a:latin typeface="Cooper Black" panose="0208090404030B020404" pitchFamily="18" charset="0"/>
              </a:rPr>
              <a:t>  [Initialize pointers </a:t>
            </a:r>
            <a:r>
              <a:rPr lang="en-US" sz="2000" b="1" dirty="0">
                <a:latin typeface="Cooper Black" panose="0208090404030B020404" pitchFamily="18" charset="0"/>
              </a:rPr>
              <a:t>PTR and TEMP</a:t>
            </a:r>
            <a:r>
              <a:rPr lang="en-US" sz="2000" dirty="0">
                <a:latin typeface="Cooper Black" panose="0208090404030B020404" pitchFamily="18" charset="0"/>
              </a:rPr>
              <a:t>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If </a:t>
            </a:r>
            <a:r>
              <a:rPr lang="en-US" sz="2000" b="1" dirty="0">
                <a:latin typeface="Cooper Black" panose="0208090404030B020404" pitchFamily="18" charset="0"/>
              </a:rPr>
              <a:t>ITEM &lt; INFO[ROOT] </a:t>
            </a:r>
            <a:r>
              <a:rPr lang="en-US" sz="2000" dirty="0">
                <a:latin typeface="Cooper Black" panose="0208090404030B020404" pitchFamily="18" charset="0"/>
              </a:rPr>
              <a:t>then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           Set </a:t>
            </a:r>
            <a:r>
              <a:rPr lang="en-US" sz="2000" b="1" dirty="0">
                <a:latin typeface="Cooper Black" panose="0208090404030B020404" pitchFamily="18" charset="0"/>
              </a:rPr>
              <a:t>PTR := LPTR[ROOT]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r>
              <a:rPr lang="en-US" sz="2000" b="1" dirty="0">
                <a:latin typeface="Cooper Black" panose="0208090404030B020404" pitchFamily="18" charset="0"/>
              </a:rPr>
              <a:t>TEMP := ROOT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Else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            Set </a:t>
            </a:r>
            <a:r>
              <a:rPr lang="en-US" sz="2000" b="1" dirty="0">
                <a:latin typeface="Cooper Black" panose="0208090404030B020404" pitchFamily="18" charset="0"/>
              </a:rPr>
              <a:t>PTR := RPTR[ROOT]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r>
              <a:rPr lang="en-US" sz="2000" b="1" dirty="0">
                <a:latin typeface="Cooper Black" panose="0208090404030B020404" pitchFamily="18" charset="0"/>
              </a:rPr>
              <a:t>TEMP := ROOT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[End of if statement]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Step 4  </a:t>
            </a:r>
            <a:r>
              <a:rPr lang="en-US" sz="2000" dirty="0">
                <a:latin typeface="Cooper Black" panose="0208090404030B020404" pitchFamily="18" charset="0"/>
              </a:rPr>
              <a:t>Repeat steps 5 and 6 while </a:t>
            </a:r>
            <a:r>
              <a:rPr lang="en-US" sz="2000" b="1" dirty="0">
                <a:latin typeface="Cooper Black" panose="0208090404030B020404" pitchFamily="18" charset="0"/>
              </a:rPr>
              <a:t>PTR &lt;&gt;NULL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Step 5</a:t>
            </a:r>
            <a:r>
              <a:rPr lang="en-US" sz="2000" dirty="0">
                <a:latin typeface="Cooper Black" panose="0208090404030B020404" pitchFamily="18" charset="0"/>
              </a:rPr>
              <a:t>  [</a:t>
            </a:r>
            <a:r>
              <a:rPr lang="en-US" sz="2000" b="1" dirty="0">
                <a:latin typeface="Cooper Black" panose="0208090404030B020404" pitchFamily="18" charset="0"/>
              </a:rPr>
              <a:t>ITEM</a:t>
            </a:r>
            <a:r>
              <a:rPr lang="en-US" sz="2000" dirty="0">
                <a:latin typeface="Cooper Black" panose="0208090404030B020404" pitchFamily="18" charset="0"/>
              </a:rPr>
              <a:t> found ?]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If </a:t>
            </a:r>
            <a:r>
              <a:rPr lang="en-US" sz="2000" b="1" dirty="0">
                <a:latin typeface="Cooper Black" panose="0208090404030B020404" pitchFamily="18" charset="0"/>
              </a:rPr>
              <a:t>ITEM = INFO[PTR] </a:t>
            </a:r>
            <a:r>
              <a:rPr lang="en-US" sz="2000" dirty="0">
                <a:latin typeface="Cooper Black" panose="0208090404030B020404" pitchFamily="18" charset="0"/>
              </a:rPr>
              <a:t>then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          Set       </a:t>
            </a:r>
            <a:r>
              <a:rPr lang="en-US" sz="2000" b="1" dirty="0">
                <a:latin typeface="Cooper Black" panose="0208090404030B020404" pitchFamily="18" charset="0"/>
              </a:rPr>
              <a:t>LOC := PTR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r>
              <a:rPr lang="en-US" sz="2000" b="1" dirty="0">
                <a:latin typeface="Cooper Black" panose="0208090404030B020404" pitchFamily="18" charset="0"/>
              </a:rPr>
              <a:t>PAR :-= TEMP </a:t>
            </a:r>
            <a:r>
              <a:rPr lang="en-US" sz="2000" dirty="0">
                <a:latin typeface="Cooper Black" panose="0208090404030B020404" pitchFamily="18" charset="0"/>
              </a:rPr>
              <a:t>and Return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[End of if statement]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Step 6  </a:t>
            </a:r>
            <a:r>
              <a:rPr lang="en-US" sz="2000" dirty="0">
                <a:latin typeface="Cooper Black" panose="0208090404030B020404" pitchFamily="18" charset="0"/>
              </a:rPr>
              <a:t>If </a:t>
            </a:r>
            <a:r>
              <a:rPr lang="en-US" sz="2000" b="1" dirty="0">
                <a:latin typeface="Cooper Black" panose="0208090404030B020404" pitchFamily="18" charset="0"/>
              </a:rPr>
              <a:t>ITEM &lt; INFO[PTR] </a:t>
            </a:r>
            <a:r>
              <a:rPr lang="en-US" sz="2000" dirty="0">
                <a:latin typeface="Cooper Black" panose="0208090404030B020404" pitchFamily="18" charset="0"/>
              </a:rPr>
              <a:t>then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          Set </a:t>
            </a:r>
            <a:r>
              <a:rPr lang="en-US" sz="2000" b="1" dirty="0">
                <a:latin typeface="Cooper Black" panose="0208090404030B020404" pitchFamily="18" charset="0"/>
              </a:rPr>
              <a:t>PTR := LPTR[PTR]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r>
              <a:rPr lang="en-US" sz="2000" b="1" dirty="0">
                <a:latin typeface="Cooper Black" panose="0208090404030B020404" pitchFamily="18" charset="0"/>
              </a:rPr>
              <a:t>TEMP := PTR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Else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           Set </a:t>
            </a:r>
            <a:r>
              <a:rPr lang="en-US" sz="2000" b="1" dirty="0">
                <a:latin typeface="Cooper Black" panose="0208090404030B020404" pitchFamily="18" charset="0"/>
              </a:rPr>
              <a:t>PTR := RPTR[PTR]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r>
              <a:rPr lang="en-US" sz="2000" b="1" dirty="0">
                <a:latin typeface="Cooper Black" panose="0208090404030B020404" pitchFamily="18" charset="0"/>
              </a:rPr>
              <a:t>TEMP := PTR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[End of if statement]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 [End of step 4 loop]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Step 7  </a:t>
            </a:r>
            <a:r>
              <a:rPr lang="en-US" sz="2000" dirty="0">
                <a:latin typeface="Cooper Black" panose="0208090404030B020404" pitchFamily="18" charset="0"/>
              </a:rPr>
              <a:t>[Search unsuccessful]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 Set      </a:t>
            </a:r>
            <a:r>
              <a:rPr lang="en-US" sz="2000" b="1" dirty="0">
                <a:latin typeface="Cooper Black" panose="0208090404030B020404" pitchFamily="18" charset="0"/>
              </a:rPr>
              <a:t>LOC := NULL </a:t>
            </a:r>
            <a:r>
              <a:rPr lang="en-US" sz="2000" dirty="0">
                <a:latin typeface="Cooper Black" panose="0208090404030B020404" pitchFamily="18" charset="0"/>
              </a:rPr>
              <a:t>and 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              PAR := TEMP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b="1" dirty="0">
                <a:latin typeface="Cooper Black" panose="0208090404030B020404" pitchFamily="18" charset="0"/>
              </a:rPr>
              <a:t>Step 8  </a:t>
            </a:r>
            <a:r>
              <a:rPr lang="en-US" sz="2000" dirty="0">
                <a:latin typeface="Cooper Black" panose="0208090404030B020404" pitchFamily="18" charset="0"/>
              </a:rPr>
              <a:t>[Finished]</a:t>
            </a:r>
            <a:br>
              <a:rPr lang="en-US" sz="2000" dirty="0">
                <a:latin typeface="Cooper Black" panose="0208090404030B020404" pitchFamily="18" charset="0"/>
              </a:rPr>
            </a:br>
            <a:r>
              <a:rPr lang="en-US" sz="2000" dirty="0">
                <a:latin typeface="Cooper Black" panose="0208090404030B020404" pitchFamily="18" charset="0"/>
              </a:rPr>
              <a:t>             Return</a:t>
            </a:r>
            <a:endParaRPr lang="en-IN" sz="2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CC6-8D9E-FF07-EFD8-E21FDEB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90" y="8572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Delete algorithm</a:t>
            </a:r>
            <a:endParaRPr lang="en-IN" sz="66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35C6-4390-DA48-D6ED-6A51231E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0" y="1442255"/>
            <a:ext cx="9753716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oper Black" panose="0208090404030B020404" pitchFamily="18" charset="0"/>
              </a:rPr>
              <a:t>Algorithm : DELETE(INFO,LPTR,RPTR,ROOT,AVAIL,ITEM)</a:t>
            </a:r>
          </a:p>
          <a:p>
            <a:pPr marL="0" indent="0">
              <a:buNone/>
            </a:pPr>
            <a:r>
              <a:rPr lang="en-US" sz="1800" dirty="0">
                <a:latin typeface="Cooper Black" panose="0208090404030B020404" pitchFamily="18" charset="0"/>
              </a:rPr>
              <a:t>A binary search tree </a:t>
            </a:r>
            <a:r>
              <a:rPr lang="en-US" sz="1800" b="1" dirty="0">
                <a:latin typeface="Cooper Black" panose="0208090404030B020404" pitchFamily="18" charset="0"/>
              </a:rPr>
              <a:t>T</a:t>
            </a:r>
            <a:r>
              <a:rPr lang="en-US" sz="1800" dirty="0">
                <a:latin typeface="Cooper Black" panose="0208090404030B020404" pitchFamily="18" charset="0"/>
              </a:rPr>
              <a:t> is in memory and an </a:t>
            </a:r>
            <a:r>
              <a:rPr lang="en-US" sz="1800" b="1" dirty="0">
                <a:latin typeface="Cooper Black" panose="0208090404030B020404" pitchFamily="18" charset="0"/>
              </a:rPr>
              <a:t>ITEM</a:t>
            </a:r>
            <a:r>
              <a:rPr lang="en-US" sz="1800" dirty="0">
                <a:latin typeface="Cooper Black" panose="0208090404030B020404" pitchFamily="18" charset="0"/>
              </a:rPr>
              <a:t> of information is given. </a:t>
            </a:r>
            <a:r>
              <a:rPr lang="en-IN" sz="1800" dirty="0">
                <a:latin typeface="Cooper Black" panose="0208090404030B020404" pitchFamily="18" charset="0"/>
              </a:rPr>
              <a:t>This algorithm is used to delete the node of given </a:t>
            </a:r>
            <a:r>
              <a:rPr lang="en-IN" sz="1800" b="1" dirty="0">
                <a:latin typeface="Cooper Black" panose="0208090404030B020404" pitchFamily="18" charset="0"/>
              </a:rPr>
              <a:t>ITEM.</a:t>
            </a:r>
          </a:p>
          <a:p>
            <a:pPr marL="0" indent="0">
              <a:buNone/>
            </a:pPr>
            <a:r>
              <a:rPr lang="en-IN" sz="1800" b="1" dirty="0">
                <a:latin typeface="Cooper Black" panose="0208090404030B020404" pitchFamily="18" charset="0"/>
              </a:rPr>
              <a:t>Step 1</a:t>
            </a:r>
            <a:r>
              <a:rPr lang="en-IN" sz="1800" dirty="0">
                <a:latin typeface="Cooper Black" panose="0208090404030B020404" pitchFamily="18" charset="0"/>
              </a:rPr>
              <a:t>  [Find the location of </a:t>
            </a:r>
            <a:r>
              <a:rPr lang="en-IN" sz="1800" b="1" dirty="0">
                <a:latin typeface="Cooper Black" panose="0208090404030B020404" pitchFamily="18" charset="0"/>
              </a:rPr>
              <a:t>ITEM </a:t>
            </a:r>
            <a:r>
              <a:rPr lang="en-IN" sz="1800" dirty="0">
                <a:latin typeface="Cooper Black" panose="0208090404030B020404" pitchFamily="18" charset="0"/>
              </a:rPr>
              <a:t>and its parent by using procedure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5.1]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call </a:t>
            </a:r>
            <a:r>
              <a:rPr lang="en-IN" sz="1800" b="1" dirty="0">
                <a:latin typeface="Cooper Black" panose="0208090404030B020404" pitchFamily="18" charset="0"/>
              </a:rPr>
              <a:t>SEARCH(INFO, LPTR,RPTR,ROOT,ITEM,LOC,PAR)</a:t>
            </a:r>
          </a:p>
          <a:p>
            <a:pPr marL="0" indent="0">
              <a:buNone/>
            </a:pPr>
            <a:r>
              <a:rPr lang="en-IN" sz="1800" b="1" dirty="0">
                <a:latin typeface="Cooper Black" panose="0208090404030B020404" pitchFamily="18" charset="0"/>
              </a:rPr>
              <a:t>Step 2 </a:t>
            </a:r>
            <a:r>
              <a:rPr lang="en-IN" sz="1800" dirty="0">
                <a:latin typeface="Cooper Black" panose="0208090404030B020404" pitchFamily="18" charset="0"/>
              </a:rPr>
              <a:t> [if item is not in tree]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if </a:t>
            </a:r>
            <a:r>
              <a:rPr lang="en-IN" sz="1800" b="1" dirty="0">
                <a:latin typeface="Cooper Black" panose="0208090404030B020404" pitchFamily="18" charset="0"/>
              </a:rPr>
              <a:t>LOC = NULL </a:t>
            </a:r>
            <a:r>
              <a:rPr lang="en-IN" sz="1800" dirty="0">
                <a:latin typeface="Cooper Black" panose="0208090404030B020404" pitchFamily="18" charset="0"/>
              </a:rPr>
              <a:t>then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            write “</a:t>
            </a:r>
            <a:r>
              <a:rPr lang="en-IN" sz="1800" b="1" dirty="0">
                <a:latin typeface="Cooper Black" panose="0208090404030B020404" pitchFamily="18" charset="0"/>
              </a:rPr>
              <a:t>ITEM </a:t>
            </a:r>
            <a:r>
              <a:rPr lang="en-IN" sz="1800" dirty="0">
                <a:latin typeface="Cooper Black" panose="0208090404030B020404" pitchFamily="18" charset="0"/>
              </a:rPr>
              <a:t>not in tree”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             Exit</a:t>
            </a:r>
          </a:p>
          <a:p>
            <a:pPr marL="0" indent="0">
              <a:buNone/>
            </a:pPr>
            <a:r>
              <a:rPr lang="en-IN" sz="1800" dirty="0">
                <a:latin typeface="Cooper Black" panose="0208090404030B020404" pitchFamily="18" charset="0"/>
              </a:rPr>
              <a:t>              [End of if statement]               </a:t>
            </a:r>
            <a:endParaRPr lang="en-US" sz="1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C04-53E7-4F6A-55F3-0404EC6C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44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oper Black" panose="0208090404030B020404" pitchFamily="18" charset="0"/>
              </a:rPr>
              <a:t>Step 3  </a:t>
            </a:r>
            <a:r>
              <a:rPr lang="en-US" sz="2800" dirty="0">
                <a:latin typeface="Cooper Black" panose="0208090404030B020404" pitchFamily="18" charset="0"/>
              </a:rPr>
              <a:t>[Delete node containing</a:t>
            </a:r>
            <a:r>
              <a:rPr lang="en-US" sz="2800" b="1" dirty="0">
                <a:latin typeface="Cooper Black" panose="0208090404030B020404" pitchFamily="18" charset="0"/>
              </a:rPr>
              <a:t> ITEM</a:t>
            </a:r>
            <a:r>
              <a:rPr lang="en-US" sz="2800" dirty="0">
                <a:latin typeface="Cooper Black" panose="0208090404030B020404" pitchFamily="18" charset="0"/>
              </a:rPr>
              <a:t>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If </a:t>
            </a:r>
            <a:r>
              <a:rPr lang="en-US" sz="2800" b="1" dirty="0">
                <a:latin typeface="Cooper Black" panose="0208090404030B020404" pitchFamily="18" charset="0"/>
              </a:rPr>
              <a:t>RPTR[L0C] &lt;&gt; NULL </a:t>
            </a:r>
            <a:r>
              <a:rPr lang="en-US" sz="2800" dirty="0">
                <a:latin typeface="Cooper Black" panose="0208090404030B020404" pitchFamily="18" charset="0"/>
              </a:rPr>
              <a:t>and </a:t>
            </a:r>
            <a:r>
              <a:rPr lang="en-US" sz="2800" b="1" dirty="0">
                <a:latin typeface="Cooper Black" panose="0208090404030B020404" pitchFamily="18" charset="0"/>
              </a:rPr>
              <a:t>LPTR[LOC] &lt;&gt; NULL </a:t>
            </a:r>
            <a:r>
              <a:rPr lang="en-US" sz="2800" dirty="0">
                <a:latin typeface="Cooper Black" panose="0208090404030B020404" pitchFamily="18" charset="0"/>
              </a:rPr>
              <a:t>then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call </a:t>
            </a:r>
            <a:r>
              <a:rPr lang="en-US" sz="2800" b="1" dirty="0">
                <a:latin typeface="Cooper Black" panose="0208090404030B020404" pitchFamily="18" charset="0"/>
              </a:rPr>
              <a:t>CASE III (INFO,LPTR,RPTR,ROOT,LOC,PAR)</a:t>
            </a:r>
            <a:br>
              <a:rPr lang="en-US" sz="2800" b="1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Else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call </a:t>
            </a:r>
            <a:r>
              <a:rPr lang="en-US" sz="2800" b="1" dirty="0">
                <a:latin typeface="Cooper Black" panose="0208090404030B020404" pitchFamily="18" charset="0"/>
              </a:rPr>
              <a:t>CASE I,II(INFO,LPTR,RPTR,ROOT,LOC.PAR)</a:t>
            </a:r>
            <a:br>
              <a:rPr lang="en-US" sz="2800" b="1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[End of if statement]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b="1" dirty="0">
                <a:latin typeface="Cooper Black" panose="0208090404030B020404" pitchFamily="18" charset="0"/>
              </a:rPr>
              <a:t>Step 4</a:t>
            </a:r>
            <a:r>
              <a:rPr lang="en-US" sz="2800" dirty="0">
                <a:latin typeface="Cooper Black" panose="0208090404030B020404" pitchFamily="18" charset="0"/>
              </a:rPr>
              <a:t>  [Add deleted node to the </a:t>
            </a:r>
            <a:r>
              <a:rPr lang="en-US" sz="2800" b="1" dirty="0">
                <a:latin typeface="Cooper Black" panose="0208090404030B020404" pitchFamily="18" charset="0"/>
              </a:rPr>
              <a:t>AVAIL</a:t>
            </a:r>
            <a:r>
              <a:rPr lang="en-US" sz="2800" dirty="0">
                <a:latin typeface="Cooper Black" panose="0208090404030B020404" pitchFamily="18" charset="0"/>
              </a:rPr>
              <a:t> list]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           Set       </a:t>
            </a:r>
            <a:r>
              <a:rPr lang="en-US" sz="2800" b="1" dirty="0">
                <a:latin typeface="Cooper Black" panose="0208090404030B020404" pitchFamily="18" charset="0"/>
              </a:rPr>
              <a:t>LPTR[LOC] := AVAIL </a:t>
            </a:r>
            <a:r>
              <a:rPr lang="en-US" sz="2800" dirty="0">
                <a:latin typeface="Cooper Black" panose="0208090404030B020404" pitchFamily="18" charset="0"/>
              </a:rPr>
              <a:t>and </a:t>
            </a:r>
            <a:r>
              <a:rPr lang="en-US" sz="2800" b="1" dirty="0">
                <a:latin typeface="Cooper Black" panose="0208090404030B020404" pitchFamily="18" charset="0"/>
              </a:rPr>
              <a:t>AVAIL := LOC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b="1" dirty="0">
                <a:latin typeface="Cooper Black" panose="0208090404030B020404" pitchFamily="18" charset="0"/>
              </a:rPr>
              <a:t>Step 5  </a:t>
            </a:r>
            <a:r>
              <a:rPr lang="en-US" sz="2800" dirty="0">
                <a:latin typeface="Cooper Black" panose="0208090404030B020404" pitchFamily="18" charset="0"/>
              </a:rPr>
              <a:t>[Finished]</a:t>
            </a:r>
            <a:br>
              <a:rPr lang="en-US" sz="2800" dirty="0">
                <a:latin typeface="Cooper Black" panose="0208090404030B020404" pitchFamily="18" charset="0"/>
              </a:rPr>
            </a:br>
            <a:r>
              <a:rPr lang="en-US" sz="2800" dirty="0">
                <a:latin typeface="Cooper Black" panose="0208090404030B020404" pitchFamily="18" charset="0"/>
              </a:rPr>
              <a:t>              Exit</a:t>
            </a:r>
            <a:br>
              <a:rPr lang="en-US" sz="2800" dirty="0">
                <a:latin typeface="Cooper Black" panose="0208090404030B020404" pitchFamily="18" charset="0"/>
              </a:rPr>
            </a:br>
            <a:endParaRPr lang="en-IN" sz="2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5A29-8736-E21E-D551-50C005DA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introduction</a:t>
            </a:r>
            <a:endParaRPr lang="en-IN" sz="66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9635-66FE-53FF-E7F6-363AD75F32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oper Black" panose="0208090404030B020404" pitchFamily="18" charset="0"/>
              </a:rPr>
              <a:t>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oper Black" panose="0208090404030B020404" pitchFamily="18" charset="0"/>
              </a:rPr>
              <a:t> Properties of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oper Black" panose="0208090404030B020404" pitchFamily="18" charset="0"/>
              </a:rPr>
              <a:t> Deletion in bst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oper Black" panose="0208090404030B020404" pitchFamily="18" charset="0"/>
              </a:rPr>
              <a:t> Searching in bst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oper Black" panose="0208090404030B020404" pitchFamily="18" charset="0"/>
              </a:rPr>
              <a:t>Deletion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28735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BD2-1CD1-FEDF-1F06-B443EF78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61" y="654143"/>
            <a:ext cx="9601196" cy="1303867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Berlin Sans FB Demi" panose="020E0802020502020306" pitchFamily="34" charset="0"/>
              </a:rPr>
              <a:t>Binary search tree(BST)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09F2-9406-DE21-4C67-B02A19C3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240833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oper Black" panose="0208090404030B020404" pitchFamily="18" charset="0"/>
              </a:rPr>
              <a:t>Binary search tree is a data structure that quickly allows us to maintain a sorted list of numbers.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oper Black" panose="0208090404030B020404" pitchFamily="18" charset="0"/>
              </a:rPr>
              <a:t>It is called a binary tree because each tree node has a maximum of two children.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407A-F4D8-D9ED-9422-73B4381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Properties of binary search tree</a:t>
            </a:r>
            <a:endParaRPr lang="en-IN" sz="60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DFA-3527-DD44-6983-DD1BE3AE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400" i="0" dirty="0">
                <a:effectLst/>
                <a:latin typeface="Cooper Black" panose="0208090404030B020404" pitchFamily="18" charset="0"/>
              </a:rPr>
              <a:t>All nodes of left subtree are less than the root node.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i="0" dirty="0">
                <a:effectLst/>
                <a:latin typeface="Cooper Black" panose="0208090404030B020404" pitchFamily="18" charset="0"/>
              </a:rPr>
              <a:t>All nodes of right subtree are more than the root node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5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61B3-3322-C59A-45EB-D8B290DC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97" y="606181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Berlin Sans FB Demi" panose="020E0802020502020306" pitchFamily="34" charset="0"/>
              </a:rPr>
              <a:t>Here is an example of bst</a:t>
            </a:r>
            <a:endParaRPr lang="en-IN" sz="4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A tree having a right subtree with one value smaller than the root is shown to demonstrate that it is not a valid binary search tree">
            <a:extLst>
              <a:ext uri="{FF2B5EF4-FFF2-40B4-BE49-F238E27FC236}">
                <a16:creationId xmlns:a16="http://schemas.microsoft.com/office/drawing/2014/main" id="{1B063A28-1B21-D215-5559-A9EC9D1FD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6164" y="2366963"/>
            <a:ext cx="5579672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A95AD-0411-B034-DEFE-9C67C4DD3F35}"/>
              </a:ext>
            </a:extLst>
          </p:cNvPr>
          <p:cNvSpPr txBox="1"/>
          <p:nvPr/>
        </p:nvSpPr>
        <p:spPr>
          <a:xfrm rot="10800000" flipV="1">
            <a:off x="838200" y="4695274"/>
            <a:ext cx="10367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 </a:t>
            </a:r>
            <a:r>
              <a:rPr lang="en-US" b="0" i="0" dirty="0">
                <a:effectLst/>
                <a:latin typeface="Cooper Black" panose="0208090404030B020404" pitchFamily="18" charset="0"/>
              </a:rPr>
              <a:t>The binary tree on the right isn't a binary search tree because the right subtree of the node "3" contains a value smaller than it.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0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87F1-99A9-A508-23D1-5F236ACF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147" y="510988"/>
            <a:ext cx="8911687" cy="128089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Deletion in bST</a:t>
            </a:r>
            <a:endParaRPr lang="en-IN" sz="60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E691F-BC2C-4B07-F5AD-B06B073D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65" y="2209182"/>
            <a:ext cx="9618453" cy="377762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Cooper Black" panose="0208090404030B020404" pitchFamily="18" charset="0"/>
              </a:rPr>
              <a:t>There are 3 cases in deletion  in bst 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ooper Black" panose="0208090404030B020404" pitchFamily="18" charset="0"/>
              </a:rPr>
              <a:t>   If node has no child,</a:t>
            </a:r>
          </a:p>
          <a:p>
            <a:pPr marL="0" indent="0" algn="l">
              <a:buNone/>
            </a:pPr>
            <a:r>
              <a:rPr lang="en-US" dirty="0">
                <a:latin typeface="Cooper Black" panose="0208090404030B020404" pitchFamily="18" charset="0"/>
              </a:rPr>
              <a:t>      we can simply remove the node.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Cooper Black" panose="0208090404030B020404" pitchFamily="18" charset="0"/>
              </a:rPr>
              <a:t>  if the node has one child,</a:t>
            </a:r>
          </a:p>
          <a:p>
            <a:pPr marL="0" indent="0" algn="l">
              <a:buNone/>
            </a:pPr>
            <a:r>
              <a:rPr lang="en-US" dirty="0">
                <a:latin typeface="Cooper Black" panose="0208090404030B020404" pitchFamily="18" charset="0"/>
              </a:rPr>
              <a:t>      we can use its child to replace itself.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ooper Black" panose="0208090404030B020404" pitchFamily="18" charset="0"/>
              </a:rPr>
              <a:t>   if the node has two children,</a:t>
            </a:r>
          </a:p>
          <a:p>
            <a:pPr marL="0" indent="0" algn="l">
              <a:buNone/>
            </a:pPr>
            <a:r>
              <a:rPr lang="en-US" dirty="0">
                <a:latin typeface="Cooper Black" panose="0208090404030B020404" pitchFamily="18" charset="0"/>
              </a:rPr>
              <a:t>      replace the node with its in order successor</a:t>
            </a:r>
          </a:p>
          <a:p>
            <a:pPr marL="0" indent="0" algn="l">
              <a:buNone/>
            </a:pPr>
            <a:r>
              <a:rPr lang="en-US" dirty="0"/>
              <a:t>      </a:t>
            </a:r>
            <a:r>
              <a:rPr lang="en-US" dirty="0">
                <a:latin typeface="Cooper Black" panose="0208090404030B020404" pitchFamily="18" charset="0"/>
              </a:rPr>
              <a:t>or predecessor node and delete that node.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7BFD-0621-AB17-27A8-912733F4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i="0" dirty="0">
                <a:solidFill>
                  <a:srgbClr val="002060"/>
                </a:solidFill>
                <a:effectLst/>
                <a:latin typeface="Berlin Sans FB Demi" panose="020E0802020502020306" pitchFamily="34" charset="0"/>
              </a:rPr>
              <a:t>Case I </a:t>
            </a:r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= no ch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ild</a:t>
            </a:r>
            <a:endParaRPr lang="en-IN" sz="6600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4 is to be deleted">
            <a:extLst>
              <a:ext uri="{FF2B5EF4-FFF2-40B4-BE49-F238E27FC236}">
                <a16:creationId xmlns:a16="http://schemas.microsoft.com/office/drawing/2014/main" id="{5C9277AE-3223-41DC-39B6-DDF4E88F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093" y="2214694"/>
            <a:ext cx="7100664" cy="36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620A3-25A7-D2A4-96F9-9444A9E98AB4}"/>
              </a:ext>
            </a:extLst>
          </p:cNvPr>
          <p:cNvSpPr txBox="1"/>
          <p:nvPr/>
        </p:nvSpPr>
        <p:spPr>
          <a:xfrm>
            <a:off x="1613647" y="5777685"/>
            <a:ext cx="6562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oper Black" panose="0208090404030B020404" pitchFamily="18" charset="0"/>
              </a:rPr>
              <a:t>4 is to be deleted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3076" name="Picture 4" descr="Delete the node">
            <a:extLst>
              <a:ext uri="{FF2B5EF4-FFF2-40B4-BE49-F238E27FC236}">
                <a16:creationId xmlns:a16="http://schemas.microsoft.com/office/drawing/2014/main" id="{5207C981-F834-43D2-473F-687EF98B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79" y="2081819"/>
            <a:ext cx="7432946" cy="38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126F1-C809-23FE-A94A-74D8D017249B}"/>
              </a:ext>
            </a:extLst>
          </p:cNvPr>
          <p:cNvSpPr txBox="1"/>
          <p:nvPr/>
        </p:nvSpPr>
        <p:spPr>
          <a:xfrm>
            <a:off x="7600101" y="577768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Cooper Black" panose="0208090404030B020404" pitchFamily="18" charset="0"/>
              </a:rPr>
              <a:t>Delete the node</a:t>
            </a:r>
            <a:endParaRPr lang="en-IN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F5C8-8D8E-F541-82D5-69339F6B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43770"/>
            <a:ext cx="10364451" cy="1596177"/>
          </a:xfrm>
        </p:spPr>
        <p:txBody>
          <a:bodyPr>
            <a:noAutofit/>
          </a:bodyPr>
          <a:lstStyle/>
          <a:p>
            <a:r>
              <a:rPr lang="en-IN" sz="6600" b="1" i="0" dirty="0">
                <a:solidFill>
                  <a:srgbClr val="25265E"/>
                </a:solidFill>
                <a:effectLst/>
                <a:latin typeface="Berlin Sans FB Demi" panose="020E0802020502020306" pitchFamily="34" charset="0"/>
              </a:rPr>
              <a:t>Case II = one child</a:t>
            </a:r>
            <a:br>
              <a:rPr lang="en-IN" sz="6600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sz="6600" dirty="0"/>
          </a:p>
        </p:txBody>
      </p:sp>
      <p:pic>
        <p:nvPicPr>
          <p:cNvPr id="4100" name="Picture 4" descr="6 is to be deleted">
            <a:extLst>
              <a:ext uri="{FF2B5EF4-FFF2-40B4-BE49-F238E27FC236}">
                <a16:creationId xmlns:a16="http://schemas.microsoft.com/office/drawing/2014/main" id="{748F3D03-3CAB-E609-1031-3E4BB99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731" y="2268852"/>
            <a:ext cx="5913263" cy="30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95ECD-EFA5-B6D8-1947-9EEBD0EAC237}"/>
              </a:ext>
            </a:extLst>
          </p:cNvPr>
          <p:cNvSpPr txBox="1"/>
          <p:nvPr/>
        </p:nvSpPr>
        <p:spPr>
          <a:xfrm>
            <a:off x="727365" y="5513841"/>
            <a:ext cx="651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oper Black" panose="0208090404030B020404" pitchFamily="18" charset="0"/>
              </a:rPr>
              <a:t>6 is to be deleted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4102" name="Picture 6" descr="copy the value of its child to the node">
            <a:extLst>
              <a:ext uri="{FF2B5EF4-FFF2-40B4-BE49-F238E27FC236}">
                <a16:creationId xmlns:a16="http://schemas.microsoft.com/office/drawing/2014/main" id="{A15DDA20-552C-662B-91F9-678735E4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39" y="2268852"/>
            <a:ext cx="5913262" cy="30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07C4A-60CD-114A-E422-737969247569}"/>
              </a:ext>
            </a:extLst>
          </p:cNvPr>
          <p:cNvSpPr txBox="1"/>
          <p:nvPr/>
        </p:nvSpPr>
        <p:spPr>
          <a:xfrm>
            <a:off x="3492793" y="5459683"/>
            <a:ext cx="6517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     </a:t>
            </a:r>
            <a:r>
              <a:rPr lang="en-US" b="0" i="0" dirty="0">
                <a:effectLst/>
                <a:latin typeface="Cooper Black" panose="0208090404030B020404" pitchFamily="18" charset="0"/>
              </a:rPr>
              <a:t>copy the value of its child to the node </a:t>
            </a:r>
          </a:p>
          <a:p>
            <a:r>
              <a:rPr lang="en-US" b="0" i="0" dirty="0">
                <a:effectLst/>
                <a:latin typeface="Cooper Black" panose="0208090404030B020404" pitchFamily="18" charset="0"/>
              </a:rPr>
              <a:t>     and delete the child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4104" name="Picture 8" descr="Final tree">
            <a:extLst>
              <a:ext uri="{FF2B5EF4-FFF2-40B4-BE49-F238E27FC236}">
                <a16:creationId xmlns:a16="http://schemas.microsoft.com/office/drawing/2014/main" id="{DD5172E9-2A27-BB76-E6FF-37E72759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63" y="2150046"/>
            <a:ext cx="6233153" cy="24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6C4624-E3A7-B49F-03D3-4A0236488C73}"/>
              </a:ext>
            </a:extLst>
          </p:cNvPr>
          <p:cNvSpPr txBox="1"/>
          <p:nvPr/>
        </p:nvSpPr>
        <p:spPr>
          <a:xfrm>
            <a:off x="8332862" y="5501837"/>
            <a:ext cx="6913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euclid_circular_a"/>
              </a:rPr>
              <a:t>                  </a:t>
            </a:r>
            <a:r>
              <a:rPr lang="en-IN" b="0" i="0" dirty="0">
                <a:effectLst/>
                <a:latin typeface="Cooper Black" panose="0208090404030B020404" pitchFamily="18" charset="0"/>
              </a:rPr>
              <a:t>Final tree</a:t>
            </a:r>
            <a:endParaRPr lang="en-IN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10FD-0360-A6FA-4981-903530F2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7003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Berlin Sans FB Demi" panose="020E0802020502020306" pitchFamily="34" charset="0"/>
              </a:rPr>
              <a:t>Algorithm for case I,II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E2F0-E55C-2F25-A76F-3EA5781E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22930"/>
            <a:ext cx="9209647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>
                <a:latin typeface="Cooper Black" panose="0208090404030B020404" pitchFamily="18" charset="0"/>
              </a:rPr>
              <a:t>Procedure</a:t>
            </a:r>
            <a:r>
              <a:rPr lang="en-IN" sz="9600" dirty="0">
                <a:latin typeface="Cooper Black" panose="0208090404030B020404" pitchFamily="18" charset="0"/>
              </a:rPr>
              <a:t> : </a:t>
            </a:r>
            <a:r>
              <a:rPr lang="en-IN" sz="9600" b="1" dirty="0">
                <a:latin typeface="Cooper Black" panose="0208090404030B020404" pitchFamily="18" charset="0"/>
              </a:rPr>
              <a:t>case I,II(INFO,RPTR,ROOT,LOC,PAR)</a:t>
            </a:r>
          </a:p>
          <a:p>
            <a:pPr marL="0" indent="0">
              <a:buNone/>
            </a:pPr>
            <a:r>
              <a:rPr lang="en-IN" sz="9600" b="1" dirty="0">
                <a:latin typeface="Cooper Black" panose="0208090404030B020404" pitchFamily="18" charset="0"/>
              </a:rPr>
              <a:t>Step 1  </a:t>
            </a:r>
            <a:r>
              <a:rPr lang="en-IN" sz="9600" dirty="0">
                <a:latin typeface="Cooper Black" panose="0208090404030B020404" pitchFamily="18" charset="0"/>
              </a:rPr>
              <a:t>[initializes the pointer </a:t>
            </a:r>
            <a:r>
              <a:rPr lang="en-IN" sz="9600" b="1" dirty="0">
                <a:latin typeface="Cooper Black" panose="0208090404030B020404" pitchFamily="18" charset="0"/>
              </a:rPr>
              <a:t>CHILD</a:t>
            </a:r>
            <a:r>
              <a:rPr lang="en-IN" sz="9600" dirty="0">
                <a:latin typeface="Cooper Black" panose="0208090404030B0204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if </a:t>
            </a:r>
            <a:r>
              <a:rPr lang="en-IN" sz="9600" b="1" dirty="0">
                <a:latin typeface="Cooper Black" panose="0208090404030B020404" pitchFamily="18" charset="0"/>
              </a:rPr>
              <a:t>LPTR[LOC] </a:t>
            </a:r>
            <a:r>
              <a:rPr lang="en-IN" sz="9600" dirty="0">
                <a:latin typeface="Cooper Black" panose="0208090404030B020404" pitchFamily="18" charset="0"/>
              </a:rPr>
              <a:t>:=</a:t>
            </a:r>
            <a:r>
              <a:rPr lang="en-IN" sz="9600" b="1" dirty="0">
                <a:latin typeface="Cooper Black" panose="0208090404030B020404" pitchFamily="18" charset="0"/>
              </a:rPr>
              <a:t> NULL </a:t>
            </a:r>
            <a:r>
              <a:rPr lang="en-IN" sz="9600" dirty="0">
                <a:latin typeface="Cooper Black" panose="0208090404030B020404" pitchFamily="18" charset="0"/>
              </a:rPr>
              <a:t>and </a:t>
            </a:r>
            <a:r>
              <a:rPr lang="en-IN" sz="9600" b="1" dirty="0">
                <a:latin typeface="Cooper Black" panose="0208090404030B020404" pitchFamily="18" charset="0"/>
              </a:rPr>
              <a:t>RPTR[LOC]</a:t>
            </a:r>
            <a:r>
              <a:rPr lang="en-IN" sz="9600" dirty="0">
                <a:latin typeface="Cooper Black" panose="0208090404030B020404" pitchFamily="18" charset="0"/>
              </a:rPr>
              <a:t> := </a:t>
            </a:r>
            <a:r>
              <a:rPr lang="en-IN" sz="9600" b="1" dirty="0">
                <a:latin typeface="Cooper Black" panose="0208090404030B020404" pitchFamily="18" charset="0"/>
              </a:rPr>
              <a:t>NULL</a:t>
            </a:r>
            <a:r>
              <a:rPr lang="en-IN" sz="9600" dirty="0">
                <a:latin typeface="Cooper Black" panose="0208090404030B0204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                      Set </a:t>
            </a:r>
            <a:r>
              <a:rPr lang="en-IN" sz="9600" b="1" dirty="0">
                <a:latin typeface="Cooper Black" panose="0208090404030B020404" pitchFamily="18" charset="0"/>
              </a:rPr>
              <a:t>CHILD</a:t>
            </a:r>
            <a:r>
              <a:rPr lang="en-IN" sz="9600" dirty="0">
                <a:latin typeface="Cooper Black" panose="0208090404030B020404" pitchFamily="18" charset="0"/>
              </a:rPr>
              <a:t> := </a:t>
            </a:r>
            <a:r>
              <a:rPr lang="en-IN" sz="9600" b="1" dirty="0">
                <a:latin typeface="Cooper Black" panose="0208090404030B020404" pitchFamily="18" charset="0"/>
              </a:rPr>
              <a:t>NULL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Else if            </a:t>
            </a:r>
            <a:r>
              <a:rPr lang="en-IN" sz="9600" b="1" dirty="0">
                <a:latin typeface="Cooper Black" panose="0208090404030B020404" pitchFamily="18" charset="0"/>
              </a:rPr>
              <a:t>RPTR[LOC] </a:t>
            </a:r>
            <a:r>
              <a:rPr lang="en-IN" sz="9600" dirty="0">
                <a:latin typeface="Cooper Black" panose="0208090404030B020404" pitchFamily="18" charset="0"/>
              </a:rPr>
              <a:t>&lt;&gt; </a:t>
            </a:r>
            <a:r>
              <a:rPr lang="en-IN" sz="9600" b="1" dirty="0">
                <a:latin typeface="Cooper Black" panose="0208090404030B020404" pitchFamily="18" charset="0"/>
              </a:rPr>
              <a:t>NULL</a:t>
            </a:r>
            <a:r>
              <a:rPr lang="en-IN" sz="9600" dirty="0">
                <a:latin typeface="Cooper Black" panose="0208090404030B0204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                       Set </a:t>
            </a:r>
            <a:r>
              <a:rPr lang="en-IN" sz="9600" b="1" dirty="0">
                <a:latin typeface="Cooper Black" panose="0208090404030B020404" pitchFamily="18" charset="0"/>
              </a:rPr>
              <a:t>CHILD</a:t>
            </a:r>
            <a:r>
              <a:rPr lang="en-IN" sz="9600" dirty="0">
                <a:latin typeface="Cooper Black" panose="0208090404030B020404" pitchFamily="18" charset="0"/>
              </a:rPr>
              <a:t> := </a:t>
            </a:r>
            <a:r>
              <a:rPr lang="en-IN" sz="9600" b="1" dirty="0">
                <a:latin typeface="Cooper Black" panose="0208090404030B020404" pitchFamily="18" charset="0"/>
              </a:rPr>
              <a:t>RPTR[LOC]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Else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                                    Set </a:t>
            </a:r>
            <a:r>
              <a:rPr lang="en-IN" sz="9600" b="1" dirty="0">
                <a:latin typeface="Cooper Black" panose="0208090404030B020404" pitchFamily="18" charset="0"/>
              </a:rPr>
              <a:t>CHILD</a:t>
            </a:r>
            <a:r>
              <a:rPr lang="en-IN" sz="9600" dirty="0">
                <a:latin typeface="Cooper Black" panose="0208090404030B020404" pitchFamily="18" charset="0"/>
              </a:rPr>
              <a:t> := </a:t>
            </a:r>
            <a:r>
              <a:rPr lang="en-IN" sz="9600" b="1" dirty="0">
                <a:latin typeface="Cooper Black" panose="0208090404030B020404" pitchFamily="18" charset="0"/>
              </a:rPr>
              <a:t>LPTR[LOC]</a:t>
            </a:r>
          </a:p>
          <a:p>
            <a:pPr marL="0" indent="0">
              <a:buNone/>
            </a:pPr>
            <a:r>
              <a:rPr lang="en-IN" sz="9600" dirty="0">
                <a:latin typeface="Cooper Black" panose="0208090404030B020404" pitchFamily="18" charset="0"/>
              </a:rPr>
              <a:t>[End of if statement]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84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729</TotalTime>
  <Words>1338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Berlin Sans FB Demi</vt:lpstr>
      <vt:lpstr>Cooper Black</vt:lpstr>
      <vt:lpstr>euclid_circular_a</vt:lpstr>
      <vt:lpstr>Tw Cen MT</vt:lpstr>
      <vt:lpstr>Wingdings</vt:lpstr>
      <vt:lpstr>Droplet</vt:lpstr>
      <vt:lpstr>PowerPoint Presentation</vt:lpstr>
      <vt:lpstr>introduction</vt:lpstr>
      <vt:lpstr>Binary search tree(BST)</vt:lpstr>
      <vt:lpstr>Properties of binary search tree</vt:lpstr>
      <vt:lpstr>Here is an example of bst</vt:lpstr>
      <vt:lpstr>Deletion in bST</vt:lpstr>
      <vt:lpstr>Case I = no child</vt:lpstr>
      <vt:lpstr>Case II = one child </vt:lpstr>
      <vt:lpstr>Algorithm for case I,II</vt:lpstr>
      <vt:lpstr>Step 2 if PAR &lt;&gt; NULL  then                       if LOC = LPTR[PAR] then                                   Set LPTR [PAR] := CHILD                       Else                                    Set RPTR [PAR] := CHILD                       [End of Inner if statement]             Else                        Set ROOT := CHILD             [End of outer if statement] Step 3 [Finished]              Return  </vt:lpstr>
      <vt:lpstr>Case III = two children</vt:lpstr>
      <vt:lpstr>Algorithm for case III</vt:lpstr>
      <vt:lpstr>Step 2  [Delete in-order successor using procedure 5.2]               Call CASE I,II (INFO,LPTR,RPTR,ROOT,SUC,PSUC) Step 3  [Repeat node N by its in-order successor] (i)          if PAR &lt;&gt; NULL then                           if LOC = LPTR[PAR] then                                        Set LPTR[PAR] := SUC                            Else                                       Set RPTR[PAR] := SUC                           [End of inner if statement]              Else                           Set ROOT := SUC              [End of outer if statement]  (ii)         Set      LPTR[SUC] := LPTR[LOC] and                          RPTR[SUC] := RPTR[LOC] Step 4  [Finished]              Return   </vt:lpstr>
      <vt:lpstr>Searching in bst</vt:lpstr>
      <vt:lpstr>Here is an example of search algorithm</vt:lpstr>
      <vt:lpstr>Search algorithm</vt:lpstr>
      <vt:lpstr>Step 3  [Initialize pointers PTR and TEMP]               If ITEM &lt; INFO[ROOT] then                           Set PTR := LPTR[ROOT] and TEMP := ROOT                Else                            Set PTR := RPTR[ROOT] and TEMP := ROOT                [End of if statement] Step 4  Repeat steps 5 and 6 while PTR &lt;&gt;NULL Step 5  [ITEM found ?]              If ITEM = INFO[PTR] then                          Set       LOC := PTR and PAR :-= TEMP and Return              [End of if statement] Step 6  If ITEM &lt; INFO[PTR] then                          Set PTR := LPTR[PTR] and TEMP := PTR               Else                           Set PTR := RPTR[PTR] and TEMP := PTR                [End of if statement]                [End of step 4 loop] Step 7  [Search unsuccessful]               Set      LOC := NULL and                PAR := TEMP Step 8  [Finished]              Return</vt:lpstr>
      <vt:lpstr>Delete algorithm</vt:lpstr>
      <vt:lpstr>Step 3  [Delete node containing ITEM]               If RPTR[L0C] &lt;&gt; NULL and LPTR[LOC] &lt;&gt; NULL then                         call CASE III (INFO,LPTR,RPTR,ROOT,LOC,PAR)               Else                          call CASE I,II(INFO,LPTR,RPTR,ROOT,LOC.PAR)               [End of if statement] Step 4  [Add deleted node to the AVAIL list]                          Set       LPTR[LOC] := AVAIL and AVAIL := LOC Step 5  [Finished]               Exit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chopra</dc:creator>
  <cp:lastModifiedBy>nancy chopra</cp:lastModifiedBy>
  <cp:revision>13</cp:revision>
  <dcterms:created xsi:type="dcterms:W3CDTF">2024-03-28T08:10:47Z</dcterms:created>
  <dcterms:modified xsi:type="dcterms:W3CDTF">2024-03-31T05:42:46Z</dcterms:modified>
</cp:coreProperties>
</file>