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  <p:embeddedFont>
      <p:font typeface="Merriweather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Merriweather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erriweather-italic.fntdata"/><Relationship Id="rId25" Type="http://schemas.openxmlformats.org/officeDocument/2006/relationships/font" Target="fonts/Merriweather-bold.fntdata"/><Relationship Id="rId27" Type="http://schemas.openxmlformats.org/officeDocument/2006/relationships/font" Target="fonts/Merriweather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e9e30dc2d6_0_7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e9e30dc2d6_0_7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e8e6f8535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e8e6f8535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e8e6f85356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e8e6f85356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e8e6f85356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e8e6f85356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e8e6f85356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e8e6f85356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9e30dc2d6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e9e30dc2d6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e9e30dc2d6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e9e30dc2d6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e9e30dc2d6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e9e30dc2d6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e8e6f8535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e8e6f8535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8e6f85356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e8e6f8535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e9e30dc2d6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e9e30dc2d6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e9e30dc2d6_0_6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e9e30dc2d6_0_6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e9e30dc2d6_0_7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e9e30dc2d6_0_7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AUTOLAYOUT_1"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3047650" y="0"/>
            <a:ext cx="60963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3"/>
          <p:cNvSpPr/>
          <p:nvPr/>
        </p:nvSpPr>
        <p:spPr>
          <a:xfrm>
            <a:off x="205218" y="201292"/>
            <a:ext cx="408900" cy="3819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3"/>
          <p:cNvSpPr/>
          <p:nvPr/>
        </p:nvSpPr>
        <p:spPr>
          <a:xfrm>
            <a:off x="205218" y="201292"/>
            <a:ext cx="408900" cy="381900"/>
          </a:xfrm>
          <a:prstGeom prst="flowChartDelay">
            <a:avLst/>
          </a:pr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/>
          <p:nvPr/>
        </p:nvSpPr>
        <p:spPr>
          <a:xfrm>
            <a:off x="100882" y="201292"/>
            <a:ext cx="408900" cy="3819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3"/>
          <p:cNvSpPr/>
          <p:nvPr/>
        </p:nvSpPr>
        <p:spPr>
          <a:xfrm>
            <a:off x="100882" y="201292"/>
            <a:ext cx="408900" cy="381900"/>
          </a:xfrm>
          <a:prstGeom prst="flowChartDelay">
            <a:avLst/>
          </a:prstGeom>
          <a:solidFill>
            <a:srgbClr val="FFFFFF">
              <a:alpha val="18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3"/>
          <p:cNvSpPr/>
          <p:nvPr/>
        </p:nvSpPr>
        <p:spPr>
          <a:xfrm>
            <a:off x="319" y="201292"/>
            <a:ext cx="408900" cy="3819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3"/>
          <p:cNvSpPr/>
          <p:nvPr/>
        </p:nvSpPr>
        <p:spPr>
          <a:xfrm>
            <a:off x="319" y="201292"/>
            <a:ext cx="408900" cy="381900"/>
          </a:xfrm>
          <a:prstGeom prst="flowChartDelay">
            <a:avLst/>
          </a:prstGeom>
          <a:solidFill>
            <a:srgbClr val="FFFFFF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3"/>
          <p:cNvSpPr txBox="1"/>
          <p:nvPr>
            <p:ph type="title"/>
          </p:nvPr>
        </p:nvSpPr>
        <p:spPr>
          <a:xfrm>
            <a:off x="233600" y="829550"/>
            <a:ext cx="2566200" cy="8925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1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1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1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1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1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1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1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1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>
            <a:off x="233600" y="1798300"/>
            <a:ext cx="2566200" cy="2977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type="ctrTitle"/>
          </p:nvPr>
        </p:nvSpPr>
        <p:spPr>
          <a:xfrm>
            <a:off x="528158" y="519150"/>
            <a:ext cx="85206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CYCLISTIC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BIKE-SHARE</a:t>
            </a:r>
            <a:endParaRPr b="1"/>
          </a:p>
        </p:txBody>
      </p:sp>
      <p:sp>
        <p:nvSpPr>
          <p:cNvPr id="77" name="Google Shape;77;p14"/>
          <p:cNvSpPr txBox="1"/>
          <p:nvPr>
            <p:ph idx="1" type="subTitle"/>
          </p:nvPr>
        </p:nvSpPr>
        <p:spPr>
          <a:xfrm>
            <a:off x="528150" y="17791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Case Study - Google Data Analytics Capstone Project</a:t>
            </a:r>
            <a:endParaRPr b="1"/>
          </a:p>
        </p:txBody>
      </p:sp>
      <p:sp>
        <p:nvSpPr>
          <p:cNvPr id="78" name="Google Shape;78;p14"/>
          <p:cNvSpPr txBox="1"/>
          <p:nvPr>
            <p:ph idx="1" type="subTitle"/>
          </p:nvPr>
        </p:nvSpPr>
        <p:spPr>
          <a:xfrm>
            <a:off x="5670300" y="4006975"/>
            <a:ext cx="3162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August 02, 2021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Presented By - Sakshi Paliwal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id="79" name="Google Shape;7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6275" y="89673"/>
            <a:ext cx="1712475" cy="155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233600" y="579100"/>
            <a:ext cx="2566200" cy="29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INSIGHT #6</a:t>
            </a:r>
            <a:endParaRPr b="1"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/>
              <a:t>Docked Bikes are most used by both casual and member riders.</a:t>
            </a:r>
            <a:endParaRPr sz="2000"/>
          </a:p>
        </p:txBody>
      </p:sp>
      <p:pic>
        <p:nvPicPr>
          <p:cNvPr id="138" name="Google Shape;13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2975" y="1089325"/>
            <a:ext cx="5829300" cy="368617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3"/>
          <p:cNvSpPr txBox="1"/>
          <p:nvPr/>
        </p:nvSpPr>
        <p:spPr>
          <a:xfrm>
            <a:off x="3741625" y="410675"/>
            <a:ext cx="506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Number of Rides by Type of B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ikes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(Member Vs Casual)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idx="1" type="body"/>
          </p:nvPr>
        </p:nvSpPr>
        <p:spPr>
          <a:xfrm>
            <a:off x="233600" y="502900"/>
            <a:ext cx="2566200" cy="29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INSIGHT #7</a:t>
            </a:r>
            <a:endParaRPr b="1"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Most used stations by casual riders.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4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4600" y="180175"/>
            <a:ext cx="5976750" cy="4440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490800" y="1373800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50"/>
              <a:t>SUMMARY</a:t>
            </a:r>
            <a:endParaRPr sz="3850"/>
          </a:p>
        </p:txBody>
      </p:sp>
      <p:sp>
        <p:nvSpPr>
          <p:cNvPr id="151" name="Google Shape;151;p25"/>
          <p:cNvSpPr txBox="1"/>
          <p:nvPr>
            <p:ph idx="1" type="body"/>
          </p:nvPr>
        </p:nvSpPr>
        <p:spPr>
          <a:xfrm>
            <a:off x="4572000" y="211025"/>
            <a:ext cx="4239000" cy="47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Members are taking more no. of rides than casual riders, however average duration of rides are high in casual riders.</a:t>
            </a:r>
            <a:endParaRPr sz="1600"/>
          </a:p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Members are active and taking rides throughout the week, however casual rides are more active on weekends.</a:t>
            </a:r>
            <a:endParaRPr sz="1600"/>
          </a:p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Average Duration of rides are constant for members during the week, however casual riders are fluctuating with average duration during the week.</a:t>
            </a:r>
            <a:endParaRPr sz="1600"/>
          </a:p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Casual riders peaked in the month of “July” and “Feb”</a:t>
            </a:r>
            <a:endParaRPr sz="1600"/>
          </a:p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Docked Bikes are more popular and used by both member and casual riders.</a:t>
            </a:r>
            <a:endParaRPr sz="1600"/>
          </a:p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Top 5 Stations - Streeter Dr &amp; Grand Ave, Lake Shore Dr, Millennium Park, Michigan Ave &amp; Oak St and Theatre on the Lake.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/>
          <p:nvPr>
            <p:ph type="title"/>
          </p:nvPr>
        </p:nvSpPr>
        <p:spPr>
          <a:xfrm>
            <a:off x="132800" y="1415325"/>
            <a:ext cx="4083900" cy="31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  <p:sp>
        <p:nvSpPr>
          <p:cNvPr id="157" name="Google Shape;157;p26"/>
          <p:cNvSpPr txBox="1"/>
          <p:nvPr>
            <p:ph idx="1" type="body"/>
          </p:nvPr>
        </p:nvSpPr>
        <p:spPr>
          <a:xfrm>
            <a:off x="4829825" y="334450"/>
            <a:ext cx="3995400" cy="46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marketing team should work on </a:t>
            </a:r>
            <a:r>
              <a:rPr lang="en" sz="1600"/>
              <a:t>the membership offers at cheaper or discounted rate on targeted riders.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Design seasonal membership packages to allow flexibility rather emphasizing on annual membership.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Offers or designed packages to be announced in summer months or weekends when casual riders are more active.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Marketing campaigns to be targeted at most busiest stations used by casual riders.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/>
          <p:nvPr>
            <p:ph type="title"/>
          </p:nvPr>
        </p:nvSpPr>
        <p:spPr>
          <a:xfrm>
            <a:off x="208825" y="11615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538025" y="490625"/>
            <a:ext cx="3215700" cy="21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CONTENTS</a:t>
            </a:r>
            <a:endParaRPr sz="4300"/>
          </a:p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4747550" y="768400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Introduction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Business Task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Data Visualization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Summary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Recommendations</a:t>
            </a:r>
            <a:endParaRPr sz="28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173950" y="1147150"/>
            <a:ext cx="4053000" cy="267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50"/>
              <a:t>INTRODUCTION</a:t>
            </a:r>
            <a:endParaRPr sz="3750"/>
          </a:p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 u="sng"/>
              <a:t>About the company</a:t>
            </a:r>
            <a:endParaRPr b="1" sz="2000"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In 2016, Cyclistic launched a successful bike-share offering. Since then, the program has grown to a fleet of 5,824 bicycles that are geotracked and locked into a network of 692 stations across Chicago. The bikes can be unlocked from one station and returned to any other station in the system anytime.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414600" y="840400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50"/>
              <a:t>BUSINESS </a:t>
            </a:r>
            <a:endParaRPr sz="38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50"/>
              <a:t>TASK</a:t>
            </a:r>
            <a:endParaRPr sz="3850"/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How do annual members and casual riders use Cyclistic bikes differently?</a:t>
            </a:r>
            <a:endParaRPr sz="2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264450" y="480875"/>
            <a:ext cx="2566200" cy="29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INSIGHT #1</a:t>
            </a:r>
            <a:endParaRPr b="1"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Total No. Of Rides are higher in Member category than Casual Riders.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1675" y="1129675"/>
            <a:ext cx="5636300" cy="3564123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8"/>
          <p:cNvSpPr txBox="1"/>
          <p:nvPr/>
        </p:nvSpPr>
        <p:spPr>
          <a:xfrm>
            <a:off x="3694775" y="480875"/>
            <a:ext cx="523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Number of Rides in 12 months (Member vs Casual)</a:t>
            </a:r>
            <a:r>
              <a:rPr b="1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258350" y="522725"/>
            <a:ext cx="2566200" cy="29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INSIGHT #2</a:t>
            </a:r>
            <a:endParaRPr b="1"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Average duration of rides are higher in Casual category than Members.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8225" y="1089325"/>
            <a:ext cx="5829300" cy="368617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9"/>
          <p:cNvSpPr txBox="1"/>
          <p:nvPr/>
        </p:nvSpPr>
        <p:spPr>
          <a:xfrm>
            <a:off x="3694775" y="480875"/>
            <a:ext cx="523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Average Duration of</a:t>
            </a: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12 months (Member vs Casual)</a:t>
            </a:r>
            <a:r>
              <a:rPr b="1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idx="1" type="body"/>
          </p:nvPr>
        </p:nvSpPr>
        <p:spPr>
          <a:xfrm>
            <a:off x="233600" y="426700"/>
            <a:ext cx="2566200" cy="29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0"/>
              <a:t>INSIGHT #3</a:t>
            </a:r>
            <a:endParaRPr b="1" sz="8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8000"/>
              <a:t>Members </a:t>
            </a:r>
            <a:r>
              <a:rPr lang="en" sz="8000"/>
              <a:t>category contributed throughout the week, however Casual riders have contributed mostly on Saturdays and Sundays</a:t>
            </a:r>
            <a:endParaRPr sz="8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55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0"/>
          <p:cNvSpPr txBox="1"/>
          <p:nvPr/>
        </p:nvSpPr>
        <p:spPr>
          <a:xfrm>
            <a:off x="3542375" y="252275"/>
            <a:ext cx="599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Number of Rides during the week (Member vs Casual)</a:t>
            </a:r>
            <a:r>
              <a:rPr b="1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9375" y="774025"/>
            <a:ext cx="5829300" cy="368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idx="1" type="body"/>
          </p:nvPr>
        </p:nvSpPr>
        <p:spPr>
          <a:xfrm>
            <a:off x="233600" y="426700"/>
            <a:ext cx="2566200" cy="29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INSIGHT #4</a:t>
            </a:r>
            <a:endParaRPr b="1"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/>
              <a:t>Casual </a:t>
            </a:r>
            <a:r>
              <a:rPr lang="en" sz="2000"/>
              <a:t>riders </a:t>
            </a:r>
            <a:r>
              <a:rPr lang="en" sz="2000"/>
              <a:t>fluctuates throughout the week while Member riders are constant throughout the week </a:t>
            </a:r>
            <a:endParaRPr sz="2000"/>
          </a:p>
        </p:txBody>
      </p:sp>
      <p:sp>
        <p:nvSpPr>
          <p:cNvPr id="124" name="Google Shape;124;p21"/>
          <p:cNvSpPr txBox="1"/>
          <p:nvPr/>
        </p:nvSpPr>
        <p:spPr>
          <a:xfrm>
            <a:off x="3538175" y="307800"/>
            <a:ext cx="491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Average Duration during the week (Member vs Casual)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5" name="Google Shape;12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8225" y="901575"/>
            <a:ext cx="5829300" cy="368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idx="1" type="body"/>
          </p:nvPr>
        </p:nvSpPr>
        <p:spPr>
          <a:xfrm>
            <a:off x="233600" y="502900"/>
            <a:ext cx="2566200" cy="29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INSIGHT #5</a:t>
            </a:r>
            <a:endParaRPr b="1"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/>
              <a:t>Casual riders peaked in in the month of July and Feb.</a:t>
            </a:r>
            <a:endParaRPr sz="2000"/>
          </a:p>
        </p:txBody>
      </p:sp>
      <p:sp>
        <p:nvSpPr>
          <p:cNvPr id="131" name="Google Shape;131;p22"/>
          <p:cNvSpPr txBox="1"/>
          <p:nvPr/>
        </p:nvSpPr>
        <p:spPr>
          <a:xfrm>
            <a:off x="3741625" y="334475"/>
            <a:ext cx="506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Number of Rides by Month (Member Vs Casual)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2" name="Google Shape;13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4600" y="887075"/>
            <a:ext cx="5963199" cy="37708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