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" panose="020B0503050000020004" pitchFamily="34" charset="0"/>
      <p:regular r:id="rId25"/>
    </p:embeddedFont>
    <p:embeddedFont>
      <p:font typeface="Fira Sans Bold" panose="020B0803050000020004" charset="0"/>
      <p:regular r:id="rId26"/>
    </p:embeddedFont>
    <p:embeddedFont>
      <p:font typeface="Fira Sans Bold Italics" panose="020B0604020202020204" charset="0"/>
      <p:regular r:id="rId27"/>
    </p:embeddedFont>
    <p:embeddedFont>
      <p:font typeface="Fira Sans Light" panose="020B0403050000020004" pitchFamily="34" charset="0"/>
      <p:regular r:id="rId28"/>
    </p:embeddedFont>
    <p:embeddedFont>
      <p:font typeface="Fira Sans Medium" panose="020B0603050000020004" pitchFamily="3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57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0279" y="3664093"/>
            <a:ext cx="10535160" cy="4693615"/>
            <a:chOff x="0" y="0"/>
            <a:chExt cx="14046880" cy="625815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4046880" cy="505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989"/>
                </a:lnSpc>
              </a:pPr>
              <a:r>
                <a:rPr lang="en-US" sz="12491">
                  <a:solidFill>
                    <a:srgbClr val="000000"/>
                  </a:solidFill>
                  <a:latin typeface="Fira Sans Bold"/>
                </a:rPr>
                <a:t>SARCASM DETECTION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387520"/>
              <a:ext cx="14046880" cy="870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84"/>
                </a:lnSpc>
              </a:pPr>
              <a:r>
                <a:rPr lang="en-US" sz="3917">
                  <a:solidFill>
                    <a:srgbClr val="000000"/>
                  </a:solidFill>
                  <a:latin typeface="Fira Sans Light"/>
                </a:rPr>
                <a:t>Using Contextual Embeddings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Freeform 13"/>
          <p:cNvSpPr/>
          <p:nvPr/>
        </p:nvSpPr>
        <p:spPr>
          <a:xfrm>
            <a:off x="740279" y="525293"/>
            <a:ext cx="1424053" cy="1424053"/>
          </a:xfrm>
          <a:custGeom>
            <a:avLst/>
            <a:gdLst/>
            <a:ahLst/>
            <a:cxnLst/>
            <a:rect l="l" t="t" r="r" b="b"/>
            <a:pathLst>
              <a:path w="1424053" h="1424053">
                <a:moveTo>
                  <a:pt x="0" y="0"/>
                </a:moveTo>
                <a:lnTo>
                  <a:pt x="1424053" y="0"/>
                </a:lnTo>
                <a:lnTo>
                  <a:pt x="1424053" y="1424053"/>
                </a:lnTo>
                <a:lnTo>
                  <a:pt x="0" y="1424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2775864" y="525293"/>
            <a:ext cx="10350374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199">
                <a:solidFill>
                  <a:srgbClr val="000000"/>
                </a:solidFill>
                <a:latin typeface="Fira Sans Bold"/>
              </a:rPr>
              <a:t>BANASTHALI VIDYAPITH</a:t>
            </a:r>
          </a:p>
          <a:p>
            <a:pPr algn="ctr">
              <a:lnSpc>
                <a:spcPts val="5039"/>
              </a:lnSpc>
            </a:pPr>
            <a:r>
              <a:rPr lang="en-US" sz="4199">
                <a:solidFill>
                  <a:srgbClr val="000000"/>
                </a:solidFill>
                <a:latin typeface="Fira Sans"/>
              </a:rPr>
              <a:t>Department of Computer Science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Fira Sans"/>
              </a:rPr>
              <a:t>Session: 2023-24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5243" y="622686"/>
            <a:ext cx="1688144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80"/>
              </a:lnSpc>
            </a:pPr>
            <a:r>
              <a:rPr lang="en-US" sz="8900">
                <a:solidFill>
                  <a:srgbClr val="A4E473"/>
                </a:solidFill>
                <a:latin typeface="Fira Sans Medium"/>
              </a:rPr>
              <a:t>Methodology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7628" y="6979699"/>
            <a:ext cx="3034530" cy="262791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45244" y="8680290"/>
            <a:ext cx="2141618" cy="1854652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12298" y="2393286"/>
            <a:ext cx="6004203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F6F5FA"/>
                </a:solidFill>
                <a:latin typeface="Fira Sans Bold"/>
              </a:rPr>
              <a:t>1. Corpus Creation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67317" y="3687000"/>
            <a:ext cx="12291983" cy="614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07" lvl="1" indent="-421003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Fira Sans"/>
              </a:rPr>
              <a:t>Used the dataset from MUStARD - Multimodel Sarcasm Detection Dataset - available on GitHub.</a:t>
            </a:r>
          </a:p>
          <a:p>
            <a:pPr marL="842007" lvl="1" indent="-421003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Fira Sans"/>
              </a:rPr>
              <a:t> It contains dialogues from two popular American sit-com dramas, ‘F.R.I.E.N.D.S.’ and ‘The Big Bang Theory’.</a:t>
            </a:r>
          </a:p>
          <a:p>
            <a:pPr marL="842007" lvl="1" indent="-421003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Fira Sans"/>
              </a:rPr>
              <a:t>The dataset is a collection of 11424 lines consisting of the utterance, context, characters, and the classification of the model (sarcastic or non-sarcastic).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26336" y="2169006"/>
            <a:ext cx="8398019" cy="785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2. "utterance": "I'd miss you if I broke up with you. Just trying to be supportive.",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"speaker": "CHANDLER",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"context": [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    "So Rachel called, wants to see me.                           Going over in a minute.",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    "Wow, what do you think she wants?",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    "Well, maybe the crazy fog has lifted and she realizes that life without me a sucks.",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    "Its possible, you are very lovable."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],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"show": "FRIENDS",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6F5FA"/>
                </a:solidFill>
                <a:latin typeface="Fira Sans"/>
              </a:rPr>
              <a:t>        "sarcasm": false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5084" y="2511425"/>
            <a:ext cx="8433554" cy="672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"utterance": "Uh, so how many cameras  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are actually on you.",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"speaker": "CHANDLER",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"context": [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    "Where's Monica?",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    "Over here Dad",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    "How to you zoom out? There she is",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    "Some girl ate Monica",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    "Shut up, the camera adds 10 pounds."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],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"show": "FRIENDS",</a:t>
            </a:r>
          </a:p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6F5FA"/>
                </a:solidFill>
                <a:latin typeface="Fira Sans"/>
              </a:rPr>
              <a:t>        "sarcasm": true</a:t>
            </a:r>
          </a:p>
        </p:txBody>
      </p:sp>
      <p:sp>
        <p:nvSpPr>
          <p:cNvPr id="4" name="AutoShape 4"/>
          <p:cNvSpPr/>
          <p:nvPr/>
        </p:nvSpPr>
        <p:spPr>
          <a:xfrm>
            <a:off x="9144000" y="2091471"/>
            <a:ext cx="19050" cy="793058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 rot="1034557">
            <a:off x="-1472041" y="-3439902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552725" y="-838548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568220" y="-837496"/>
            <a:ext cx="3382160" cy="2928967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586500" y="770194"/>
            <a:ext cx="3034530" cy="1019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dirty="0">
                <a:solidFill>
                  <a:srgbClr val="F6F5FA"/>
                </a:solidFill>
                <a:latin typeface="Fira Sans Bold"/>
              </a:rPr>
              <a:t>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9387119" y="2225994"/>
            <a:ext cx="6407754" cy="554914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3920" y="3144261"/>
            <a:ext cx="16921356" cy="1015817"/>
            <a:chOff x="0" y="0"/>
            <a:chExt cx="4456653" cy="2675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56653" cy="267540"/>
            </a:xfrm>
            <a:custGeom>
              <a:avLst/>
              <a:gdLst/>
              <a:ahLst/>
              <a:cxnLst/>
              <a:rect l="l" t="t" r="r" b="b"/>
              <a:pathLst>
                <a:path w="4456653" h="267540">
                  <a:moveTo>
                    <a:pt x="0" y="0"/>
                  </a:moveTo>
                  <a:lnTo>
                    <a:pt x="4456653" y="0"/>
                  </a:lnTo>
                  <a:lnTo>
                    <a:pt x="4456653" y="267540"/>
                  </a:lnTo>
                  <a:lnTo>
                    <a:pt x="0" y="2675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456653" cy="315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93920" y="729795"/>
            <a:ext cx="811530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840"/>
              </a:lnSpc>
              <a:spcBef>
                <a:spcPct val="0"/>
              </a:spcBef>
            </a:pPr>
            <a:r>
              <a:rPr lang="en-US" sz="5700" spc="-57">
                <a:solidFill>
                  <a:srgbClr val="000000"/>
                </a:solidFill>
                <a:latin typeface="Fira Sans Bold"/>
              </a:rPr>
              <a:t>2. Extraction of 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1888" y="1934587"/>
            <a:ext cx="10028754" cy="78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60" lvl="1" indent="-485780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Fira Sans Bold Italics"/>
              </a:rPr>
              <a:t>Flesch-Kincaid Reading Ease Score: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3920" y="3329139"/>
            <a:ext cx="16921356" cy="60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Fira Sans Light"/>
              </a:rPr>
              <a:t>206.835 - (1.015 * Average words per sentence) - (84.6 * Average syllables per word)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3920" y="4522027"/>
            <a:ext cx="1670015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"/>
              </a:rPr>
              <a:t>Here is an example with a text: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6608" y="5243830"/>
            <a:ext cx="14178265" cy="504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 Bold"/>
              </a:rPr>
              <a:t>The quick brown fox jumps over the lazy dog.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"/>
              </a:rPr>
              <a:t>Count the number of syllables: 14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"/>
              </a:rPr>
              <a:t>Count the number of words: 9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"/>
              </a:rPr>
              <a:t>Count the number of sentences: 1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"/>
              </a:rPr>
              <a:t>Average number of words per sentence: 9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"/>
              </a:rPr>
              <a:t>Average number of syllables per word: 1.56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 Bold"/>
              </a:rPr>
              <a:t>Plug the values into the formula: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Fira Sans"/>
              </a:rPr>
              <a:t>206.835 - (1.015 * 9) - (84.6 * 1.56) = </a:t>
            </a:r>
            <a:r>
              <a:rPr lang="en-US" sz="3200">
                <a:solidFill>
                  <a:srgbClr val="000000"/>
                </a:solidFill>
                <a:latin typeface="Fira Sans Bold"/>
              </a:rPr>
              <a:t>63.3 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Fir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98699" y="2330768"/>
            <a:ext cx="13933233" cy="965200"/>
            <a:chOff x="0" y="0"/>
            <a:chExt cx="3669658" cy="2542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69658" cy="254209"/>
            </a:xfrm>
            <a:custGeom>
              <a:avLst/>
              <a:gdLst/>
              <a:ahLst/>
              <a:cxnLst/>
              <a:rect l="l" t="t" r="r" b="b"/>
              <a:pathLst>
                <a:path w="3669658" h="254209">
                  <a:moveTo>
                    <a:pt x="0" y="0"/>
                  </a:moveTo>
                  <a:lnTo>
                    <a:pt x="3669658" y="0"/>
                  </a:lnTo>
                  <a:lnTo>
                    <a:pt x="3669658" y="254209"/>
                  </a:lnTo>
                  <a:lnTo>
                    <a:pt x="0" y="25420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669658" cy="301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21624" y="933450"/>
            <a:ext cx="5863114" cy="78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60" lvl="1" indent="-485780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Fira Sans Bold Italics"/>
              </a:rPr>
              <a:t>Gunning Fog Index: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5057" y="2474408"/>
            <a:ext cx="13660515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Fira Sans"/>
              </a:rPr>
              <a:t>0.4 * (Average words per sentence + Percentage of Complex Words)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53492" y="3639882"/>
            <a:ext cx="696491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Fira Sans"/>
              </a:rPr>
              <a:t>Here is an example with a text: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4301" y="4318000"/>
            <a:ext cx="9251871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 Bold"/>
              </a:rPr>
              <a:t>The quick brown fox jumps over the lazy dog.</a:t>
            </a:r>
            <a:r>
              <a:rPr lang="en-US" sz="3500">
                <a:solidFill>
                  <a:srgbClr val="FFFFFF"/>
                </a:solidFill>
                <a:latin typeface="Fira Sans"/>
              </a:rPr>
              <a:t>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"/>
              </a:rPr>
              <a:t>Count the number of words: 9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"/>
              </a:rPr>
              <a:t>Count the number of sentences: 1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"/>
              </a:rPr>
              <a:t>Count the number of complex words: 0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"/>
              </a:rPr>
              <a:t>Average number of words per sentence: 9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 Bold"/>
              </a:rPr>
              <a:t>Plug the values into the formula:</a:t>
            </a:r>
            <a:r>
              <a:rPr lang="en-US" sz="3500">
                <a:solidFill>
                  <a:srgbClr val="FFFFFF"/>
                </a:solidFill>
                <a:latin typeface="Fira Sans"/>
              </a:rPr>
              <a:t> 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Fira Sans"/>
              </a:rPr>
              <a:t>0.4 * (9 + 0) = </a:t>
            </a:r>
            <a:r>
              <a:rPr lang="en-US" sz="3500">
                <a:solidFill>
                  <a:srgbClr val="FFFFFF"/>
                </a:solidFill>
                <a:latin typeface="Fira Sans Bold"/>
              </a:rPr>
              <a:t>3.6 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Fira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1299" y="912403"/>
            <a:ext cx="1059226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  <a:spcBef>
                <a:spcPct val="0"/>
              </a:spcBef>
            </a:pPr>
            <a:r>
              <a:rPr lang="en-US" sz="5699" spc="-56">
                <a:solidFill>
                  <a:srgbClr val="000000"/>
                </a:solidFill>
                <a:latin typeface="Fira Sans Bold"/>
              </a:rPr>
              <a:t>3. Deep Learning Model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545483" y="2943040"/>
            <a:ext cx="2977778" cy="2578770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406462" y="119896"/>
            <a:ext cx="4201515" cy="3638531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990311" y="-700974"/>
            <a:ext cx="2481390" cy="214889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976936" y="4030564"/>
            <a:ext cx="9525" cy="250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86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0" y="2306787"/>
            <a:ext cx="13972442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7" lvl="1" indent="-356233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Fira Sans"/>
              </a:rPr>
              <a:t>Deep learning is a branch of machine learning that uses neural networks to analyze and learn from complex and unstructured data.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3682227"/>
            <a:ext cx="16545483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7" lvl="1" indent="-356233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Fira Sans"/>
              </a:rPr>
              <a:t>It facilitates computational models to categorize text, voice, or images, while continually learning from the provided data.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5055733"/>
            <a:ext cx="17005672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7" lvl="1" indent="-356233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Fira Sans"/>
              </a:rPr>
              <a:t> It is trained using neural network topologies with extensive layers and labeled data, can achieve precision surpassing human capabilities.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6692" y="7195447"/>
            <a:ext cx="7729768" cy="2897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753" lvl="1" indent="-356377">
              <a:lnSpc>
                <a:spcPts val="4621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Fira Sans"/>
              </a:rPr>
              <a:t>Bidirectional LSTM Model</a:t>
            </a:r>
          </a:p>
          <a:p>
            <a:pPr>
              <a:lnSpc>
                <a:spcPts val="4621"/>
              </a:lnSpc>
            </a:pPr>
            <a:endParaRPr lang="en-US" sz="3301">
              <a:solidFill>
                <a:srgbClr val="000000"/>
              </a:solidFill>
              <a:latin typeface="Fira Sans"/>
            </a:endParaRPr>
          </a:p>
          <a:p>
            <a:pPr marL="712753" lvl="1" indent="-356377">
              <a:lnSpc>
                <a:spcPts val="4621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Fira Sans"/>
              </a:rPr>
              <a:t>Deep GRU Model</a:t>
            </a:r>
          </a:p>
          <a:p>
            <a:pPr>
              <a:lnSpc>
                <a:spcPts val="4621"/>
              </a:lnSpc>
            </a:pPr>
            <a:endParaRPr lang="en-US" sz="3301">
              <a:solidFill>
                <a:srgbClr val="000000"/>
              </a:solidFill>
              <a:latin typeface="Fira Sans"/>
            </a:endParaRPr>
          </a:p>
          <a:p>
            <a:pPr marL="712753" lvl="1" indent="-356377">
              <a:lnSpc>
                <a:spcPts val="4621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Fira Sans"/>
              </a:rPr>
              <a:t>Transformer Model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6415972"/>
            <a:ext cx="6986221" cy="573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864" lvl="1" indent="-356432" algn="ctr">
              <a:lnSpc>
                <a:spcPts val="4622"/>
              </a:lnSpc>
              <a:buFont typeface="Arial"/>
              <a:buChar char="•"/>
            </a:pPr>
            <a:r>
              <a:rPr lang="en-US" sz="3301">
                <a:solidFill>
                  <a:srgbClr val="000000"/>
                </a:solidFill>
                <a:latin typeface="Fira Sans"/>
              </a:rPr>
              <a:t>We shall develop three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0874" y="4680333"/>
            <a:ext cx="336492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9"/>
              </a:lnSpc>
            </a:pPr>
            <a:r>
              <a:rPr lang="en-US" sz="3699">
                <a:solidFill>
                  <a:srgbClr val="F4F4F4"/>
                </a:solidFill>
                <a:latin typeface="Fira Sans Medium"/>
              </a:rPr>
              <a:t>Precision (PRE)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0874" y="7013656"/>
            <a:ext cx="3751953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F4F4F4"/>
                </a:solidFill>
                <a:latin typeface="Fira Sans Medium"/>
              </a:rPr>
              <a:t>Recall (REC)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0985" y="7813756"/>
            <a:ext cx="375195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4F4F4"/>
                </a:solidFill>
                <a:latin typeface="Fira Sans Light"/>
              </a:rPr>
              <a:t>REC = TP / (TP+FN)</a:t>
            </a:r>
          </a:p>
          <a:p>
            <a:pPr marL="0" lvl="0" indent="0">
              <a:lnSpc>
                <a:spcPts val="2940"/>
              </a:lnSpc>
              <a:spcBef>
                <a:spcPct val="0"/>
              </a:spcBef>
            </a:pPr>
            <a:endParaRPr lang="en-US" sz="3499">
              <a:solidFill>
                <a:srgbClr val="F4F4F4"/>
              </a:solidFill>
              <a:latin typeface="Fira Sans Ligh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158543" y="7023181"/>
            <a:ext cx="4201515" cy="3638531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486714" y="7023181"/>
            <a:ext cx="895264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F4F4F4"/>
                </a:solidFill>
                <a:latin typeface="Fira Sans Medium"/>
              </a:rPr>
              <a:t>Accuracy (ACC)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51823" y="7813756"/>
            <a:ext cx="895264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4F4F4"/>
                </a:solidFill>
                <a:latin typeface="Fira Sans Light"/>
              </a:rPr>
              <a:t>  ACC = TP + TN / (TP + TN + FP + FN)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486714" y="4712186"/>
            <a:ext cx="9324774" cy="2021968"/>
            <a:chOff x="0" y="0"/>
            <a:chExt cx="12433031" cy="269595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2433031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3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F4F4F4"/>
                  </a:solidFill>
                  <a:latin typeface="Fira Sans Medium"/>
                </a:rPr>
                <a:t>F-measure (F-M)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87291"/>
              <a:ext cx="12433031" cy="1608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en-US" sz="3500">
                  <a:solidFill>
                    <a:srgbClr val="F4F4F4"/>
                  </a:solidFill>
                  <a:latin typeface="Fira Sans Light"/>
                </a:rPr>
                <a:t>F1 = 2. (precision * recall) / (precision + recall)</a:t>
              </a:r>
            </a:p>
            <a:p>
              <a:pPr marL="0" lvl="0" indent="0">
                <a:lnSpc>
                  <a:spcPts val="4900"/>
                </a:lnSpc>
                <a:spcBef>
                  <a:spcPct val="0"/>
                </a:spcBef>
              </a:pPr>
              <a:endParaRPr lang="en-US" sz="3500">
                <a:solidFill>
                  <a:srgbClr val="F4F4F4"/>
                </a:solidFill>
                <a:latin typeface="Fira Sans Light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18934" y="1422386"/>
            <a:ext cx="641229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40"/>
              </a:lnSpc>
              <a:spcBef>
                <a:spcPct val="0"/>
              </a:spcBef>
            </a:pPr>
            <a:r>
              <a:rPr lang="en-US" sz="5700" spc="-57">
                <a:solidFill>
                  <a:srgbClr val="F4F4F4"/>
                </a:solidFill>
                <a:latin typeface="Fira Sans Bold"/>
              </a:rPr>
              <a:t>4. Evaluation</a:t>
            </a:r>
          </a:p>
        </p:txBody>
      </p:sp>
      <p:grpSp>
        <p:nvGrpSpPr>
          <p:cNvPr id="13" name="Group 13"/>
          <p:cNvGrpSpPr/>
          <p:nvPr/>
        </p:nvGrpSpPr>
        <p:grpSpPr>
          <a:xfrm rot="-582819">
            <a:off x="14062714" y="-574001"/>
            <a:ext cx="5292709" cy="4583511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066013" y="2639398"/>
            <a:ext cx="2481390" cy="2148895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6F5F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18934" y="3382058"/>
            <a:ext cx="1327025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4F4F4"/>
                </a:solidFill>
                <a:latin typeface="Fira Sans"/>
              </a:rPr>
              <a:t> The models are evaluated using four important measures: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8529" y="5618547"/>
            <a:ext cx="393686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4F4F4"/>
                </a:solidFill>
                <a:latin typeface="Fira Sans Light"/>
              </a:rPr>
              <a:t>PRE = TP / (TP + FP)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5392" y="4861650"/>
            <a:ext cx="241182" cy="208865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1762" y="7209261"/>
            <a:ext cx="241182" cy="208865"/>
            <a:chOff x="0" y="0"/>
            <a:chExt cx="3619627" cy="31346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131232" y="4866413"/>
            <a:ext cx="241182" cy="208865"/>
            <a:chOff x="0" y="0"/>
            <a:chExt cx="3619627" cy="31346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131232" y="7209261"/>
            <a:ext cx="241182" cy="208865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29580" y="4656737"/>
            <a:ext cx="2052019" cy="1619230"/>
          </a:xfrm>
          <a:custGeom>
            <a:avLst/>
            <a:gdLst/>
            <a:ahLst/>
            <a:cxnLst/>
            <a:rect l="l" t="t" r="r" b="b"/>
            <a:pathLst>
              <a:path w="2052019" h="1619230">
                <a:moveTo>
                  <a:pt x="0" y="0"/>
                </a:moveTo>
                <a:lnTo>
                  <a:pt x="2052019" y="0"/>
                </a:lnTo>
                <a:lnTo>
                  <a:pt x="2052019" y="1619230"/>
                </a:lnTo>
                <a:lnTo>
                  <a:pt x="0" y="1619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977372" y="1407152"/>
            <a:ext cx="2075084" cy="2063766"/>
          </a:xfrm>
          <a:custGeom>
            <a:avLst/>
            <a:gdLst/>
            <a:ahLst/>
            <a:cxnLst/>
            <a:rect l="l" t="t" r="r" b="b"/>
            <a:pathLst>
              <a:path w="2075084" h="2063766">
                <a:moveTo>
                  <a:pt x="0" y="0"/>
                </a:moveTo>
                <a:lnTo>
                  <a:pt x="2075084" y="0"/>
                </a:lnTo>
                <a:lnTo>
                  <a:pt x="2075084" y="2063766"/>
                </a:lnTo>
                <a:lnTo>
                  <a:pt x="0" y="2063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498208" y="7354222"/>
            <a:ext cx="1918221" cy="2046103"/>
          </a:xfrm>
          <a:custGeom>
            <a:avLst/>
            <a:gdLst/>
            <a:ahLst/>
            <a:cxnLst/>
            <a:rect l="l" t="t" r="r" b="b"/>
            <a:pathLst>
              <a:path w="1918221" h="2046103">
                <a:moveTo>
                  <a:pt x="0" y="0"/>
                </a:moveTo>
                <a:lnTo>
                  <a:pt x="1918221" y="0"/>
                </a:lnTo>
                <a:lnTo>
                  <a:pt x="1918221" y="2046103"/>
                </a:lnTo>
                <a:lnTo>
                  <a:pt x="0" y="20461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975655" y="4656737"/>
            <a:ext cx="3268050" cy="1715726"/>
          </a:xfrm>
          <a:custGeom>
            <a:avLst/>
            <a:gdLst/>
            <a:ahLst/>
            <a:cxnLst/>
            <a:rect l="l" t="t" r="r" b="b"/>
            <a:pathLst>
              <a:path w="3268050" h="1715726">
                <a:moveTo>
                  <a:pt x="0" y="0"/>
                </a:moveTo>
                <a:lnTo>
                  <a:pt x="3268050" y="0"/>
                </a:lnTo>
                <a:lnTo>
                  <a:pt x="3268050" y="1715726"/>
                </a:lnTo>
                <a:lnTo>
                  <a:pt x="0" y="171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3566096">
            <a:off x="-2346891" y="-327617"/>
            <a:ext cx="6751182" cy="584655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11439960" y="1562352"/>
            <a:ext cx="2339440" cy="2114557"/>
          </a:xfrm>
          <a:custGeom>
            <a:avLst/>
            <a:gdLst/>
            <a:ahLst/>
            <a:cxnLst/>
            <a:rect l="l" t="t" r="r" b="b"/>
            <a:pathLst>
              <a:path w="2339440" h="2114557">
                <a:moveTo>
                  <a:pt x="0" y="0"/>
                </a:moveTo>
                <a:lnTo>
                  <a:pt x="2339440" y="0"/>
                </a:lnTo>
                <a:lnTo>
                  <a:pt x="2339440" y="2114557"/>
                </a:lnTo>
                <a:lnTo>
                  <a:pt x="0" y="21145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5317" b="-53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658416" y="7722986"/>
            <a:ext cx="2780667" cy="1496926"/>
          </a:xfrm>
          <a:custGeom>
            <a:avLst/>
            <a:gdLst/>
            <a:ahLst/>
            <a:cxnLst/>
            <a:rect l="l" t="t" r="r" b="b"/>
            <a:pathLst>
              <a:path w="2780667" h="1496926">
                <a:moveTo>
                  <a:pt x="0" y="0"/>
                </a:moveTo>
                <a:lnTo>
                  <a:pt x="2780668" y="0"/>
                </a:lnTo>
                <a:lnTo>
                  <a:pt x="2780668" y="1496926"/>
                </a:lnTo>
                <a:lnTo>
                  <a:pt x="0" y="1496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1982134" y="7565558"/>
            <a:ext cx="1834767" cy="1834767"/>
          </a:xfrm>
          <a:custGeom>
            <a:avLst/>
            <a:gdLst/>
            <a:ahLst/>
            <a:cxnLst/>
            <a:rect l="l" t="t" r="r" b="b"/>
            <a:pathLst>
              <a:path w="1834767" h="1834767">
                <a:moveTo>
                  <a:pt x="0" y="0"/>
                </a:moveTo>
                <a:lnTo>
                  <a:pt x="1834767" y="0"/>
                </a:lnTo>
                <a:lnTo>
                  <a:pt x="1834767" y="1834767"/>
                </a:lnTo>
                <a:lnTo>
                  <a:pt x="0" y="18347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7977372" y="4753234"/>
            <a:ext cx="1717048" cy="1848721"/>
          </a:xfrm>
          <a:custGeom>
            <a:avLst/>
            <a:gdLst/>
            <a:ahLst/>
            <a:cxnLst/>
            <a:rect l="l" t="t" r="r" b="b"/>
            <a:pathLst>
              <a:path w="1717048" h="1848721">
                <a:moveTo>
                  <a:pt x="0" y="0"/>
                </a:moveTo>
                <a:lnTo>
                  <a:pt x="1717048" y="0"/>
                </a:lnTo>
                <a:lnTo>
                  <a:pt x="1717048" y="1848720"/>
                </a:lnTo>
                <a:lnTo>
                  <a:pt x="0" y="1848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5272" t="-28466" r="-221781" b="-277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5106016" y="1514413"/>
            <a:ext cx="2702605" cy="2162496"/>
          </a:xfrm>
          <a:custGeom>
            <a:avLst/>
            <a:gdLst/>
            <a:ahLst/>
            <a:cxnLst/>
            <a:rect l="l" t="t" r="r" b="b"/>
            <a:pathLst>
              <a:path w="2702605" h="2162496">
                <a:moveTo>
                  <a:pt x="0" y="0"/>
                </a:moveTo>
                <a:lnTo>
                  <a:pt x="2702605" y="0"/>
                </a:lnTo>
                <a:lnTo>
                  <a:pt x="2702605" y="2162496"/>
                </a:lnTo>
                <a:lnTo>
                  <a:pt x="0" y="2162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6347" t="-11409" r="-28367" b="-1063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890452" y="942975"/>
            <a:ext cx="6120631" cy="290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70"/>
              </a:lnSpc>
              <a:spcBef>
                <a:spcPct val="0"/>
              </a:spcBef>
            </a:pPr>
            <a:r>
              <a:rPr lang="en-US" sz="8900" spc="-89">
                <a:solidFill>
                  <a:srgbClr val="000000"/>
                </a:solidFill>
                <a:latin typeface="Fira Sans Bold"/>
              </a:rPr>
              <a:t>Tools And Techniques</a:t>
            </a:r>
          </a:p>
        </p:txBody>
      </p:sp>
      <p:grpSp>
        <p:nvGrpSpPr>
          <p:cNvPr id="14" name="Group 14"/>
          <p:cNvGrpSpPr/>
          <p:nvPr/>
        </p:nvGrpSpPr>
        <p:grpSpPr>
          <a:xfrm rot="1800591">
            <a:off x="-280376" y="4454619"/>
            <a:ext cx="3151914" cy="2729572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91115" y="5481105"/>
            <a:ext cx="5267301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Python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FastText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GloVe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Scikit-Learn,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Tensorflow,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Keras,</a:t>
            </a:r>
          </a:p>
          <a:p>
            <a:pPr marL="734059" lvl="1" indent="-367030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Fira Sans Light"/>
              </a:rPr>
              <a:t>Streamlit (for UI)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5950" y="-517425"/>
            <a:ext cx="6210236" cy="537809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09993" y="306851"/>
            <a:ext cx="3151914" cy="272957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7569" y="3961975"/>
            <a:ext cx="14527408" cy="481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0845" lvl="1" indent="-375422">
              <a:lnSpc>
                <a:spcPts val="4868"/>
              </a:lnSpc>
              <a:buFont typeface="Arial"/>
              <a:buChar char="•"/>
            </a:pPr>
            <a:r>
              <a:rPr lang="en-US" sz="3477">
                <a:solidFill>
                  <a:srgbClr val="F4F4F4"/>
                </a:solidFill>
                <a:latin typeface="Fira Sans Light"/>
              </a:rPr>
              <a:t>Develop a web application for implementing contextual embeddings technology.</a:t>
            </a:r>
          </a:p>
          <a:p>
            <a:pPr>
              <a:lnSpc>
                <a:spcPts val="4868"/>
              </a:lnSpc>
            </a:pPr>
            <a:endParaRPr lang="en-US" sz="3477">
              <a:solidFill>
                <a:srgbClr val="F4F4F4"/>
              </a:solidFill>
              <a:latin typeface="Fira Sans Light"/>
            </a:endParaRPr>
          </a:p>
          <a:p>
            <a:pPr marL="750845" lvl="1" indent="-375422">
              <a:lnSpc>
                <a:spcPts val="4868"/>
              </a:lnSpc>
              <a:buFont typeface="Arial"/>
              <a:buChar char="•"/>
            </a:pPr>
            <a:r>
              <a:rPr lang="en-US" sz="3477">
                <a:solidFill>
                  <a:srgbClr val="F4F4F4"/>
                </a:solidFill>
                <a:latin typeface="Fira Sans Light"/>
              </a:rPr>
              <a:t>User inputs sentence, and the application will predict if they are non-sarcastic or sarcastic.</a:t>
            </a:r>
          </a:p>
          <a:p>
            <a:pPr>
              <a:lnSpc>
                <a:spcPts val="4868"/>
              </a:lnSpc>
            </a:pPr>
            <a:endParaRPr lang="en-US" sz="3477">
              <a:solidFill>
                <a:srgbClr val="F4F4F4"/>
              </a:solidFill>
              <a:latin typeface="Fira Sans Light"/>
            </a:endParaRPr>
          </a:p>
          <a:p>
            <a:pPr marL="750845" lvl="1" indent="-375422">
              <a:lnSpc>
                <a:spcPts val="4868"/>
              </a:lnSpc>
              <a:buFont typeface="Arial"/>
              <a:buChar char="•"/>
            </a:pPr>
            <a:r>
              <a:rPr lang="en-US" sz="3477">
                <a:solidFill>
                  <a:srgbClr val="F4F4F4"/>
                </a:solidFill>
                <a:latin typeface="Fira Sans Light"/>
              </a:rPr>
              <a:t>Utilize contextual embeddings to enhance accuracy in classification.</a:t>
            </a:r>
          </a:p>
          <a:p>
            <a:pPr>
              <a:lnSpc>
                <a:spcPts val="4448"/>
              </a:lnSpc>
            </a:pPr>
            <a:endParaRPr lang="en-US" sz="3477">
              <a:solidFill>
                <a:srgbClr val="F4F4F4"/>
              </a:solidFill>
              <a:latin typeface="Fira Sans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9845" y="1495346"/>
            <a:ext cx="1060949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79"/>
              </a:lnSpc>
              <a:spcBef>
                <a:spcPct val="0"/>
              </a:spcBef>
            </a:pPr>
            <a:r>
              <a:rPr lang="en-US" sz="8899" spc="-88">
                <a:solidFill>
                  <a:srgbClr val="F4F4F4"/>
                </a:solidFill>
                <a:latin typeface="Fira Sans Bold"/>
              </a:rPr>
              <a:t>Expected Outcomes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6063"/>
            <a:ext cx="6003605" cy="1439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69"/>
              </a:lnSpc>
              <a:spcBef>
                <a:spcPct val="0"/>
              </a:spcBef>
            </a:pPr>
            <a:r>
              <a:rPr lang="en-US" sz="8899" spc="-88">
                <a:solidFill>
                  <a:srgbClr val="000000"/>
                </a:solidFill>
                <a:latin typeface="Fira Sans Medium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91427"/>
            <a:ext cx="16927458" cy="788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Fira Sans"/>
              </a:rPr>
              <a:t>Bamman, D., &amp; Smith, N. (2015). Contextualized sarcasm detection on twitter. In     proceedings of the international AAAI conference on web and social media (Vol. 9, No. 1, pp. 574-577).</a:t>
            </a:r>
          </a:p>
          <a:p>
            <a:pPr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Fira Sans"/>
              </a:rPr>
              <a:t>Bedi, M., Kumar, S., Akhtar, M. S., &amp; Chakraborty, T. (2021). Multi-modal sarcasm detection and humor classification in code-mixed conversations. IEEE Transactions on Affective Computing.</a:t>
            </a:r>
          </a:p>
          <a:p>
            <a:pPr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Fira Sans"/>
              </a:rPr>
              <a:t>Bharti, S. K., Pradhan, R., Babu, K. S., &amp; Jena, S. K. (2017). Sarcasm analysis on twitter data using machine learning approaches. Trends in Social Network Analysis: Information Propagation, User Behavior Modeling, Forecasting, and Vulnerability Assessment, 51-76.</a:t>
            </a:r>
          </a:p>
          <a:p>
            <a:pPr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Fira Sans"/>
              </a:rPr>
              <a:t>Nagwanshi, P., &amp; Madhavan, C. V. (2014, October). Sarcasm detection using sentiment and semantic features. In International Conference on Knowledge Discovery and Information Retrieval (Vol. 2, pp. 418-424). SCITEPRESS.</a:t>
            </a:r>
          </a:p>
          <a:p>
            <a:pPr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Fira Sans"/>
              </a:rPr>
              <a:t>Razali, M. S., Halin, A. A., Ye, L., Doraisamy, S., &amp; Norowi, N. M. (2021). Sarcasm detection using deep learning with contextual features. IEEE Access, 9, 68609-68618.</a:t>
            </a:r>
          </a:p>
          <a:p>
            <a:pPr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Fira Sans"/>
            </a:endParaRPr>
          </a:p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Fira Sans"/>
              </a:rPr>
              <a:t>Zhang, M., Zhang, Y., &amp; Fu, G. (2016, December). Tweet sarcasm detection using deep neural network. In Proceedings of COLING 2016, the 26th International Conference on Computational Linguistics: technical papers (pp. 2449-2460).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69577" y="4059367"/>
            <a:ext cx="10202605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99"/>
              </a:lnSpc>
            </a:pPr>
            <a:r>
              <a:rPr lang="en-US" sz="12499">
                <a:solidFill>
                  <a:srgbClr val="000000"/>
                </a:solidFill>
                <a:latin typeface="Fira Sans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7864" y="835711"/>
            <a:ext cx="750207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79"/>
              </a:lnSpc>
              <a:spcBef>
                <a:spcPct val="0"/>
              </a:spcBef>
            </a:pPr>
            <a:r>
              <a:rPr lang="en-US" sz="8899" spc="-88">
                <a:solidFill>
                  <a:srgbClr val="000000"/>
                </a:solidFill>
                <a:latin typeface="Fira Sans Bold"/>
              </a:rPr>
              <a:t>GroupID: CSIT6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986898" y="835711"/>
            <a:ext cx="8272402" cy="1700813"/>
            <a:chOff x="0" y="0"/>
            <a:chExt cx="11029869" cy="226775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1029869" cy="787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79"/>
                </a:lnSpc>
                <a:spcBef>
                  <a:spcPct val="0"/>
                </a:spcBef>
              </a:pPr>
              <a:r>
                <a:rPr lang="en-US" sz="3899">
                  <a:solidFill>
                    <a:srgbClr val="000000"/>
                  </a:solidFill>
                  <a:latin typeface="Fira Sans Medium"/>
                </a:rPr>
                <a:t>Aahna Sethi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36392"/>
              <a:ext cx="11029869" cy="113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2116091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Bachelor of Technology in Computer Science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986898" y="3074046"/>
            <a:ext cx="8272402" cy="1710338"/>
            <a:chOff x="0" y="0"/>
            <a:chExt cx="11029869" cy="228045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11029869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Akanksha Sharma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149092"/>
              <a:ext cx="11029869" cy="113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2116728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Bachelor of Technology in Information Technology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986898" y="5372100"/>
            <a:ext cx="8272402" cy="1710338"/>
            <a:chOff x="0" y="0"/>
            <a:chExt cx="11029869" cy="228045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0"/>
              <a:ext cx="11029869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Ananya Singh Gautam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149092"/>
              <a:ext cx="11029869" cy="113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2116104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Bachelor of Technology in Computer Science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8986898" y="2852017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>
            <a:off x="8986898" y="5148262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AutoShape 22"/>
          <p:cNvSpPr/>
          <p:nvPr/>
        </p:nvSpPr>
        <p:spPr>
          <a:xfrm>
            <a:off x="8986898" y="7464025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8986898" y="7687863"/>
            <a:ext cx="8272402" cy="1710338"/>
            <a:chOff x="0" y="0"/>
            <a:chExt cx="11029869" cy="228045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0"/>
              <a:ext cx="11029869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Sakshi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149092"/>
              <a:ext cx="11029869" cy="1131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2116814</a:t>
              </a:r>
            </a:p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Bachelor of Technology in Information Technology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4047857"/>
            <a:ext cx="446046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spc="-89">
                <a:solidFill>
                  <a:srgbClr val="F4F4F4"/>
                </a:solidFill>
                <a:latin typeface="Fira Sans Bold"/>
              </a:rPr>
              <a:t>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93993" y="617121"/>
            <a:ext cx="6109328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What is Sarcasm?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93993" y="1490880"/>
            <a:ext cx="6794831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Why is it necessary?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93993" y="2364638"/>
            <a:ext cx="6109328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Literature Review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93993" y="3238397"/>
            <a:ext cx="6109328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Research Gap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93993" y="4112156"/>
            <a:ext cx="6109328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Objectives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3993" y="4984645"/>
            <a:ext cx="6109328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Methodology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3993" y="8288049"/>
            <a:ext cx="6794831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Tools and Techniques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93993" y="9160537"/>
            <a:ext cx="6794831" cy="66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23" lvl="1" indent="-42101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F4F4F4"/>
                </a:solidFill>
                <a:latin typeface="Fira Sans Light"/>
              </a:rPr>
              <a:t>Expected Outcomes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45284" y="5766071"/>
            <a:ext cx="7493349" cy="2417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913" lvl="1" indent="-373457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F4F4F4"/>
                </a:solidFill>
                <a:latin typeface="Fira Sans Light"/>
              </a:rPr>
              <a:t> Corpus Creation</a:t>
            </a:r>
          </a:p>
          <a:p>
            <a:pPr marL="746913" lvl="1" indent="-373457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F4F4F4"/>
                </a:solidFill>
                <a:latin typeface="Fira Sans Light"/>
              </a:rPr>
              <a:t> Extraction of factors</a:t>
            </a:r>
          </a:p>
          <a:p>
            <a:pPr marL="746913" lvl="1" indent="-373457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F4F4F4"/>
                </a:solidFill>
                <a:latin typeface="Fira Sans Light"/>
              </a:rPr>
              <a:t> Deep Learning Model</a:t>
            </a:r>
          </a:p>
          <a:p>
            <a:pPr marL="746913" lvl="1" indent="-373457">
              <a:lnSpc>
                <a:spcPts val="4843"/>
              </a:lnSpc>
              <a:buFont typeface="Arial"/>
              <a:buChar char="•"/>
            </a:pPr>
            <a:r>
              <a:rPr lang="en-US" sz="3459">
                <a:solidFill>
                  <a:srgbClr val="F4F4F4"/>
                </a:solidFill>
                <a:latin typeface="Fira Sans Light"/>
              </a:rPr>
              <a:t>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292320" y="-966293"/>
            <a:ext cx="5966980" cy="5167433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893793" y="2402729"/>
            <a:ext cx="6515956" cy="5642524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b="-1547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38416" y="468724"/>
            <a:ext cx="10379416" cy="144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659"/>
              </a:lnSpc>
            </a:pPr>
            <a:r>
              <a:rPr lang="en-US" sz="8900" spc="267">
                <a:solidFill>
                  <a:srgbClr val="000000"/>
                </a:solidFill>
                <a:latin typeface="Fira Sans Bold"/>
              </a:rPr>
              <a:t>What is Sarcasm?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3928" y="3465951"/>
            <a:ext cx="10653904" cy="480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389" lvl="1" indent="-401194">
              <a:lnSpc>
                <a:spcPts val="5723"/>
              </a:lnSpc>
              <a:buFont typeface="Arial"/>
              <a:buChar char="•"/>
            </a:pPr>
            <a:r>
              <a:rPr lang="en-US" sz="3716" dirty="0">
                <a:solidFill>
                  <a:srgbClr val="000000"/>
                </a:solidFill>
                <a:latin typeface="Fira Sans Light"/>
              </a:rPr>
              <a:t>Sarcasm is speech or writing which actually means the opposite of what it seems to say. </a:t>
            </a:r>
          </a:p>
          <a:p>
            <a:pPr>
              <a:lnSpc>
                <a:spcPts val="5723"/>
              </a:lnSpc>
            </a:pPr>
            <a:endParaRPr lang="en-US" sz="3716" dirty="0">
              <a:solidFill>
                <a:srgbClr val="000000"/>
              </a:solidFill>
              <a:latin typeface="Fira Sans Light"/>
            </a:endParaRPr>
          </a:p>
          <a:p>
            <a:pPr marL="802389" lvl="1" indent="-401194">
              <a:lnSpc>
                <a:spcPts val="5203"/>
              </a:lnSpc>
              <a:buFont typeface="Arial"/>
              <a:buChar char="•"/>
            </a:pPr>
            <a:r>
              <a:rPr lang="en-US" sz="3716" dirty="0">
                <a:solidFill>
                  <a:srgbClr val="000000"/>
                </a:solidFill>
                <a:latin typeface="Fira Sans Light"/>
              </a:rPr>
              <a:t>Example:</a:t>
            </a:r>
          </a:p>
          <a:p>
            <a:pPr marL="802389" lvl="1" indent="-401194">
              <a:lnSpc>
                <a:spcPts val="5203"/>
              </a:lnSpc>
              <a:buFont typeface="Arial"/>
              <a:buChar char="•"/>
            </a:pPr>
            <a:r>
              <a:rPr lang="en-US" sz="3716" dirty="0">
                <a:solidFill>
                  <a:srgbClr val="000000"/>
                </a:solidFill>
                <a:latin typeface="Fira Sans Light"/>
              </a:rPr>
              <a:t> Sarcastic-‘I love working on Sunday!’ </a:t>
            </a:r>
          </a:p>
          <a:p>
            <a:pPr marL="802389" lvl="1" indent="-401194" algn="l">
              <a:lnSpc>
                <a:spcPts val="5203"/>
              </a:lnSpc>
              <a:buFont typeface="Arial"/>
              <a:buChar char="•"/>
            </a:pPr>
            <a:r>
              <a:rPr lang="en-US" sz="3716" dirty="0">
                <a:solidFill>
                  <a:srgbClr val="000000"/>
                </a:solidFill>
                <a:latin typeface="Fira Sans Light"/>
              </a:rPr>
              <a:t> Non-Sarcastic-‘I love Friday.’</a:t>
            </a:r>
          </a:p>
          <a:p>
            <a:pPr algn="l">
              <a:lnSpc>
                <a:spcPts val="5203"/>
              </a:lnSpc>
            </a:pPr>
            <a:endParaRPr lang="en-US" sz="3716" dirty="0">
              <a:solidFill>
                <a:srgbClr val="000000"/>
              </a:solidFill>
              <a:latin typeface="Fir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55166" y="5568271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140308" y="-448328"/>
            <a:ext cx="5966980" cy="4002863"/>
            <a:chOff x="0" y="0"/>
            <a:chExt cx="3619627" cy="24281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2428175"/>
            </a:xfrm>
            <a:custGeom>
              <a:avLst/>
              <a:gdLst/>
              <a:ahLst/>
              <a:cxnLst/>
              <a:rect l="l" t="t" r="r" b="b"/>
              <a:pathLst>
                <a:path w="3619627" h="2428175">
                  <a:moveTo>
                    <a:pt x="3619627" y="1214087"/>
                  </a:moveTo>
                  <a:lnTo>
                    <a:pt x="2714752" y="2428175"/>
                  </a:lnTo>
                  <a:lnTo>
                    <a:pt x="904875" y="2428175"/>
                  </a:lnTo>
                  <a:lnTo>
                    <a:pt x="0" y="121408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21408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75929" y="1916016"/>
            <a:ext cx="6515956" cy="5642524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3621" b="-5576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42850" y="468724"/>
            <a:ext cx="11422677" cy="144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659"/>
              </a:lnSpc>
            </a:pPr>
            <a:r>
              <a:rPr lang="en-US" sz="8900" spc="267">
                <a:solidFill>
                  <a:srgbClr val="000000"/>
                </a:solidFill>
                <a:latin typeface="Fira Sans Bold"/>
              </a:rPr>
              <a:t>Why is it necessary?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77862" y="2266399"/>
            <a:ext cx="11187665" cy="7178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389" lvl="1" indent="-401194">
              <a:lnSpc>
                <a:spcPts val="5723"/>
              </a:lnSpc>
              <a:buFont typeface="Arial"/>
              <a:buChar char="•"/>
            </a:pPr>
            <a:r>
              <a:rPr lang="en-US" sz="3716">
                <a:solidFill>
                  <a:srgbClr val="000000"/>
                </a:solidFill>
                <a:latin typeface="Fira Sans Light"/>
              </a:rPr>
              <a:t>Sarcasm detection is vital for ensuring precise understanding of sentiments in social media and customer reviews.</a:t>
            </a:r>
          </a:p>
          <a:p>
            <a:pPr marL="802389" lvl="1" indent="-401194">
              <a:lnSpc>
                <a:spcPts val="5723"/>
              </a:lnSpc>
              <a:buFont typeface="Arial"/>
              <a:buChar char="•"/>
            </a:pPr>
            <a:r>
              <a:rPr lang="en-US" sz="3716">
                <a:solidFill>
                  <a:srgbClr val="000000"/>
                </a:solidFill>
                <a:latin typeface="Fira Sans Light"/>
              </a:rPr>
              <a:t>It enhances natural language understanding, improving AI models' comprehension of language nuances.</a:t>
            </a:r>
          </a:p>
          <a:p>
            <a:pPr marL="802389" lvl="1" indent="-401194" algn="l">
              <a:lnSpc>
                <a:spcPts val="5723"/>
              </a:lnSpc>
              <a:buFont typeface="Arial"/>
              <a:buChar char="•"/>
            </a:pPr>
            <a:r>
              <a:rPr lang="en-US" sz="3716">
                <a:solidFill>
                  <a:srgbClr val="000000"/>
                </a:solidFill>
                <a:latin typeface="Fira Sans Light"/>
              </a:rPr>
              <a:t>In social interactions and customer service, detecting sarcasm prevents misunderstandings, enhancing communication quality.</a:t>
            </a:r>
          </a:p>
          <a:p>
            <a:pPr algn="l">
              <a:lnSpc>
                <a:spcPts val="5203"/>
              </a:lnSpc>
            </a:pPr>
            <a:endParaRPr lang="en-US" sz="3716">
              <a:solidFill>
                <a:srgbClr val="000000"/>
              </a:solidFill>
              <a:latin typeface="Fira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451856" y="1404170"/>
          <a:ext cx="17161730" cy="8122539"/>
        </p:xfrm>
        <a:graphic>
          <a:graphicData uri="http://schemas.openxmlformats.org/drawingml/2006/table">
            <a:tbl>
              <a:tblPr/>
              <a:tblGrid>
                <a:gridCol w="1714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4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9784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S. 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Work 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989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Zhang et al. (2016)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Explored the application of a neural network for detecting sarcasm in tweets.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90.74%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3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Bamman and Smith (2015)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Emphasised sarcasms dependence on shared knowledge between speakers and audiences, highlighting its contextual nature.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85.1%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73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3.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Bharti et al. (2017)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Proposed a hyperbolic feature-based sarcasm detector for Twitter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80.79%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863665" y="118295"/>
            <a:ext cx="909074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Literature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9375457">
            <a:off x="-923829" y="-739929"/>
            <a:ext cx="4622029" cy="3537259"/>
            <a:chOff x="0" y="0"/>
            <a:chExt cx="4095905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5905" cy="3134614"/>
            </a:xfrm>
            <a:custGeom>
              <a:avLst/>
              <a:gdLst/>
              <a:ahLst/>
              <a:cxnLst/>
              <a:rect l="l" t="t" r="r" b="b"/>
              <a:pathLst>
                <a:path w="4095905" h="3134614">
                  <a:moveTo>
                    <a:pt x="4095905" y="1567307"/>
                  </a:moveTo>
                  <a:lnTo>
                    <a:pt x="3191030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3190903" y="0"/>
                  </a:lnTo>
                  <a:lnTo>
                    <a:pt x="4095905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 rot="9562298">
            <a:off x="-807711" y="1077114"/>
            <a:ext cx="2887974" cy="2500999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04309" y="648566"/>
          <a:ext cx="17079382" cy="9367646"/>
        </p:xfrm>
        <a:graphic>
          <a:graphicData uri="http://schemas.openxmlformats.org/drawingml/2006/table">
            <a:tbl>
              <a:tblPr/>
              <a:tblGrid>
                <a:gridCol w="177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1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8946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S.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Work Done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127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4.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Bedi et al. (2021)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Researched on the Hindi-English code-mixed conversational dialog.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84%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139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5.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Nagwanshi and Madhavan (2014)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Presented an innovative approach for detecting sarcasm in text, focusing on key features such as semantic content and sentiment reversal.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74%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434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6.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Razali et al. (2021)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Fira Sans"/>
                        </a:rPr>
                        <a:t>Focused on spotting sarcasm in tweets using a combination of deep learning features and carefully crafted features related to the tweet's context.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Fira Sans"/>
                        </a:rPr>
                        <a:t>70.2%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1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166" y="2699705"/>
            <a:ext cx="4572225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Fira Sans"/>
              </a:rPr>
              <a:t>Enhancing the performances of sentiment analysis and opinion mining is still one of the goals.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50112" y="6778636"/>
            <a:ext cx="5321703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Fira Sans"/>
              </a:rPr>
              <a:t>Recognizing the intensity of the negativity may also be useful to distinguish</a:t>
            </a:r>
          </a:p>
          <a:p>
            <a:pPr marL="0" lvl="0" indent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Fira Sans"/>
              </a:rPr>
              <a:t>strong contrast from weak contrast.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071708" y="2818766"/>
            <a:ext cx="4727403" cy="307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Fira Sans"/>
              </a:rPr>
              <a:t>Integration of linguistic and cognitive features is needed to improve the performance of models.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61599" y="549805"/>
            <a:ext cx="12215239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  <a:spcBef>
                <a:spcPct val="0"/>
              </a:spcBef>
            </a:pPr>
            <a:r>
              <a:rPr lang="en-US" sz="8899" spc="-88">
                <a:solidFill>
                  <a:srgbClr val="000000"/>
                </a:solidFill>
                <a:latin typeface="Fira Sans Bold"/>
              </a:rPr>
              <a:t>Research Gaps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5" y="6347309"/>
            <a:ext cx="18707888" cy="28575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028700" y="6173155"/>
            <a:ext cx="380203" cy="32925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516758" y="6196967"/>
            <a:ext cx="380203" cy="329258"/>
            <a:chOff x="0" y="0"/>
            <a:chExt cx="3619627" cy="31346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60010" y="6220780"/>
            <a:ext cx="380203" cy="329258"/>
            <a:chOff x="0" y="0"/>
            <a:chExt cx="3619627" cy="31346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820862" y="6220780"/>
            <a:ext cx="380203" cy="329258"/>
            <a:chOff x="0" y="0"/>
            <a:chExt cx="3619627" cy="31346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408903" y="6788161"/>
            <a:ext cx="4993593" cy="307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Fira Sans"/>
              </a:rPr>
              <a:t>Research on automatic annotation of models to detect more sarcastic sentences in different kinds of text is needed.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3469988" y="6220780"/>
            <a:ext cx="380203" cy="329258"/>
            <a:chOff x="0" y="0"/>
            <a:chExt cx="3619627" cy="31346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293439" y="2809242"/>
            <a:ext cx="5858957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Fira Sans"/>
              </a:rPr>
              <a:t>Explore new ways to identify stereotypical negative activity because this type of</a:t>
            </a:r>
          </a:p>
          <a:p>
            <a:pPr marL="0" lvl="0" indent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Fira Sans"/>
              </a:rPr>
              <a:t>world knowledge is essential to analyse sarcasm.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124965" y="6173155"/>
            <a:ext cx="380203" cy="329258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4835593" y="6804024"/>
            <a:ext cx="3026011" cy="2454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Fira Sans"/>
              </a:rPr>
              <a:t>Deep learning approaches were less explored.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13335" y="2757756"/>
            <a:ext cx="10369664" cy="1175636"/>
            <a:chOff x="0" y="0"/>
            <a:chExt cx="1794830" cy="2034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4830" cy="203485"/>
            </a:xfrm>
            <a:custGeom>
              <a:avLst/>
              <a:gdLst/>
              <a:ahLst/>
              <a:cxnLst/>
              <a:rect l="l" t="t" r="r" b="b"/>
              <a:pathLst>
                <a:path w="1794830" h="203485">
                  <a:moveTo>
                    <a:pt x="0" y="0"/>
                  </a:moveTo>
                  <a:lnTo>
                    <a:pt x="1794830" y="0"/>
                  </a:lnTo>
                  <a:lnTo>
                    <a:pt x="1794830" y="203485"/>
                  </a:lnTo>
                  <a:lnTo>
                    <a:pt x="0" y="20348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94830" cy="24158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549"/>
                </a:lnSpc>
              </a:pPr>
              <a:r>
                <a:rPr lang="en-US" sz="3499" spc="174">
                  <a:solidFill>
                    <a:srgbClr val="F4F4F4"/>
                  </a:solidFill>
                  <a:latin typeface="Fira Sans Medium"/>
                </a:rPr>
                <a:t>Corpus creation.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13335" y="4353272"/>
            <a:ext cx="10369664" cy="1747136"/>
            <a:chOff x="0" y="0"/>
            <a:chExt cx="1794830" cy="302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4830" cy="302402"/>
            </a:xfrm>
            <a:custGeom>
              <a:avLst/>
              <a:gdLst/>
              <a:ahLst/>
              <a:cxnLst/>
              <a:rect l="l" t="t" r="r" b="b"/>
              <a:pathLst>
                <a:path w="1794830" h="302402">
                  <a:moveTo>
                    <a:pt x="0" y="0"/>
                  </a:moveTo>
                  <a:lnTo>
                    <a:pt x="1794830" y="0"/>
                  </a:lnTo>
                  <a:lnTo>
                    <a:pt x="1794830" y="302402"/>
                  </a:lnTo>
                  <a:lnTo>
                    <a:pt x="0" y="302402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4830" cy="34050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549"/>
                </a:lnSpc>
              </a:pPr>
              <a:r>
                <a:rPr lang="en-US" sz="3499" spc="174">
                  <a:solidFill>
                    <a:srgbClr val="000000"/>
                  </a:solidFill>
                  <a:latin typeface="Fira Sans Medium"/>
                </a:rPr>
                <a:t>To extract features based on linguistic and cognitive factors.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13335" y="6519507"/>
            <a:ext cx="10369664" cy="1175639"/>
            <a:chOff x="0" y="0"/>
            <a:chExt cx="1794830" cy="2034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94830" cy="203485"/>
            </a:xfrm>
            <a:custGeom>
              <a:avLst/>
              <a:gdLst/>
              <a:ahLst/>
              <a:cxnLst/>
              <a:rect l="l" t="t" r="r" b="b"/>
              <a:pathLst>
                <a:path w="1794830" h="203485">
                  <a:moveTo>
                    <a:pt x="0" y="0"/>
                  </a:moveTo>
                  <a:lnTo>
                    <a:pt x="1794830" y="0"/>
                  </a:lnTo>
                  <a:lnTo>
                    <a:pt x="1794830" y="203485"/>
                  </a:lnTo>
                  <a:lnTo>
                    <a:pt x="0" y="20348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94830" cy="24158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550"/>
                </a:lnSpc>
              </a:pPr>
              <a:r>
                <a:rPr lang="en-US" sz="3500" spc="175">
                  <a:solidFill>
                    <a:srgbClr val="F4F4F4"/>
                  </a:solidFill>
                  <a:latin typeface="Fira Sans Medium"/>
                </a:rPr>
                <a:t>To train the deep learning model.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43088" y="365038"/>
            <a:ext cx="7241307" cy="143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0"/>
              </a:lnSpc>
              <a:spcBef>
                <a:spcPct val="0"/>
              </a:spcBef>
            </a:pPr>
            <a:r>
              <a:rPr lang="en-US" sz="8900" spc="-89">
                <a:solidFill>
                  <a:srgbClr val="000000"/>
                </a:solidFill>
                <a:latin typeface="Fira Sans Medium"/>
              </a:rPr>
              <a:t>Objectives</a:t>
            </a:r>
          </a:p>
        </p:txBody>
      </p:sp>
      <p:grpSp>
        <p:nvGrpSpPr>
          <p:cNvPr id="12" name="Group 12"/>
          <p:cNvGrpSpPr/>
          <p:nvPr/>
        </p:nvGrpSpPr>
        <p:grpSpPr>
          <a:xfrm rot="-10800000">
            <a:off x="11430030" y="-4150923"/>
            <a:ext cx="9822161" cy="6226137"/>
            <a:chOff x="0" y="0"/>
            <a:chExt cx="8474859" cy="5372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006914" y="-716488"/>
            <a:ext cx="2695438" cy="2334501"/>
            <a:chOff x="0" y="0"/>
            <a:chExt cx="6202680" cy="5372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113335" y="8114247"/>
            <a:ext cx="10369664" cy="1747136"/>
            <a:chOff x="0" y="0"/>
            <a:chExt cx="1794830" cy="3024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94830" cy="302402"/>
            </a:xfrm>
            <a:custGeom>
              <a:avLst/>
              <a:gdLst/>
              <a:ahLst/>
              <a:cxnLst/>
              <a:rect l="l" t="t" r="r" b="b"/>
              <a:pathLst>
                <a:path w="1794830" h="302402">
                  <a:moveTo>
                    <a:pt x="0" y="0"/>
                  </a:moveTo>
                  <a:lnTo>
                    <a:pt x="1794830" y="0"/>
                  </a:lnTo>
                  <a:lnTo>
                    <a:pt x="1794830" y="302402"/>
                  </a:lnTo>
                  <a:lnTo>
                    <a:pt x="0" y="302402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794830" cy="34050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549"/>
                </a:lnSpc>
              </a:pPr>
              <a:r>
                <a:rPr lang="en-US" sz="3499" spc="174">
                  <a:solidFill>
                    <a:srgbClr val="000000"/>
                  </a:solidFill>
                  <a:latin typeface="Fira Sans Medium"/>
                </a:rPr>
                <a:t>To evaluate the model on the basis of precision, recall, f-measures and accuracy.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1438</Words>
  <Application>Microsoft Office PowerPoint</Application>
  <PresentationFormat>Custom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Fira Sans Medium</vt:lpstr>
      <vt:lpstr>Fira Sans</vt:lpstr>
      <vt:lpstr>Fira Sans Bold Italics</vt:lpstr>
      <vt:lpstr>Fira Sans Light</vt:lpstr>
      <vt:lpstr>Calibri</vt:lpstr>
      <vt:lpstr>Arial</vt:lpstr>
      <vt:lpstr>Fira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DETECTION</dc:title>
  <cp:lastModifiedBy>sanjay kumar jain</cp:lastModifiedBy>
  <cp:revision>2</cp:revision>
  <dcterms:created xsi:type="dcterms:W3CDTF">2006-08-16T00:00:00Z</dcterms:created>
  <dcterms:modified xsi:type="dcterms:W3CDTF">2023-10-28T20:57:23Z</dcterms:modified>
  <dc:identifier>DAFySZOMwlE</dc:identifier>
</cp:coreProperties>
</file>