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5"/>
  </p:notesMasterIdLst>
  <p:sldIdLst>
    <p:sldId id="380" r:id="rId2"/>
    <p:sldId id="256" r:id="rId3"/>
    <p:sldId id="382" r:id="rId4"/>
    <p:sldId id="257" r:id="rId5"/>
    <p:sldId id="284" r:id="rId6"/>
    <p:sldId id="258" r:id="rId7"/>
    <p:sldId id="259" r:id="rId8"/>
    <p:sldId id="260" r:id="rId9"/>
    <p:sldId id="261" r:id="rId10"/>
    <p:sldId id="262" r:id="rId11"/>
    <p:sldId id="263" r:id="rId12"/>
    <p:sldId id="264" r:id="rId13"/>
    <p:sldId id="265" r:id="rId14"/>
    <p:sldId id="266" r:id="rId15"/>
    <p:sldId id="267" r:id="rId16"/>
    <p:sldId id="383" r:id="rId17"/>
    <p:sldId id="384" r:id="rId18"/>
    <p:sldId id="510" r:id="rId19"/>
    <p:sldId id="511" r:id="rId20"/>
    <p:sldId id="512" r:id="rId21"/>
    <p:sldId id="513" r:id="rId22"/>
    <p:sldId id="514" r:id="rId23"/>
    <p:sldId id="515" r:id="rId24"/>
    <p:sldId id="516" r:id="rId25"/>
    <p:sldId id="517" r:id="rId26"/>
    <p:sldId id="518" r:id="rId27"/>
    <p:sldId id="381" r:id="rId28"/>
    <p:sldId id="385" r:id="rId29"/>
    <p:sldId id="386" r:id="rId30"/>
    <p:sldId id="387" r:id="rId31"/>
    <p:sldId id="388" r:id="rId32"/>
    <p:sldId id="519" r:id="rId33"/>
    <p:sldId id="276" r:id="rId34"/>
    <p:sldId id="277" r:id="rId35"/>
    <p:sldId id="278" r:id="rId36"/>
    <p:sldId id="279" r:id="rId37"/>
    <p:sldId id="280" r:id="rId38"/>
    <p:sldId id="281" r:id="rId39"/>
    <p:sldId id="282" r:id="rId40"/>
    <p:sldId id="283" r:id="rId41"/>
    <p:sldId id="286" r:id="rId42"/>
    <p:sldId id="289" r:id="rId43"/>
    <p:sldId id="356" r:id="rId44"/>
    <p:sldId id="290" r:id="rId45"/>
    <p:sldId id="291" r:id="rId46"/>
    <p:sldId id="292" r:id="rId47"/>
    <p:sldId id="293" r:id="rId48"/>
    <p:sldId id="294" r:id="rId49"/>
    <p:sldId id="358" r:id="rId50"/>
    <p:sldId id="295" r:id="rId51"/>
    <p:sldId id="296" r:id="rId52"/>
    <p:sldId id="360" r:id="rId53"/>
    <p:sldId id="297" r:id="rId54"/>
    <p:sldId id="298" r:id="rId55"/>
    <p:sldId id="299" r:id="rId56"/>
    <p:sldId id="361" r:id="rId57"/>
    <p:sldId id="300" r:id="rId58"/>
    <p:sldId id="301" r:id="rId59"/>
    <p:sldId id="362" r:id="rId60"/>
    <p:sldId id="302" r:id="rId61"/>
    <p:sldId id="303" r:id="rId62"/>
    <p:sldId id="304" r:id="rId63"/>
    <p:sldId id="368" r:id="rId64"/>
    <p:sldId id="305" r:id="rId65"/>
    <p:sldId id="363" r:id="rId66"/>
    <p:sldId id="307" r:id="rId67"/>
    <p:sldId id="308" r:id="rId68"/>
    <p:sldId id="309" r:id="rId69"/>
    <p:sldId id="310" r:id="rId70"/>
    <p:sldId id="364" r:id="rId71"/>
    <p:sldId id="312" r:id="rId72"/>
    <p:sldId id="313" r:id="rId73"/>
    <p:sldId id="314" r:id="rId74"/>
    <p:sldId id="315" r:id="rId75"/>
    <p:sldId id="316" r:id="rId76"/>
    <p:sldId id="317" r:id="rId77"/>
    <p:sldId id="318" r:id="rId78"/>
    <p:sldId id="319" r:id="rId79"/>
    <p:sldId id="320" r:id="rId80"/>
    <p:sldId id="369" r:id="rId81"/>
    <p:sldId id="321" r:id="rId82"/>
    <p:sldId id="322" r:id="rId83"/>
    <p:sldId id="370" r:id="rId84"/>
    <p:sldId id="324" r:id="rId85"/>
    <p:sldId id="365" r:id="rId86"/>
    <p:sldId id="325" r:id="rId87"/>
    <p:sldId id="326" r:id="rId88"/>
    <p:sldId id="366" r:id="rId89"/>
    <p:sldId id="327" r:id="rId90"/>
    <p:sldId id="328" r:id="rId91"/>
    <p:sldId id="329" r:id="rId92"/>
    <p:sldId id="330" r:id="rId93"/>
    <p:sldId id="331" r:id="rId94"/>
    <p:sldId id="354" r:id="rId95"/>
    <p:sldId id="355" r:id="rId96"/>
    <p:sldId id="376" r:id="rId97"/>
    <p:sldId id="377" r:id="rId98"/>
    <p:sldId id="379" r:id="rId99"/>
    <p:sldId id="378" r:id="rId100"/>
    <p:sldId id="389" r:id="rId101"/>
    <p:sldId id="390" r:id="rId102"/>
    <p:sldId id="391" r:id="rId103"/>
    <p:sldId id="392" r:id="rId104"/>
    <p:sldId id="393" r:id="rId105"/>
    <p:sldId id="394" r:id="rId106"/>
    <p:sldId id="395" r:id="rId107"/>
    <p:sldId id="396" r:id="rId108"/>
    <p:sldId id="397" r:id="rId109"/>
    <p:sldId id="398" r:id="rId110"/>
    <p:sldId id="399" r:id="rId111"/>
    <p:sldId id="400" r:id="rId112"/>
    <p:sldId id="401" r:id="rId113"/>
    <p:sldId id="402" r:id="rId114"/>
    <p:sldId id="403" r:id="rId115"/>
    <p:sldId id="404" r:id="rId116"/>
    <p:sldId id="405" r:id="rId117"/>
    <p:sldId id="406" r:id="rId118"/>
    <p:sldId id="407" r:id="rId119"/>
    <p:sldId id="408" r:id="rId120"/>
    <p:sldId id="409" r:id="rId121"/>
    <p:sldId id="410" r:id="rId122"/>
    <p:sldId id="411" r:id="rId123"/>
    <p:sldId id="412" r:id="rId124"/>
    <p:sldId id="413" r:id="rId125"/>
    <p:sldId id="414" r:id="rId126"/>
    <p:sldId id="415" r:id="rId127"/>
    <p:sldId id="416" r:id="rId128"/>
    <p:sldId id="417" r:id="rId129"/>
    <p:sldId id="418" r:id="rId130"/>
    <p:sldId id="419" r:id="rId131"/>
    <p:sldId id="420" r:id="rId132"/>
    <p:sldId id="421" r:id="rId133"/>
    <p:sldId id="422" r:id="rId134"/>
    <p:sldId id="423" r:id="rId135"/>
    <p:sldId id="424" r:id="rId136"/>
    <p:sldId id="425" r:id="rId137"/>
    <p:sldId id="426" r:id="rId138"/>
    <p:sldId id="427" r:id="rId139"/>
    <p:sldId id="428" r:id="rId140"/>
    <p:sldId id="429" r:id="rId141"/>
    <p:sldId id="430" r:id="rId142"/>
    <p:sldId id="431" r:id="rId143"/>
    <p:sldId id="432" r:id="rId144"/>
    <p:sldId id="433" r:id="rId145"/>
    <p:sldId id="434" r:id="rId146"/>
    <p:sldId id="435" r:id="rId147"/>
    <p:sldId id="436" r:id="rId148"/>
    <p:sldId id="437" r:id="rId149"/>
    <p:sldId id="438" r:id="rId150"/>
    <p:sldId id="439" r:id="rId151"/>
    <p:sldId id="440" r:id="rId152"/>
    <p:sldId id="441" r:id="rId153"/>
    <p:sldId id="442" r:id="rId154"/>
    <p:sldId id="443" r:id="rId155"/>
    <p:sldId id="521" r:id="rId156"/>
    <p:sldId id="444" r:id="rId157"/>
    <p:sldId id="445" r:id="rId158"/>
    <p:sldId id="446" r:id="rId159"/>
    <p:sldId id="447" r:id="rId160"/>
    <p:sldId id="448" r:id="rId161"/>
    <p:sldId id="520" r:id="rId162"/>
    <p:sldId id="522" r:id="rId163"/>
    <p:sldId id="449" r:id="rId164"/>
    <p:sldId id="450" r:id="rId165"/>
    <p:sldId id="451" r:id="rId166"/>
    <p:sldId id="452" r:id="rId167"/>
    <p:sldId id="453" r:id="rId168"/>
    <p:sldId id="454" r:id="rId169"/>
    <p:sldId id="455" r:id="rId170"/>
    <p:sldId id="456" r:id="rId171"/>
    <p:sldId id="457" r:id="rId172"/>
    <p:sldId id="458" r:id="rId173"/>
    <p:sldId id="459" r:id="rId174"/>
    <p:sldId id="460" r:id="rId175"/>
    <p:sldId id="461" r:id="rId176"/>
    <p:sldId id="462" r:id="rId177"/>
    <p:sldId id="463" r:id="rId178"/>
    <p:sldId id="464" r:id="rId179"/>
    <p:sldId id="465" r:id="rId180"/>
    <p:sldId id="466" r:id="rId181"/>
    <p:sldId id="467" r:id="rId182"/>
    <p:sldId id="468" r:id="rId183"/>
    <p:sldId id="469" r:id="rId184"/>
    <p:sldId id="470" r:id="rId185"/>
    <p:sldId id="471" r:id="rId186"/>
    <p:sldId id="472" r:id="rId187"/>
    <p:sldId id="473" r:id="rId188"/>
    <p:sldId id="474" r:id="rId189"/>
    <p:sldId id="475" r:id="rId190"/>
    <p:sldId id="476" r:id="rId191"/>
    <p:sldId id="477" r:id="rId192"/>
    <p:sldId id="478" r:id="rId193"/>
    <p:sldId id="479" r:id="rId194"/>
    <p:sldId id="480" r:id="rId195"/>
    <p:sldId id="481" r:id="rId196"/>
    <p:sldId id="482" r:id="rId197"/>
    <p:sldId id="483" r:id="rId198"/>
    <p:sldId id="484" r:id="rId199"/>
    <p:sldId id="485" r:id="rId200"/>
    <p:sldId id="486" r:id="rId201"/>
    <p:sldId id="487" r:id="rId202"/>
    <p:sldId id="488" r:id="rId203"/>
    <p:sldId id="489" r:id="rId204"/>
    <p:sldId id="490" r:id="rId205"/>
    <p:sldId id="491" r:id="rId206"/>
    <p:sldId id="492" r:id="rId207"/>
    <p:sldId id="493" r:id="rId208"/>
    <p:sldId id="494" r:id="rId209"/>
    <p:sldId id="495" r:id="rId210"/>
    <p:sldId id="496" r:id="rId211"/>
    <p:sldId id="497" r:id="rId212"/>
    <p:sldId id="498" r:id="rId213"/>
    <p:sldId id="499" r:id="rId214"/>
    <p:sldId id="500" r:id="rId215"/>
    <p:sldId id="501" r:id="rId216"/>
    <p:sldId id="502" r:id="rId217"/>
    <p:sldId id="503" r:id="rId218"/>
    <p:sldId id="504" r:id="rId219"/>
    <p:sldId id="505" r:id="rId220"/>
    <p:sldId id="506" r:id="rId221"/>
    <p:sldId id="507" r:id="rId222"/>
    <p:sldId id="508" r:id="rId223"/>
    <p:sldId id="509" r:id="rId2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theme" Target="theme/theme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tableStyles" Target="tableStyle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15488F-70BA-47A6-BDE2-28DC1EBF35D0}" type="datetimeFigureOut">
              <a:rPr lang="en-US" smtClean="0"/>
              <a:t>3/25/2023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910B75-EA2A-45F9-8959-D45CB5A47306}" type="slidenum">
              <a:rPr lang="en-US" smtClean="0"/>
              <a:t>‹#›</a:t>
            </a:fld>
            <a:endParaRPr lang="en-US"/>
          </a:p>
        </p:txBody>
      </p:sp>
    </p:spTree>
    <p:extLst>
      <p:ext uri="{BB962C8B-B14F-4D97-AF65-F5344CB8AC3E}">
        <p14:creationId xmlns:p14="http://schemas.microsoft.com/office/powerpoint/2010/main" val="1876324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910B75-EA2A-45F9-8959-D45CB5A47306}" type="slidenum">
              <a:rPr lang="en-US" smtClean="0"/>
              <a:t>2</a:t>
            </a:fld>
            <a:endParaRPr lang="en-US"/>
          </a:p>
        </p:txBody>
      </p:sp>
    </p:spTree>
    <p:extLst>
      <p:ext uri="{BB962C8B-B14F-4D97-AF65-F5344CB8AC3E}">
        <p14:creationId xmlns:p14="http://schemas.microsoft.com/office/powerpoint/2010/main" val="3012327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910B75-EA2A-45F9-8959-D45CB5A47306}" type="slidenum">
              <a:rPr lang="en-US" smtClean="0"/>
              <a:t>41</a:t>
            </a:fld>
            <a:endParaRPr lang="en-US"/>
          </a:p>
        </p:txBody>
      </p:sp>
    </p:spTree>
    <p:extLst>
      <p:ext uri="{BB962C8B-B14F-4D97-AF65-F5344CB8AC3E}">
        <p14:creationId xmlns:p14="http://schemas.microsoft.com/office/powerpoint/2010/main" val="1451177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2910B75-EA2A-45F9-8959-D45CB5A47306}" type="slidenum">
              <a:rPr lang="en-US" smtClean="0"/>
              <a:t>42</a:t>
            </a:fld>
            <a:endParaRPr lang="en-US"/>
          </a:p>
        </p:txBody>
      </p:sp>
    </p:spTree>
    <p:extLst>
      <p:ext uri="{BB962C8B-B14F-4D97-AF65-F5344CB8AC3E}">
        <p14:creationId xmlns:p14="http://schemas.microsoft.com/office/powerpoint/2010/main" val="603571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F9A63A-1A39-4368-AC60-344D3E0D3B2C}" type="slidenum">
              <a:rPr lang="en-US" smtClean="0"/>
              <a:t>67</a:t>
            </a:fld>
            <a:endParaRPr lang="en-US"/>
          </a:p>
        </p:txBody>
      </p:sp>
    </p:spTree>
    <p:extLst>
      <p:ext uri="{BB962C8B-B14F-4D97-AF65-F5344CB8AC3E}">
        <p14:creationId xmlns:p14="http://schemas.microsoft.com/office/powerpoint/2010/main" val="4259268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2910B75-EA2A-45F9-8959-D45CB5A47306}" type="slidenum">
              <a:rPr lang="en-US" smtClean="0"/>
              <a:t>152</a:t>
            </a:fld>
            <a:endParaRPr lang="en-US"/>
          </a:p>
        </p:txBody>
      </p:sp>
    </p:spTree>
    <p:extLst>
      <p:ext uri="{BB962C8B-B14F-4D97-AF65-F5344CB8AC3E}">
        <p14:creationId xmlns:p14="http://schemas.microsoft.com/office/powerpoint/2010/main" val="3029468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910B75-EA2A-45F9-8959-D45CB5A47306}" type="slidenum">
              <a:rPr lang="en-US" smtClean="0"/>
              <a:t>182</a:t>
            </a:fld>
            <a:endParaRPr lang="en-US"/>
          </a:p>
        </p:txBody>
      </p:sp>
    </p:spTree>
    <p:extLst>
      <p:ext uri="{BB962C8B-B14F-4D97-AF65-F5344CB8AC3E}">
        <p14:creationId xmlns:p14="http://schemas.microsoft.com/office/powerpoint/2010/main" val="33585760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00A9104-4836-4735-9C48-D5399FE5EAE2}" type="datetime1">
              <a:rPr lang="en-US" smtClean="0"/>
              <a:t>3/25/2023</a:t>
            </a:fld>
            <a:endParaRPr lang="en-US"/>
          </a:p>
        </p:txBody>
      </p:sp>
      <p:sp>
        <p:nvSpPr>
          <p:cNvPr id="5" name="Footer Placeholder 4"/>
          <p:cNvSpPr>
            <a:spLocks noGrp="1"/>
          </p:cNvSpPr>
          <p:nvPr>
            <p:ph type="ftr" sz="quarter" idx="11"/>
          </p:nvPr>
        </p:nvSpPr>
        <p:spPr>
          <a:xfrm>
            <a:off x="1876424" y="5410201"/>
            <a:ext cx="5124886" cy="365125"/>
          </a:xfrm>
        </p:spPr>
        <p:txBody>
          <a:bodyPr/>
          <a:lstStyle/>
          <a:p>
            <a:r>
              <a:rPr lang="en-US"/>
              <a:t>WMAN-Module4</a:t>
            </a:r>
          </a:p>
        </p:txBody>
      </p:sp>
      <p:sp>
        <p:nvSpPr>
          <p:cNvPr id="6" name="Slide Number Placeholder 5"/>
          <p:cNvSpPr>
            <a:spLocks noGrp="1"/>
          </p:cNvSpPr>
          <p:nvPr>
            <p:ph type="sldNum" sz="quarter" idx="12"/>
          </p:nvPr>
        </p:nvSpPr>
        <p:spPr>
          <a:xfrm>
            <a:off x="9896911" y="5410199"/>
            <a:ext cx="771089" cy="365125"/>
          </a:xfrm>
        </p:spPr>
        <p:txBody>
          <a:bodyPr/>
          <a:lstStyle/>
          <a:p>
            <a:fld id="{1154CC57-00E6-44ED-989B-B00C0D0C72F1}" type="slidenum">
              <a:rPr lang="en-US" smtClean="0"/>
              <a:t>‹#›</a:t>
            </a:fld>
            <a:endParaRPr lang="en-US"/>
          </a:p>
        </p:txBody>
      </p:sp>
    </p:spTree>
    <p:extLst>
      <p:ext uri="{BB962C8B-B14F-4D97-AF65-F5344CB8AC3E}">
        <p14:creationId xmlns:p14="http://schemas.microsoft.com/office/powerpoint/2010/main" val="448154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E57CC2-F6C5-4033-A10D-E10450B354FD}" type="datetime1">
              <a:rPr lang="en-US" smtClean="0"/>
              <a:t>3/25/2023</a:t>
            </a:fld>
            <a:endParaRPr lang="en-US"/>
          </a:p>
        </p:txBody>
      </p:sp>
      <p:sp>
        <p:nvSpPr>
          <p:cNvPr id="6" name="Footer Placeholder 5"/>
          <p:cNvSpPr>
            <a:spLocks noGrp="1"/>
          </p:cNvSpPr>
          <p:nvPr>
            <p:ph type="ftr" sz="quarter" idx="11"/>
          </p:nvPr>
        </p:nvSpPr>
        <p:spPr/>
        <p:txBody>
          <a:bodyPr/>
          <a:lstStyle/>
          <a:p>
            <a:r>
              <a:rPr lang="en-US"/>
              <a:t>WMAN-Module4</a:t>
            </a:r>
          </a:p>
        </p:txBody>
      </p:sp>
      <p:sp>
        <p:nvSpPr>
          <p:cNvPr id="7" name="Slide Number Placeholder 6"/>
          <p:cNvSpPr>
            <a:spLocks noGrp="1"/>
          </p:cNvSpPr>
          <p:nvPr>
            <p:ph type="sldNum" sz="quarter" idx="12"/>
          </p:nvPr>
        </p:nvSpPr>
        <p:spPr/>
        <p:txBody>
          <a:bodyPr/>
          <a:lstStyle/>
          <a:p>
            <a:fld id="{1154CC57-00E6-44ED-989B-B00C0D0C72F1}" type="slidenum">
              <a:rPr lang="en-US" smtClean="0"/>
              <a:t>‹#›</a:t>
            </a:fld>
            <a:endParaRPr lang="en-US"/>
          </a:p>
        </p:txBody>
      </p:sp>
    </p:spTree>
    <p:extLst>
      <p:ext uri="{BB962C8B-B14F-4D97-AF65-F5344CB8AC3E}">
        <p14:creationId xmlns:p14="http://schemas.microsoft.com/office/powerpoint/2010/main" val="4059424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62E17-CD82-44F7-AFBB-752857965CB2}" type="datetime1">
              <a:rPr lang="en-US" smtClean="0"/>
              <a:t>3/25/2023</a:t>
            </a:fld>
            <a:endParaRPr lang="en-US"/>
          </a:p>
        </p:txBody>
      </p:sp>
      <p:sp>
        <p:nvSpPr>
          <p:cNvPr id="6" name="Footer Placeholder 5"/>
          <p:cNvSpPr>
            <a:spLocks noGrp="1"/>
          </p:cNvSpPr>
          <p:nvPr>
            <p:ph type="ftr" sz="quarter" idx="11"/>
          </p:nvPr>
        </p:nvSpPr>
        <p:spPr/>
        <p:txBody>
          <a:bodyPr/>
          <a:lstStyle/>
          <a:p>
            <a:r>
              <a:rPr lang="en-US"/>
              <a:t>WMAN-Module4</a:t>
            </a:r>
          </a:p>
        </p:txBody>
      </p:sp>
      <p:sp>
        <p:nvSpPr>
          <p:cNvPr id="7" name="Slide Number Placeholder 6"/>
          <p:cNvSpPr>
            <a:spLocks noGrp="1"/>
          </p:cNvSpPr>
          <p:nvPr>
            <p:ph type="sldNum" sz="quarter" idx="12"/>
          </p:nvPr>
        </p:nvSpPr>
        <p:spPr/>
        <p:txBody>
          <a:bodyPr/>
          <a:lstStyle/>
          <a:p>
            <a:fld id="{1154CC57-00E6-44ED-989B-B00C0D0C72F1}" type="slidenum">
              <a:rPr lang="en-US" smtClean="0"/>
              <a:t>‹#›</a:t>
            </a:fld>
            <a:endParaRPr lang="en-US"/>
          </a:p>
        </p:txBody>
      </p:sp>
    </p:spTree>
    <p:extLst>
      <p:ext uri="{BB962C8B-B14F-4D97-AF65-F5344CB8AC3E}">
        <p14:creationId xmlns:p14="http://schemas.microsoft.com/office/powerpoint/2010/main" val="81988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8CAB7A-F82D-4DE1-AA73-197BCF9F0C7E}" type="datetime1">
              <a:rPr lang="en-US" smtClean="0"/>
              <a:t>3/25/2023</a:t>
            </a:fld>
            <a:endParaRPr lang="en-US"/>
          </a:p>
        </p:txBody>
      </p:sp>
      <p:sp>
        <p:nvSpPr>
          <p:cNvPr id="6" name="Footer Placeholder 5"/>
          <p:cNvSpPr>
            <a:spLocks noGrp="1"/>
          </p:cNvSpPr>
          <p:nvPr>
            <p:ph type="ftr" sz="quarter" idx="11"/>
          </p:nvPr>
        </p:nvSpPr>
        <p:spPr/>
        <p:txBody>
          <a:bodyPr/>
          <a:lstStyle/>
          <a:p>
            <a:r>
              <a:rPr lang="en-US"/>
              <a:t>WMAN-Module4</a:t>
            </a:r>
          </a:p>
        </p:txBody>
      </p:sp>
      <p:sp>
        <p:nvSpPr>
          <p:cNvPr id="7" name="Slide Number Placeholder 6"/>
          <p:cNvSpPr>
            <a:spLocks noGrp="1"/>
          </p:cNvSpPr>
          <p:nvPr>
            <p:ph type="sldNum" sz="quarter" idx="12"/>
          </p:nvPr>
        </p:nvSpPr>
        <p:spPr/>
        <p:txBody>
          <a:bodyPr/>
          <a:lstStyle/>
          <a:p>
            <a:fld id="{1154CC57-00E6-44ED-989B-B00C0D0C72F1}"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66801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04454B-1460-4D6C-AB64-0182732F0602}" type="datetime1">
              <a:rPr lang="en-US" smtClean="0"/>
              <a:t>3/25/2023</a:t>
            </a:fld>
            <a:endParaRPr lang="en-US"/>
          </a:p>
        </p:txBody>
      </p:sp>
      <p:sp>
        <p:nvSpPr>
          <p:cNvPr id="6" name="Footer Placeholder 5"/>
          <p:cNvSpPr>
            <a:spLocks noGrp="1"/>
          </p:cNvSpPr>
          <p:nvPr>
            <p:ph type="ftr" sz="quarter" idx="11"/>
          </p:nvPr>
        </p:nvSpPr>
        <p:spPr/>
        <p:txBody>
          <a:bodyPr/>
          <a:lstStyle/>
          <a:p>
            <a:r>
              <a:rPr lang="en-US"/>
              <a:t>WMAN-Module4</a:t>
            </a:r>
          </a:p>
        </p:txBody>
      </p:sp>
      <p:sp>
        <p:nvSpPr>
          <p:cNvPr id="7" name="Slide Number Placeholder 6"/>
          <p:cNvSpPr>
            <a:spLocks noGrp="1"/>
          </p:cNvSpPr>
          <p:nvPr>
            <p:ph type="sldNum" sz="quarter" idx="12"/>
          </p:nvPr>
        </p:nvSpPr>
        <p:spPr/>
        <p:txBody>
          <a:bodyPr/>
          <a:lstStyle/>
          <a:p>
            <a:fld id="{1154CC57-00E6-44ED-989B-B00C0D0C72F1}" type="slidenum">
              <a:rPr lang="en-US" smtClean="0"/>
              <a:t>‹#›</a:t>
            </a:fld>
            <a:endParaRPr lang="en-US"/>
          </a:p>
        </p:txBody>
      </p:sp>
    </p:spTree>
    <p:extLst>
      <p:ext uri="{BB962C8B-B14F-4D97-AF65-F5344CB8AC3E}">
        <p14:creationId xmlns:p14="http://schemas.microsoft.com/office/powerpoint/2010/main" val="2999667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356DBC7-2234-4442-9B66-BAA0DF9114F1}" type="datetime1">
              <a:rPr lang="en-US" smtClean="0"/>
              <a:t>3/25/2023</a:t>
            </a:fld>
            <a:endParaRPr lang="en-US"/>
          </a:p>
        </p:txBody>
      </p:sp>
      <p:sp>
        <p:nvSpPr>
          <p:cNvPr id="4" name="Footer Placeholder 3"/>
          <p:cNvSpPr>
            <a:spLocks noGrp="1"/>
          </p:cNvSpPr>
          <p:nvPr>
            <p:ph type="ftr" sz="quarter" idx="11"/>
          </p:nvPr>
        </p:nvSpPr>
        <p:spPr/>
        <p:txBody>
          <a:bodyPr/>
          <a:lstStyle/>
          <a:p>
            <a:r>
              <a:rPr lang="en-US"/>
              <a:t>WMAN-Module4</a:t>
            </a:r>
          </a:p>
        </p:txBody>
      </p:sp>
      <p:sp>
        <p:nvSpPr>
          <p:cNvPr id="5" name="Slide Number Placeholder 4"/>
          <p:cNvSpPr>
            <a:spLocks noGrp="1"/>
          </p:cNvSpPr>
          <p:nvPr>
            <p:ph type="sldNum" sz="quarter" idx="12"/>
          </p:nvPr>
        </p:nvSpPr>
        <p:spPr/>
        <p:txBody>
          <a:bodyPr/>
          <a:lstStyle/>
          <a:p>
            <a:fld id="{1154CC57-00E6-44ED-989B-B00C0D0C72F1}" type="slidenum">
              <a:rPr lang="en-US" smtClean="0"/>
              <a:t>‹#›</a:t>
            </a:fld>
            <a:endParaRPr lang="en-US"/>
          </a:p>
        </p:txBody>
      </p:sp>
    </p:spTree>
    <p:extLst>
      <p:ext uri="{BB962C8B-B14F-4D97-AF65-F5344CB8AC3E}">
        <p14:creationId xmlns:p14="http://schemas.microsoft.com/office/powerpoint/2010/main" val="120681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067D60D-92D4-4EEB-903A-0D923E08202C}" type="datetime1">
              <a:rPr lang="en-US" smtClean="0"/>
              <a:t>3/25/2023</a:t>
            </a:fld>
            <a:endParaRPr lang="en-US"/>
          </a:p>
        </p:txBody>
      </p:sp>
      <p:sp>
        <p:nvSpPr>
          <p:cNvPr id="4" name="Footer Placeholder 3"/>
          <p:cNvSpPr>
            <a:spLocks noGrp="1"/>
          </p:cNvSpPr>
          <p:nvPr>
            <p:ph type="ftr" sz="quarter" idx="11"/>
          </p:nvPr>
        </p:nvSpPr>
        <p:spPr/>
        <p:txBody>
          <a:bodyPr/>
          <a:lstStyle/>
          <a:p>
            <a:r>
              <a:rPr lang="en-US"/>
              <a:t>WMAN-Module4</a:t>
            </a:r>
          </a:p>
        </p:txBody>
      </p:sp>
      <p:sp>
        <p:nvSpPr>
          <p:cNvPr id="5" name="Slide Number Placeholder 4"/>
          <p:cNvSpPr>
            <a:spLocks noGrp="1"/>
          </p:cNvSpPr>
          <p:nvPr>
            <p:ph type="sldNum" sz="quarter" idx="12"/>
          </p:nvPr>
        </p:nvSpPr>
        <p:spPr/>
        <p:txBody>
          <a:bodyPr/>
          <a:lstStyle/>
          <a:p>
            <a:fld id="{1154CC57-00E6-44ED-989B-B00C0D0C72F1}" type="slidenum">
              <a:rPr lang="en-US" smtClean="0"/>
              <a:t>‹#›</a:t>
            </a:fld>
            <a:endParaRPr lang="en-US"/>
          </a:p>
        </p:txBody>
      </p:sp>
    </p:spTree>
    <p:extLst>
      <p:ext uri="{BB962C8B-B14F-4D97-AF65-F5344CB8AC3E}">
        <p14:creationId xmlns:p14="http://schemas.microsoft.com/office/powerpoint/2010/main" val="70881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647F6D-FA9F-44EC-94B6-C8C57ABD463A}" type="datetime1">
              <a:rPr lang="en-US" smtClean="0"/>
              <a:t>3/25/2023</a:t>
            </a:fld>
            <a:endParaRPr lang="en-US"/>
          </a:p>
        </p:txBody>
      </p:sp>
      <p:sp>
        <p:nvSpPr>
          <p:cNvPr id="5" name="Footer Placeholder 4"/>
          <p:cNvSpPr>
            <a:spLocks noGrp="1"/>
          </p:cNvSpPr>
          <p:nvPr>
            <p:ph type="ftr" sz="quarter" idx="11"/>
          </p:nvPr>
        </p:nvSpPr>
        <p:spPr/>
        <p:txBody>
          <a:bodyPr/>
          <a:lstStyle/>
          <a:p>
            <a:r>
              <a:rPr lang="en-US"/>
              <a:t>WMAN-Module4</a:t>
            </a:r>
          </a:p>
        </p:txBody>
      </p:sp>
      <p:sp>
        <p:nvSpPr>
          <p:cNvPr id="6" name="Slide Number Placeholder 5"/>
          <p:cNvSpPr>
            <a:spLocks noGrp="1"/>
          </p:cNvSpPr>
          <p:nvPr>
            <p:ph type="sldNum" sz="quarter" idx="12"/>
          </p:nvPr>
        </p:nvSpPr>
        <p:spPr/>
        <p:txBody>
          <a:bodyPr/>
          <a:lstStyle/>
          <a:p>
            <a:fld id="{1154CC57-00E6-44ED-989B-B00C0D0C72F1}" type="slidenum">
              <a:rPr lang="en-US" smtClean="0"/>
              <a:t>‹#›</a:t>
            </a:fld>
            <a:endParaRPr lang="en-US"/>
          </a:p>
        </p:txBody>
      </p:sp>
    </p:spTree>
    <p:extLst>
      <p:ext uri="{BB962C8B-B14F-4D97-AF65-F5344CB8AC3E}">
        <p14:creationId xmlns:p14="http://schemas.microsoft.com/office/powerpoint/2010/main" val="599815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8A1B61-583A-4509-9220-6ABEFCBD1E24}" type="datetime1">
              <a:rPr lang="en-US" smtClean="0"/>
              <a:t>3/25/2023</a:t>
            </a:fld>
            <a:endParaRPr lang="en-US"/>
          </a:p>
        </p:txBody>
      </p:sp>
      <p:sp>
        <p:nvSpPr>
          <p:cNvPr id="5" name="Footer Placeholder 4"/>
          <p:cNvSpPr>
            <a:spLocks noGrp="1"/>
          </p:cNvSpPr>
          <p:nvPr>
            <p:ph type="ftr" sz="quarter" idx="11"/>
          </p:nvPr>
        </p:nvSpPr>
        <p:spPr/>
        <p:txBody>
          <a:bodyPr/>
          <a:lstStyle/>
          <a:p>
            <a:r>
              <a:rPr lang="en-US"/>
              <a:t>WMAN-Module4</a:t>
            </a:r>
          </a:p>
        </p:txBody>
      </p:sp>
      <p:sp>
        <p:nvSpPr>
          <p:cNvPr id="6" name="Slide Number Placeholder 5"/>
          <p:cNvSpPr>
            <a:spLocks noGrp="1"/>
          </p:cNvSpPr>
          <p:nvPr>
            <p:ph type="sldNum" sz="quarter" idx="12"/>
          </p:nvPr>
        </p:nvSpPr>
        <p:spPr/>
        <p:txBody>
          <a:bodyPr/>
          <a:lstStyle/>
          <a:p>
            <a:fld id="{1154CC57-00E6-44ED-989B-B00C0D0C72F1}" type="slidenum">
              <a:rPr lang="en-US" smtClean="0"/>
              <a:t>‹#›</a:t>
            </a:fld>
            <a:endParaRPr lang="en-US"/>
          </a:p>
        </p:txBody>
      </p:sp>
    </p:spTree>
    <p:extLst>
      <p:ext uri="{BB962C8B-B14F-4D97-AF65-F5344CB8AC3E}">
        <p14:creationId xmlns:p14="http://schemas.microsoft.com/office/powerpoint/2010/main" val="561605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61EEDD-1644-48CC-84B2-25D8ED3D8F2F}" type="datetime1">
              <a:rPr lang="en-US" smtClean="0"/>
              <a:t>3/25/2023</a:t>
            </a:fld>
            <a:endParaRPr lang="en-US"/>
          </a:p>
        </p:txBody>
      </p:sp>
      <p:sp>
        <p:nvSpPr>
          <p:cNvPr id="5" name="Footer Placeholder 4"/>
          <p:cNvSpPr>
            <a:spLocks noGrp="1"/>
          </p:cNvSpPr>
          <p:nvPr>
            <p:ph type="ftr" sz="quarter" idx="11"/>
          </p:nvPr>
        </p:nvSpPr>
        <p:spPr/>
        <p:txBody>
          <a:bodyPr/>
          <a:lstStyle/>
          <a:p>
            <a:r>
              <a:rPr lang="en-US"/>
              <a:t>WMAN-Module4</a:t>
            </a:r>
          </a:p>
        </p:txBody>
      </p:sp>
      <p:sp>
        <p:nvSpPr>
          <p:cNvPr id="6" name="Slide Number Placeholder 5"/>
          <p:cNvSpPr>
            <a:spLocks noGrp="1"/>
          </p:cNvSpPr>
          <p:nvPr>
            <p:ph type="sldNum" sz="quarter" idx="12"/>
          </p:nvPr>
        </p:nvSpPr>
        <p:spPr/>
        <p:txBody>
          <a:bodyPr/>
          <a:lstStyle/>
          <a:p>
            <a:fld id="{1154CC57-00E6-44ED-989B-B00C0D0C72F1}" type="slidenum">
              <a:rPr lang="en-US" smtClean="0"/>
              <a:t>‹#›</a:t>
            </a:fld>
            <a:endParaRPr lang="en-US"/>
          </a:p>
        </p:txBody>
      </p:sp>
    </p:spTree>
    <p:extLst>
      <p:ext uri="{BB962C8B-B14F-4D97-AF65-F5344CB8AC3E}">
        <p14:creationId xmlns:p14="http://schemas.microsoft.com/office/powerpoint/2010/main" val="1403525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78669A-D4BD-45E6-B12F-C0853A5803EC}" type="datetime1">
              <a:rPr lang="en-US" smtClean="0"/>
              <a:t>3/25/2023</a:t>
            </a:fld>
            <a:endParaRPr lang="en-US"/>
          </a:p>
        </p:txBody>
      </p:sp>
      <p:sp>
        <p:nvSpPr>
          <p:cNvPr id="5" name="Footer Placeholder 4"/>
          <p:cNvSpPr>
            <a:spLocks noGrp="1"/>
          </p:cNvSpPr>
          <p:nvPr>
            <p:ph type="ftr" sz="quarter" idx="11"/>
          </p:nvPr>
        </p:nvSpPr>
        <p:spPr/>
        <p:txBody>
          <a:bodyPr/>
          <a:lstStyle/>
          <a:p>
            <a:r>
              <a:rPr lang="en-US"/>
              <a:t>WMAN-Module4</a:t>
            </a:r>
          </a:p>
        </p:txBody>
      </p:sp>
      <p:sp>
        <p:nvSpPr>
          <p:cNvPr id="6" name="Slide Number Placeholder 5"/>
          <p:cNvSpPr>
            <a:spLocks noGrp="1"/>
          </p:cNvSpPr>
          <p:nvPr>
            <p:ph type="sldNum" sz="quarter" idx="12"/>
          </p:nvPr>
        </p:nvSpPr>
        <p:spPr/>
        <p:txBody>
          <a:bodyPr/>
          <a:lstStyle/>
          <a:p>
            <a:fld id="{1154CC57-00E6-44ED-989B-B00C0D0C72F1}" type="slidenum">
              <a:rPr lang="en-US" smtClean="0"/>
              <a:t>‹#›</a:t>
            </a:fld>
            <a:endParaRPr lang="en-US"/>
          </a:p>
        </p:txBody>
      </p:sp>
    </p:spTree>
    <p:extLst>
      <p:ext uri="{BB962C8B-B14F-4D97-AF65-F5344CB8AC3E}">
        <p14:creationId xmlns:p14="http://schemas.microsoft.com/office/powerpoint/2010/main" val="31905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A74581-B867-47EB-B458-55CCAD0A553A}" type="datetime1">
              <a:rPr lang="en-US" smtClean="0"/>
              <a:t>3/25/2023</a:t>
            </a:fld>
            <a:endParaRPr lang="en-US"/>
          </a:p>
        </p:txBody>
      </p:sp>
      <p:sp>
        <p:nvSpPr>
          <p:cNvPr id="6" name="Footer Placeholder 5"/>
          <p:cNvSpPr>
            <a:spLocks noGrp="1"/>
          </p:cNvSpPr>
          <p:nvPr>
            <p:ph type="ftr" sz="quarter" idx="11"/>
          </p:nvPr>
        </p:nvSpPr>
        <p:spPr/>
        <p:txBody>
          <a:bodyPr/>
          <a:lstStyle/>
          <a:p>
            <a:r>
              <a:rPr lang="en-US"/>
              <a:t>WMAN-Module4</a:t>
            </a:r>
          </a:p>
        </p:txBody>
      </p:sp>
      <p:sp>
        <p:nvSpPr>
          <p:cNvPr id="7" name="Slide Number Placeholder 6"/>
          <p:cNvSpPr>
            <a:spLocks noGrp="1"/>
          </p:cNvSpPr>
          <p:nvPr>
            <p:ph type="sldNum" sz="quarter" idx="12"/>
          </p:nvPr>
        </p:nvSpPr>
        <p:spPr/>
        <p:txBody>
          <a:bodyPr/>
          <a:lstStyle/>
          <a:p>
            <a:fld id="{1154CC57-00E6-44ED-989B-B00C0D0C72F1}" type="slidenum">
              <a:rPr lang="en-US" smtClean="0"/>
              <a:t>‹#›</a:t>
            </a:fld>
            <a:endParaRPr lang="en-US"/>
          </a:p>
        </p:txBody>
      </p:sp>
    </p:spTree>
    <p:extLst>
      <p:ext uri="{BB962C8B-B14F-4D97-AF65-F5344CB8AC3E}">
        <p14:creationId xmlns:p14="http://schemas.microsoft.com/office/powerpoint/2010/main" val="3003879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9FDDCA-1037-42F5-B792-44CAD2F67598}" type="datetime1">
              <a:rPr lang="en-US" smtClean="0"/>
              <a:t>3/25/2023</a:t>
            </a:fld>
            <a:endParaRPr lang="en-US"/>
          </a:p>
        </p:txBody>
      </p:sp>
      <p:sp>
        <p:nvSpPr>
          <p:cNvPr id="8" name="Footer Placeholder 7"/>
          <p:cNvSpPr>
            <a:spLocks noGrp="1"/>
          </p:cNvSpPr>
          <p:nvPr>
            <p:ph type="ftr" sz="quarter" idx="11"/>
          </p:nvPr>
        </p:nvSpPr>
        <p:spPr/>
        <p:txBody>
          <a:bodyPr/>
          <a:lstStyle/>
          <a:p>
            <a:r>
              <a:rPr lang="en-US"/>
              <a:t>WMAN-Module4</a:t>
            </a:r>
          </a:p>
        </p:txBody>
      </p:sp>
      <p:sp>
        <p:nvSpPr>
          <p:cNvPr id="9" name="Slide Number Placeholder 8"/>
          <p:cNvSpPr>
            <a:spLocks noGrp="1"/>
          </p:cNvSpPr>
          <p:nvPr>
            <p:ph type="sldNum" sz="quarter" idx="12"/>
          </p:nvPr>
        </p:nvSpPr>
        <p:spPr/>
        <p:txBody>
          <a:bodyPr/>
          <a:lstStyle/>
          <a:p>
            <a:fld id="{1154CC57-00E6-44ED-989B-B00C0D0C72F1}" type="slidenum">
              <a:rPr lang="en-US" smtClean="0"/>
              <a:t>‹#›</a:t>
            </a:fld>
            <a:endParaRPr lang="en-US"/>
          </a:p>
        </p:txBody>
      </p:sp>
    </p:spTree>
    <p:extLst>
      <p:ext uri="{BB962C8B-B14F-4D97-AF65-F5344CB8AC3E}">
        <p14:creationId xmlns:p14="http://schemas.microsoft.com/office/powerpoint/2010/main" val="2983915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05D725-CDDC-4925-9B64-BEF04FC576D2}" type="datetime1">
              <a:rPr lang="en-US" smtClean="0"/>
              <a:t>3/25/2023</a:t>
            </a:fld>
            <a:endParaRPr lang="en-US"/>
          </a:p>
        </p:txBody>
      </p:sp>
      <p:sp>
        <p:nvSpPr>
          <p:cNvPr id="4" name="Footer Placeholder 3"/>
          <p:cNvSpPr>
            <a:spLocks noGrp="1"/>
          </p:cNvSpPr>
          <p:nvPr>
            <p:ph type="ftr" sz="quarter" idx="11"/>
          </p:nvPr>
        </p:nvSpPr>
        <p:spPr/>
        <p:txBody>
          <a:bodyPr/>
          <a:lstStyle/>
          <a:p>
            <a:r>
              <a:rPr lang="en-US"/>
              <a:t>WMAN-Module4</a:t>
            </a:r>
          </a:p>
        </p:txBody>
      </p:sp>
      <p:sp>
        <p:nvSpPr>
          <p:cNvPr id="5" name="Slide Number Placeholder 4"/>
          <p:cNvSpPr>
            <a:spLocks noGrp="1"/>
          </p:cNvSpPr>
          <p:nvPr>
            <p:ph type="sldNum" sz="quarter" idx="12"/>
          </p:nvPr>
        </p:nvSpPr>
        <p:spPr/>
        <p:txBody>
          <a:bodyPr/>
          <a:lstStyle/>
          <a:p>
            <a:fld id="{1154CC57-00E6-44ED-989B-B00C0D0C72F1}" type="slidenum">
              <a:rPr lang="en-US" smtClean="0"/>
              <a:t>‹#›</a:t>
            </a:fld>
            <a:endParaRPr lang="en-US"/>
          </a:p>
        </p:txBody>
      </p:sp>
    </p:spTree>
    <p:extLst>
      <p:ext uri="{BB962C8B-B14F-4D97-AF65-F5344CB8AC3E}">
        <p14:creationId xmlns:p14="http://schemas.microsoft.com/office/powerpoint/2010/main" val="3699281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E710F-57DB-4D63-8A94-AD2DCCB99BFA}" type="datetime1">
              <a:rPr lang="en-US" smtClean="0"/>
              <a:t>3/25/2023</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a:t>
            </a:fld>
            <a:endParaRPr lang="en-US"/>
          </a:p>
        </p:txBody>
      </p:sp>
    </p:spTree>
    <p:extLst>
      <p:ext uri="{BB962C8B-B14F-4D97-AF65-F5344CB8AC3E}">
        <p14:creationId xmlns:p14="http://schemas.microsoft.com/office/powerpoint/2010/main" val="4130815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FDF80C-1F7B-4803-B92E-D721A647B77D}" type="datetime1">
              <a:rPr lang="en-US" smtClean="0"/>
              <a:t>3/25/2023</a:t>
            </a:fld>
            <a:endParaRPr lang="en-US"/>
          </a:p>
        </p:txBody>
      </p:sp>
      <p:sp>
        <p:nvSpPr>
          <p:cNvPr id="6" name="Footer Placeholder 5"/>
          <p:cNvSpPr>
            <a:spLocks noGrp="1"/>
          </p:cNvSpPr>
          <p:nvPr>
            <p:ph type="ftr" sz="quarter" idx="11"/>
          </p:nvPr>
        </p:nvSpPr>
        <p:spPr/>
        <p:txBody>
          <a:bodyPr/>
          <a:lstStyle/>
          <a:p>
            <a:r>
              <a:rPr lang="en-US"/>
              <a:t>WMAN-Module4</a:t>
            </a:r>
          </a:p>
        </p:txBody>
      </p:sp>
      <p:sp>
        <p:nvSpPr>
          <p:cNvPr id="7" name="Slide Number Placeholder 6"/>
          <p:cNvSpPr>
            <a:spLocks noGrp="1"/>
          </p:cNvSpPr>
          <p:nvPr>
            <p:ph type="sldNum" sz="quarter" idx="12"/>
          </p:nvPr>
        </p:nvSpPr>
        <p:spPr/>
        <p:txBody>
          <a:bodyPr/>
          <a:lstStyle/>
          <a:p>
            <a:fld id="{1154CC57-00E6-44ED-989B-B00C0D0C72F1}" type="slidenum">
              <a:rPr lang="en-US" smtClean="0"/>
              <a:t>‹#›</a:t>
            </a:fld>
            <a:endParaRPr lang="en-US"/>
          </a:p>
        </p:txBody>
      </p:sp>
    </p:spTree>
    <p:extLst>
      <p:ext uri="{BB962C8B-B14F-4D97-AF65-F5344CB8AC3E}">
        <p14:creationId xmlns:p14="http://schemas.microsoft.com/office/powerpoint/2010/main" val="2110783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3C65D3-C618-4F07-9F8C-22926BE92958}" type="datetime1">
              <a:rPr lang="en-US" smtClean="0"/>
              <a:t>3/25/2023</a:t>
            </a:fld>
            <a:endParaRPr lang="en-US"/>
          </a:p>
        </p:txBody>
      </p:sp>
      <p:sp>
        <p:nvSpPr>
          <p:cNvPr id="6" name="Footer Placeholder 5"/>
          <p:cNvSpPr>
            <a:spLocks noGrp="1"/>
          </p:cNvSpPr>
          <p:nvPr>
            <p:ph type="ftr" sz="quarter" idx="11"/>
          </p:nvPr>
        </p:nvSpPr>
        <p:spPr/>
        <p:txBody>
          <a:bodyPr/>
          <a:lstStyle/>
          <a:p>
            <a:r>
              <a:rPr lang="en-US"/>
              <a:t>WMAN-Module4</a:t>
            </a:r>
          </a:p>
        </p:txBody>
      </p:sp>
      <p:sp>
        <p:nvSpPr>
          <p:cNvPr id="7" name="Slide Number Placeholder 6"/>
          <p:cNvSpPr>
            <a:spLocks noGrp="1"/>
          </p:cNvSpPr>
          <p:nvPr>
            <p:ph type="sldNum" sz="quarter" idx="12"/>
          </p:nvPr>
        </p:nvSpPr>
        <p:spPr/>
        <p:txBody>
          <a:bodyPr/>
          <a:lstStyle/>
          <a:p>
            <a:fld id="{1154CC57-00E6-44ED-989B-B00C0D0C72F1}" type="slidenum">
              <a:rPr lang="en-US" smtClean="0"/>
              <a:t>‹#›</a:t>
            </a:fld>
            <a:endParaRPr lang="en-US"/>
          </a:p>
        </p:txBody>
      </p:sp>
    </p:spTree>
    <p:extLst>
      <p:ext uri="{BB962C8B-B14F-4D97-AF65-F5344CB8AC3E}">
        <p14:creationId xmlns:p14="http://schemas.microsoft.com/office/powerpoint/2010/main" val="808640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srcRect/>
          <a:tile tx="0" ty="0" sx="100000" sy="100000" flip="none" algn="tl"/>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EEB1D9C-A8AF-4E7F-A6F9-6A6F021AA56E}" type="datetime1">
              <a:rPr lang="en-US" smtClean="0"/>
              <a:t>3/25/2023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WMAN-Module4</a:t>
            </a: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154CC57-00E6-44ED-989B-B00C0D0C72F1}" type="slidenum">
              <a:rPr lang="en-US" smtClean="0"/>
              <a:t>‹#›</a:t>
            </a:fld>
            <a:endParaRPr lang="en-US"/>
          </a:p>
        </p:txBody>
      </p:sp>
    </p:spTree>
    <p:extLst>
      <p:ext uri="{BB962C8B-B14F-4D97-AF65-F5344CB8AC3E}">
        <p14:creationId xmlns:p14="http://schemas.microsoft.com/office/powerpoint/2010/main" val="6368713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image" Target="../media/image65.emf"/><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image" Target="../media/image69.emf"/><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2" Type="http://schemas.openxmlformats.org/officeDocument/2006/relationships/image" Target="../media/image72.emf"/><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2" Type="http://schemas.openxmlformats.org/officeDocument/2006/relationships/image" Target="../media/image74.emf"/><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2" Type="http://schemas.openxmlformats.org/officeDocument/2006/relationships/image" Target="../media/image75.emf"/><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2" Type="http://schemas.openxmlformats.org/officeDocument/2006/relationships/image" Target="../media/image76.emf"/><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77.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6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9.emf"/></Relationships>
</file>

<file path=ppt/slides/_rels/slide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0.emf"/></Relationships>
</file>

<file path=ppt/slides/_rels/slide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1.emf"/></Relationships>
</file>

<file path=ppt/slides/_rels/slide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solidFill>
                  <a:schemeClr val="bg1"/>
                </a:solidFill>
              </a:rPr>
              <a:t>Module 3 </a:t>
            </a:r>
            <a:br>
              <a:rPr lang="en-US" dirty="0"/>
            </a:br>
            <a:r>
              <a:rPr lang="en-US" sz="4800" dirty="0">
                <a:solidFill>
                  <a:srgbClr val="FF0000"/>
                </a:solidFill>
              </a:rPr>
              <a:t>Wireless Metropolitan and Local Area Networks</a:t>
            </a:r>
          </a:p>
        </p:txBody>
      </p:sp>
      <p:sp>
        <p:nvSpPr>
          <p:cNvPr id="5" name="Subtitle 4"/>
          <p:cNvSpPr>
            <a:spLocks noGrp="1"/>
          </p:cNvSpPr>
          <p:nvPr>
            <p:ph type="subTitle" idx="1"/>
          </p:nvPr>
        </p:nvSpPr>
        <p:spPr>
          <a:xfrm>
            <a:off x="1524000" y="3602038"/>
            <a:ext cx="9144000" cy="2362034"/>
          </a:xfrm>
        </p:spPr>
        <p:txBody>
          <a:bodyPr>
            <a:normAutofit fontScale="92500" lnSpcReduction="20000"/>
          </a:bodyPr>
          <a:lstStyle/>
          <a:p>
            <a:pPr algn="just"/>
            <a:r>
              <a:rPr lang="en-US" sz="2800" dirty="0">
                <a:solidFill>
                  <a:schemeClr val="bg1"/>
                </a:solidFill>
              </a:rPr>
              <a:t>IEEE 802.16 (</a:t>
            </a:r>
            <a:r>
              <a:rPr lang="en-US" sz="2800" dirty="0" err="1">
                <a:solidFill>
                  <a:schemeClr val="bg1"/>
                </a:solidFill>
              </a:rPr>
              <a:t>WiMax</a:t>
            </a:r>
            <a:r>
              <a:rPr lang="en-US" sz="2800" dirty="0">
                <a:solidFill>
                  <a:schemeClr val="bg1"/>
                </a:solidFill>
              </a:rPr>
              <a:t>) – Mesh mode, Physical and MAC layer; IEEE 802.11(Wi-Fi) – Architecture, Protocol Stack, Enhancements and Applications. </a:t>
            </a:r>
          </a:p>
          <a:p>
            <a:pPr algn="just"/>
            <a:endParaRPr lang="en-US" sz="2800" dirty="0">
              <a:solidFill>
                <a:schemeClr val="bg1"/>
              </a:solidFill>
            </a:endParaRPr>
          </a:p>
          <a:p>
            <a:pPr algn="just"/>
            <a:r>
              <a:rPr lang="en-US" sz="2800" dirty="0">
                <a:solidFill>
                  <a:schemeClr val="bg1"/>
                </a:solidFill>
              </a:rPr>
              <a:t>Self-learning Topics:- WLL(Wireless Local Loop</a:t>
            </a:r>
            <a:r>
              <a:rPr lang="en-US" dirty="0"/>
              <a:t>)</a:t>
            </a:r>
          </a:p>
        </p:txBody>
      </p:sp>
    </p:spTree>
    <p:extLst>
      <p:ext uri="{BB962C8B-B14F-4D97-AF65-F5344CB8AC3E}">
        <p14:creationId xmlns:p14="http://schemas.microsoft.com/office/powerpoint/2010/main" val="1113100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3/25/2023</a:t>
            </a:fld>
            <a:endParaRPr lang="en-US"/>
          </a:p>
        </p:txBody>
      </p:sp>
      <p:sp>
        <p:nvSpPr>
          <p:cNvPr id="3" name="Footer Placeholder 2"/>
          <p:cNvSpPr>
            <a:spLocks noGrp="1"/>
          </p:cNvSpPr>
          <p:nvPr>
            <p:ph type="ftr" sz="quarter" idx="11"/>
          </p:nvPr>
        </p:nvSpPr>
        <p:spPr/>
        <p:txBody>
          <a:bodyPr/>
          <a:lstStyle/>
          <a:p>
            <a:r>
              <a:rPr lang="en-US" dirty="0"/>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10</a:t>
            </a:fld>
            <a:endParaRPr lang="en-US"/>
          </a:p>
        </p:txBody>
      </p:sp>
      <p:sp>
        <p:nvSpPr>
          <p:cNvPr id="5" name="TextBox 4"/>
          <p:cNvSpPr txBox="1"/>
          <p:nvPr/>
        </p:nvSpPr>
        <p:spPr>
          <a:xfrm>
            <a:off x="1003077" y="616088"/>
            <a:ext cx="10377685" cy="5632311"/>
          </a:xfrm>
          <a:prstGeom prst="rect">
            <a:avLst/>
          </a:prstGeom>
          <a:noFill/>
        </p:spPr>
        <p:txBody>
          <a:bodyPr wrap="square" rtlCol="0">
            <a:spAutoFit/>
          </a:bodyPr>
          <a:lstStyle/>
          <a:p>
            <a:pPr algn="just">
              <a:lnSpc>
                <a:spcPct val="150000"/>
              </a:lnSpc>
            </a:pPr>
            <a:r>
              <a:rPr lang="en-US" sz="2400" b="1" dirty="0" err="1">
                <a:solidFill>
                  <a:schemeClr val="bg1"/>
                </a:solidFill>
                <a:latin typeface="Arial" panose="020B0604020202020204" pitchFamily="34" charset="0"/>
                <a:cs typeface="Arial" panose="020B0604020202020204" pitchFamily="34" charset="0"/>
              </a:rPr>
              <a:t>WiBro</a:t>
            </a:r>
            <a:r>
              <a:rPr lang="en-US" sz="2400" b="1" dirty="0">
                <a:solidFill>
                  <a:schemeClr val="bg1"/>
                </a:solidFill>
                <a:latin typeface="Arial" panose="020B0604020202020204" pitchFamily="34" charset="0"/>
                <a:cs typeface="Arial" panose="020B0604020202020204" pitchFamily="34" charset="0"/>
              </a:rPr>
              <a:t>: </a:t>
            </a:r>
            <a:r>
              <a:rPr lang="en-US" sz="2400" dirty="0">
                <a:solidFill>
                  <a:schemeClr val="bg1"/>
                </a:solidFill>
                <a:latin typeface="Arial" panose="020B0604020202020204" pitchFamily="34" charset="0"/>
                <a:cs typeface="Arial" panose="020B0604020202020204" pitchFamily="34" charset="0"/>
              </a:rPr>
              <a:t>In </a:t>
            </a:r>
            <a:r>
              <a:rPr lang="en-US" sz="2400" dirty="0">
                <a:solidFill>
                  <a:srgbClr val="C00000"/>
                </a:solidFill>
                <a:latin typeface="Arial" panose="020B0604020202020204" pitchFamily="34" charset="0"/>
                <a:cs typeface="Arial" panose="020B0604020202020204" pitchFamily="34" charset="0"/>
              </a:rPr>
              <a:t>South Korea, mobile WiMAX is known as wireless broadband (</a:t>
            </a:r>
            <a:r>
              <a:rPr lang="en-US" sz="2400" dirty="0" err="1">
                <a:solidFill>
                  <a:srgbClr val="C00000"/>
                </a:solidFill>
                <a:latin typeface="Arial" panose="020B0604020202020204" pitchFamily="34" charset="0"/>
                <a:cs typeface="Arial" panose="020B0604020202020204" pitchFamily="34" charset="0"/>
              </a:rPr>
              <a:t>WiBro</a:t>
            </a:r>
            <a:r>
              <a:rPr lang="en-US" sz="2400" dirty="0">
                <a:solidFill>
                  <a:srgbClr val="C00000"/>
                </a:solidFill>
                <a:latin typeface="Arial" panose="020B0604020202020204" pitchFamily="34" charset="0"/>
                <a:cs typeface="Arial" panose="020B0604020202020204" pitchFamily="34" charset="0"/>
              </a:rPr>
              <a:t>). </a:t>
            </a:r>
          </a:p>
          <a:p>
            <a:pPr marL="457200" indent="-457200" algn="just">
              <a:lnSpc>
                <a:spcPct val="150000"/>
              </a:lnSpc>
              <a:buFont typeface="Wingdings" panose="05000000000000000000" pitchFamily="2" charset="2"/>
              <a:buChar char="§"/>
            </a:pPr>
            <a:r>
              <a:rPr lang="en-US" sz="2400" dirty="0" err="1">
                <a:solidFill>
                  <a:schemeClr val="bg1"/>
                </a:solidFill>
                <a:latin typeface="Arial" panose="020B0604020202020204" pitchFamily="34" charset="0"/>
                <a:cs typeface="Arial" panose="020B0604020202020204" pitchFamily="34" charset="0"/>
              </a:rPr>
              <a:t>WiBro</a:t>
            </a:r>
            <a:r>
              <a:rPr lang="en-US" sz="2400" dirty="0">
                <a:solidFill>
                  <a:schemeClr val="bg1"/>
                </a:solidFill>
                <a:latin typeface="Arial" panose="020B0604020202020204" pitchFamily="34" charset="0"/>
                <a:cs typeface="Arial" panose="020B0604020202020204" pitchFamily="34" charset="0"/>
              </a:rPr>
              <a:t> is based on the same IEEE 802.16e-2005 standard as </a:t>
            </a:r>
            <a:r>
              <a:rPr lang="en-US" sz="2400" u="sng" dirty="0">
                <a:solidFill>
                  <a:schemeClr val="bg1"/>
                </a:solidFill>
                <a:latin typeface="Arial" panose="020B0604020202020204" pitchFamily="34" charset="0"/>
                <a:cs typeface="Arial" panose="020B0604020202020204" pitchFamily="34" charset="0"/>
              </a:rPr>
              <a:t>mobile WiMAX</a:t>
            </a:r>
            <a:r>
              <a:rPr lang="en-US" sz="2400" dirty="0">
                <a:solidFill>
                  <a:schemeClr val="bg1"/>
                </a:solidFill>
                <a:latin typeface="Arial" panose="020B0604020202020204" pitchFamily="34" charset="0"/>
                <a:cs typeface="Arial" panose="020B0604020202020204" pitchFamily="34" charset="0"/>
              </a:rPr>
              <a:t>, but designed to be </a:t>
            </a:r>
            <a:r>
              <a:rPr lang="en-US" sz="2400" dirty="0">
                <a:solidFill>
                  <a:srgbClr val="C00000"/>
                </a:solidFill>
                <a:latin typeface="Arial" panose="020B0604020202020204" pitchFamily="34" charset="0"/>
                <a:cs typeface="Arial" panose="020B0604020202020204" pitchFamily="34" charset="0"/>
              </a:rPr>
              <a:t>slightly more robust </a:t>
            </a:r>
            <a:r>
              <a:rPr lang="en-US" sz="2400" dirty="0">
                <a:solidFill>
                  <a:schemeClr val="bg1"/>
                </a:solidFill>
                <a:latin typeface="Arial" panose="020B0604020202020204" pitchFamily="34" charset="0"/>
                <a:cs typeface="Arial" panose="020B0604020202020204" pitchFamily="34" charset="0"/>
              </a:rPr>
              <a:t>in terms of the </a:t>
            </a:r>
            <a:r>
              <a:rPr lang="en-US" sz="2400" dirty="0">
                <a:solidFill>
                  <a:srgbClr val="C00000"/>
                </a:solidFill>
                <a:latin typeface="Arial" panose="020B0604020202020204" pitchFamily="34" charset="0"/>
                <a:cs typeface="Arial" panose="020B0604020202020204" pitchFamily="34" charset="0"/>
              </a:rPr>
              <a:t>subscriber’s speed </a:t>
            </a:r>
            <a:r>
              <a:rPr lang="en-US" sz="2400" dirty="0">
                <a:solidFill>
                  <a:schemeClr val="bg1"/>
                </a:solidFill>
                <a:latin typeface="Arial" panose="020B0604020202020204" pitchFamily="34" charset="0"/>
                <a:cs typeface="Arial" panose="020B0604020202020204" pitchFamily="34" charset="0"/>
              </a:rPr>
              <a:t>compared with the base station (BS). </a:t>
            </a:r>
          </a:p>
          <a:p>
            <a:pPr marL="457200" indent="-457200" algn="just">
              <a:lnSpc>
                <a:spcPct val="150000"/>
              </a:lnSpc>
              <a:buFont typeface="Wingdings" panose="05000000000000000000" pitchFamily="2" charset="2"/>
              <a:buChar char="§"/>
            </a:pPr>
            <a:r>
              <a:rPr lang="en-US" sz="2400" dirty="0" err="1">
                <a:solidFill>
                  <a:schemeClr val="bg1"/>
                </a:solidFill>
                <a:latin typeface="Arial" panose="020B0604020202020204" pitchFamily="34" charset="0"/>
                <a:cs typeface="Arial" panose="020B0604020202020204" pitchFamily="34" charset="0"/>
              </a:rPr>
              <a:t>WiBro</a:t>
            </a:r>
            <a:r>
              <a:rPr lang="en-US" sz="2400" dirty="0">
                <a:solidFill>
                  <a:schemeClr val="bg1"/>
                </a:solidFill>
                <a:latin typeface="Arial" panose="020B0604020202020204" pitchFamily="34" charset="0"/>
                <a:cs typeface="Arial" panose="020B0604020202020204" pitchFamily="34" charset="0"/>
              </a:rPr>
              <a:t> uses </a:t>
            </a:r>
            <a:r>
              <a:rPr lang="en-US" sz="2400" dirty="0">
                <a:solidFill>
                  <a:srgbClr val="C00000"/>
                </a:solidFill>
                <a:latin typeface="Arial" panose="020B0604020202020204" pitchFamily="34" charset="0"/>
                <a:cs typeface="Arial" panose="020B0604020202020204" pitchFamily="34" charset="0"/>
              </a:rPr>
              <a:t>time-division duplex (TDD) only and a 8.75 MHz maximum channel bandwidth.</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 It uses the </a:t>
            </a:r>
            <a:r>
              <a:rPr lang="en-US" sz="2400" dirty="0">
                <a:solidFill>
                  <a:srgbClr val="C00000"/>
                </a:solidFill>
                <a:latin typeface="Arial" panose="020B0604020202020204" pitchFamily="34" charset="0"/>
                <a:cs typeface="Arial" panose="020B0604020202020204" pitchFamily="34" charset="0"/>
              </a:rPr>
              <a:t>2.3 GHz band, </a:t>
            </a:r>
            <a:r>
              <a:rPr lang="en-US" sz="2400" dirty="0">
                <a:solidFill>
                  <a:schemeClr val="bg1"/>
                </a:solidFill>
                <a:latin typeface="Arial" panose="020B0604020202020204" pitchFamily="34" charset="0"/>
                <a:cs typeface="Arial" panose="020B0604020202020204" pitchFamily="34" charset="0"/>
              </a:rPr>
              <a:t>is interoperable with WiMAX equipment, and will compete with cable, digital subscriber loop (DSL), and wireless local area networks (WLANs) in South Korea.</a:t>
            </a:r>
          </a:p>
        </p:txBody>
      </p:sp>
      <p:sp>
        <p:nvSpPr>
          <p:cNvPr id="6" name="Rectangle 5"/>
          <p:cNvSpPr/>
          <p:nvPr/>
        </p:nvSpPr>
        <p:spPr>
          <a:xfrm>
            <a:off x="6994112" y="6383319"/>
            <a:ext cx="5091971" cy="369332"/>
          </a:xfrm>
          <a:prstGeom prst="rect">
            <a:avLst/>
          </a:prstGeom>
        </p:spPr>
        <p:txBody>
          <a:bodyPr wrap="none">
            <a:spAutoFit/>
          </a:bodyPr>
          <a:lstStyle/>
          <a:p>
            <a:r>
              <a:rPr lang="de-DE" dirty="0">
                <a:solidFill>
                  <a:srgbClr val="C00000"/>
                </a:solidFill>
                <a:latin typeface="arial" panose="020B0604020202020204" pitchFamily="34" charset="0"/>
              </a:rPr>
              <a:t>WiMax1.25 MHz and 20 MHz in 2–11 GHz band</a:t>
            </a:r>
            <a:endParaRPr lang="en-US" dirty="0">
              <a:solidFill>
                <a:srgbClr val="C00000"/>
              </a:solidFill>
            </a:endParaRPr>
          </a:p>
        </p:txBody>
      </p:sp>
    </p:spTree>
    <p:extLst>
      <p:ext uri="{BB962C8B-B14F-4D97-AF65-F5344CB8AC3E}">
        <p14:creationId xmlns:p14="http://schemas.microsoft.com/office/powerpoint/2010/main" val="208779242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773" y="2522175"/>
            <a:ext cx="10221068" cy="830997"/>
          </a:xfrm>
          <a:prstGeom prst="rect">
            <a:avLst/>
          </a:prstGeom>
        </p:spPr>
        <p:txBody>
          <a:bodyPr wrap="none">
            <a:spAutoFit/>
          </a:bodyPr>
          <a:lstStyle/>
          <a:p>
            <a:r>
              <a:rPr lang="en-IN" sz="4800" b="1" i="0" u="none" strike="noStrike" baseline="0" dirty="0">
                <a:solidFill>
                  <a:srgbClr val="C00000"/>
                </a:solidFill>
                <a:latin typeface="Algerian" panose="04020705040A02060702" pitchFamily="82" charset="0"/>
              </a:rPr>
              <a:t>Wireless Local Area Networks</a:t>
            </a:r>
            <a:endParaRPr lang="en-IN" sz="4800" dirty="0">
              <a:solidFill>
                <a:srgbClr val="C00000"/>
              </a:solidFill>
              <a:latin typeface="Algerian" panose="04020705040A02060702" pitchFamily="82" charset="0"/>
            </a:endParaRPr>
          </a:p>
        </p:txBody>
      </p:sp>
      <p:sp>
        <p:nvSpPr>
          <p:cNvPr id="4" name="TextBox 3">
            <a:extLst>
              <a:ext uri="{FF2B5EF4-FFF2-40B4-BE49-F238E27FC236}">
                <a16:creationId xmlns:a16="http://schemas.microsoft.com/office/drawing/2014/main" id="{751576B7-F345-4600-B718-DDFF93755138}"/>
              </a:ext>
            </a:extLst>
          </p:cNvPr>
          <p:cNvSpPr txBox="1"/>
          <p:nvPr/>
        </p:nvSpPr>
        <p:spPr>
          <a:xfrm>
            <a:off x="1591298" y="5325598"/>
            <a:ext cx="8806000" cy="584775"/>
          </a:xfrm>
          <a:prstGeom prst="rect">
            <a:avLst/>
          </a:prstGeom>
          <a:noFill/>
        </p:spPr>
        <p:txBody>
          <a:bodyPr wrap="none" rtlCol="0">
            <a:spAutoFit/>
          </a:bodyPr>
          <a:lstStyle/>
          <a:p>
            <a:r>
              <a:rPr lang="en-US" sz="3200" b="1" dirty="0">
                <a:solidFill>
                  <a:srgbClr val="FF0000"/>
                </a:solidFill>
              </a:rPr>
              <a:t>Reference :Wireless Communication by Vijay Garg</a:t>
            </a:r>
            <a:endParaRPr lang="en-IN" sz="3200" b="1" dirty="0">
              <a:solidFill>
                <a:srgbClr val="FF0000"/>
              </a:solidFill>
            </a:endParaRPr>
          </a:p>
        </p:txBody>
      </p:sp>
      <p:sp>
        <p:nvSpPr>
          <p:cNvPr id="5" name="Date Placeholder 4">
            <a:extLst>
              <a:ext uri="{FF2B5EF4-FFF2-40B4-BE49-F238E27FC236}">
                <a16:creationId xmlns:a16="http://schemas.microsoft.com/office/drawing/2014/main" id="{AEE7837C-C2CF-49DC-B9DC-FFABF861058E}"/>
              </a:ext>
            </a:extLst>
          </p:cNvPr>
          <p:cNvSpPr>
            <a:spLocks noGrp="1"/>
          </p:cNvSpPr>
          <p:nvPr>
            <p:ph type="dt" sz="half" idx="10"/>
          </p:nvPr>
        </p:nvSpPr>
        <p:spPr/>
        <p:txBody>
          <a:bodyPr/>
          <a:lstStyle/>
          <a:p>
            <a:fld id="{CABAD62A-6FEA-4A48-B2C7-F198AF1F06B5}" type="datetime1">
              <a:rPr lang="en-IN" smtClean="0"/>
              <a:t>25-03-2023</a:t>
            </a:fld>
            <a:endParaRPr lang="en-IN"/>
          </a:p>
        </p:txBody>
      </p:sp>
      <p:sp>
        <p:nvSpPr>
          <p:cNvPr id="6" name="Slide Number Placeholder 5">
            <a:extLst>
              <a:ext uri="{FF2B5EF4-FFF2-40B4-BE49-F238E27FC236}">
                <a16:creationId xmlns:a16="http://schemas.microsoft.com/office/drawing/2014/main" id="{F409F9FE-CFEC-46CB-9536-3F3583992ADB}"/>
              </a:ext>
            </a:extLst>
          </p:cNvPr>
          <p:cNvSpPr>
            <a:spLocks noGrp="1"/>
          </p:cNvSpPr>
          <p:nvPr>
            <p:ph type="sldNum" sz="quarter" idx="12"/>
          </p:nvPr>
        </p:nvSpPr>
        <p:spPr/>
        <p:txBody>
          <a:bodyPr/>
          <a:lstStyle/>
          <a:p>
            <a:fld id="{A2D3AD60-8DFE-4A91-8D6A-A890996E6D96}" type="slidenum">
              <a:rPr lang="en-IN" smtClean="0"/>
              <a:t>100</a:t>
            </a:fld>
            <a:endParaRPr lang="en-IN"/>
          </a:p>
        </p:txBody>
      </p:sp>
    </p:spTree>
    <p:extLst>
      <p:ext uri="{BB962C8B-B14F-4D97-AF65-F5344CB8AC3E}">
        <p14:creationId xmlns:p14="http://schemas.microsoft.com/office/powerpoint/2010/main" val="277531253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8464" y="730326"/>
            <a:ext cx="11114893" cy="6463308"/>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b="0" i="0" u="none" strike="noStrike" baseline="0" dirty="0">
                <a:solidFill>
                  <a:schemeClr val="bg1"/>
                </a:solidFill>
                <a:latin typeface="Arial" panose="020B0604020202020204" pitchFamily="34" charset="0"/>
                <a:cs typeface="Arial" panose="020B0604020202020204" pitchFamily="34" charset="0"/>
              </a:rPr>
              <a:t>WLANs are </a:t>
            </a:r>
            <a:r>
              <a:rPr lang="en-US" sz="2400" b="0" i="0" u="none" strike="noStrike" baseline="0" dirty="0">
                <a:solidFill>
                  <a:srgbClr val="C00000"/>
                </a:solidFill>
                <a:latin typeface="Arial" panose="020B0604020202020204" pitchFamily="34" charset="0"/>
                <a:cs typeface="Arial" panose="020B0604020202020204" pitchFamily="34" charset="0"/>
              </a:rPr>
              <a:t>flexible data communication systems </a:t>
            </a:r>
            <a:r>
              <a:rPr lang="en-US" sz="2400" b="0" i="0" u="none" strike="noStrike" baseline="0" dirty="0">
                <a:solidFill>
                  <a:schemeClr val="bg1"/>
                </a:solidFill>
                <a:latin typeface="Arial" panose="020B0604020202020204" pitchFamily="34" charset="0"/>
                <a:cs typeface="Arial" panose="020B0604020202020204" pitchFamily="34" charset="0"/>
              </a:rPr>
              <a:t>that can be used for applications in which </a:t>
            </a:r>
            <a:r>
              <a:rPr lang="en-US" sz="2400" b="0" i="0" u="none" strike="noStrike" baseline="0" dirty="0">
                <a:solidFill>
                  <a:srgbClr val="C00000"/>
                </a:solidFill>
                <a:latin typeface="Arial" panose="020B0604020202020204" pitchFamily="34" charset="0"/>
                <a:cs typeface="Arial" panose="020B0604020202020204" pitchFamily="34" charset="0"/>
              </a:rPr>
              <a:t>mobility </a:t>
            </a:r>
            <a:r>
              <a:rPr lang="en-US" sz="2400" b="0" i="0" u="none" strike="noStrike" baseline="0" dirty="0">
                <a:solidFill>
                  <a:schemeClr val="bg1"/>
                </a:solidFill>
                <a:latin typeface="Arial" panose="020B0604020202020204" pitchFamily="34" charset="0"/>
                <a:cs typeface="Arial" panose="020B0604020202020204" pitchFamily="34" charset="0"/>
              </a:rPr>
              <a:t>is required. </a:t>
            </a:r>
          </a:p>
          <a:p>
            <a:pPr marL="342900" indent="-342900" algn="just">
              <a:lnSpc>
                <a:spcPct val="150000"/>
              </a:lnSpc>
              <a:buFont typeface="Wingdings" panose="05000000000000000000" pitchFamily="2" charset="2"/>
              <a:buChar char="Ø"/>
            </a:pPr>
            <a:r>
              <a:rPr lang="en-US" sz="2400" b="0" i="0" u="none" strike="noStrike" baseline="0" dirty="0">
                <a:solidFill>
                  <a:schemeClr val="bg1"/>
                </a:solidFill>
                <a:latin typeface="Arial" panose="020B0604020202020204" pitchFamily="34" charset="0"/>
                <a:cs typeface="Arial" panose="020B0604020202020204" pitchFamily="34" charset="0"/>
              </a:rPr>
              <a:t>In the indoor business environment, although mobility is not an absolute requirement, WLANs provide </a:t>
            </a:r>
            <a:r>
              <a:rPr lang="en-US" sz="2400" b="0" i="0" u="none" strike="noStrike" baseline="0" dirty="0">
                <a:solidFill>
                  <a:srgbClr val="C00000"/>
                </a:solidFill>
                <a:latin typeface="Arial" panose="020B0604020202020204" pitchFamily="34" charset="0"/>
                <a:cs typeface="Arial" panose="020B0604020202020204" pitchFamily="34" charset="0"/>
              </a:rPr>
              <a:t>more flexibility </a:t>
            </a:r>
            <a:r>
              <a:rPr lang="en-US" sz="2400" b="0" i="0" u="none" strike="noStrike" baseline="0" dirty="0">
                <a:solidFill>
                  <a:schemeClr val="bg1"/>
                </a:solidFill>
                <a:latin typeface="Arial" panose="020B0604020202020204" pitchFamily="34" charset="0"/>
                <a:cs typeface="Arial" panose="020B0604020202020204" pitchFamily="34" charset="0"/>
              </a:rPr>
              <a:t>than that achieved </a:t>
            </a:r>
            <a:r>
              <a:rPr lang="en-US" sz="2400" b="0" i="0" u="none" strike="noStrike" baseline="0" dirty="0">
                <a:solidFill>
                  <a:srgbClr val="C00000"/>
                </a:solidFill>
                <a:latin typeface="Arial" panose="020B0604020202020204" pitchFamily="34" charset="0"/>
                <a:cs typeface="Arial" panose="020B0604020202020204" pitchFamily="34" charset="0"/>
              </a:rPr>
              <a:t>by the wired LAN.</a:t>
            </a:r>
            <a:endParaRPr lang="en-US" sz="2400" dirty="0">
              <a:solidFill>
                <a:srgbClr val="C00000"/>
              </a:solidFill>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Ø"/>
            </a:pPr>
            <a:r>
              <a:rPr lang="en-US" sz="2400" b="0" i="0" u="none" strike="noStrike" baseline="0" dirty="0">
                <a:solidFill>
                  <a:schemeClr val="bg1"/>
                </a:solidFill>
                <a:latin typeface="Arial" panose="020B0604020202020204" pitchFamily="34" charset="0"/>
                <a:cs typeface="Arial" panose="020B0604020202020204" pitchFamily="34" charset="0"/>
              </a:rPr>
              <a:t>Currently, WLANs can provide </a:t>
            </a:r>
            <a:r>
              <a:rPr lang="en-US" sz="2400" b="0" i="0" u="none" strike="noStrike" baseline="0" dirty="0">
                <a:solidFill>
                  <a:srgbClr val="C00000"/>
                </a:solidFill>
                <a:latin typeface="Arial" panose="020B0604020202020204" pitchFamily="34" charset="0"/>
                <a:cs typeface="Arial" panose="020B0604020202020204" pitchFamily="34" charset="0"/>
              </a:rPr>
              <a:t>data rates up to 11 Mbps</a:t>
            </a:r>
            <a:r>
              <a:rPr lang="en-US" sz="2400" b="0" i="0" u="none" strike="noStrike" baseline="0" dirty="0">
                <a:solidFill>
                  <a:schemeClr val="bg1"/>
                </a:solidFill>
                <a:latin typeface="Arial" panose="020B0604020202020204" pitchFamily="34" charset="0"/>
                <a:cs typeface="Arial" panose="020B0604020202020204" pitchFamily="34" charset="0"/>
              </a:rPr>
              <a:t>, but the industry is making a move toward high-speed WLANs. </a:t>
            </a:r>
          </a:p>
          <a:p>
            <a:pPr marL="342900" indent="-342900" algn="just">
              <a:lnSpc>
                <a:spcPct val="150000"/>
              </a:lnSpc>
              <a:buFont typeface="Wingdings" panose="05000000000000000000" pitchFamily="2" charset="2"/>
              <a:buChar char="Ø"/>
            </a:pPr>
            <a:r>
              <a:rPr lang="en-US" sz="2400" b="0" i="0" u="none" strike="noStrike" baseline="0" dirty="0">
                <a:solidFill>
                  <a:schemeClr val="bg1"/>
                </a:solidFill>
                <a:latin typeface="Arial" panose="020B0604020202020204" pitchFamily="34" charset="0"/>
                <a:cs typeface="Arial" panose="020B0604020202020204" pitchFamily="34" charset="0"/>
              </a:rPr>
              <a:t>Manufacturers are developing WLANs </a:t>
            </a:r>
            <a:r>
              <a:rPr lang="en-US" sz="2400" b="0" i="0" u="none" strike="noStrike" baseline="0" dirty="0">
                <a:solidFill>
                  <a:srgbClr val="C00000"/>
                </a:solidFill>
                <a:latin typeface="Arial" panose="020B0604020202020204" pitchFamily="34" charset="0"/>
                <a:cs typeface="Arial" panose="020B0604020202020204" pitchFamily="34" charset="0"/>
              </a:rPr>
              <a:t>to provide data rates up to 54 Mbps </a:t>
            </a:r>
            <a:r>
              <a:rPr lang="en-US" sz="2400" b="0" i="0" u="none" strike="noStrike" baseline="0" dirty="0">
                <a:solidFill>
                  <a:schemeClr val="bg1"/>
                </a:solidFill>
                <a:latin typeface="Arial" panose="020B0604020202020204" pitchFamily="34" charset="0"/>
                <a:cs typeface="Arial" panose="020B0604020202020204" pitchFamily="34" charset="0"/>
              </a:rPr>
              <a:t>or higher. </a:t>
            </a:r>
          </a:p>
          <a:p>
            <a:pPr marL="342900" indent="-342900" algn="just">
              <a:lnSpc>
                <a:spcPct val="150000"/>
              </a:lnSpc>
              <a:buFont typeface="Wingdings" panose="05000000000000000000" pitchFamily="2" charset="2"/>
              <a:buChar char="Ø"/>
            </a:pPr>
            <a:r>
              <a:rPr lang="en-US" sz="2400" b="0" i="0" u="none" strike="noStrike" baseline="0" dirty="0">
                <a:solidFill>
                  <a:schemeClr val="bg1"/>
                </a:solidFill>
                <a:latin typeface="Arial" panose="020B0604020202020204" pitchFamily="34" charset="0"/>
                <a:cs typeface="Arial" panose="020B0604020202020204" pitchFamily="34" charset="0"/>
              </a:rPr>
              <a:t>High speed makes WLANs a promising technology for the future data communications market.</a:t>
            </a:r>
          </a:p>
          <a:p>
            <a:endParaRPr lang="en-IN" dirty="0"/>
          </a:p>
        </p:txBody>
      </p:sp>
      <p:sp>
        <p:nvSpPr>
          <p:cNvPr id="3" name="TextBox 2"/>
          <p:cNvSpPr txBox="1"/>
          <p:nvPr/>
        </p:nvSpPr>
        <p:spPr>
          <a:xfrm>
            <a:off x="2602707" y="22440"/>
            <a:ext cx="4854214" cy="707886"/>
          </a:xfrm>
          <a:prstGeom prst="rect">
            <a:avLst/>
          </a:prstGeom>
          <a:noFill/>
        </p:spPr>
        <p:txBody>
          <a:bodyPr wrap="none" rtlCol="0">
            <a:spAutoFit/>
          </a:bodyPr>
          <a:lstStyle/>
          <a:p>
            <a:r>
              <a:rPr lang="en-IN" sz="4000" b="1" dirty="0">
                <a:solidFill>
                  <a:srgbClr val="C00000"/>
                </a:solidFill>
                <a:latin typeface="Arial" panose="020B0604020202020204" pitchFamily="34" charset="0"/>
                <a:cs typeface="Arial" panose="020B0604020202020204" pitchFamily="34" charset="0"/>
              </a:rPr>
              <a:t>WLAN Introduction</a:t>
            </a:r>
          </a:p>
        </p:txBody>
      </p:sp>
      <p:sp>
        <p:nvSpPr>
          <p:cNvPr id="4" name="Date Placeholder 3">
            <a:extLst>
              <a:ext uri="{FF2B5EF4-FFF2-40B4-BE49-F238E27FC236}">
                <a16:creationId xmlns:a16="http://schemas.microsoft.com/office/drawing/2014/main" id="{0FEEC8E7-882A-4632-AEEA-A4F16061CFDB}"/>
              </a:ext>
            </a:extLst>
          </p:cNvPr>
          <p:cNvSpPr>
            <a:spLocks noGrp="1"/>
          </p:cNvSpPr>
          <p:nvPr>
            <p:ph type="dt" sz="half" idx="10"/>
          </p:nvPr>
        </p:nvSpPr>
        <p:spPr/>
        <p:txBody>
          <a:bodyPr/>
          <a:lstStyle/>
          <a:p>
            <a:fld id="{2D03CBEA-4C69-4B5F-AEF2-27FE601EFF95}" type="datetime1">
              <a:rPr lang="en-IN" smtClean="0"/>
              <a:t>25-03-2023</a:t>
            </a:fld>
            <a:endParaRPr lang="en-IN"/>
          </a:p>
        </p:txBody>
      </p:sp>
      <p:sp>
        <p:nvSpPr>
          <p:cNvPr id="5" name="Slide Number Placeholder 4">
            <a:extLst>
              <a:ext uri="{FF2B5EF4-FFF2-40B4-BE49-F238E27FC236}">
                <a16:creationId xmlns:a16="http://schemas.microsoft.com/office/drawing/2014/main" id="{B2D9F275-D324-4F5D-89B6-E9AB1F9F30D4}"/>
              </a:ext>
            </a:extLst>
          </p:cNvPr>
          <p:cNvSpPr>
            <a:spLocks noGrp="1"/>
          </p:cNvSpPr>
          <p:nvPr>
            <p:ph type="sldNum" sz="quarter" idx="12"/>
          </p:nvPr>
        </p:nvSpPr>
        <p:spPr/>
        <p:txBody>
          <a:bodyPr/>
          <a:lstStyle/>
          <a:p>
            <a:fld id="{A2D3AD60-8DFE-4A91-8D6A-A890996E6D96}" type="slidenum">
              <a:rPr lang="en-IN" smtClean="0"/>
              <a:t>101</a:t>
            </a:fld>
            <a:endParaRPr lang="en-IN"/>
          </a:p>
        </p:txBody>
      </p:sp>
    </p:spTree>
    <p:extLst>
      <p:ext uri="{BB962C8B-B14F-4D97-AF65-F5344CB8AC3E}">
        <p14:creationId xmlns:p14="http://schemas.microsoft.com/office/powerpoint/2010/main" val="232717088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lum bright="-20000" contrast="40000"/>
          </a:blip>
          <a:stretch>
            <a:fillRect/>
          </a:stretch>
        </p:blipFill>
        <p:spPr>
          <a:xfrm>
            <a:off x="562709" y="3165231"/>
            <a:ext cx="11032662" cy="3529729"/>
          </a:xfrm>
          <a:prstGeom prst="rect">
            <a:avLst/>
          </a:prstGeom>
        </p:spPr>
      </p:pic>
      <p:sp>
        <p:nvSpPr>
          <p:cNvPr id="5" name="Rectangle 4"/>
          <p:cNvSpPr/>
          <p:nvPr/>
        </p:nvSpPr>
        <p:spPr>
          <a:xfrm>
            <a:off x="465432" y="273826"/>
            <a:ext cx="10680049" cy="2862322"/>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WLANs are flexible data communications systems implemented as an extension or as an </a:t>
            </a:r>
            <a:r>
              <a:rPr lang="en-US" sz="2400" dirty="0">
                <a:solidFill>
                  <a:srgbClr val="C00000"/>
                </a:solidFill>
                <a:latin typeface="Arial" panose="020B0604020202020204" pitchFamily="34" charset="0"/>
                <a:cs typeface="Arial" panose="020B0604020202020204" pitchFamily="34" charset="0"/>
              </a:rPr>
              <a:t>alternative for wired LANs. </a:t>
            </a:r>
          </a:p>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Using radio frequency (RF) technology, WLANs transmit and receive data over the air, minimizing the need for wired connections. Thus</a:t>
            </a:r>
            <a:r>
              <a:rPr lang="en-US" sz="2400" dirty="0">
                <a:latin typeface="Arial" panose="020B0604020202020204" pitchFamily="34" charset="0"/>
                <a:cs typeface="Arial" panose="020B0604020202020204" pitchFamily="34" charset="0"/>
              </a:rPr>
              <a:t>, </a:t>
            </a:r>
            <a:r>
              <a:rPr lang="en-US" sz="2400" dirty="0">
                <a:solidFill>
                  <a:srgbClr val="C00000"/>
                </a:solidFill>
                <a:latin typeface="Arial" panose="020B0604020202020204" pitchFamily="34" charset="0"/>
                <a:cs typeface="Arial" panose="020B0604020202020204" pitchFamily="34" charset="0"/>
              </a:rPr>
              <a:t>WLANs combine data connectivity with user mobility</a:t>
            </a:r>
            <a:endParaRPr lang="en-IN" sz="2400" dirty="0">
              <a:solidFill>
                <a:srgbClr val="C00000"/>
              </a:solidFill>
              <a:latin typeface="Arial" panose="020B0604020202020204" pitchFamily="34" charset="0"/>
              <a:cs typeface="Arial" panose="020B0604020202020204" pitchFamily="34" charset="0"/>
            </a:endParaRPr>
          </a:p>
        </p:txBody>
      </p:sp>
      <p:sp>
        <p:nvSpPr>
          <p:cNvPr id="2" name="Date Placeholder 1">
            <a:extLst>
              <a:ext uri="{FF2B5EF4-FFF2-40B4-BE49-F238E27FC236}">
                <a16:creationId xmlns:a16="http://schemas.microsoft.com/office/drawing/2014/main" id="{26435776-945C-44E8-8120-32840F0E7292}"/>
              </a:ext>
            </a:extLst>
          </p:cNvPr>
          <p:cNvSpPr>
            <a:spLocks noGrp="1"/>
          </p:cNvSpPr>
          <p:nvPr>
            <p:ph type="dt" sz="half" idx="10"/>
          </p:nvPr>
        </p:nvSpPr>
        <p:spPr/>
        <p:txBody>
          <a:bodyPr/>
          <a:lstStyle/>
          <a:p>
            <a:fld id="{2A58EA54-3C29-400D-8CC0-4ED503C6DD4B}" type="datetime1">
              <a:rPr lang="en-IN" smtClean="0"/>
              <a:t>25-03-2023</a:t>
            </a:fld>
            <a:endParaRPr lang="en-IN"/>
          </a:p>
        </p:txBody>
      </p:sp>
      <p:sp>
        <p:nvSpPr>
          <p:cNvPr id="3" name="Slide Number Placeholder 2">
            <a:extLst>
              <a:ext uri="{FF2B5EF4-FFF2-40B4-BE49-F238E27FC236}">
                <a16:creationId xmlns:a16="http://schemas.microsoft.com/office/drawing/2014/main" id="{72003973-F22B-4A86-93A6-29C1242D8B97}"/>
              </a:ext>
            </a:extLst>
          </p:cNvPr>
          <p:cNvSpPr>
            <a:spLocks noGrp="1"/>
          </p:cNvSpPr>
          <p:nvPr>
            <p:ph type="sldNum" sz="quarter" idx="12"/>
          </p:nvPr>
        </p:nvSpPr>
        <p:spPr/>
        <p:txBody>
          <a:bodyPr/>
          <a:lstStyle/>
          <a:p>
            <a:fld id="{A2D3AD60-8DFE-4A91-8D6A-A890996E6D96}" type="slidenum">
              <a:rPr lang="en-IN" smtClean="0"/>
              <a:t>102</a:t>
            </a:fld>
            <a:endParaRPr lang="en-IN"/>
          </a:p>
        </p:txBody>
      </p:sp>
    </p:spTree>
    <p:extLst>
      <p:ext uri="{BB962C8B-B14F-4D97-AF65-F5344CB8AC3E}">
        <p14:creationId xmlns:p14="http://schemas.microsoft.com/office/powerpoint/2010/main" val="59524433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20000" contrast="40000"/>
          </a:blip>
          <a:stretch>
            <a:fillRect/>
          </a:stretch>
        </p:blipFill>
        <p:spPr>
          <a:xfrm>
            <a:off x="1147864" y="1859672"/>
            <a:ext cx="9542834" cy="4825176"/>
          </a:xfrm>
          <a:prstGeom prst="rect">
            <a:avLst/>
          </a:prstGeom>
        </p:spPr>
      </p:pic>
      <p:sp>
        <p:nvSpPr>
          <p:cNvPr id="4" name="Rectangle 3"/>
          <p:cNvSpPr/>
          <p:nvPr/>
        </p:nvSpPr>
        <p:spPr>
          <a:xfrm>
            <a:off x="347789" y="512211"/>
            <a:ext cx="11142984" cy="1131848"/>
          </a:xfrm>
          <a:prstGeom prst="rect">
            <a:avLst/>
          </a:prstGeom>
        </p:spPr>
        <p:txBody>
          <a:bodyPr wrap="square">
            <a:spAutoFit/>
          </a:bodyPr>
          <a:lstStyle/>
          <a:p>
            <a:pPr algn="just">
              <a:lnSpc>
                <a:spcPct val="150000"/>
              </a:lnSpc>
            </a:pPr>
            <a:r>
              <a:rPr lang="en-US" sz="2400" dirty="0">
                <a:solidFill>
                  <a:schemeClr val="bg1"/>
                </a:solidFill>
                <a:latin typeface="Arial" panose="020B0604020202020204" pitchFamily="34" charset="0"/>
                <a:cs typeface="Arial" panose="020B0604020202020204" pitchFamily="34" charset="0"/>
              </a:rPr>
              <a:t>The IEEE 802.11 committee is responsible for WLAN standards. WLANs include IEEE 802.11a (</a:t>
            </a:r>
            <a:r>
              <a:rPr lang="en-US" sz="2400" dirty="0" err="1">
                <a:solidFill>
                  <a:schemeClr val="bg1"/>
                </a:solidFill>
                <a:latin typeface="Arial" panose="020B0604020202020204" pitchFamily="34" charset="0"/>
                <a:cs typeface="Arial" panose="020B0604020202020204" pitchFamily="34" charset="0"/>
              </a:rPr>
              <a:t>WiFi</a:t>
            </a:r>
            <a:r>
              <a:rPr lang="en-US" sz="2400" dirty="0">
                <a:solidFill>
                  <a:schemeClr val="bg1"/>
                </a:solidFill>
                <a:latin typeface="Arial" panose="020B0604020202020204" pitchFamily="34" charset="0"/>
                <a:cs typeface="Arial" panose="020B0604020202020204" pitchFamily="34" charset="0"/>
              </a:rPr>
              <a:t> 5), IEEE 802.11b (</a:t>
            </a:r>
            <a:r>
              <a:rPr lang="en-US" sz="2400" dirty="0" err="1">
                <a:solidFill>
                  <a:schemeClr val="bg1"/>
                </a:solidFill>
                <a:latin typeface="Arial" panose="020B0604020202020204" pitchFamily="34" charset="0"/>
                <a:cs typeface="Arial" panose="020B0604020202020204" pitchFamily="34" charset="0"/>
              </a:rPr>
              <a:t>WiFi</a:t>
            </a:r>
            <a:r>
              <a:rPr lang="en-US" sz="2400" dirty="0">
                <a:solidFill>
                  <a:schemeClr val="bg1"/>
                </a:solidFill>
                <a:latin typeface="Arial" panose="020B0604020202020204" pitchFamily="34" charset="0"/>
                <a:cs typeface="Arial" panose="020B0604020202020204" pitchFamily="34" charset="0"/>
              </a:rPr>
              <a:t>), IEEE 802.11g and IEEE </a:t>
            </a:r>
            <a:r>
              <a:rPr lang="en-IN" sz="2400" dirty="0">
                <a:solidFill>
                  <a:schemeClr val="bg1"/>
                </a:solidFill>
                <a:latin typeface="Arial" panose="020B0604020202020204" pitchFamily="34" charset="0"/>
                <a:cs typeface="Arial" panose="020B0604020202020204" pitchFamily="34" charset="0"/>
              </a:rPr>
              <a:t>802.11n</a:t>
            </a:r>
          </a:p>
        </p:txBody>
      </p:sp>
      <p:sp>
        <p:nvSpPr>
          <p:cNvPr id="3" name="Date Placeholder 2">
            <a:extLst>
              <a:ext uri="{FF2B5EF4-FFF2-40B4-BE49-F238E27FC236}">
                <a16:creationId xmlns:a16="http://schemas.microsoft.com/office/drawing/2014/main" id="{D73524C3-3243-4814-BF8C-74D8B2D1A74A}"/>
              </a:ext>
            </a:extLst>
          </p:cNvPr>
          <p:cNvSpPr>
            <a:spLocks noGrp="1"/>
          </p:cNvSpPr>
          <p:nvPr>
            <p:ph type="dt" sz="half" idx="10"/>
          </p:nvPr>
        </p:nvSpPr>
        <p:spPr/>
        <p:txBody>
          <a:bodyPr/>
          <a:lstStyle/>
          <a:p>
            <a:fld id="{109D4EF1-5E89-4FD6-AAC6-1034DB834C16}" type="datetime1">
              <a:rPr lang="en-IN" smtClean="0"/>
              <a:t>25-03-2023</a:t>
            </a:fld>
            <a:endParaRPr lang="en-IN"/>
          </a:p>
        </p:txBody>
      </p:sp>
      <p:sp>
        <p:nvSpPr>
          <p:cNvPr id="5" name="Slide Number Placeholder 4">
            <a:extLst>
              <a:ext uri="{FF2B5EF4-FFF2-40B4-BE49-F238E27FC236}">
                <a16:creationId xmlns:a16="http://schemas.microsoft.com/office/drawing/2014/main" id="{E4B7DA45-9DF5-4B68-80A8-63BB4BADB05B}"/>
              </a:ext>
            </a:extLst>
          </p:cNvPr>
          <p:cNvSpPr>
            <a:spLocks noGrp="1"/>
          </p:cNvSpPr>
          <p:nvPr>
            <p:ph type="sldNum" sz="quarter" idx="12"/>
          </p:nvPr>
        </p:nvSpPr>
        <p:spPr/>
        <p:txBody>
          <a:bodyPr/>
          <a:lstStyle/>
          <a:p>
            <a:fld id="{A2D3AD60-8DFE-4A91-8D6A-A890996E6D96}" type="slidenum">
              <a:rPr lang="en-IN" smtClean="0"/>
              <a:t>103</a:t>
            </a:fld>
            <a:endParaRPr lang="en-IN"/>
          </a:p>
        </p:txBody>
      </p:sp>
    </p:spTree>
    <p:extLst>
      <p:ext uri="{BB962C8B-B14F-4D97-AF65-F5344CB8AC3E}">
        <p14:creationId xmlns:p14="http://schemas.microsoft.com/office/powerpoint/2010/main" val="1802387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4631" y="522933"/>
            <a:ext cx="11306297" cy="2631490"/>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200" dirty="0">
                <a:solidFill>
                  <a:schemeClr val="bg1"/>
                </a:solidFill>
                <a:latin typeface="Arial" panose="020B0604020202020204" pitchFamily="34" charset="0"/>
                <a:cs typeface="Arial" panose="020B0604020202020204" pitchFamily="34" charset="0"/>
              </a:rPr>
              <a:t>Recently, manufacturers have deployed WLANs for process and control applications. Retail applications have expanded to include wireless point of sale (WPOS). </a:t>
            </a:r>
          </a:p>
          <a:p>
            <a:pPr marL="342900" indent="-342900" algn="just">
              <a:lnSpc>
                <a:spcPct val="150000"/>
              </a:lnSpc>
              <a:buFont typeface="Wingdings" panose="05000000000000000000" pitchFamily="2" charset="2"/>
              <a:buChar char="Ø"/>
            </a:pPr>
            <a:r>
              <a:rPr lang="en-US" sz="2200" dirty="0">
                <a:solidFill>
                  <a:schemeClr val="bg1"/>
                </a:solidFill>
                <a:latin typeface="Arial" panose="020B0604020202020204" pitchFamily="34" charset="0"/>
                <a:cs typeface="Arial" panose="020B0604020202020204" pitchFamily="34" charset="0"/>
              </a:rPr>
              <a:t>The health-care and education industry are also fast-growing markets for WLANs.</a:t>
            </a:r>
          </a:p>
          <a:p>
            <a:pPr marL="342900" indent="-342900" algn="just">
              <a:lnSpc>
                <a:spcPct val="150000"/>
              </a:lnSpc>
              <a:buFont typeface="Wingdings" panose="05000000000000000000" pitchFamily="2" charset="2"/>
              <a:buChar char="Ø"/>
            </a:pPr>
            <a:r>
              <a:rPr lang="en-US" sz="2200" dirty="0">
                <a:solidFill>
                  <a:schemeClr val="bg1"/>
                </a:solidFill>
                <a:latin typeface="Arial" panose="020B0604020202020204" pitchFamily="34" charset="0"/>
                <a:cs typeface="Arial" panose="020B0604020202020204" pitchFamily="34" charset="0"/>
              </a:rPr>
              <a:t> WLANs provide </a:t>
            </a:r>
            <a:r>
              <a:rPr lang="en-US" sz="2200" dirty="0">
                <a:solidFill>
                  <a:srgbClr val="C00000"/>
                </a:solidFill>
                <a:latin typeface="Arial" panose="020B0604020202020204" pitchFamily="34" charset="0"/>
                <a:cs typeface="Arial" panose="020B0604020202020204" pitchFamily="34" charset="0"/>
              </a:rPr>
              <a:t>high-speed, reliable data communications in a building or campus environment as well as coverage in rural areas. </a:t>
            </a:r>
            <a:r>
              <a:rPr lang="en-US" sz="2200" dirty="0">
                <a:solidFill>
                  <a:schemeClr val="bg1"/>
                </a:solidFill>
                <a:latin typeface="Arial" panose="020B0604020202020204" pitchFamily="34" charset="0"/>
                <a:cs typeface="Arial" panose="020B0604020202020204" pitchFamily="34" charset="0"/>
              </a:rPr>
              <a:t>WLANs are </a:t>
            </a:r>
            <a:r>
              <a:rPr lang="en-IN" sz="2200" dirty="0">
                <a:solidFill>
                  <a:schemeClr val="bg1"/>
                </a:solidFill>
                <a:latin typeface="Arial" panose="020B0604020202020204" pitchFamily="34" charset="0"/>
                <a:cs typeface="Arial" panose="020B0604020202020204" pitchFamily="34" charset="0"/>
              </a:rPr>
              <a:t>simple to install.</a:t>
            </a:r>
          </a:p>
        </p:txBody>
      </p:sp>
      <p:pic>
        <p:nvPicPr>
          <p:cNvPr id="3" name="Picture 2"/>
          <p:cNvPicPr>
            <a:picLocks noChangeAspect="1"/>
          </p:cNvPicPr>
          <p:nvPr/>
        </p:nvPicPr>
        <p:blipFill>
          <a:blip r:embed="rId2">
            <a:lum bright="-20000" contrast="40000"/>
          </a:blip>
          <a:stretch>
            <a:fillRect/>
          </a:stretch>
        </p:blipFill>
        <p:spPr>
          <a:xfrm>
            <a:off x="1511952" y="3285406"/>
            <a:ext cx="8592354" cy="3369212"/>
          </a:xfrm>
          <a:prstGeom prst="rect">
            <a:avLst/>
          </a:prstGeom>
        </p:spPr>
      </p:pic>
      <p:sp>
        <p:nvSpPr>
          <p:cNvPr id="4" name="Date Placeholder 3">
            <a:extLst>
              <a:ext uri="{FF2B5EF4-FFF2-40B4-BE49-F238E27FC236}">
                <a16:creationId xmlns:a16="http://schemas.microsoft.com/office/drawing/2014/main" id="{25722DDE-EC6F-4773-9BB1-2C10BEE728CA}"/>
              </a:ext>
            </a:extLst>
          </p:cNvPr>
          <p:cNvSpPr>
            <a:spLocks noGrp="1"/>
          </p:cNvSpPr>
          <p:nvPr>
            <p:ph type="dt" sz="half" idx="10"/>
          </p:nvPr>
        </p:nvSpPr>
        <p:spPr/>
        <p:txBody>
          <a:bodyPr/>
          <a:lstStyle/>
          <a:p>
            <a:fld id="{412B67CB-4A82-4188-B1EF-8ECD090FE5E4}" type="datetime1">
              <a:rPr lang="en-IN" smtClean="0"/>
              <a:t>25-03-2023</a:t>
            </a:fld>
            <a:endParaRPr lang="en-IN"/>
          </a:p>
        </p:txBody>
      </p:sp>
      <p:sp>
        <p:nvSpPr>
          <p:cNvPr id="5" name="Slide Number Placeholder 4">
            <a:extLst>
              <a:ext uri="{FF2B5EF4-FFF2-40B4-BE49-F238E27FC236}">
                <a16:creationId xmlns:a16="http://schemas.microsoft.com/office/drawing/2014/main" id="{ECB05A5B-A14B-4280-90E0-DA397A132AD1}"/>
              </a:ext>
            </a:extLst>
          </p:cNvPr>
          <p:cNvSpPr>
            <a:spLocks noGrp="1"/>
          </p:cNvSpPr>
          <p:nvPr>
            <p:ph type="sldNum" sz="quarter" idx="12"/>
          </p:nvPr>
        </p:nvSpPr>
        <p:spPr/>
        <p:txBody>
          <a:bodyPr/>
          <a:lstStyle/>
          <a:p>
            <a:fld id="{A2D3AD60-8DFE-4A91-8D6A-A890996E6D96}" type="slidenum">
              <a:rPr lang="en-IN" smtClean="0"/>
              <a:t>104</a:t>
            </a:fld>
            <a:endParaRPr lang="en-IN"/>
          </a:p>
        </p:txBody>
      </p:sp>
    </p:spTree>
    <p:extLst>
      <p:ext uri="{BB962C8B-B14F-4D97-AF65-F5344CB8AC3E}">
        <p14:creationId xmlns:p14="http://schemas.microsoft.com/office/powerpoint/2010/main" val="69161808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3370" y="876109"/>
            <a:ext cx="10799018" cy="6117829"/>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300" dirty="0">
                <a:solidFill>
                  <a:schemeClr val="bg1"/>
                </a:solidFill>
                <a:latin typeface="Arial" panose="020B0604020202020204" pitchFamily="34" charset="0"/>
                <a:cs typeface="Arial" panose="020B0604020202020204" pitchFamily="34" charset="0"/>
              </a:rPr>
              <a:t>In WLANs, the connection between the client and the user is accomplished by the use of a wireless medium such as </a:t>
            </a:r>
            <a:r>
              <a:rPr lang="en-US" sz="2300" dirty="0">
                <a:solidFill>
                  <a:srgbClr val="C00000"/>
                </a:solidFill>
                <a:latin typeface="Arial" panose="020B0604020202020204" pitchFamily="34" charset="0"/>
                <a:cs typeface="Arial" panose="020B0604020202020204" pitchFamily="34" charset="0"/>
              </a:rPr>
              <a:t>RF or Infrared (IR) communications instead of a cable. </a:t>
            </a:r>
          </a:p>
          <a:p>
            <a:pPr marL="342900" indent="-342900" algn="just">
              <a:lnSpc>
                <a:spcPct val="150000"/>
              </a:lnSpc>
              <a:buFont typeface="Wingdings" panose="05000000000000000000" pitchFamily="2" charset="2"/>
              <a:buChar char="Ø"/>
            </a:pPr>
            <a:r>
              <a:rPr lang="en-US" sz="2300" dirty="0">
                <a:solidFill>
                  <a:schemeClr val="bg1"/>
                </a:solidFill>
                <a:latin typeface="Arial" panose="020B0604020202020204" pitchFamily="34" charset="0"/>
                <a:cs typeface="Arial" panose="020B0604020202020204" pitchFamily="34" charset="0"/>
              </a:rPr>
              <a:t>The wireless connection is usually accomplished by the user having a hand-held terminal or laptop that has an </a:t>
            </a:r>
            <a:r>
              <a:rPr lang="en-US" sz="2300" dirty="0">
                <a:solidFill>
                  <a:srgbClr val="C00000"/>
                </a:solidFill>
                <a:latin typeface="Arial" panose="020B0604020202020204" pitchFamily="34" charset="0"/>
                <a:cs typeface="Arial" panose="020B0604020202020204" pitchFamily="34" charset="0"/>
              </a:rPr>
              <a:t>RF interface card installed inside the terminal or through the PC card slot of the laptop</a:t>
            </a:r>
            <a:r>
              <a:rPr lang="en-US" sz="2300" dirty="0">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Ø"/>
            </a:pPr>
            <a:r>
              <a:rPr lang="en-US" sz="2300" dirty="0">
                <a:solidFill>
                  <a:schemeClr val="bg1"/>
                </a:solidFill>
                <a:latin typeface="Arial" panose="020B0604020202020204" pitchFamily="34" charset="0"/>
                <a:cs typeface="Arial" panose="020B0604020202020204" pitchFamily="34" charset="0"/>
              </a:rPr>
              <a:t>The client connection from the wired LAN to the user is made through an </a:t>
            </a:r>
            <a:r>
              <a:rPr lang="en-US" sz="2300" dirty="0">
                <a:solidFill>
                  <a:srgbClr val="C00000"/>
                </a:solidFill>
                <a:latin typeface="Arial" panose="020B0604020202020204" pitchFamily="34" charset="0"/>
                <a:cs typeface="Arial" panose="020B0604020202020204" pitchFamily="34" charset="0"/>
              </a:rPr>
              <a:t>access point (AP) that can support multiple users simultaneously. </a:t>
            </a:r>
          </a:p>
          <a:p>
            <a:pPr marL="342900" indent="-342900" algn="just">
              <a:lnSpc>
                <a:spcPct val="150000"/>
              </a:lnSpc>
              <a:buFont typeface="Wingdings" panose="05000000000000000000" pitchFamily="2" charset="2"/>
              <a:buChar char="Ø"/>
            </a:pPr>
            <a:r>
              <a:rPr lang="en-US" sz="2300" dirty="0">
                <a:solidFill>
                  <a:srgbClr val="C00000"/>
                </a:solidFill>
                <a:latin typeface="Arial" panose="020B0604020202020204" pitchFamily="34" charset="0"/>
                <a:cs typeface="Arial" panose="020B0604020202020204" pitchFamily="34" charset="0"/>
              </a:rPr>
              <a:t>The AP can reside at any node on the wired network and acts as a gateway </a:t>
            </a:r>
            <a:r>
              <a:rPr lang="en-US" sz="2300" dirty="0">
                <a:latin typeface="Arial" panose="020B0604020202020204" pitchFamily="34" charset="0"/>
                <a:cs typeface="Arial" panose="020B0604020202020204" pitchFamily="34" charset="0"/>
              </a:rPr>
              <a:t>for </a:t>
            </a:r>
            <a:r>
              <a:rPr lang="en-US" sz="2300" dirty="0">
                <a:solidFill>
                  <a:schemeClr val="bg1"/>
                </a:solidFill>
                <a:latin typeface="Arial" panose="020B0604020202020204" pitchFamily="34" charset="0"/>
                <a:cs typeface="Arial" panose="020B0604020202020204" pitchFamily="34" charset="0"/>
              </a:rPr>
              <a:t>wireless users’ data to be routed onto the wired network. </a:t>
            </a:r>
          </a:p>
          <a:p>
            <a:pPr algn="just">
              <a:lnSpc>
                <a:spcPct val="150000"/>
              </a:lnSpc>
            </a:pPr>
            <a:endParaRPr lang="en-IN" sz="2400" dirty="0">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A02EF003-F0D0-4695-9FCB-B77FF87DD76F}"/>
              </a:ext>
            </a:extLst>
          </p:cNvPr>
          <p:cNvSpPr>
            <a:spLocks noGrp="1"/>
          </p:cNvSpPr>
          <p:nvPr>
            <p:ph type="dt" sz="half" idx="10"/>
          </p:nvPr>
        </p:nvSpPr>
        <p:spPr/>
        <p:txBody>
          <a:bodyPr/>
          <a:lstStyle/>
          <a:p>
            <a:fld id="{8798AB22-38E4-4E86-B64A-A5E61E4C961D}" type="datetime1">
              <a:rPr lang="en-IN" smtClean="0"/>
              <a:t>25-03-2023</a:t>
            </a:fld>
            <a:endParaRPr lang="en-IN"/>
          </a:p>
        </p:txBody>
      </p:sp>
      <p:sp>
        <p:nvSpPr>
          <p:cNvPr id="4" name="Slide Number Placeholder 3">
            <a:extLst>
              <a:ext uri="{FF2B5EF4-FFF2-40B4-BE49-F238E27FC236}">
                <a16:creationId xmlns:a16="http://schemas.microsoft.com/office/drawing/2014/main" id="{804AC1E1-8AD6-465A-AE2A-0C98C8DE17C2}"/>
              </a:ext>
            </a:extLst>
          </p:cNvPr>
          <p:cNvSpPr>
            <a:spLocks noGrp="1"/>
          </p:cNvSpPr>
          <p:nvPr>
            <p:ph type="sldNum" sz="quarter" idx="12"/>
          </p:nvPr>
        </p:nvSpPr>
        <p:spPr/>
        <p:txBody>
          <a:bodyPr/>
          <a:lstStyle/>
          <a:p>
            <a:fld id="{A2D3AD60-8DFE-4A91-8D6A-A890996E6D96}" type="slidenum">
              <a:rPr lang="en-IN" smtClean="0"/>
              <a:t>105</a:t>
            </a:fld>
            <a:endParaRPr lang="en-IN"/>
          </a:p>
        </p:txBody>
      </p:sp>
    </p:spTree>
    <p:extLst>
      <p:ext uri="{BB962C8B-B14F-4D97-AF65-F5344CB8AC3E}">
        <p14:creationId xmlns:p14="http://schemas.microsoft.com/office/powerpoint/2010/main" val="314506951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0762" y="574586"/>
            <a:ext cx="10784269" cy="5932393"/>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300" dirty="0">
                <a:solidFill>
                  <a:schemeClr val="bg1"/>
                </a:solidFill>
                <a:latin typeface="Arial" panose="020B0604020202020204" pitchFamily="34" charset="0"/>
                <a:cs typeface="Arial" panose="020B0604020202020204" pitchFamily="34" charset="0"/>
              </a:rPr>
              <a:t>An important feature of WLANs is that they can be used independently of wired networks</a:t>
            </a:r>
            <a:r>
              <a:rPr lang="en-US" sz="2300" dirty="0">
                <a:latin typeface="Arial" panose="020B0604020202020204" pitchFamily="34" charset="0"/>
                <a:cs typeface="Arial" panose="020B0604020202020204" pitchFamily="34" charset="0"/>
              </a:rPr>
              <a:t>. </a:t>
            </a:r>
            <a:r>
              <a:rPr lang="en-US" sz="2300" dirty="0">
                <a:solidFill>
                  <a:srgbClr val="C00000"/>
                </a:solidFill>
                <a:latin typeface="Arial" panose="020B0604020202020204" pitchFamily="34" charset="0"/>
                <a:cs typeface="Arial" panose="020B0604020202020204" pitchFamily="34" charset="0"/>
              </a:rPr>
              <a:t>They can be used as stand-alone networks anywhere to link multiple computers together without having to build or extend wired networks</a:t>
            </a:r>
            <a:r>
              <a:rPr lang="en-US" sz="2300" dirty="0">
                <a:latin typeface="Arial" panose="020B0604020202020204" pitchFamily="34" charset="0"/>
                <a:cs typeface="Arial" panose="020B0604020202020204" pitchFamily="34" charset="0"/>
              </a:rPr>
              <a:t>.</a:t>
            </a:r>
          </a:p>
          <a:p>
            <a:pPr marL="342900" indent="-342900" algn="just">
              <a:lnSpc>
                <a:spcPct val="150000"/>
              </a:lnSpc>
              <a:buFont typeface="Wingdings" panose="05000000000000000000" pitchFamily="2" charset="2"/>
              <a:buChar char="Ø"/>
            </a:pPr>
            <a:r>
              <a:rPr lang="en-US" sz="2300" dirty="0">
                <a:latin typeface="Arial" panose="020B0604020202020204" pitchFamily="34" charset="0"/>
                <a:cs typeface="Arial" panose="020B0604020202020204" pitchFamily="34" charset="0"/>
              </a:rPr>
              <a:t> </a:t>
            </a:r>
            <a:r>
              <a:rPr lang="en-US" sz="2300" dirty="0">
                <a:solidFill>
                  <a:schemeClr val="bg1"/>
                </a:solidFill>
                <a:latin typeface="Arial" panose="020B0604020202020204" pitchFamily="34" charset="0"/>
                <a:cs typeface="Arial" panose="020B0604020202020204" pitchFamily="34" charset="0"/>
              </a:rPr>
              <a:t>The network communications take place in a part of the radio spectrum that is designed as </a:t>
            </a:r>
            <a:r>
              <a:rPr lang="en-US" sz="2300" i="1" dirty="0">
                <a:solidFill>
                  <a:schemeClr val="bg1"/>
                </a:solidFill>
                <a:latin typeface="Arial" panose="020B0604020202020204" pitchFamily="34" charset="0"/>
                <a:cs typeface="Arial" panose="020B0604020202020204" pitchFamily="34" charset="0"/>
              </a:rPr>
              <a:t>license free. </a:t>
            </a:r>
            <a:r>
              <a:rPr lang="en-US" sz="2300" dirty="0">
                <a:solidFill>
                  <a:schemeClr val="bg1"/>
                </a:solidFill>
                <a:latin typeface="Arial" panose="020B0604020202020204" pitchFamily="34" charset="0"/>
                <a:cs typeface="Arial" panose="020B0604020202020204" pitchFamily="34" charset="0"/>
              </a:rPr>
              <a:t>In this band, 2.4–2.5 GHz, users can operate without a license so as long as they use equipment that has been of the type approved for use in the license-free band. </a:t>
            </a:r>
          </a:p>
          <a:p>
            <a:pPr marL="342900" indent="-342900" algn="just">
              <a:lnSpc>
                <a:spcPct val="150000"/>
              </a:lnSpc>
              <a:buFont typeface="Wingdings" panose="05000000000000000000" pitchFamily="2" charset="2"/>
              <a:buChar char="Ø"/>
            </a:pPr>
            <a:r>
              <a:rPr lang="en-US" sz="2300" dirty="0">
                <a:solidFill>
                  <a:srgbClr val="C00000"/>
                </a:solidFill>
                <a:latin typeface="Arial" panose="020B0604020202020204" pitchFamily="34" charset="0"/>
                <a:cs typeface="Arial" panose="020B0604020202020204" pitchFamily="34" charset="0"/>
              </a:rPr>
              <a:t>Standard WLANs</a:t>
            </a:r>
            <a:r>
              <a:rPr lang="en-US" sz="2300" dirty="0">
                <a:latin typeface="Arial" panose="020B0604020202020204" pitchFamily="34" charset="0"/>
                <a:cs typeface="Arial" panose="020B0604020202020204" pitchFamily="34" charset="0"/>
              </a:rPr>
              <a:t> </a:t>
            </a:r>
            <a:r>
              <a:rPr lang="en-US" sz="2300" dirty="0">
                <a:solidFill>
                  <a:schemeClr val="bg1"/>
                </a:solidFill>
                <a:latin typeface="Arial" panose="020B0604020202020204" pitchFamily="34" charset="0"/>
                <a:cs typeface="Arial" panose="020B0604020202020204" pitchFamily="34" charset="0"/>
              </a:rPr>
              <a:t>are capable of operating at speeds </a:t>
            </a:r>
            <a:r>
              <a:rPr lang="en-US" sz="2300" dirty="0">
                <a:solidFill>
                  <a:srgbClr val="C00000"/>
                </a:solidFill>
                <a:latin typeface="Arial" panose="020B0604020202020204" pitchFamily="34" charset="0"/>
                <a:cs typeface="Arial" panose="020B0604020202020204" pitchFamily="34" charset="0"/>
              </a:rPr>
              <a:t>in the range of 1–2 Mbps </a:t>
            </a:r>
            <a:r>
              <a:rPr lang="en-US" sz="2300" dirty="0">
                <a:solidFill>
                  <a:schemeClr val="bg1"/>
                </a:solidFill>
                <a:latin typeface="Arial" panose="020B0604020202020204" pitchFamily="34" charset="0"/>
                <a:cs typeface="Arial" panose="020B0604020202020204" pitchFamily="34" charset="0"/>
              </a:rPr>
              <a:t>depending on the actual system.</a:t>
            </a:r>
          </a:p>
          <a:p>
            <a:pPr marL="342900" indent="-342900" algn="just">
              <a:lnSpc>
                <a:spcPct val="150000"/>
              </a:lnSpc>
              <a:buFont typeface="Wingdings" panose="05000000000000000000" pitchFamily="2" charset="2"/>
              <a:buChar char="Ø"/>
            </a:pPr>
            <a:r>
              <a:rPr lang="en-US" sz="2300" dirty="0">
                <a:latin typeface="Arial" panose="020B0604020202020204" pitchFamily="34" charset="0"/>
                <a:cs typeface="Arial" panose="020B0604020202020204" pitchFamily="34" charset="0"/>
              </a:rPr>
              <a:t>The </a:t>
            </a:r>
            <a:r>
              <a:rPr lang="en-US" sz="2300" dirty="0">
                <a:solidFill>
                  <a:srgbClr val="C00000"/>
                </a:solidFill>
                <a:latin typeface="Arial" panose="020B0604020202020204" pitchFamily="34" charset="0"/>
                <a:cs typeface="Arial" panose="020B0604020202020204" pitchFamily="34" charset="0"/>
              </a:rPr>
              <a:t>fastest WLANs use 802.11b high-rate standard </a:t>
            </a:r>
            <a:r>
              <a:rPr lang="en-US" sz="2300" dirty="0">
                <a:solidFill>
                  <a:schemeClr val="bg1"/>
                </a:solidFill>
                <a:latin typeface="Arial" panose="020B0604020202020204" pitchFamily="34" charset="0"/>
                <a:cs typeface="Arial" panose="020B0604020202020204" pitchFamily="34" charset="0"/>
              </a:rPr>
              <a:t>to move data through air </a:t>
            </a:r>
            <a:r>
              <a:rPr lang="en-US" sz="2300" dirty="0">
                <a:latin typeface="Arial" panose="020B0604020202020204" pitchFamily="34" charset="0"/>
                <a:cs typeface="Arial" panose="020B0604020202020204" pitchFamily="34" charset="0"/>
              </a:rPr>
              <a:t>at a </a:t>
            </a:r>
            <a:r>
              <a:rPr lang="en-US" sz="2300" dirty="0">
                <a:solidFill>
                  <a:srgbClr val="C00000"/>
                </a:solidFill>
                <a:latin typeface="Arial" panose="020B0604020202020204" pitchFamily="34" charset="0"/>
                <a:cs typeface="Arial" panose="020B0604020202020204" pitchFamily="34" charset="0"/>
              </a:rPr>
              <a:t>maximum speed of 11 Mbps</a:t>
            </a:r>
            <a:r>
              <a:rPr lang="en-US" sz="2300" dirty="0">
                <a:latin typeface="Arial" panose="020B0604020202020204" pitchFamily="34" charset="0"/>
                <a:cs typeface="Arial" panose="020B0604020202020204" pitchFamily="34" charset="0"/>
              </a:rPr>
              <a:t>.</a:t>
            </a:r>
            <a:endParaRPr lang="en-IN" sz="2300" dirty="0">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12AEE786-C78C-4B11-BADF-79C983522969}"/>
              </a:ext>
            </a:extLst>
          </p:cNvPr>
          <p:cNvSpPr>
            <a:spLocks noGrp="1"/>
          </p:cNvSpPr>
          <p:nvPr>
            <p:ph type="dt" sz="half" idx="10"/>
          </p:nvPr>
        </p:nvSpPr>
        <p:spPr/>
        <p:txBody>
          <a:bodyPr/>
          <a:lstStyle/>
          <a:p>
            <a:fld id="{B98AD1D7-5F75-4383-8783-FB7018C610CF}" type="datetime1">
              <a:rPr lang="en-IN" smtClean="0"/>
              <a:t>25-03-2023</a:t>
            </a:fld>
            <a:endParaRPr lang="en-IN" dirty="0"/>
          </a:p>
        </p:txBody>
      </p:sp>
      <p:sp>
        <p:nvSpPr>
          <p:cNvPr id="4" name="Slide Number Placeholder 3">
            <a:extLst>
              <a:ext uri="{FF2B5EF4-FFF2-40B4-BE49-F238E27FC236}">
                <a16:creationId xmlns:a16="http://schemas.microsoft.com/office/drawing/2014/main" id="{651A80AD-E476-48F4-B17A-959FD5CFA416}"/>
              </a:ext>
            </a:extLst>
          </p:cNvPr>
          <p:cNvSpPr>
            <a:spLocks noGrp="1"/>
          </p:cNvSpPr>
          <p:nvPr>
            <p:ph type="sldNum" sz="quarter" idx="12"/>
          </p:nvPr>
        </p:nvSpPr>
        <p:spPr/>
        <p:txBody>
          <a:bodyPr/>
          <a:lstStyle/>
          <a:p>
            <a:fld id="{A2D3AD60-8DFE-4A91-8D6A-A890996E6D96}" type="slidenum">
              <a:rPr lang="en-IN" smtClean="0"/>
              <a:t>106</a:t>
            </a:fld>
            <a:endParaRPr lang="en-IN"/>
          </a:p>
        </p:txBody>
      </p:sp>
    </p:spTree>
    <p:extLst>
      <p:ext uri="{BB962C8B-B14F-4D97-AF65-F5344CB8AC3E}">
        <p14:creationId xmlns:p14="http://schemas.microsoft.com/office/powerpoint/2010/main" val="23980813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706FAF-E2D5-4E89-870B-5936FE308DA0}"/>
              </a:ext>
            </a:extLst>
          </p:cNvPr>
          <p:cNvSpPr/>
          <p:nvPr/>
        </p:nvSpPr>
        <p:spPr>
          <a:xfrm>
            <a:off x="680300" y="919659"/>
            <a:ext cx="10473180" cy="5018682"/>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The range of a WLAN depends on the actual usage and environment of the system. </a:t>
            </a:r>
          </a:p>
          <a:p>
            <a:pPr marL="34290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It may vary from </a:t>
            </a:r>
            <a:r>
              <a:rPr lang="en-US" sz="2400" dirty="0">
                <a:solidFill>
                  <a:srgbClr val="C00000"/>
                </a:solidFill>
                <a:latin typeface="Arial" panose="020B0604020202020204" pitchFamily="34" charset="0"/>
                <a:cs typeface="Arial" panose="020B0604020202020204" pitchFamily="34" charset="0"/>
              </a:rPr>
              <a:t>100 feet inside a solid walled building to several thousand feet in an outdoor environment with direct line-of-sight</a:t>
            </a:r>
            <a:r>
              <a:rPr lang="en-US" sz="2400" dirty="0">
                <a:solidFill>
                  <a:prstClr val="black"/>
                </a:solidFill>
                <a:latin typeface="Arial" panose="020B0604020202020204" pitchFamily="34" charset="0"/>
                <a:cs typeface="Arial" panose="020B0604020202020204" pitchFamily="34" charset="0"/>
              </a:rPr>
              <a:t>.</a:t>
            </a:r>
          </a:p>
          <a:p>
            <a:pPr marL="34290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 Much like cellular phone systems WLANs are capable of roaming from the AP and reconnecting to the network through other APs residing at other points in the network. </a:t>
            </a:r>
          </a:p>
          <a:p>
            <a:pPr marL="34290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This can allow the wired LAN to be extended to cover a much larger area than the existing coverage by the use of multiple APs</a:t>
            </a:r>
            <a:endParaRPr lang="en-IN" dirty="0"/>
          </a:p>
        </p:txBody>
      </p:sp>
      <p:sp>
        <p:nvSpPr>
          <p:cNvPr id="3" name="Date Placeholder 2">
            <a:extLst>
              <a:ext uri="{FF2B5EF4-FFF2-40B4-BE49-F238E27FC236}">
                <a16:creationId xmlns:a16="http://schemas.microsoft.com/office/drawing/2014/main" id="{DBAEAD86-4B10-4B19-B062-DB01A35C135D}"/>
              </a:ext>
            </a:extLst>
          </p:cNvPr>
          <p:cNvSpPr>
            <a:spLocks noGrp="1"/>
          </p:cNvSpPr>
          <p:nvPr>
            <p:ph type="dt" sz="half" idx="10"/>
          </p:nvPr>
        </p:nvSpPr>
        <p:spPr/>
        <p:txBody>
          <a:bodyPr/>
          <a:lstStyle/>
          <a:p>
            <a:fld id="{AEF3A215-52DE-4A2A-8051-A2D2B1AD6E16}" type="datetime1">
              <a:rPr lang="en-IN" smtClean="0"/>
              <a:t>25-03-2023</a:t>
            </a:fld>
            <a:endParaRPr lang="en-IN"/>
          </a:p>
        </p:txBody>
      </p:sp>
      <p:sp>
        <p:nvSpPr>
          <p:cNvPr id="4" name="Slide Number Placeholder 3">
            <a:extLst>
              <a:ext uri="{FF2B5EF4-FFF2-40B4-BE49-F238E27FC236}">
                <a16:creationId xmlns:a16="http://schemas.microsoft.com/office/drawing/2014/main" id="{957D86E3-F9AD-4853-8AC2-106350BF0FEE}"/>
              </a:ext>
            </a:extLst>
          </p:cNvPr>
          <p:cNvSpPr>
            <a:spLocks noGrp="1"/>
          </p:cNvSpPr>
          <p:nvPr>
            <p:ph type="sldNum" sz="quarter" idx="12"/>
          </p:nvPr>
        </p:nvSpPr>
        <p:spPr/>
        <p:txBody>
          <a:bodyPr/>
          <a:lstStyle/>
          <a:p>
            <a:fld id="{A2D3AD60-8DFE-4A91-8D6A-A890996E6D96}" type="slidenum">
              <a:rPr lang="en-IN" smtClean="0"/>
              <a:t>107</a:t>
            </a:fld>
            <a:endParaRPr lang="en-IN"/>
          </a:p>
        </p:txBody>
      </p:sp>
    </p:spTree>
    <p:extLst>
      <p:ext uri="{BB962C8B-B14F-4D97-AF65-F5344CB8AC3E}">
        <p14:creationId xmlns:p14="http://schemas.microsoft.com/office/powerpoint/2010/main" val="315037419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4334" y="924083"/>
            <a:ext cx="10569465" cy="5078313"/>
          </a:xfrm>
          <a:prstGeom prst="rect">
            <a:avLst/>
          </a:prstGeom>
        </p:spPr>
        <p:txBody>
          <a:bodyPr wrap="square">
            <a:spAutoFit/>
          </a:bodyPr>
          <a:lstStyle/>
          <a:p>
            <a:pPr algn="just">
              <a:lnSpc>
                <a:spcPct val="150000"/>
              </a:lnSpc>
            </a:pPr>
            <a:r>
              <a:rPr lang="en-US" sz="2400" dirty="0">
                <a:solidFill>
                  <a:schemeClr val="bg1"/>
                </a:solidFill>
                <a:latin typeface="Arial" panose="020B0604020202020204" pitchFamily="34" charset="0"/>
                <a:cs typeface="Arial" panose="020B0604020202020204" pitchFamily="34" charset="0"/>
              </a:rPr>
              <a:t>The following are a few advantages of deploying WLANs:</a:t>
            </a:r>
          </a:p>
          <a:p>
            <a:pPr marL="342900" indent="-342900" algn="just">
              <a:lnSpc>
                <a:spcPct val="150000"/>
              </a:lnSpc>
              <a:buFont typeface="Wingdings" panose="05000000000000000000" pitchFamily="2" charset="2"/>
              <a:buChar char="ü"/>
            </a:pPr>
            <a:r>
              <a:rPr lang="en-US" sz="2400" dirty="0">
                <a:solidFill>
                  <a:srgbClr val="C00000"/>
                </a:solidFill>
                <a:latin typeface="Arial" panose="020B0604020202020204" pitchFamily="34" charset="0"/>
                <a:cs typeface="Arial" panose="020B0604020202020204" pitchFamily="34" charset="0"/>
              </a:rPr>
              <a:t>Mobility improves productivity with real-time access to information</a:t>
            </a:r>
            <a:r>
              <a:rPr lang="en-US" sz="2400" dirty="0">
                <a:latin typeface="Arial" panose="020B0604020202020204" pitchFamily="34" charset="0"/>
                <a:cs typeface="Arial" panose="020B0604020202020204" pitchFamily="34" charset="0"/>
              </a:rPr>
              <a:t>, </a:t>
            </a:r>
            <a:r>
              <a:rPr lang="en-US" sz="2400" dirty="0">
                <a:solidFill>
                  <a:srgbClr val="C00000"/>
                </a:solidFill>
                <a:latin typeface="Arial" panose="020B0604020202020204" pitchFamily="34" charset="0"/>
                <a:cs typeface="Arial" panose="020B0604020202020204" pitchFamily="34" charset="0"/>
              </a:rPr>
              <a:t>regardless of worker location, for faster and more efficient decision making</a:t>
            </a:r>
            <a:r>
              <a:rPr lang="en-US" sz="2400" dirty="0">
                <a:latin typeface="Arial" panose="020B0604020202020204" pitchFamily="34" charset="0"/>
                <a:cs typeface="Arial" panose="020B0604020202020204" pitchFamily="34" charset="0"/>
              </a:rPr>
              <a:t>.</a:t>
            </a:r>
          </a:p>
          <a:p>
            <a:pPr marL="342900" indent="-342900" algn="just">
              <a:lnSpc>
                <a:spcPct val="150000"/>
              </a:lnSpc>
              <a:buFont typeface="Wingdings" panose="05000000000000000000" pitchFamily="2" charset="2"/>
              <a:buChar char="ü"/>
            </a:pPr>
            <a:r>
              <a:rPr lang="en-US" sz="2400" dirty="0">
                <a:latin typeface="Arial" panose="020B0604020202020204" pitchFamily="34" charset="0"/>
                <a:cs typeface="Arial" panose="020B0604020202020204" pitchFamily="34" charset="0"/>
              </a:rPr>
              <a:t> </a:t>
            </a:r>
            <a:r>
              <a:rPr lang="en-US" sz="2400" dirty="0">
                <a:solidFill>
                  <a:srgbClr val="C00000"/>
                </a:solidFill>
                <a:latin typeface="Arial" panose="020B0604020202020204" pitchFamily="34" charset="0"/>
                <a:cs typeface="Arial" panose="020B0604020202020204" pitchFamily="34" charset="0"/>
              </a:rPr>
              <a:t>Cost-effective network setup </a:t>
            </a:r>
            <a:r>
              <a:rPr lang="en-US" sz="2400" dirty="0">
                <a:solidFill>
                  <a:schemeClr val="bg1"/>
                </a:solidFill>
                <a:latin typeface="Arial" panose="020B0604020202020204" pitchFamily="34" charset="0"/>
                <a:cs typeface="Arial" panose="020B0604020202020204" pitchFamily="34" charset="0"/>
              </a:rPr>
              <a:t>for hard-to-wire locations such as older buildings </a:t>
            </a:r>
            <a:r>
              <a:rPr lang="en-IN" sz="2400" dirty="0">
                <a:solidFill>
                  <a:schemeClr val="bg1"/>
                </a:solidFill>
                <a:latin typeface="Arial" panose="020B0604020202020204" pitchFamily="34" charset="0"/>
                <a:cs typeface="Arial" panose="020B0604020202020204" pitchFamily="34" charset="0"/>
              </a:rPr>
              <a:t>and solid wall structures. </a:t>
            </a:r>
          </a:p>
          <a:p>
            <a:pPr marL="342900" indent="-342900" algn="just">
              <a:lnSpc>
                <a:spcPct val="150000"/>
              </a:lnSpc>
              <a:buFont typeface="Wingdings" panose="05000000000000000000" pitchFamily="2" charset="2"/>
              <a:buChar char="ü"/>
            </a:pPr>
            <a:r>
              <a:rPr lang="en-US" sz="2400" dirty="0">
                <a:solidFill>
                  <a:srgbClr val="C00000"/>
                </a:solidFill>
                <a:latin typeface="Arial" panose="020B0604020202020204" pitchFamily="34" charset="0"/>
                <a:cs typeface="Arial" panose="020B0604020202020204" pitchFamily="34" charset="0"/>
              </a:rPr>
              <a:t>Reduced cost of ownership</a:t>
            </a:r>
            <a:r>
              <a:rPr lang="en-US" sz="2400" dirty="0">
                <a:latin typeface="Arial" panose="020B0604020202020204" pitchFamily="34" charset="0"/>
                <a:cs typeface="Arial" panose="020B0604020202020204" pitchFamily="34" charset="0"/>
              </a:rPr>
              <a:t>, </a:t>
            </a:r>
            <a:r>
              <a:rPr lang="en-US" sz="2400" dirty="0">
                <a:solidFill>
                  <a:schemeClr val="bg1"/>
                </a:solidFill>
                <a:latin typeface="Arial" panose="020B0604020202020204" pitchFamily="34" charset="0"/>
                <a:cs typeface="Arial" panose="020B0604020202020204" pitchFamily="34" charset="0"/>
              </a:rPr>
              <a:t>particularly in a </a:t>
            </a:r>
            <a:r>
              <a:rPr lang="en-US" sz="2400" dirty="0">
                <a:solidFill>
                  <a:srgbClr val="C00000"/>
                </a:solidFill>
                <a:latin typeface="Arial" panose="020B0604020202020204" pitchFamily="34" charset="0"/>
                <a:cs typeface="Arial" panose="020B0604020202020204" pitchFamily="34" charset="0"/>
              </a:rPr>
              <a:t>dynamic environment requiring frequent modification</a:t>
            </a:r>
            <a:r>
              <a:rPr lang="en-US" sz="2400" dirty="0">
                <a:latin typeface="Arial" panose="020B0604020202020204" pitchFamily="34" charset="0"/>
                <a:cs typeface="Arial" panose="020B0604020202020204" pitchFamily="34" charset="0"/>
              </a:rPr>
              <a:t> </a:t>
            </a:r>
            <a:r>
              <a:rPr lang="en-US" sz="2400" dirty="0">
                <a:solidFill>
                  <a:schemeClr val="bg1"/>
                </a:solidFill>
                <a:latin typeface="Arial" panose="020B0604020202020204" pitchFamily="34" charset="0"/>
                <a:cs typeface="Arial" panose="020B0604020202020204" pitchFamily="34" charset="0"/>
              </a:rPr>
              <a:t>due to minimal wiring and installation costs per device </a:t>
            </a:r>
            <a:r>
              <a:rPr lang="en-IN" sz="2400" dirty="0">
                <a:solidFill>
                  <a:schemeClr val="bg1"/>
                </a:solidFill>
                <a:latin typeface="Arial" panose="020B0604020202020204" pitchFamily="34" charset="0"/>
                <a:cs typeface="Arial" panose="020B0604020202020204" pitchFamily="34" charset="0"/>
              </a:rPr>
              <a:t>and per user</a:t>
            </a:r>
          </a:p>
        </p:txBody>
      </p:sp>
      <p:sp>
        <p:nvSpPr>
          <p:cNvPr id="3" name="Date Placeholder 2">
            <a:extLst>
              <a:ext uri="{FF2B5EF4-FFF2-40B4-BE49-F238E27FC236}">
                <a16:creationId xmlns:a16="http://schemas.microsoft.com/office/drawing/2014/main" id="{03B5D13B-B1B6-4F98-BD8E-2B1E33E0D033}"/>
              </a:ext>
            </a:extLst>
          </p:cNvPr>
          <p:cNvSpPr>
            <a:spLocks noGrp="1"/>
          </p:cNvSpPr>
          <p:nvPr>
            <p:ph type="dt" sz="half" idx="10"/>
          </p:nvPr>
        </p:nvSpPr>
        <p:spPr/>
        <p:txBody>
          <a:bodyPr/>
          <a:lstStyle/>
          <a:p>
            <a:fld id="{D6488F88-EE0A-4E56-BDEF-73AD743ABC84}" type="datetime1">
              <a:rPr lang="en-IN" smtClean="0"/>
              <a:t>25-03-2023</a:t>
            </a:fld>
            <a:endParaRPr lang="en-IN"/>
          </a:p>
        </p:txBody>
      </p:sp>
      <p:sp>
        <p:nvSpPr>
          <p:cNvPr id="4" name="Slide Number Placeholder 3">
            <a:extLst>
              <a:ext uri="{FF2B5EF4-FFF2-40B4-BE49-F238E27FC236}">
                <a16:creationId xmlns:a16="http://schemas.microsoft.com/office/drawing/2014/main" id="{8FB47ED8-FB95-431A-B844-94070D26165D}"/>
              </a:ext>
            </a:extLst>
          </p:cNvPr>
          <p:cNvSpPr>
            <a:spLocks noGrp="1"/>
          </p:cNvSpPr>
          <p:nvPr>
            <p:ph type="sldNum" sz="quarter" idx="12"/>
          </p:nvPr>
        </p:nvSpPr>
        <p:spPr/>
        <p:txBody>
          <a:bodyPr/>
          <a:lstStyle/>
          <a:p>
            <a:fld id="{A2D3AD60-8DFE-4A91-8D6A-A890996E6D96}" type="slidenum">
              <a:rPr lang="en-IN" smtClean="0"/>
              <a:t>108</a:t>
            </a:fld>
            <a:endParaRPr lang="en-IN"/>
          </a:p>
        </p:txBody>
      </p:sp>
    </p:spTree>
    <p:extLst>
      <p:ext uri="{BB962C8B-B14F-4D97-AF65-F5344CB8AC3E}">
        <p14:creationId xmlns:p14="http://schemas.microsoft.com/office/powerpoint/2010/main" val="107394414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0651" y="204680"/>
            <a:ext cx="10881466" cy="6186309"/>
          </a:xfrm>
          <a:prstGeom prst="rect">
            <a:avLst/>
          </a:prstGeom>
        </p:spPr>
        <p:txBody>
          <a:bodyPr wrap="square">
            <a:spAutoFit/>
          </a:bodyPr>
          <a:lstStyle/>
          <a:p>
            <a:pPr algn="just">
              <a:lnSpc>
                <a:spcPct val="150000"/>
              </a:lnSpc>
            </a:pPr>
            <a:r>
              <a:rPr lang="en-US" sz="2400" dirty="0">
                <a:solidFill>
                  <a:schemeClr val="bg1"/>
                </a:solidFill>
                <a:latin typeface="Arial" panose="020B0604020202020204" pitchFamily="34" charset="0"/>
                <a:cs typeface="Arial" panose="020B0604020202020204" pitchFamily="34" charset="0"/>
              </a:rPr>
              <a:t>There are several issues that should be considered in deploying the </a:t>
            </a:r>
            <a:r>
              <a:rPr lang="en-IN" sz="2400" dirty="0">
                <a:solidFill>
                  <a:schemeClr val="bg1"/>
                </a:solidFill>
                <a:latin typeface="Arial" panose="020B0604020202020204" pitchFamily="34" charset="0"/>
                <a:cs typeface="Arial" panose="020B0604020202020204" pitchFamily="34" charset="0"/>
              </a:rPr>
              <a:t>WLAN including:</a:t>
            </a:r>
          </a:p>
          <a:p>
            <a:pPr algn="just">
              <a:lnSpc>
                <a:spcPct val="150000"/>
              </a:lnSpc>
            </a:pPr>
            <a:r>
              <a:rPr lang="en-US" sz="2400" b="1" i="1" dirty="0">
                <a:solidFill>
                  <a:srgbClr val="C00000"/>
                </a:solidFill>
                <a:latin typeface="Arial" panose="020B0604020202020204" pitchFamily="34" charset="0"/>
                <a:cs typeface="Arial" panose="020B0604020202020204" pitchFamily="34" charset="0"/>
              </a:rPr>
              <a:t>Frequency allocation: </a:t>
            </a:r>
            <a:r>
              <a:rPr lang="en-US" sz="2400" dirty="0">
                <a:solidFill>
                  <a:schemeClr val="bg1"/>
                </a:solidFill>
                <a:latin typeface="Arial" panose="020B0604020202020204" pitchFamily="34" charset="0"/>
                <a:cs typeface="Arial" panose="020B0604020202020204" pitchFamily="34" charset="0"/>
              </a:rPr>
              <a:t>Operation of a wireless network requires that all users operate in a</a:t>
            </a:r>
            <a:r>
              <a:rPr lang="en-US" sz="2400" dirty="0">
                <a:latin typeface="Arial" panose="020B0604020202020204" pitchFamily="34" charset="0"/>
                <a:cs typeface="Arial" panose="020B0604020202020204" pitchFamily="34" charset="0"/>
              </a:rPr>
              <a:t> </a:t>
            </a:r>
            <a:r>
              <a:rPr lang="en-US" sz="2400" dirty="0">
                <a:solidFill>
                  <a:srgbClr val="C00000"/>
                </a:solidFill>
                <a:latin typeface="Arial" panose="020B0604020202020204" pitchFamily="34" charset="0"/>
                <a:cs typeface="Arial" panose="020B0604020202020204" pitchFamily="34" charset="0"/>
              </a:rPr>
              <a:t>common frequency band. </a:t>
            </a:r>
            <a:r>
              <a:rPr lang="en-US" sz="2400" dirty="0">
                <a:solidFill>
                  <a:schemeClr val="bg1"/>
                </a:solidFill>
                <a:latin typeface="Arial" panose="020B0604020202020204" pitchFamily="34" charset="0"/>
                <a:cs typeface="Arial" panose="020B0604020202020204" pitchFamily="34" charset="0"/>
              </a:rPr>
              <a:t>The frequency band must be </a:t>
            </a:r>
            <a:r>
              <a:rPr lang="en-IN" sz="2400" dirty="0">
                <a:solidFill>
                  <a:srgbClr val="C00000"/>
                </a:solidFill>
                <a:latin typeface="Arial" panose="020B0604020202020204" pitchFamily="34" charset="0"/>
                <a:cs typeface="Arial" panose="020B0604020202020204" pitchFamily="34" charset="0"/>
              </a:rPr>
              <a:t>approved </a:t>
            </a:r>
            <a:r>
              <a:rPr lang="en-IN" sz="2400" dirty="0">
                <a:solidFill>
                  <a:schemeClr val="bg1"/>
                </a:solidFill>
                <a:latin typeface="Arial" panose="020B0604020202020204" pitchFamily="34" charset="0"/>
                <a:cs typeface="Arial" panose="020B0604020202020204" pitchFamily="34" charset="0"/>
              </a:rPr>
              <a:t>in each country</a:t>
            </a:r>
            <a:r>
              <a:rPr lang="en-IN" sz="2400" dirty="0">
                <a:latin typeface="Arial" panose="020B0604020202020204" pitchFamily="34" charset="0"/>
                <a:cs typeface="Arial" panose="020B0604020202020204" pitchFamily="34" charset="0"/>
              </a:rPr>
              <a:t>.</a:t>
            </a:r>
          </a:p>
          <a:p>
            <a:pPr algn="just">
              <a:lnSpc>
                <a:spcPct val="150000"/>
              </a:lnSpc>
            </a:pPr>
            <a:r>
              <a:rPr lang="en-US" sz="2400" b="1" i="1" dirty="0">
                <a:solidFill>
                  <a:srgbClr val="C00000"/>
                </a:solidFill>
                <a:latin typeface="Arial" panose="020B0604020202020204" pitchFamily="34" charset="0"/>
                <a:cs typeface="Arial" panose="020B0604020202020204" pitchFamily="34" charset="0"/>
              </a:rPr>
              <a:t>Interference and reliability: </a:t>
            </a:r>
            <a:r>
              <a:rPr lang="en-US" sz="2400" dirty="0">
                <a:solidFill>
                  <a:schemeClr val="bg1"/>
                </a:solidFill>
                <a:latin typeface="Arial" panose="020B0604020202020204" pitchFamily="34" charset="0"/>
                <a:cs typeface="Arial" panose="020B0604020202020204" pitchFamily="34" charset="0"/>
              </a:rPr>
              <a:t>In a wired LAN, one hears only the terminals connected to the network. In a WLAN</a:t>
            </a:r>
            <a:r>
              <a:rPr lang="en-US" sz="2400" dirty="0">
                <a:latin typeface="Arial" panose="020B0604020202020204" pitchFamily="34" charset="0"/>
                <a:cs typeface="Arial" panose="020B0604020202020204" pitchFamily="34" charset="0"/>
              </a:rPr>
              <a:t>, </a:t>
            </a:r>
            <a:r>
              <a:rPr lang="en-US" sz="2400" dirty="0">
                <a:solidFill>
                  <a:srgbClr val="C00000"/>
                </a:solidFill>
                <a:latin typeface="Arial" panose="020B0604020202020204" pitchFamily="34" charset="0"/>
                <a:cs typeface="Arial" panose="020B0604020202020204" pitchFamily="34" charset="0"/>
              </a:rPr>
              <a:t>interference is caused by simultaneous transmission of information in the shared frequency band </a:t>
            </a:r>
            <a:r>
              <a:rPr lang="en-US" sz="2400" dirty="0">
                <a:solidFill>
                  <a:schemeClr val="bg1"/>
                </a:solidFill>
                <a:latin typeface="Arial" panose="020B0604020202020204" pitchFamily="34" charset="0"/>
                <a:cs typeface="Arial" panose="020B0604020202020204" pitchFamily="34" charset="0"/>
              </a:rPr>
              <a:t>and by multipath fading. </a:t>
            </a:r>
            <a:r>
              <a:rPr lang="en-US" sz="2400" dirty="0">
                <a:solidFill>
                  <a:srgbClr val="C00000"/>
                </a:solidFill>
                <a:latin typeface="Arial" panose="020B0604020202020204" pitchFamily="34" charset="0"/>
                <a:cs typeface="Arial" panose="020B0604020202020204" pitchFamily="34" charset="0"/>
              </a:rPr>
              <a:t>The reliability of a communication channel is measured by bit error rate (BER). Automatic repeat request (ARQ) and forward error correction (FEC) techniques are used to increase reliability.</a:t>
            </a:r>
          </a:p>
        </p:txBody>
      </p:sp>
      <p:sp>
        <p:nvSpPr>
          <p:cNvPr id="3" name="Date Placeholder 2">
            <a:extLst>
              <a:ext uri="{FF2B5EF4-FFF2-40B4-BE49-F238E27FC236}">
                <a16:creationId xmlns:a16="http://schemas.microsoft.com/office/drawing/2014/main" id="{CF0182B6-5D63-4DD0-99FA-31ED5225ED96}"/>
              </a:ext>
            </a:extLst>
          </p:cNvPr>
          <p:cNvSpPr>
            <a:spLocks noGrp="1"/>
          </p:cNvSpPr>
          <p:nvPr>
            <p:ph type="dt" sz="half" idx="10"/>
          </p:nvPr>
        </p:nvSpPr>
        <p:spPr/>
        <p:txBody>
          <a:bodyPr/>
          <a:lstStyle/>
          <a:p>
            <a:fld id="{4584128D-7A55-49F8-86FC-E818EA5754DD}" type="datetime1">
              <a:rPr lang="en-IN" smtClean="0"/>
              <a:t>25-03-2023</a:t>
            </a:fld>
            <a:endParaRPr lang="en-IN"/>
          </a:p>
        </p:txBody>
      </p:sp>
      <p:sp>
        <p:nvSpPr>
          <p:cNvPr id="4" name="Slide Number Placeholder 3">
            <a:extLst>
              <a:ext uri="{FF2B5EF4-FFF2-40B4-BE49-F238E27FC236}">
                <a16:creationId xmlns:a16="http://schemas.microsoft.com/office/drawing/2014/main" id="{1BA77907-EA11-4F80-BA26-9E14514F75D7}"/>
              </a:ext>
            </a:extLst>
          </p:cNvPr>
          <p:cNvSpPr>
            <a:spLocks noGrp="1"/>
          </p:cNvSpPr>
          <p:nvPr>
            <p:ph type="sldNum" sz="quarter" idx="12"/>
          </p:nvPr>
        </p:nvSpPr>
        <p:spPr/>
        <p:txBody>
          <a:bodyPr/>
          <a:lstStyle/>
          <a:p>
            <a:fld id="{A2D3AD60-8DFE-4A91-8D6A-A890996E6D96}" type="slidenum">
              <a:rPr lang="en-IN" smtClean="0"/>
              <a:t>109</a:t>
            </a:fld>
            <a:endParaRPr lang="en-IN"/>
          </a:p>
        </p:txBody>
      </p:sp>
    </p:spTree>
    <p:extLst>
      <p:ext uri="{BB962C8B-B14F-4D97-AF65-F5344CB8AC3E}">
        <p14:creationId xmlns:p14="http://schemas.microsoft.com/office/powerpoint/2010/main" val="3868492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3/25/2023</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11</a:t>
            </a:fld>
            <a:endParaRPr lang="en-US"/>
          </a:p>
        </p:txBody>
      </p:sp>
      <p:sp>
        <p:nvSpPr>
          <p:cNvPr id="5" name="TextBox 4"/>
          <p:cNvSpPr txBox="1"/>
          <p:nvPr/>
        </p:nvSpPr>
        <p:spPr>
          <a:xfrm>
            <a:off x="972598" y="616088"/>
            <a:ext cx="10633248" cy="5632311"/>
          </a:xfrm>
          <a:prstGeom prst="rect">
            <a:avLst/>
          </a:prstGeom>
          <a:noFill/>
        </p:spPr>
        <p:txBody>
          <a:bodyPr wrap="square" rtlCol="0">
            <a:spAutoFit/>
          </a:bodyPr>
          <a:lstStyle/>
          <a:p>
            <a:pPr algn="just">
              <a:lnSpc>
                <a:spcPct val="150000"/>
              </a:lnSpc>
            </a:pPr>
            <a:r>
              <a:rPr lang="en-US" sz="2400" b="1" i="1" dirty="0">
                <a:solidFill>
                  <a:schemeClr val="bg1"/>
                </a:solidFill>
                <a:latin typeface="Arial" panose="020B0604020202020204" pitchFamily="34" charset="0"/>
                <a:cs typeface="Arial" panose="020B0604020202020204" pitchFamily="34" charset="0"/>
              </a:rPr>
              <a:t>IEEE 802.16 Goal</a:t>
            </a:r>
          </a:p>
          <a:p>
            <a:pPr algn="just">
              <a:lnSpc>
                <a:spcPct val="150000"/>
              </a:lnSpc>
            </a:pPr>
            <a:r>
              <a:rPr lang="en-US" sz="2400" b="1" i="1" dirty="0">
                <a:solidFill>
                  <a:schemeClr val="bg1"/>
                </a:solidFill>
                <a:latin typeface="Arial" panose="020B0604020202020204" pitchFamily="34" charset="0"/>
                <a:cs typeface="Arial" panose="020B0604020202020204" pitchFamily="34" charset="0"/>
              </a:rPr>
              <a:t>T</a:t>
            </a:r>
            <a:r>
              <a:rPr lang="en-US" sz="2400" dirty="0">
                <a:solidFill>
                  <a:schemeClr val="bg1"/>
                </a:solidFill>
                <a:latin typeface="Arial" panose="020B0604020202020204" pitchFamily="34" charset="0"/>
                <a:cs typeface="Arial" panose="020B0604020202020204" pitchFamily="34" charset="0"/>
              </a:rPr>
              <a:t>o provide </a:t>
            </a:r>
            <a:r>
              <a:rPr lang="en-US" sz="2400" dirty="0">
                <a:solidFill>
                  <a:srgbClr val="C00000"/>
                </a:solidFill>
                <a:latin typeface="Arial" panose="020B0604020202020204" pitchFamily="34" charset="0"/>
                <a:cs typeface="Arial" panose="020B0604020202020204" pitchFamily="34" charset="0"/>
              </a:rPr>
              <a:t>high-speed Internet access to home and business subscribers without wires</a:t>
            </a:r>
            <a:r>
              <a:rPr lang="en-US" sz="2400" dirty="0">
                <a:solidFill>
                  <a:schemeClr val="bg1"/>
                </a:solidFill>
                <a:latin typeface="Arial" panose="020B0604020202020204" pitchFamily="34" charset="0"/>
                <a:cs typeface="Arial" panose="020B0604020202020204" pitchFamily="34" charset="0"/>
              </a:rPr>
              <a:t>.</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 It supports services such as </a:t>
            </a:r>
            <a:r>
              <a:rPr lang="en-US" sz="2400" dirty="0">
                <a:solidFill>
                  <a:srgbClr val="C00000"/>
                </a:solidFill>
                <a:latin typeface="Arial" panose="020B0604020202020204" pitchFamily="34" charset="0"/>
                <a:cs typeface="Arial" panose="020B0604020202020204" pitchFamily="34" charset="0"/>
              </a:rPr>
              <a:t>voice over IP (VoIP), transmission control protocol/Internet protocol (TCP/IP) </a:t>
            </a:r>
            <a:r>
              <a:rPr lang="en-US" sz="2400" dirty="0">
                <a:solidFill>
                  <a:schemeClr val="bg1"/>
                </a:solidFill>
                <a:latin typeface="Arial" panose="020B0604020202020204" pitchFamily="34" charset="0"/>
                <a:cs typeface="Arial" panose="020B0604020202020204" pitchFamily="34" charset="0"/>
              </a:rPr>
              <a:t>applications with different </a:t>
            </a:r>
            <a:r>
              <a:rPr lang="en-US" sz="2400" dirty="0">
                <a:solidFill>
                  <a:srgbClr val="C00000"/>
                </a:solidFill>
                <a:latin typeface="Arial" panose="020B0604020202020204" pitchFamily="34" charset="0"/>
                <a:cs typeface="Arial" panose="020B0604020202020204" pitchFamily="34" charset="0"/>
              </a:rPr>
              <a:t>quality of service (</a:t>
            </a:r>
            <a:r>
              <a:rPr lang="en-US" sz="2400" dirty="0" err="1">
                <a:solidFill>
                  <a:srgbClr val="C00000"/>
                </a:solidFill>
                <a:latin typeface="Arial" panose="020B0604020202020204" pitchFamily="34" charset="0"/>
                <a:cs typeface="Arial" panose="020B0604020202020204" pitchFamily="34" charset="0"/>
              </a:rPr>
              <a:t>QoS</a:t>
            </a:r>
            <a:r>
              <a:rPr lang="en-US" sz="2400" dirty="0">
                <a:solidFill>
                  <a:srgbClr val="C00000"/>
                </a:solidFill>
                <a:latin typeface="Arial" panose="020B0604020202020204" pitchFamily="34" charset="0"/>
                <a:cs typeface="Arial" panose="020B0604020202020204" pitchFamily="34" charset="0"/>
              </a:rPr>
              <a:t>)</a:t>
            </a:r>
            <a:r>
              <a:rPr lang="en-US" sz="2400" dirty="0">
                <a:solidFill>
                  <a:schemeClr val="bg1"/>
                </a:solidFill>
                <a:latin typeface="Arial" panose="020B0604020202020204" pitchFamily="34" charset="0"/>
                <a:cs typeface="Arial" panose="020B0604020202020204" pitchFamily="34" charset="0"/>
              </a:rPr>
              <a:t> requirements, etc.</a:t>
            </a:r>
          </a:p>
          <a:p>
            <a:pPr algn="just">
              <a:lnSpc>
                <a:spcPct val="150000"/>
              </a:lnSpc>
            </a:pPr>
            <a:r>
              <a:rPr lang="en-US" sz="2400" b="1" i="1" dirty="0">
                <a:solidFill>
                  <a:schemeClr val="bg1"/>
                </a:solidFill>
                <a:latin typeface="Arial" panose="020B0604020202020204" pitchFamily="34" charset="0"/>
                <a:cs typeface="Arial" panose="020B0604020202020204" pitchFamily="34" charset="0"/>
              </a:rPr>
              <a:t>Properties of IEEE 802.16</a:t>
            </a:r>
          </a:p>
          <a:p>
            <a:pPr algn="just">
              <a:lnSpc>
                <a:spcPct val="150000"/>
              </a:lnSpc>
            </a:pPr>
            <a:r>
              <a:rPr lang="en-US" sz="2400" dirty="0">
                <a:solidFill>
                  <a:schemeClr val="bg1"/>
                </a:solidFill>
                <a:latin typeface="Arial" panose="020B0604020202020204" pitchFamily="34" charset="0"/>
                <a:cs typeface="Arial" panose="020B0604020202020204" pitchFamily="34" charset="0"/>
              </a:rPr>
              <a:t>Some of the important properties of IEEE 802.16 are as follows:</a:t>
            </a:r>
          </a:p>
          <a:p>
            <a:pPr algn="just">
              <a:lnSpc>
                <a:spcPct val="150000"/>
              </a:lnSpc>
            </a:pPr>
            <a:r>
              <a:rPr lang="en-US" sz="2400" b="1" dirty="0">
                <a:solidFill>
                  <a:schemeClr val="bg1"/>
                </a:solidFill>
                <a:latin typeface="Arial" panose="020B0604020202020204" pitchFamily="34" charset="0"/>
                <a:cs typeface="Arial" panose="020B0604020202020204" pitchFamily="34" charset="0"/>
              </a:rPr>
              <a:t>1. </a:t>
            </a:r>
            <a:r>
              <a:rPr lang="en-US" sz="2400" dirty="0">
                <a:solidFill>
                  <a:schemeClr val="bg1"/>
                </a:solidFill>
                <a:latin typeface="Arial" panose="020B0604020202020204" pitchFamily="34" charset="0"/>
                <a:cs typeface="Arial" panose="020B0604020202020204" pitchFamily="34" charset="0"/>
              </a:rPr>
              <a:t>It has broad bandwidth that supports up to </a:t>
            </a:r>
            <a:r>
              <a:rPr lang="en-US" sz="2400" dirty="0">
                <a:solidFill>
                  <a:srgbClr val="C00000"/>
                </a:solidFill>
                <a:latin typeface="Arial" panose="020B0604020202020204" pitchFamily="34" charset="0"/>
                <a:cs typeface="Arial" panose="020B0604020202020204" pitchFamily="34" charset="0"/>
              </a:rPr>
              <a:t>134 Mbps in 28 MHz channel </a:t>
            </a:r>
            <a:r>
              <a:rPr lang="en-US" sz="2400" dirty="0">
                <a:solidFill>
                  <a:schemeClr val="bg1"/>
                </a:solidFill>
                <a:latin typeface="Arial" panose="020B0604020202020204" pitchFamily="34" charset="0"/>
                <a:cs typeface="Arial" panose="020B0604020202020204" pitchFamily="34" charset="0"/>
              </a:rPr>
              <a:t>(in 10–66 GHz air interface).</a:t>
            </a:r>
          </a:p>
        </p:txBody>
      </p:sp>
    </p:spTree>
    <p:extLst>
      <p:ext uri="{BB962C8B-B14F-4D97-AF65-F5344CB8AC3E}">
        <p14:creationId xmlns:p14="http://schemas.microsoft.com/office/powerpoint/2010/main" val="238975826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69FDA0-03FB-4C2C-9514-8C6EEB57565F}"/>
              </a:ext>
            </a:extLst>
          </p:cNvPr>
          <p:cNvSpPr/>
          <p:nvPr/>
        </p:nvSpPr>
        <p:spPr>
          <a:xfrm>
            <a:off x="518473" y="834965"/>
            <a:ext cx="10840825" cy="5615704"/>
          </a:xfrm>
          <a:prstGeom prst="rect">
            <a:avLst/>
          </a:prstGeom>
        </p:spPr>
        <p:txBody>
          <a:bodyPr wrap="square">
            <a:spAutoFit/>
          </a:bodyPr>
          <a:lstStyle/>
          <a:p>
            <a:pPr lvl="0" algn="just">
              <a:lnSpc>
                <a:spcPct val="150000"/>
              </a:lnSpc>
            </a:pPr>
            <a:r>
              <a:rPr lang="en-US" sz="2200" b="1" i="1" dirty="0">
                <a:solidFill>
                  <a:srgbClr val="C00000"/>
                </a:solidFill>
                <a:latin typeface="Arial" panose="020B0604020202020204" pitchFamily="34" charset="0"/>
                <a:cs typeface="Arial" panose="020B0604020202020204" pitchFamily="34" charset="0"/>
              </a:rPr>
              <a:t>Security:</a:t>
            </a:r>
            <a:r>
              <a:rPr lang="en-US" sz="2200" i="1" dirty="0">
                <a:solidFill>
                  <a:srgbClr val="C00000"/>
                </a:solidFill>
                <a:latin typeface="Arial" panose="020B0604020202020204" pitchFamily="34" charset="0"/>
                <a:cs typeface="Arial" panose="020B0604020202020204" pitchFamily="34" charset="0"/>
              </a:rPr>
              <a:t> </a:t>
            </a:r>
            <a:r>
              <a:rPr lang="en-US" sz="2200" dirty="0">
                <a:solidFill>
                  <a:prstClr val="black"/>
                </a:solidFill>
                <a:latin typeface="Arial" panose="020B0604020202020204" pitchFamily="34" charset="0"/>
                <a:cs typeface="Arial" panose="020B0604020202020204" pitchFamily="34" charset="0"/>
              </a:rPr>
              <a:t>Radio waves are not confined to the boundary of buildings or campuses. There exists the </a:t>
            </a:r>
            <a:r>
              <a:rPr lang="en-US" sz="2200" dirty="0">
                <a:solidFill>
                  <a:srgbClr val="C00000"/>
                </a:solidFill>
                <a:latin typeface="Arial" panose="020B0604020202020204" pitchFamily="34" charset="0"/>
                <a:cs typeface="Arial" panose="020B0604020202020204" pitchFamily="34" charset="0"/>
              </a:rPr>
              <a:t>possibility of eavesdropping and intentional interference</a:t>
            </a:r>
            <a:r>
              <a:rPr lang="en-US" sz="2200" dirty="0">
                <a:solidFill>
                  <a:prstClr val="black"/>
                </a:solidFill>
                <a:latin typeface="Arial" panose="020B0604020202020204" pitchFamily="34" charset="0"/>
                <a:cs typeface="Arial" panose="020B0604020202020204" pitchFamily="34" charset="0"/>
              </a:rPr>
              <a:t>. Data privacy over a radio medium is usually accomplished by </a:t>
            </a:r>
            <a:r>
              <a:rPr lang="en-IN" sz="2200" dirty="0">
                <a:solidFill>
                  <a:prstClr val="black"/>
                </a:solidFill>
                <a:latin typeface="Arial" panose="020B0604020202020204" pitchFamily="34" charset="0"/>
                <a:cs typeface="Arial" panose="020B0604020202020204" pitchFamily="34" charset="0"/>
              </a:rPr>
              <a:t>using </a:t>
            </a:r>
            <a:r>
              <a:rPr lang="en-IN" sz="2200" dirty="0">
                <a:solidFill>
                  <a:srgbClr val="C00000"/>
                </a:solidFill>
                <a:latin typeface="Arial" panose="020B0604020202020204" pitchFamily="34" charset="0"/>
                <a:cs typeface="Arial" panose="020B0604020202020204" pitchFamily="34" charset="0"/>
              </a:rPr>
              <a:t>encryption.</a:t>
            </a:r>
          </a:p>
          <a:p>
            <a:pPr lvl="0" algn="just">
              <a:lnSpc>
                <a:spcPct val="150000"/>
              </a:lnSpc>
            </a:pPr>
            <a:r>
              <a:rPr lang="en-US" sz="2200" b="1" i="1" dirty="0">
                <a:solidFill>
                  <a:srgbClr val="C00000"/>
                </a:solidFill>
                <a:latin typeface="Arial" panose="020B0604020202020204" pitchFamily="34" charset="0"/>
                <a:cs typeface="Arial" panose="020B0604020202020204" pitchFamily="34" charset="0"/>
              </a:rPr>
              <a:t>Power consumption: </a:t>
            </a:r>
            <a:r>
              <a:rPr lang="en-US" sz="2200" dirty="0">
                <a:solidFill>
                  <a:prstClr val="black"/>
                </a:solidFill>
                <a:latin typeface="Arial" panose="020B0604020202020204" pitchFamily="34" charset="0"/>
                <a:cs typeface="Arial" panose="020B0604020202020204" pitchFamily="34" charset="0"/>
              </a:rPr>
              <a:t>WLANs are typically related to mobile applications. In these applications, </a:t>
            </a:r>
            <a:r>
              <a:rPr lang="en-US" sz="2200" dirty="0">
                <a:solidFill>
                  <a:srgbClr val="C00000"/>
                </a:solidFill>
                <a:latin typeface="Arial" panose="020B0604020202020204" pitchFamily="34" charset="0"/>
                <a:cs typeface="Arial" panose="020B0604020202020204" pitchFamily="34" charset="0"/>
              </a:rPr>
              <a:t>battery power is a scarce resource</a:t>
            </a:r>
            <a:r>
              <a:rPr lang="en-US" sz="2200" dirty="0">
                <a:solidFill>
                  <a:prstClr val="black"/>
                </a:solidFill>
                <a:latin typeface="Arial" panose="020B0604020202020204" pitchFamily="34" charset="0"/>
                <a:cs typeface="Arial" panose="020B0604020202020204" pitchFamily="34" charset="0"/>
              </a:rPr>
              <a:t>. Therefore, the devices must be designed to be energy efficient.</a:t>
            </a:r>
          </a:p>
          <a:p>
            <a:pPr lvl="0" algn="just">
              <a:lnSpc>
                <a:spcPct val="150000"/>
              </a:lnSpc>
            </a:pPr>
            <a:r>
              <a:rPr lang="en-US" sz="2200" b="1" i="1" dirty="0">
                <a:solidFill>
                  <a:srgbClr val="C00000"/>
                </a:solidFill>
                <a:latin typeface="Arial" panose="020B0604020202020204" pitchFamily="34" charset="0"/>
                <a:cs typeface="Arial" panose="020B0604020202020204" pitchFamily="34" charset="0"/>
              </a:rPr>
              <a:t>Mobility: </a:t>
            </a:r>
            <a:r>
              <a:rPr lang="en-US" sz="2200" dirty="0">
                <a:solidFill>
                  <a:prstClr val="black"/>
                </a:solidFill>
                <a:latin typeface="Arial" panose="020B0604020202020204" pitchFamily="34" charset="0"/>
                <a:cs typeface="Arial" panose="020B0604020202020204" pitchFamily="34" charset="0"/>
              </a:rPr>
              <a:t>One of the advantages of a WLAN is the freedom of mobility. The devices </a:t>
            </a:r>
            <a:r>
              <a:rPr lang="en-US" sz="2200" dirty="0">
                <a:solidFill>
                  <a:srgbClr val="C00000"/>
                </a:solidFill>
                <a:latin typeface="Arial" panose="020B0604020202020204" pitchFamily="34" charset="0"/>
                <a:cs typeface="Arial" panose="020B0604020202020204" pitchFamily="34" charset="0"/>
              </a:rPr>
              <a:t>should accommodate handoff </a:t>
            </a:r>
            <a:r>
              <a:rPr lang="en-US" sz="2200" dirty="0">
                <a:solidFill>
                  <a:prstClr val="black"/>
                </a:solidFill>
                <a:latin typeface="Arial" panose="020B0604020202020204" pitchFamily="34" charset="0"/>
                <a:cs typeface="Arial" panose="020B0604020202020204" pitchFamily="34" charset="0"/>
              </a:rPr>
              <a:t>at transmission boundaries to route data calls to mobile users.</a:t>
            </a:r>
          </a:p>
          <a:p>
            <a:pPr lvl="0" algn="just">
              <a:lnSpc>
                <a:spcPct val="150000"/>
              </a:lnSpc>
            </a:pPr>
            <a:r>
              <a:rPr lang="en-US" sz="2200" b="1" i="1" dirty="0">
                <a:solidFill>
                  <a:srgbClr val="C00000"/>
                </a:solidFill>
                <a:latin typeface="Arial" panose="020B0604020202020204" pitchFamily="34" charset="0"/>
                <a:cs typeface="Arial" panose="020B0604020202020204" pitchFamily="34" charset="0"/>
              </a:rPr>
              <a:t>Throughput:</a:t>
            </a:r>
            <a:r>
              <a:rPr lang="en-US" sz="2200" b="1" i="1" dirty="0">
                <a:solidFill>
                  <a:prstClr val="black"/>
                </a:solidFill>
                <a:latin typeface="Arial" panose="020B0604020202020204" pitchFamily="34" charset="0"/>
                <a:cs typeface="Arial" panose="020B0604020202020204" pitchFamily="34" charset="0"/>
              </a:rPr>
              <a:t> </a:t>
            </a:r>
            <a:r>
              <a:rPr lang="en-US" sz="2200" dirty="0">
                <a:solidFill>
                  <a:prstClr val="black"/>
                </a:solidFill>
                <a:latin typeface="Arial" panose="020B0604020202020204" pitchFamily="34" charset="0"/>
                <a:cs typeface="Arial" panose="020B0604020202020204" pitchFamily="34" charset="0"/>
              </a:rPr>
              <a:t>To support </a:t>
            </a:r>
            <a:r>
              <a:rPr lang="en-US" sz="2200" dirty="0">
                <a:solidFill>
                  <a:srgbClr val="C00000"/>
                </a:solidFill>
                <a:latin typeface="Arial" panose="020B0604020202020204" pitchFamily="34" charset="0"/>
                <a:cs typeface="Arial" panose="020B0604020202020204" pitchFamily="34" charset="0"/>
              </a:rPr>
              <a:t>multiple transmissions simultaneously,</a:t>
            </a:r>
            <a:r>
              <a:rPr lang="en-US" sz="2200" dirty="0">
                <a:solidFill>
                  <a:prstClr val="black"/>
                </a:solidFill>
                <a:latin typeface="Arial" panose="020B0604020202020204" pitchFamily="34" charset="0"/>
                <a:cs typeface="Arial" panose="020B0604020202020204" pitchFamily="34" charset="0"/>
              </a:rPr>
              <a:t> spread spectrum techniques are often used.</a:t>
            </a:r>
            <a:endParaRPr lang="en-IN" sz="2200" dirty="0">
              <a:solidFill>
                <a:prstClr val="black"/>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B951B8C9-EF44-4B46-BF85-F7D30A61503C}"/>
              </a:ext>
            </a:extLst>
          </p:cNvPr>
          <p:cNvSpPr>
            <a:spLocks noGrp="1"/>
          </p:cNvSpPr>
          <p:nvPr>
            <p:ph type="dt" sz="half" idx="10"/>
          </p:nvPr>
        </p:nvSpPr>
        <p:spPr/>
        <p:txBody>
          <a:bodyPr/>
          <a:lstStyle/>
          <a:p>
            <a:fld id="{704FC389-7E69-481C-ADA9-665DF4580355}" type="datetime1">
              <a:rPr lang="en-IN" smtClean="0"/>
              <a:t>25-03-2023</a:t>
            </a:fld>
            <a:endParaRPr lang="en-IN"/>
          </a:p>
        </p:txBody>
      </p:sp>
      <p:sp>
        <p:nvSpPr>
          <p:cNvPr id="4" name="Slide Number Placeholder 3">
            <a:extLst>
              <a:ext uri="{FF2B5EF4-FFF2-40B4-BE49-F238E27FC236}">
                <a16:creationId xmlns:a16="http://schemas.microsoft.com/office/drawing/2014/main" id="{03DFBC2E-9455-495E-96A9-2092BC304A22}"/>
              </a:ext>
            </a:extLst>
          </p:cNvPr>
          <p:cNvSpPr>
            <a:spLocks noGrp="1"/>
          </p:cNvSpPr>
          <p:nvPr>
            <p:ph type="sldNum" sz="quarter" idx="12"/>
          </p:nvPr>
        </p:nvSpPr>
        <p:spPr/>
        <p:txBody>
          <a:bodyPr/>
          <a:lstStyle/>
          <a:p>
            <a:fld id="{A2D3AD60-8DFE-4A91-8D6A-A890996E6D96}" type="slidenum">
              <a:rPr lang="en-IN" smtClean="0"/>
              <a:t>110</a:t>
            </a:fld>
            <a:endParaRPr lang="en-IN"/>
          </a:p>
        </p:txBody>
      </p:sp>
    </p:spTree>
    <p:extLst>
      <p:ext uri="{BB962C8B-B14F-4D97-AF65-F5344CB8AC3E}">
        <p14:creationId xmlns:p14="http://schemas.microsoft.com/office/powerpoint/2010/main" val="75887767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46440" y="0"/>
            <a:ext cx="3647152" cy="584775"/>
          </a:xfrm>
          <a:prstGeom prst="rect">
            <a:avLst/>
          </a:prstGeom>
        </p:spPr>
        <p:txBody>
          <a:bodyPr wrap="none">
            <a:spAutoFit/>
          </a:bodyPr>
          <a:lstStyle/>
          <a:p>
            <a:r>
              <a:rPr lang="en-IN" sz="3200" b="1" dirty="0">
                <a:solidFill>
                  <a:schemeClr val="bg1"/>
                </a:solidFill>
                <a:latin typeface="Arial" panose="020B0604020202020204" pitchFamily="34" charset="0"/>
                <a:cs typeface="Arial" panose="020B0604020202020204" pitchFamily="34" charset="0"/>
              </a:rPr>
              <a:t>WLAN Equipment</a:t>
            </a:r>
            <a:endParaRPr lang="en-IN" sz="32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83405" y="445659"/>
            <a:ext cx="11090088" cy="6117829"/>
          </a:xfrm>
          <a:prstGeom prst="rect">
            <a:avLst/>
          </a:prstGeom>
        </p:spPr>
        <p:txBody>
          <a:bodyPr wrap="square">
            <a:spAutoFit/>
          </a:bodyPr>
          <a:lstStyle/>
          <a:p>
            <a:pPr algn="just">
              <a:lnSpc>
                <a:spcPct val="150000"/>
              </a:lnSpc>
            </a:pPr>
            <a:r>
              <a:rPr lang="en-US" sz="2400" dirty="0">
                <a:solidFill>
                  <a:schemeClr val="bg1"/>
                </a:solidFill>
                <a:latin typeface="Arial" panose="020B0604020202020204" pitchFamily="34" charset="0"/>
                <a:cs typeface="Arial" panose="020B0604020202020204" pitchFamily="34" charset="0"/>
              </a:rPr>
              <a:t>There are three main links that form the basis of the wireless network. These are:</a:t>
            </a:r>
          </a:p>
          <a:p>
            <a:pPr algn="just">
              <a:lnSpc>
                <a:spcPct val="150000"/>
              </a:lnSpc>
            </a:pPr>
            <a:r>
              <a:rPr lang="en-US" sz="2400" b="1" i="1" dirty="0">
                <a:solidFill>
                  <a:srgbClr val="C00000"/>
                </a:solidFill>
                <a:latin typeface="Arial" panose="020B0604020202020204" pitchFamily="34" charset="0"/>
                <a:cs typeface="Arial" panose="020B0604020202020204" pitchFamily="34" charset="0"/>
              </a:rPr>
              <a:t>LAN adapter: </a:t>
            </a:r>
            <a:r>
              <a:rPr lang="en-US" sz="2400" dirty="0">
                <a:solidFill>
                  <a:schemeClr val="bg1"/>
                </a:solidFill>
                <a:latin typeface="Arial" panose="020B0604020202020204" pitchFamily="34" charset="0"/>
                <a:cs typeface="Arial" panose="020B0604020202020204" pitchFamily="34" charset="0"/>
              </a:rPr>
              <a:t>Wireless adapters are made in the same basic form as their wired counterparts: </a:t>
            </a:r>
            <a:r>
              <a:rPr lang="en-US" sz="2400" b="1" dirty="0">
                <a:solidFill>
                  <a:schemeClr val="bg1"/>
                </a:solidFill>
              </a:rPr>
              <a:t>Personal Computer Memory Card International Association (</a:t>
            </a:r>
            <a:r>
              <a:rPr lang="en-US" sz="2400" dirty="0">
                <a:solidFill>
                  <a:schemeClr val="bg1"/>
                </a:solidFill>
                <a:latin typeface="Arial" panose="020B0604020202020204" pitchFamily="34" charset="0"/>
                <a:cs typeface="Arial" panose="020B0604020202020204" pitchFamily="34" charset="0"/>
              </a:rPr>
              <a:t>PCMCIA) ,Card bus, PCI, and USB. They also serve the same function</a:t>
            </a:r>
            <a:r>
              <a:rPr lang="en-US" sz="2400" dirty="0">
                <a:latin typeface="Arial" panose="020B0604020202020204" pitchFamily="34" charset="0"/>
                <a:cs typeface="Arial" panose="020B0604020202020204" pitchFamily="34" charset="0"/>
              </a:rPr>
              <a:t>, </a:t>
            </a:r>
            <a:r>
              <a:rPr lang="en-US" sz="2400" dirty="0">
                <a:solidFill>
                  <a:srgbClr val="C00000"/>
                </a:solidFill>
                <a:latin typeface="Arial" panose="020B0604020202020204" pitchFamily="34" charset="0"/>
                <a:cs typeface="Arial" panose="020B0604020202020204" pitchFamily="34" charset="0"/>
              </a:rPr>
              <a:t>enabling end-users to access the network</a:t>
            </a:r>
            <a:r>
              <a:rPr lang="en-US" sz="2400" dirty="0">
                <a:latin typeface="Arial" panose="020B0604020202020204" pitchFamily="34" charset="0"/>
                <a:cs typeface="Arial" panose="020B0604020202020204" pitchFamily="34" charset="0"/>
              </a:rPr>
              <a:t>. </a:t>
            </a:r>
            <a:r>
              <a:rPr lang="en-US" sz="2400" dirty="0">
                <a:solidFill>
                  <a:schemeClr val="bg1"/>
                </a:solidFill>
                <a:latin typeface="Arial" panose="020B0604020202020204" pitchFamily="34" charset="0"/>
                <a:cs typeface="Arial" panose="020B0604020202020204" pitchFamily="34" charset="0"/>
              </a:rPr>
              <a:t>In a WLAN</a:t>
            </a:r>
            <a:r>
              <a:rPr lang="en-US" sz="2400" dirty="0">
                <a:latin typeface="Arial" panose="020B0604020202020204" pitchFamily="34" charset="0"/>
                <a:cs typeface="Arial" panose="020B0604020202020204" pitchFamily="34" charset="0"/>
              </a:rPr>
              <a:t>, </a:t>
            </a:r>
            <a:r>
              <a:rPr lang="en-US" sz="2400" dirty="0">
                <a:solidFill>
                  <a:srgbClr val="C00000"/>
                </a:solidFill>
                <a:latin typeface="Arial" panose="020B0604020202020204" pitchFamily="34" charset="0"/>
                <a:cs typeface="Arial" panose="020B0604020202020204" pitchFamily="34" charset="0"/>
              </a:rPr>
              <a:t>they provide the interface between the network operating system and an antenna to create a transparent connection to the </a:t>
            </a:r>
            <a:r>
              <a:rPr lang="en-IN" sz="2400" dirty="0">
                <a:solidFill>
                  <a:srgbClr val="C00000"/>
                </a:solidFill>
                <a:latin typeface="Arial" panose="020B0604020202020204" pitchFamily="34" charset="0"/>
                <a:cs typeface="Arial" panose="020B0604020202020204" pitchFamily="34" charset="0"/>
              </a:rPr>
              <a:t>network.</a:t>
            </a:r>
          </a:p>
          <a:p>
            <a:pPr algn="just">
              <a:lnSpc>
                <a:spcPct val="150000"/>
              </a:lnSpc>
            </a:pPr>
            <a:r>
              <a:rPr lang="en-US" sz="2400" b="1" i="1" dirty="0">
                <a:solidFill>
                  <a:srgbClr val="C00000"/>
                </a:solidFill>
                <a:latin typeface="Arial" panose="020B0604020202020204" pitchFamily="34" charset="0"/>
                <a:cs typeface="Arial" panose="020B0604020202020204" pitchFamily="34" charset="0"/>
              </a:rPr>
              <a:t>Access point </a:t>
            </a:r>
            <a:r>
              <a:rPr lang="en-US" sz="2400" b="1" dirty="0">
                <a:solidFill>
                  <a:srgbClr val="C00000"/>
                </a:solidFill>
                <a:latin typeface="Arial" panose="020B0604020202020204" pitchFamily="34" charset="0"/>
                <a:cs typeface="Arial" panose="020B0604020202020204" pitchFamily="34" charset="0"/>
              </a:rPr>
              <a:t>(</a:t>
            </a:r>
            <a:r>
              <a:rPr lang="en-US" sz="2400" b="1" i="1" dirty="0">
                <a:solidFill>
                  <a:srgbClr val="C00000"/>
                </a:solidFill>
                <a:latin typeface="Arial" panose="020B0604020202020204" pitchFamily="34" charset="0"/>
                <a:cs typeface="Arial" panose="020B0604020202020204" pitchFamily="34" charset="0"/>
              </a:rPr>
              <a:t>AP</a:t>
            </a:r>
            <a:r>
              <a:rPr lang="en-US" sz="2400" b="1" dirty="0">
                <a:solidFill>
                  <a:srgbClr val="C00000"/>
                </a:solidFill>
                <a:latin typeface="Arial" panose="020B0604020202020204" pitchFamily="34" charset="0"/>
                <a:cs typeface="Arial" panose="020B0604020202020204" pitchFamily="34" charset="0"/>
              </a:rPr>
              <a:t>)</a:t>
            </a:r>
            <a:r>
              <a:rPr lang="en-US" sz="2400" b="1" i="1" dirty="0">
                <a:solidFill>
                  <a:srgbClr val="C00000"/>
                </a:solidFill>
                <a:latin typeface="Arial" panose="020B0604020202020204" pitchFamily="34" charset="0"/>
                <a:cs typeface="Arial" panose="020B0604020202020204" pitchFamily="34" charset="0"/>
              </a:rPr>
              <a:t>: </a:t>
            </a:r>
            <a:r>
              <a:rPr lang="en-US" sz="2400" dirty="0">
                <a:solidFill>
                  <a:schemeClr val="bg1"/>
                </a:solidFill>
                <a:latin typeface="Arial" panose="020B0604020202020204" pitchFamily="34" charset="0"/>
                <a:cs typeface="Arial" panose="020B0604020202020204" pitchFamily="34" charset="0"/>
              </a:rPr>
              <a:t>The AP is the wireless equivalent of an LAN hub</a:t>
            </a:r>
            <a:r>
              <a:rPr lang="en-US" sz="2400" dirty="0">
                <a:latin typeface="Arial" panose="020B0604020202020204" pitchFamily="34" charset="0"/>
                <a:cs typeface="Arial" panose="020B0604020202020204" pitchFamily="34" charset="0"/>
              </a:rPr>
              <a:t>. </a:t>
            </a:r>
            <a:r>
              <a:rPr lang="en-US" sz="2400" dirty="0">
                <a:solidFill>
                  <a:srgbClr val="C00000"/>
                </a:solidFill>
                <a:latin typeface="Arial" panose="020B0604020202020204" pitchFamily="34" charset="0"/>
                <a:cs typeface="Arial" panose="020B0604020202020204" pitchFamily="34" charset="0"/>
              </a:rPr>
              <a:t>It receives, buffers, and transmits data between the WLAN </a:t>
            </a:r>
            <a:r>
              <a:rPr lang="en-US" sz="2400" dirty="0">
                <a:solidFill>
                  <a:schemeClr val="bg1"/>
                </a:solidFill>
                <a:latin typeface="Arial" panose="020B0604020202020204" pitchFamily="34" charset="0"/>
                <a:cs typeface="Arial" panose="020B0604020202020204" pitchFamily="34" charset="0"/>
              </a:rPr>
              <a:t>and the wired network, supporting a group of wireless user devices. </a:t>
            </a:r>
            <a:endParaRPr lang="en-IN" sz="2400" dirty="0">
              <a:solidFill>
                <a:schemeClr val="bg1"/>
              </a:solidFill>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7E8D241E-A1D1-45EC-AC3F-8094B1A387A1}"/>
              </a:ext>
            </a:extLst>
          </p:cNvPr>
          <p:cNvSpPr>
            <a:spLocks noGrp="1"/>
          </p:cNvSpPr>
          <p:nvPr>
            <p:ph type="dt" sz="half" idx="10"/>
          </p:nvPr>
        </p:nvSpPr>
        <p:spPr/>
        <p:txBody>
          <a:bodyPr/>
          <a:lstStyle/>
          <a:p>
            <a:fld id="{F09CF16D-4E5C-4ABC-A86B-2B544E97ADF8}" type="datetime1">
              <a:rPr lang="en-IN" smtClean="0"/>
              <a:t>25-03-2023</a:t>
            </a:fld>
            <a:endParaRPr lang="en-IN" dirty="0"/>
          </a:p>
        </p:txBody>
      </p:sp>
      <p:sp>
        <p:nvSpPr>
          <p:cNvPr id="5" name="Slide Number Placeholder 4">
            <a:extLst>
              <a:ext uri="{FF2B5EF4-FFF2-40B4-BE49-F238E27FC236}">
                <a16:creationId xmlns:a16="http://schemas.microsoft.com/office/drawing/2014/main" id="{B2F8D12E-319B-40F5-B033-14C66AE65024}"/>
              </a:ext>
            </a:extLst>
          </p:cNvPr>
          <p:cNvSpPr>
            <a:spLocks noGrp="1"/>
          </p:cNvSpPr>
          <p:nvPr>
            <p:ph type="sldNum" sz="quarter" idx="12"/>
          </p:nvPr>
        </p:nvSpPr>
        <p:spPr/>
        <p:txBody>
          <a:bodyPr/>
          <a:lstStyle/>
          <a:p>
            <a:fld id="{A2D3AD60-8DFE-4A91-8D6A-A890996E6D96}" type="slidenum">
              <a:rPr lang="en-IN" smtClean="0"/>
              <a:t>111</a:t>
            </a:fld>
            <a:endParaRPr lang="en-IN"/>
          </a:p>
        </p:txBody>
      </p:sp>
      <p:sp>
        <p:nvSpPr>
          <p:cNvPr id="7" name="TextBox 6">
            <a:extLst>
              <a:ext uri="{FF2B5EF4-FFF2-40B4-BE49-F238E27FC236}">
                <a16:creationId xmlns:a16="http://schemas.microsoft.com/office/drawing/2014/main" id="{987D69B7-A26F-7C6C-DCFC-6408B6C1220F}"/>
              </a:ext>
            </a:extLst>
          </p:cNvPr>
          <p:cNvSpPr txBox="1"/>
          <p:nvPr/>
        </p:nvSpPr>
        <p:spPr>
          <a:xfrm>
            <a:off x="3630203" y="6420631"/>
            <a:ext cx="6102848" cy="369332"/>
          </a:xfrm>
          <a:prstGeom prst="rect">
            <a:avLst/>
          </a:prstGeom>
          <a:noFill/>
        </p:spPr>
        <p:txBody>
          <a:bodyPr wrap="square">
            <a:spAutoFit/>
          </a:bodyPr>
          <a:lstStyle/>
          <a:p>
            <a:r>
              <a:rPr lang="en-US" sz="1800" dirty="0">
                <a:solidFill>
                  <a:srgbClr val="C00000"/>
                </a:solidFill>
                <a:latin typeface="Arial" panose="020B0604020202020204" pitchFamily="34" charset="0"/>
                <a:cs typeface="Arial" panose="020B0604020202020204" pitchFamily="34" charset="0"/>
              </a:rPr>
              <a:t>What are WLAN equipment? Explain in detail</a:t>
            </a:r>
            <a:endParaRPr lang="en-IN" dirty="0"/>
          </a:p>
        </p:txBody>
      </p:sp>
    </p:spTree>
    <p:extLst>
      <p:ext uri="{BB962C8B-B14F-4D97-AF65-F5344CB8AC3E}">
        <p14:creationId xmlns:p14="http://schemas.microsoft.com/office/powerpoint/2010/main" val="305581611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A6E596-4322-4DC2-8B19-91DFB5E0CECE}"/>
              </a:ext>
            </a:extLst>
          </p:cNvPr>
          <p:cNvSpPr/>
          <p:nvPr/>
        </p:nvSpPr>
        <p:spPr>
          <a:xfrm>
            <a:off x="838200" y="589796"/>
            <a:ext cx="10515600" cy="6131679"/>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200" dirty="0">
                <a:solidFill>
                  <a:prstClr val="black"/>
                </a:solidFill>
                <a:latin typeface="Arial" panose="020B0604020202020204" pitchFamily="34" charset="0"/>
                <a:cs typeface="Arial" panose="020B0604020202020204" pitchFamily="34" charset="0"/>
              </a:rPr>
              <a:t>An AP is typically connected with the backbone network through a standard Ethernet cable, and communicates with wireless devices by means of an antenna. </a:t>
            </a:r>
            <a:r>
              <a:rPr lang="en-US" sz="2200" dirty="0">
                <a:solidFill>
                  <a:srgbClr val="C00000"/>
                </a:solidFill>
                <a:latin typeface="Arial" panose="020B0604020202020204" pitchFamily="34" charset="0"/>
                <a:cs typeface="Arial" panose="020B0604020202020204" pitchFamily="34" charset="0"/>
              </a:rPr>
              <a:t>The AP or antenna connected to it is generally mounted on a high wall or on the ceiling. </a:t>
            </a:r>
          </a:p>
          <a:p>
            <a:pPr marL="342900" indent="-342900" algn="just">
              <a:lnSpc>
                <a:spcPct val="150000"/>
              </a:lnSpc>
              <a:buFont typeface="Wingdings" panose="05000000000000000000" pitchFamily="2" charset="2"/>
              <a:buChar char="Ø"/>
            </a:pPr>
            <a:r>
              <a:rPr lang="en-US" sz="2200" dirty="0">
                <a:solidFill>
                  <a:srgbClr val="C00000"/>
                </a:solidFill>
                <a:latin typeface="Arial" panose="020B0604020202020204" pitchFamily="34" charset="0"/>
                <a:cs typeface="Arial" panose="020B0604020202020204" pitchFamily="34" charset="0"/>
              </a:rPr>
              <a:t>APs have a range from 20 to 500 meters. A single AP can support between 15 to 250 users, depending on technology, configuration, and use</a:t>
            </a:r>
            <a:r>
              <a:rPr lang="en-US" sz="2200" dirty="0">
                <a:solidFill>
                  <a:prstClr val="black"/>
                </a:solidFill>
                <a:latin typeface="Arial" panose="020B0604020202020204" pitchFamily="34" charset="0"/>
                <a:cs typeface="Arial" panose="020B0604020202020204" pitchFamily="34" charset="0"/>
              </a:rPr>
              <a:t>. It is relatively easy to scale a WLAN by adding more APs to reduce network congestion and enlarge the coverage area. </a:t>
            </a:r>
          </a:p>
          <a:p>
            <a:pPr marL="342900" indent="-342900" algn="just">
              <a:lnSpc>
                <a:spcPct val="150000"/>
              </a:lnSpc>
              <a:buFont typeface="Wingdings" panose="05000000000000000000" pitchFamily="2" charset="2"/>
              <a:buChar char="Ø"/>
            </a:pPr>
            <a:r>
              <a:rPr lang="en-US" sz="2200" dirty="0">
                <a:solidFill>
                  <a:prstClr val="black"/>
                </a:solidFill>
                <a:latin typeface="Arial" panose="020B0604020202020204" pitchFamily="34" charset="0"/>
                <a:cs typeface="Arial" panose="020B0604020202020204" pitchFamily="34" charset="0"/>
              </a:rPr>
              <a:t>Large networks requiring multiple APs deploy them to create overlapping cells for constant connectivity to the network. A wireless AP can monitor movement of a client across its domain and permit or deny specific traffic or clients from communicating </a:t>
            </a:r>
            <a:r>
              <a:rPr lang="en-IN" sz="2200" dirty="0">
                <a:solidFill>
                  <a:prstClr val="black"/>
                </a:solidFill>
                <a:latin typeface="Arial" panose="020B0604020202020204" pitchFamily="34" charset="0"/>
                <a:cs typeface="Arial" panose="020B0604020202020204" pitchFamily="34" charset="0"/>
              </a:rPr>
              <a:t>through it.</a:t>
            </a:r>
            <a:endParaRPr lang="en-IN" sz="2200" dirty="0"/>
          </a:p>
        </p:txBody>
      </p:sp>
      <p:sp>
        <p:nvSpPr>
          <p:cNvPr id="3" name="Date Placeholder 2">
            <a:extLst>
              <a:ext uri="{FF2B5EF4-FFF2-40B4-BE49-F238E27FC236}">
                <a16:creationId xmlns:a16="http://schemas.microsoft.com/office/drawing/2014/main" id="{AFC2E85F-1C8E-42AD-A142-ED537AC665E1}"/>
              </a:ext>
            </a:extLst>
          </p:cNvPr>
          <p:cNvSpPr>
            <a:spLocks noGrp="1"/>
          </p:cNvSpPr>
          <p:nvPr>
            <p:ph type="dt" sz="half" idx="10"/>
          </p:nvPr>
        </p:nvSpPr>
        <p:spPr/>
        <p:txBody>
          <a:bodyPr/>
          <a:lstStyle/>
          <a:p>
            <a:fld id="{EAC9E01F-BAF5-41FD-A395-292E6EF0360C}" type="datetime1">
              <a:rPr lang="en-IN" smtClean="0"/>
              <a:t>25-03-2023</a:t>
            </a:fld>
            <a:endParaRPr lang="en-IN"/>
          </a:p>
        </p:txBody>
      </p:sp>
      <p:sp>
        <p:nvSpPr>
          <p:cNvPr id="4" name="Slide Number Placeholder 3">
            <a:extLst>
              <a:ext uri="{FF2B5EF4-FFF2-40B4-BE49-F238E27FC236}">
                <a16:creationId xmlns:a16="http://schemas.microsoft.com/office/drawing/2014/main" id="{E52CB989-3A47-4C1A-9F19-9115BB932AB4}"/>
              </a:ext>
            </a:extLst>
          </p:cNvPr>
          <p:cNvSpPr>
            <a:spLocks noGrp="1"/>
          </p:cNvSpPr>
          <p:nvPr>
            <p:ph type="sldNum" sz="quarter" idx="12"/>
          </p:nvPr>
        </p:nvSpPr>
        <p:spPr/>
        <p:txBody>
          <a:bodyPr/>
          <a:lstStyle/>
          <a:p>
            <a:fld id="{A2D3AD60-8DFE-4A91-8D6A-A890996E6D96}" type="slidenum">
              <a:rPr lang="en-IN" smtClean="0"/>
              <a:t>112</a:t>
            </a:fld>
            <a:endParaRPr lang="en-IN"/>
          </a:p>
        </p:txBody>
      </p:sp>
    </p:spTree>
    <p:extLst>
      <p:ext uri="{BB962C8B-B14F-4D97-AF65-F5344CB8AC3E}">
        <p14:creationId xmlns:p14="http://schemas.microsoft.com/office/powerpoint/2010/main" val="309000731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2687" y="769632"/>
            <a:ext cx="10570370" cy="5632311"/>
          </a:xfrm>
          <a:prstGeom prst="rect">
            <a:avLst/>
          </a:prstGeom>
        </p:spPr>
        <p:txBody>
          <a:bodyPr wrap="square">
            <a:spAutoFit/>
          </a:bodyPr>
          <a:lstStyle/>
          <a:p>
            <a:pPr algn="just">
              <a:lnSpc>
                <a:spcPct val="150000"/>
              </a:lnSpc>
            </a:pPr>
            <a:r>
              <a:rPr lang="en-US" sz="2400" b="1" i="1" dirty="0">
                <a:solidFill>
                  <a:srgbClr val="C00000"/>
                </a:solidFill>
                <a:latin typeface="Arial" panose="020B0604020202020204" pitchFamily="34" charset="0"/>
                <a:cs typeface="Arial" panose="020B0604020202020204" pitchFamily="34" charset="0"/>
              </a:rPr>
              <a:t>Outdoor LAN bridges: </a:t>
            </a:r>
          </a:p>
          <a:p>
            <a:pPr marL="342900" indent="-342900" algn="just">
              <a:lnSpc>
                <a:spcPct val="150000"/>
              </a:lnSpc>
              <a:buFont typeface="Wingdings" panose="05000000000000000000" pitchFamily="2" charset="2"/>
              <a:buChar char="ü"/>
            </a:pPr>
            <a:r>
              <a:rPr lang="en-US" sz="2400" dirty="0">
                <a:solidFill>
                  <a:srgbClr val="C00000"/>
                </a:solidFill>
                <a:latin typeface="Arial" panose="020B0604020202020204" pitchFamily="34" charset="0"/>
                <a:cs typeface="Arial" panose="020B0604020202020204" pitchFamily="34" charset="0"/>
              </a:rPr>
              <a:t>Outdoor LAN bridges are used to connect LANs in different buildings. </a:t>
            </a:r>
            <a:r>
              <a:rPr lang="en-US" sz="2400" dirty="0">
                <a:solidFill>
                  <a:schemeClr val="bg1"/>
                </a:solidFill>
                <a:latin typeface="Arial" panose="020B0604020202020204" pitchFamily="34" charset="0"/>
                <a:cs typeface="Arial" panose="020B0604020202020204" pitchFamily="34" charset="0"/>
              </a:rPr>
              <a:t>When the cost of buying a fiber optic cable between buildings is considered, particularly if there are barriers such as highways or bodies of water in the way, a WLAN can be an economical alternative. </a:t>
            </a:r>
          </a:p>
          <a:p>
            <a:pPr marL="342900" indent="-342900" algn="just">
              <a:lnSpc>
                <a:spcPct val="150000"/>
              </a:lnSpc>
              <a:buFont typeface="Wingdings" panose="05000000000000000000" pitchFamily="2" charset="2"/>
              <a:buChar char="ü"/>
            </a:pPr>
            <a:r>
              <a:rPr lang="en-US" sz="2400" b="1" dirty="0">
                <a:solidFill>
                  <a:schemeClr val="bg1"/>
                </a:solidFill>
                <a:latin typeface="Arial" panose="020B0604020202020204" pitchFamily="34" charset="0"/>
                <a:cs typeface="Arial" panose="020B0604020202020204" pitchFamily="34" charset="0"/>
              </a:rPr>
              <a:t>An outdoor bridge can provide a less expensive alternative to recurring leased line charges</a:t>
            </a:r>
            <a:r>
              <a:rPr lang="en-US" sz="2400" dirty="0">
                <a:solidFill>
                  <a:schemeClr val="bg1"/>
                </a:solidFill>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ü"/>
            </a:pPr>
            <a:r>
              <a:rPr lang="en-US" sz="2400" dirty="0">
                <a:solidFill>
                  <a:srgbClr val="C00000"/>
                </a:solidFill>
                <a:latin typeface="Arial" panose="020B0604020202020204" pitchFamily="34" charset="0"/>
                <a:cs typeface="Arial" panose="020B0604020202020204" pitchFamily="34" charset="0"/>
              </a:rPr>
              <a:t>WLAN bridge products support fairly high data rates and ranges of several miles with the use of line-of-sight directional antennas</a:t>
            </a:r>
            <a:r>
              <a:rPr lang="en-US" sz="2400" dirty="0">
                <a:latin typeface="Arial" panose="020B0604020202020204" pitchFamily="34" charset="0"/>
                <a:cs typeface="Arial" panose="020B0604020202020204" pitchFamily="34" charset="0"/>
              </a:rPr>
              <a:t>. </a:t>
            </a:r>
            <a:r>
              <a:rPr lang="en-US" sz="2400" dirty="0">
                <a:solidFill>
                  <a:schemeClr val="bg1"/>
                </a:solidFill>
                <a:latin typeface="Arial" panose="020B0604020202020204" pitchFamily="34" charset="0"/>
                <a:cs typeface="Arial" panose="020B0604020202020204" pitchFamily="34" charset="0"/>
              </a:rPr>
              <a:t>Some APs can also be used as a bridge between buildings of relatively close </a:t>
            </a:r>
            <a:r>
              <a:rPr lang="en-IN" sz="2400" dirty="0">
                <a:solidFill>
                  <a:schemeClr val="bg1"/>
                </a:solidFill>
                <a:latin typeface="Arial" panose="020B0604020202020204" pitchFamily="34" charset="0"/>
                <a:cs typeface="Arial" panose="020B0604020202020204" pitchFamily="34" charset="0"/>
              </a:rPr>
              <a:t>proximity.</a:t>
            </a:r>
          </a:p>
        </p:txBody>
      </p:sp>
      <p:sp>
        <p:nvSpPr>
          <p:cNvPr id="3" name="Date Placeholder 2">
            <a:extLst>
              <a:ext uri="{FF2B5EF4-FFF2-40B4-BE49-F238E27FC236}">
                <a16:creationId xmlns:a16="http://schemas.microsoft.com/office/drawing/2014/main" id="{17BFB3B0-2F1E-43DE-B8CB-34AF35399E8F}"/>
              </a:ext>
            </a:extLst>
          </p:cNvPr>
          <p:cNvSpPr>
            <a:spLocks noGrp="1"/>
          </p:cNvSpPr>
          <p:nvPr>
            <p:ph type="dt" sz="half" idx="10"/>
          </p:nvPr>
        </p:nvSpPr>
        <p:spPr/>
        <p:txBody>
          <a:bodyPr/>
          <a:lstStyle/>
          <a:p>
            <a:fld id="{42021A2C-2BEC-4650-AF05-3BB2C2452315}" type="datetime1">
              <a:rPr lang="en-IN" smtClean="0"/>
              <a:t>25-03-2023</a:t>
            </a:fld>
            <a:endParaRPr lang="en-IN"/>
          </a:p>
        </p:txBody>
      </p:sp>
      <p:sp>
        <p:nvSpPr>
          <p:cNvPr id="4" name="Slide Number Placeholder 3">
            <a:extLst>
              <a:ext uri="{FF2B5EF4-FFF2-40B4-BE49-F238E27FC236}">
                <a16:creationId xmlns:a16="http://schemas.microsoft.com/office/drawing/2014/main" id="{E1B89856-C271-4806-B5DF-47B8D84FA859}"/>
              </a:ext>
            </a:extLst>
          </p:cNvPr>
          <p:cNvSpPr>
            <a:spLocks noGrp="1"/>
          </p:cNvSpPr>
          <p:nvPr>
            <p:ph type="sldNum" sz="quarter" idx="12"/>
          </p:nvPr>
        </p:nvSpPr>
        <p:spPr/>
        <p:txBody>
          <a:bodyPr/>
          <a:lstStyle/>
          <a:p>
            <a:fld id="{A2D3AD60-8DFE-4A91-8D6A-A890996E6D96}" type="slidenum">
              <a:rPr lang="en-IN" smtClean="0"/>
              <a:t>113</a:t>
            </a:fld>
            <a:endParaRPr lang="en-IN"/>
          </a:p>
        </p:txBody>
      </p:sp>
    </p:spTree>
    <p:extLst>
      <p:ext uri="{BB962C8B-B14F-4D97-AF65-F5344CB8AC3E}">
        <p14:creationId xmlns:p14="http://schemas.microsoft.com/office/powerpoint/2010/main" val="213381276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35400" y="0"/>
            <a:ext cx="4125873" cy="646331"/>
          </a:xfrm>
          <a:prstGeom prst="rect">
            <a:avLst/>
          </a:prstGeom>
        </p:spPr>
        <p:txBody>
          <a:bodyPr wrap="none">
            <a:spAutoFit/>
          </a:bodyPr>
          <a:lstStyle/>
          <a:p>
            <a:r>
              <a:rPr lang="en-IN" sz="3600" b="1" dirty="0">
                <a:solidFill>
                  <a:schemeClr val="bg1"/>
                </a:solidFill>
                <a:latin typeface="Arial" panose="020B0604020202020204" pitchFamily="34" charset="0"/>
                <a:cs typeface="Arial" panose="020B0604020202020204" pitchFamily="34" charset="0"/>
              </a:rPr>
              <a:t>WLAN Topologies</a:t>
            </a:r>
            <a:endParaRPr lang="en-IN" sz="36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477357" y="587277"/>
            <a:ext cx="11564587" cy="2816156"/>
          </a:xfrm>
          <a:prstGeom prst="rect">
            <a:avLst/>
          </a:prstGeom>
        </p:spPr>
        <p:txBody>
          <a:bodyPr wrap="square">
            <a:spAutoFit/>
          </a:bodyPr>
          <a:lstStyle/>
          <a:p>
            <a:pPr algn="just">
              <a:lnSpc>
                <a:spcPct val="150000"/>
              </a:lnSpc>
            </a:pPr>
            <a:r>
              <a:rPr lang="en-US" sz="2400" dirty="0">
                <a:solidFill>
                  <a:schemeClr val="bg1"/>
                </a:solidFill>
                <a:latin typeface="Arial" panose="020B0604020202020204" pitchFamily="34" charset="0"/>
                <a:cs typeface="Arial" panose="020B0604020202020204" pitchFamily="34" charset="0"/>
              </a:rPr>
              <a:t>WLANs can be built with either of the following topologies:</a:t>
            </a:r>
          </a:p>
          <a:p>
            <a:pPr marL="342900" indent="-342900" algn="just">
              <a:lnSpc>
                <a:spcPct val="150000"/>
              </a:lnSpc>
              <a:buFont typeface="Wingdings" panose="05000000000000000000" pitchFamily="2" charset="2"/>
              <a:buChar char="ü"/>
            </a:pPr>
            <a:r>
              <a:rPr lang="en-IN" sz="2400" dirty="0">
                <a:solidFill>
                  <a:schemeClr val="bg1"/>
                </a:solidFill>
                <a:latin typeface="Arial" panose="020B0604020202020204" pitchFamily="34" charset="0"/>
                <a:cs typeface="Arial" panose="020B0604020202020204" pitchFamily="34" charset="0"/>
              </a:rPr>
              <a:t>Peer-to-peer (ad hoc) topology</a:t>
            </a:r>
          </a:p>
          <a:p>
            <a:pPr marL="342900" indent="-342900" algn="just">
              <a:lnSpc>
                <a:spcPct val="150000"/>
              </a:lnSpc>
              <a:buFont typeface="Wingdings" panose="05000000000000000000" pitchFamily="2" charset="2"/>
              <a:buChar char="ü"/>
            </a:pPr>
            <a:r>
              <a:rPr lang="en-IN" sz="2400" dirty="0">
                <a:solidFill>
                  <a:schemeClr val="bg1"/>
                </a:solidFill>
                <a:latin typeface="Arial" panose="020B0604020202020204" pitchFamily="34" charset="0"/>
                <a:cs typeface="Arial" panose="020B0604020202020204" pitchFamily="34" charset="0"/>
              </a:rPr>
              <a:t>Access point-based topology</a:t>
            </a:r>
          </a:p>
          <a:p>
            <a:pPr marL="342900" indent="-342900" algn="just">
              <a:lnSpc>
                <a:spcPct val="150000"/>
              </a:lnSpc>
              <a:buFont typeface="Wingdings" panose="05000000000000000000" pitchFamily="2" charset="2"/>
              <a:buChar char="ü"/>
            </a:pPr>
            <a:r>
              <a:rPr lang="en-IN" sz="2400" dirty="0">
                <a:solidFill>
                  <a:schemeClr val="bg1"/>
                </a:solidFill>
                <a:latin typeface="Arial" panose="020B0604020202020204" pitchFamily="34" charset="0"/>
                <a:cs typeface="Arial" panose="020B0604020202020204" pitchFamily="34" charset="0"/>
              </a:rPr>
              <a:t>Point-to-multipoint bridge topology</a:t>
            </a:r>
          </a:p>
          <a:p>
            <a:pPr marL="342900" indent="-342900" algn="just">
              <a:lnSpc>
                <a:spcPct val="150000"/>
              </a:lnSpc>
              <a:buFont typeface="Wingdings" panose="05000000000000000000" pitchFamily="2" charset="2"/>
              <a:buChar char="Ø"/>
            </a:pPr>
            <a:r>
              <a:rPr lang="en-US" sz="2200" dirty="0">
                <a:solidFill>
                  <a:schemeClr val="bg1"/>
                </a:solidFill>
                <a:latin typeface="Arial" panose="020B0604020202020204" pitchFamily="34" charset="0"/>
                <a:cs typeface="Arial" panose="020B0604020202020204" pitchFamily="34" charset="0"/>
              </a:rPr>
              <a:t>In peer-to-peer topology, client devices within a cell communicate directly to each other. </a:t>
            </a:r>
          </a:p>
        </p:txBody>
      </p:sp>
      <p:pic>
        <p:nvPicPr>
          <p:cNvPr id="4" name="Picture 3"/>
          <p:cNvPicPr>
            <a:picLocks noChangeAspect="1"/>
          </p:cNvPicPr>
          <p:nvPr/>
        </p:nvPicPr>
        <p:blipFill>
          <a:blip r:embed="rId2">
            <a:lum bright="-20000" contrast="40000"/>
          </a:blip>
          <a:stretch>
            <a:fillRect/>
          </a:stretch>
        </p:blipFill>
        <p:spPr>
          <a:xfrm>
            <a:off x="1826877" y="3511210"/>
            <a:ext cx="8523754" cy="3090663"/>
          </a:xfrm>
          <a:prstGeom prst="rect">
            <a:avLst/>
          </a:prstGeom>
        </p:spPr>
      </p:pic>
      <p:sp>
        <p:nvSpPr>
          <p:cNvPr id="5" name="Date Placeholder 4">
            <a:extLst>
              <a:ext uri="{FF2B5EF4-FFF2-40B4-BE49-F238E27FC236}">
                <a16:creationId xmlns:a16="http://schemas.microsoft.com/office/drawing/2014/main" id="{4F535DD9-BB7F-4059-ACDE-BB0D7DE1D1DE}"/>
              </a:ext>
            </a:extLst>
          </p:cNvPr>
          <p:cNvSpPr>
            <a:spLocks noGrp="1"/>
          </p:cNvSpPr>
          <p:nvPr>
            <p:ph type="dt" sz="half" idx="10"/>
          </p:nvPr>
        </p:nvSpPr>
        <p:spPr/>
        <p:txBody>
          <a:bodyPr/>
          <a:lstStyle/>
          <a:p>
            <a:fld id="{54ED8EBB-836B-4AF4-930B-E825EDE2AFAF}" type="datetime1">
              <a:rPr lang="en-IN" smtClean="0"/>
              <a:t>25-03-2023</a:t>
            </a:fld>
            <a:endParaRPr lang="en-IN"/>
          </a:p>
        </p:txBody>
      </p:sp>
      <p:sp>
        <p:nvSpPr>
          <p:cNvPr id="6" name="Slide Number Placeholder 5">
            <a:extLst>
              <a:ext uri="{FF2B5EF4-FFF2-40B4-BE49-F238E27FC236}">
                <a16:creationId xmlns:a16="http://schemas.microsoft.com/office/drawing/2014/main" id="{B15E9044-990B-4F56-9BD8-87BCBDB90EB2}"/>
              </a:ext>
            </a:extLst>
          </p:cNvPr>
          <p:cNvSpPr>
            <a:spLocks noGrp="1"/>
          </p:cNvSpPr>
          <p:nvPr>
            <p:ph type="sldNum" sz="quarter" idx="12"/>
          </p:nvPr>
        </p:nvSpPr>
        <p:spPr/>
        <p:txBody>
          <a:bodyPr/>
          <a:lstStyle/>
          <a:p>
            <a:fld id="{A2D3AD60-8DFE-4A91-8D6A-A890996E6D96}" type="slidenum">
              <a:rPr lang="en-IN" smtClean="0"/>
              <a:t>114</a:t>
            </a:fld>
            <a:endParaRPr lang="en-IN"/>
          </a:p>
        </p:txBody>
      </p:sp>
    </p:spTree>
    <p:extLst>
      <p:ext uri="{BB962C8B-B14F-4D97-AF65-F5344CB8AC3E}">
        <p14:creationId xmlns:p14="http://schemas.microsoft.com/office/powerpoint/2010/main" val="43202818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139" y="996310"/>
            <a:ext cx="5739619" cy="5170646"/>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200" dirty="0">
                <a:solidFill>
                  <a:srgbClr val="C00000"/>
                </a:solidFill>
                <a:latin typeface="Arial" panose="020B0604020202020204" pitchFamily="34" charset="0"/>
                <a:cs typeface="Arial" panose="020B0604020202020204" pitchFamily="34" charset="0"/>
              </a:rPr>
              <a:t>AP-based technology uses access points to bridge traffic onto a wired (Ethernet or Token Ring) or a wireless backbone. </a:t>
            </a:r>
          </a:p>
          <a:p>
            <a:pPr marL="342900" indent="-342900" algn="just">
              <a:lnSpc>
                <a:spcPct val="150000"/>
              </a:lnSpc>
              <a:buFont typeface="Wingdings" panose="05000000000000000000" pitchFamily="2" charset="2"/>
              <a:buChar char="Ø"/>
            </a:pPr>
            <a:r>
              <a:rPr lang="en-US" sz="2200" dirty="0">
                <a:solidFill>
                  <a:schemeClr val="bg1"/>
                </a:solidFill>
                <a:latin typeface="Arial" panose="020B0604020202020204" pitchFamily="34" charset="0"/>
                <a:cs typeface="Arial" panose="020B0604020202020204" pitchFamily="34" charset="0"/>
              </a:rPr>
              <a:t>AP enables a wireless client device to communicate with any other wired or wireless device on the network. </a:t>
            </a:r>
          </a:p>
          <a:p>
            <a:pPr marL="342900" indent="-342900" algn="just">
              <a:lnSpc>
                <a:spcPct val="150000"/>
              </a:lnSpc>
              <a:buFont typeface="Wingdings" panose="05000000000000000000" pitchFamily="2" charset="2"/>
              <a:buChar char="Ø"/>
            </a:pPr>
            <a:r>
              <a:rPr lang="en-US" sz="2200" dirty="0">
                <a:solidFill>
                  <a:schemeClr val="bg1"/>
                </a:solidFill>
                <a:latin typeface="Arial" panose="020B0604020202020204" pitchFamily="34" charset="0"/>
                <a:cs typeface="Arial" panose="020B0604020202020204" pitchFamily="34" charset="0"/>
              </a:rPr>
              <a:t>AP-based topology is more commonly used and demonstrates that the </a:t>
            </a:r>
            <a:r>
              <a:rPr lang="en-US" sz="2200" dirty="0">
                <a:solidFill>
                  <a:srgbClr val="C00000"/>
                </a:solidFill>
                <a:latin typeface="Arial" panose="020B0604020202020204" pitchFamily="34" charset="0"/>
                <a:cs typeface="Arial" panose="020B0604020202020204" pitchFamily="34" charset="0"/>
              </a:rPr>
              <a:t>WLAN does not replace the wired LAN, it extends connectivity to mobile </a:t>
            </a:r>
            <a:r>
              <a:rPr lang="en-IN" sz="2200" dirty="0">
                <a:solidFill>
                  <a:srgbClr val="C00000"/>
                </a:solidFill>
                <a:latin typeface="Arial" panose="020B0604020202020204" pitchFamily="34" charset="0"/>
                <a:cs typeface="Arial" panose="020B0604020202020204" pitchFamily="34" charset="0"/>
              </a:rPr>
              <a:t>devices</a:t>
            </a:r>
            <a:r>
              <a:rPr lang="en-IN" sz="2200" dirty="0">
                <a:latin typeface="Arial" panose="020B0604020202020204" pitchFamily="34" charset="0"/>
                <a:cs typeface="Arial" panose="020B0604020202020204" pitchFamily="34" charset="0"/>
              </a:rPr>
              <a:t>.</a:t>
            </a:r>
          </a:p>
        </p:txBody>
      </p:sp>
      <p:pic>
        <p:nvPicPr>
          <p:cNvPr id="3" name="Picture 2"/>
          <p:cNvPicPr>
            <a:picLocks noChangeAspect="1"/>
          </p:cNvPicPr>
          <p:nvPr/>
        </p:nvPicPr>
        <p:blipFill>
          <a:blip r:embed="rId2">
            <a:lum bright="-20000" contrast="40000"/>
          </a:blip>
          <a:stretch>
            <a:fillRect/>
          </a:stretch>
        </p:blipFill>
        <p:spPr>
          <a:xfrm>
            <a:off x="6363318" y="457216"/>
            <a:ext cx="5828682" cy="5718502"/>
          </a:xfrm>
          <a:prstGeom prst="rect">
            <a:avLst/>
          </a:prstGeom>
        </p:spPr>
      </p:pic>
      <p:sp>
        <p:nvSpPr>
          <p:cNvPr id="4" name="Date Placeholder 3">
            <a:extLst>
              <a:ext uri="{FF2B5EF4-FFF2-40B4-BE49-F238E27FC236}">
                <a16:creationId xmlns:a16="http://schemas.microsoft.com/office/drawing/2014/main" id="{A58FD15C-7D0F-4B5D-BB88-4AD65E392B41}"/>
              </a:ext>
            </a:extLst>
          </p:cNvPr>
          <p:cNvSpPr>
            <a:spLocks noGrp="1"/>
          </p:cNvSpPr>
          <p:nvPr>
            <p:ph type="dt" sz="half" idx="10"/>
          </p:nvPr>
        </p:nvSpPr>
        <p:spPr/>
        <p:txBody>
          <a:bodyPr/>
          <a:lstStyle/>
          <a:p>
            <a:fld id="{EA7996C2-204A-4568-B417-5752CDA84315}" type="datetime1">
              <a:rPr lang="en-IN" smtClean="0"/>
              <a:t>25-03-2023</a:t>
            </a:fld>
            <a:endParaRPr lang="en-IN"/>
          </a:p>
        </p:txBody>
      </p:sp>
      <p:sp>
        <p:nvSpPr>
          <p:cNvPr id="5" name="Slide Number Placeholder 4">
            <a:extLst>
              <a:ext uri="{FF2B5EF4-FFF2-40B4-BE49-F238E27FC236}">
                <a16:creationId xmlns:a16="http://schemas.microsoft.com/office/drawing/2014/main" id="{C0B0ADB7-4313-4756-B565-9D3E605D40C7}"/>
              </a:ext>
            </a:extLst>
          </p:cNvPr>
          <p:cNvSpPr>
            <a:spLocks noGrp="1"/>
          </p:cNvSpPr>
          <p:nvPr>
            <p:ph type="sldNum" sz="quarter" idx="12"/>
          </p:nvPr>
        </p:nvSpPr>
        <p:spPr/>
        <p:txBody>
          <a:bodyPr/>
          <a:lstStyle/>
          <a:p>
            <a:fld id="{A2D3AD60-8DFE-4A91-8D6A-A890996E6D96}" type="slidenum">
              <a:rPr lang="en-IN" smtClean="0"/>
              <a:t>115</a:t>
            </a:fld>
            <a:endParaRPr lang="en-IN"/>
          </a:p>
        </p:txBody>
      </p:sp>
    </p:spTree>
    <p:extLst>
      <p:ext uri="{BB962C8B-B14F-4D97-AF65-F5344CB8AC3E}">
        <p14:creationId xmlns:p14="http://schemas.microsoft.com/office/powerpoint/2010/main" val="67945084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50A8DCC-CC98-414A-8B0A-A455C0E3AB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197" y="829560"/>
            <a:ext cx="10473605" cy="5350153"/>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ECA0BD06-28ED-40C0-8707-BFE6EF80FD77}"/>
              </a:ext>
            </a:extLst>
          </p:cNvPr>
          <p:cNvSpPr>
            <a:spLocks noGrp="1"/>
          </p:cNvSpPr>
          <p:nvPr>
            <p:ph type="dt" sz="half" idx="10"/>
          </p:nvPr>
        </p:nvSpPr>
        <p:spPr/>
        <p:txBody>
          <a:bodyPr/>
          <a:lstStyle/>
          <a:p>
            <a:fld id="{ABF57638-79B9-478D-8755-48E748876AB6}" type="datetime1">
              <a:rPr lang="en-IN" smtClean="0"/>
              <a:t>25-03-2023</a:t>
            </a:fld>
            <a:endParaRPr lang="en-IN"/>
          </a:p>
        </p:txBody>
      </p:sp>
      <p:sp>
        <p:nvSpPr>
          <p:cNvPr id="3" name="Slide Number Placeholder 2">
            <a:extLst>
              <a:ext uri="{FF2B5EF4-FFF2-40B4-BE49-F238E27FC236}">
                <a16:creationId xmlns:a16="http://schemas.microsoft.com/office/drawing/2014/main" id="{73202887-44BD-474E-B734-C4191CAFD6C4}"/>
              </a:ext>
            </a:extLst>
          </p:cNvPr>
          <p:cNvSpPr>
            <a:spLocks noGrp="1"/>
          </p:cNvSpPr>
          <p:nvPr>
            <p:ph type="sldNum" sz="quarter" idx="12"/>
          </p:nvPr>
        </p:nvSpPr>
        <p:spPr/>
        <p:txBody>
          <a:bodyPr/>
          <a:lstStyle/>
          <a:p>
            <a:fld id="{A2D3AD60-8DFE-4A91-8D6A-A890996E6D96}" type="slidenum">
              <a:rPr lang="en-IN" smtClean="0"/>
              <a:t>116</a:t>
            </a:fld>
            <a:endParaRPr lang="en-IN"/>
          </a:p>
        </p:txBody>
      </p:sp>
    </p:spTree>
    <p:extLst>
      <p:ext uri="{BB962C8B-B14F-4D97-AF65-F5344CB8AC3E}">
        <p14:creationId xmlns:p14="http://schemas.microsoft.com/office/powerpoint/2010/main" val="367825208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950" y="370085"/>
            <a:ext cx="5671071" cy="6186309"/>
          </a:xfrm>
          <a:prstGeom prst="rect">
            <a:avLst/>
          </a:prstGeom>
        </p:spPr>
        <p:txBody>
          <a:bodyPr wrap="square">
            <a:spAutoFit/>
          </a:bodyPr>
          <a:lstStyle/>
          <a:p>
            <a:pPr algn="just">
              <a:lnSpc>
                <a:spcPct val="150000"/>
              </a:lnSpc>
            </a:pPr>
            <a:r>
              <a:rPr lang="en-US" sz="2400" b="1" dirty="0">
                <a:solidFill>
                  <a:schemeClr val="bg1"/>
                </a:solidFill>
                <a:latin typeface="Arial" panose="020B0604020202020204" pitchFamily="34" charset="0"/>
                <a:cs typeface="Arial" panose="020B0604020202020204" pitchFamily="34" charset="0"/>
              </a:rPr>
              <a:t>Point-to-multipoint bridge: </a:t>
            </a:r>
          </a:p>
          <a:p>
            <a:pPr marL="342900" indent="-342900" algn="just">
              <a:lnSpc>
                <a:spcPct val="150000"/>
              </a:lnSpc>
              <a:buFont typeface="Wingdings" panose="05000000000000000000" pitchFamily="2" charset="2"/>
              <a:buChar char="ü"/>
            </a:pPr>
            <a:r>
              <a:rPr lang="en-US" sz="2400" dirty="0">
                <a:solidFill>
                  <a:srgbClr val="C00000"/>
                </a:solidFill>
                <a:latin typeface="Arial" panose="020B0604020202020204" pitchFamily="34" charset="0"/>
                <a:cs typeface="Arial" panose="020B0604020202020204" pitchFamily="34" charset="0"/>
              </a:rPr>
              <a:t>Wireless bridges connect LANs in one building to LANs in another building even if the buildings are miles apart. </a:t>
            </a:r>
          </a:p>
          <a:p>
            <a:pPr marL="342900" indent="-3429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These conditions receive a clear line-of-sight between buildings. </a:t>
            </a:r>
          </a:p>
          <a:p>
            <a:pPr marL="342900" indent="-3429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The line-of-sight range varies based on the type of wireless bridge and antenna used as well as environmental conditions.</a:t>
            </a:r>
            <a:endParaRPr lang="en-IN" sz="2400" dirty="0">
              <a:solidFill>
                <a:schemeClr val="bg1"/>
              </a:solidFill>
              <a:latin typeface="Arial" panose="020B0604020202020204" pitchFamily="34" charset="0"/>
              <a:cs typeface="Arial" panose="020B0604020202020204" pitchFamily="34" charset="0"/>
            </a:endParaRPr>
          </a:p>
        </p:txBody>
      </p:sp>
      <p:pic>
        <p:nvPicPr>
          <p:cNvPr id="2050" name="Picture 2">
            <a:extLst>
              <a:ext uri="{FF2B5EF4-FFF2-40B4-BE49-F238E27FC236}">
                <a16:creationId xmlns:a16="http://schemas.microsoft.com/office/drawing/2014/main" id="{746E0278-B82F-40E1-9FC9-56B19FF469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2490" y="1817685"/>
            <a:ext cx="5772150" cy="3486789"/>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73CD9228-9746-48E4-9BF5-44E759512076}"/>
              </a:ext>
            </a:extLst>
          </p:cNvPr>
          <p:cNvSpPr>
            <a:spLocks noGrp="1"/>
          </p:cNvSpPr>
          <p:nvPr>
            <p:ph type="dt" sz="half" idx="10"/>
          </p:nvPr>
        </p:nvSpPr>
        <p:spPr/>
        <p:txBody>
          <a:bodyPr/>
          <a:lstStyle/>
          <a:p>
            <a:fld id="{A11A3393-7EBF-4A7E-92C8-2964234DC8E3}" type="datetime1">
              <a:rPr lang="en-IN" smtClean="0"/>
              <a:t>25-03-2023</a:t>
            </a:fld>
            <a:endParaRPr lang="en-IN"/>
          </a:p>
        </p:txBody>
      </p:sp>
      <p:sp>
        <p:nvSpPr>
          <p:cNvPr id="4" name="Slide Number Placeholder 3">
            <a:extLst>
              <a:ext uri="{FF2B5EF4-FFF2-40B4-BE49-F238E27FC236}">
                <a16:creationId xmlns:a16="http://schemas.microsoft.com/office/drawing/2014/main" id="{70D862C1-3B0C-4BAD-9716-8E0A69D07D19}"/>
              </a:ext>
            </a:extLst>
          </p:cNvPr>
          <p:cNvSpPr>
            <a:spLocks noGrp="1"/>
          </p:cNvSpPr>
          <p:nvPr>
            <p:ph type="sldNum" sz="quarter" idx="12"/>
          </p:nvPr>
        </p:nvSpPr>
        <p:spPr/>
        <p:txBody>
          <a:bodyPr/>
          <a:lstStyle/>
          <a:p>
            <a:fld id="{A2D3AD60-8DFE-4A91-8D6A-A890996E6D96}" type="slidenum">
              <a:rPr lang="en-IN" smtClean="0"/>
              <a:t>117</a:t>
            </a:fld>
            <a:endParaRPr lang="en-IN"/>
          </a:p>
        </p:txBody>
      </p:sp>
      <p:sp>
        <p:nvSpPr>
          <p:cNvPr id="6" name="TextBox 5">
            <a:extLst>
              <a:ext uri="{FF2B5EF4-FFF2-40B4-BE49-F238E27FC236}">
                <a16:creationId xmlns:a16="http://schemas.microsoft.com/office/drawing/2014/main" id="{86F025D7-F7C2-BDE6-EC00-FB9BEE5ED1BA}"/>
              </a:ext>
            </a:extLst>
          </p:cNvPr>
          <p:cNvSpPr txBox="1"/>
          <p:nvPr/>
        </p:nvSpPr>
        <p:spPr>
          <a:xfrm>
            <a:off x="5157628" y="6248399"/>
            <a:ext cx="6102848" cy="523220"/>
          </a:xfrm>
          <a:prstGeom prst="rect">
            <a:avLst/>
          </a:prstGeom>
          <a:noFill/>
        </p:spPr>
        <p:txBody>
          <a:bodyPr wrap="square">
            <a:spAutoFit/>
          </a:bodyPr>
          <a:lstStyle/>
          <a:p>
            <a:r>
              <a:rPr lang="en-US" sz="2800" dirty="0">
                <a:solidFill>
                  <a:srgbClr val="FF0000"/>
                </a:solidFill>
                <a:latin typeface="Arial" panose="020B0604020202020204" pitchFamily="34" charset="0"/>
                <a:cs typeface="Arial" panose="020B0604020202020204" pitchFamily="34" charset="0"/>
              </a:rPr>
              <a:t>Explain WLAN topologies</a:t>
            </a:r>
            <a:endParaRPr lang="en-IN" sz="2800" dirty="0">
              <a:solidFill>
                <a:srgbClr val="FF0000"/>
              </a:solidFill>
            </a:endParaRPr>
          </a:p>
        </p:txBody>
      </p:sp>
    </p:spTree>
    <p:extLst>
      <p:ext uri="{BB962C8B-B14F-4D97-AF65-F5344CB8AC3E}">
        <p14:creationId xmlns:p14="http://schemas.microsoft.com/office/powerpoint/2010/main" val="26286868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9147" y="158176"/>
            <a:ext cx="4137671" cy="584775"/>
          </a:xfrm>
          <a:prstGeom prst="rect">
            <a:avLst/>
          </a:prstGeom>
        </p:spPr>
        <p:txBody>
          <a:bodyPr wrap="none">
            <a:spAutoFit/>
          </a:bodyPr>
          <a:lstStyle/>
          <a:p>
            <a:r>
              <a:rPr lang="en-IN" sz="3200" b="1" dirty="0">
                <a:solidFill>
                  <a:schemeClr val="bg1"/>
                </a:solidFill>
                <a:latin typeface="Arial" panose="020B0604020202020204" pitchFamily="34" charset="0"/>
                <a:cs typeface="Arial" panose="020B0604020202020204" pitchFamily="34" charset="0"/>
              </a:rPr>
              <a:t>WLAN Technologies</a:t>
            </a:r>
            <a:endParaRPr lang="en-IN" sz="32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624156" y="742951"/>
            <a:ext cx="11080164" cy="2308324"/>
          </a:xfrm>
          <a:prstGeom prst="rect">
            <a:avLst/>
          </a:prstGeom>
        </p:spPr>
        <p:txBody>
          <a:bodyPr wrap="square">
            <a:spAutoFit/>
          </a:bodyPr>
          <a:lstStyle/>
          <a:p>
            <a:pPr algn="just">
              <a:lnSpc>
                <a:spcPct val="150000"/>
              </a:lnSpc>
            </a:pPr>
            <a:r>
              <a:rPr lang="en-US" sz="2400" dirty="0">
                <a:solidFill>
                  <a:schemeClr val="bg1"/>
                </a:solidFill>
                <a:latin typeface="Arial" panose="020B0604020202020204" pitchFamily="34" charset="0"/>
                <a:cs typeface="Arial" panose="020B0604020202020204" pitchFamily="34" charset="0"/>
              </a:rPr>
              <a:t>The technologies available for use in a WLAN include</a:t>
            </a:r>
          </a:p>
          <a:p>
            <a:pPr marL="342900" indent="-342900" algn="just">
              <a:lnSpc>
                <a:spcPct val="150000"/>
              </a:lnSpc>
              <a:buFont typeface="Wingdings" panose="05000000000000000000" pitchFamily="2" charset="2"/>
              <a:buChar char="ü"/>
            </a:pPr>
            <a:r>
              <a:rPr lang="en-US" sz="2400" b="1" dirty="0">
                <a:solidFill>
                  <a:schemeClr val="bg1"/>
                </a:solidFill>
                <a:latin typeface="Arial" panose="020B0604020202020204" pitchFamily="34" charset="0"/>
                <a:cs typeface="Arial" panose="020B0604020202020204" pitchFamily="34" charset="0"/>
              </a:rPr>
              <a:t>Infrared, </a:t>
            </a:r>
          </a:p>
          <a:p>
            <a:pPr marL="342900" indent="-342900" algn="just">
              <a:lnSpc>
                <a:spcPct val="150000"/>
              </a:lnSpc>
              <a:buFont typeface="Wingdings" panose="05000000000000000000" pitchFamily="2" charset="2"/>
              <a:buChar char="ü"/>
            </a:pPr>
            <a:r>
              <a:rPr lang="en-US" sz="2400" b="1" dirty="0">
                <a:solidFill>
                  <a:schemeClr val="bg1"/>
                </a:solidFill>
                <a:latin typeface="Arial" panose="020B0604020202020204" pitchFamily="34" charset="0"/>
                <a:cs typeface="Arial" panose="020B0604020202020204" pitchFamily="34" charset="0"/>
              </a:rPr>
              <a:t>UHF (narrowband)</a:t>
            </a:r>
            <a:endParaRPr lang="en-IN" sz="2400" b="1" dirty="0">
              <a:solidFill>
                <a:schemeClr val="bg1"/>
              </a:solidFill>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ü"/>
            </a:pPr>
            <a:r>
              <a:rPr lang="en-IN" sz="2400" b="1" dirty="0">
                <a:solidFill>
                  <a:schemeClr val="bg1"/>
                </a:solidFill>
                <a:latin typeface="Arial" panose="020B0604020202020204" pitchFamily="34" charset="0"/>
                <a:cs typeface="Arial" panose="020B0604020202020204" pitchFamily="34" charset="0"/>
              </a:rPr>
              <a:t>Spread spectrum implementation</a:t>
            </a:r>
          </a:p>
        </p:txBody>
      </p:sp>
      <p:sp>
        <p:nvSpPr>
          <p:cNvPr id="4" name="Rectangle 3"/>
          <p:cNvSpPr/>
          <p:nvPr/>
        </p:nvSpPr>
        <p:spPr>
          <a:xfrm>
            <a:off x="3635627" y="3187420"/>
            <a:ext cx="4091185" cy="584775"/>
          </a:xfrm>
          <a:prstGeom prst="rect">
            <a:avLst/>
          </a:prstGeom>
        </p:spPr>
        <p:txBody>
          <a:bodyPr wrap="none">
            <a:spAutoFit/>
          </a:bodyPr>
          <a:lstStyle/>
          <a:p>
            <a:r>
              <a:rPr lang="en-IN" sz="3200" b="1" dirty="0">
                <a:solidFill>
                  <a:schemeClr val="bg1"/>
                </a:solidFill>
                <a:latin typeface="Arial" panose="020B0604020202020204" pitchFamily="34" charset="0"/>
                <a:cs typeface="Arial" panose="020B0604020202020204" pitchFamily="34" charset="0"/>
              </a:rPr>
              <a:t>Infrared Technology</a:t>
            </a:r>
            <a:endParaRPr lang="en-IN" sz="32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555918" y="3976820"/>
            <a:ext cx="10727967" cy="2308324"/>
          </a:xfrm>
          <a:prstGeom prst="rect">
            <a:avLst/>
          </a:prstGeom>
        </p:spPr>
        <p:txBody>
          <a:bodyPr wrap="square">
            <a:spAutoFit/>
          </a:bodyPr>
          <a:lstStyle/>
          <a:p>
            <a:pPr marL="342900" indent="-3429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Infrared is an </a:t>
            </a:r>
            <a:r>
              <a:rPr lang="en-US" sz="2400" dirty="0">
                <a:solidFill>
                  <a:srgbClr val="C00000"/>
                </a:solidFill>
                <a:latin typeface="Arial" panose="020B0604020202020204" pitchFamily="34" charset="0"/>
                <a:cs typeface="Arial" panose="020B0604020202020204" pitchFamily="34" charset="0"/>
              </a:rPr>
              <a:t>invisible band of radiation </a:t>
            </a:r>
            <a:r>
              <a:rPr lang="en-US" sz="2400" dirty="0">
                <a:solidFill>
                  <a:schemeClr val="bg1"/>
                </a:solidFill>
                <a:latin typeface="Arial" panose="020B0604020202020204" pitchFamily="34" charset="0"/>
                <a:cs typeface="Arial" panose="020B0604020202020204" pitchFamily="34" charset="0"/>
              </a:rPr>
              <a:t>that exists at the lower end of the visible electromagnetic spectrum. </a:t>
            </a:r>
          </a:p>
          <a:p>
            <a:pPr marL="342900" indent="-3429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This type of transmission is </a:t>
            </a:r>
            <a:r>
              <a:rPr lang="en-US" sz="2400" dirty="0">
                <a:solidFill>
                  <a:srgbClr val="C00000"/>
                </a:solidFill>
                <a:latin typeface="Arial" panose="020B0604020202020204" pitchFamily="34" charset="0"/>
                <a:cs typeface="Arial" panose="020B0604020202020204" pitchFamily="34" charset="0"/>
              </a:rPr>
              <a:t>most effective when a clear line-of-sight exists </a:t>
            </a:r>
            <a:r>
              <a:rPr lang="en-US" sz="2400" dirty="0">
                <a:solidFill>
                  <a:schemeClr val="bg1"/>
                </a:solidFill>
                <a:latin typeface="Arial" panose="020B0604020202020204" pitchFamily="34" charset="0"/>
                <a:cs typeface="Arial" panose="020B0604020202020204" pitchFamily="34" charset="0"/>
              </a:rPr>
              <a:t>between the transmitter and the receiver</a:t>
            </a:r>
            <a:r>
              <a:rPr lang="en-US" sz="2400" dirty="0">
                <a:latin typeface="Arial" panose="020B0604020202020204" pitchFamily="34" charset="0"/>
                <a:cs typeface="Arial" panose="020B0604020202020204" pitchFamily="34" charset="0"/>
              </a:rPr>
              <a:t>. </a:t>
            </a:r>
          </a:p>
        </p:txBody>
      </p:sp>
      <p:sp>
        <p:nvSpPr>
          <p:cNvPr id="6" name="Date Placeholder 5">
            <a:extLst>
              <a:ext uri="{FF2B5EF4-FFF2-40B4-BE49-F238E27FC236}">
                <a16:creationId xmlns:a16="http://schemas.microsoft.com/office/drawing/2014/main" id="{7E9B00BE-B7A9-4B13-9DB7-9F6F62DC720E}"/>
              </a:ext>
            </a:extLst>
          </p:cNvPr>
          <p:cNvSpPr>
            <a:spLocks noGrp="1"/>
          </p:cNvSpPr>
          <p:nvPr>
            <p:ph type="dt" sz="half" idx="10"/>
          </p:nvPr>
        </p:nvSpPr>
        <p:spPr/>
        <p:txBody>
          <a:bodyPr/>
          <a:lstStyle/>
          <a:p>
            <a:fld id="{21BAA509-D79A-4A3E-9F6B-FEE948B88BD4}" type="datetime1">
              <a:rPr lang="en-IN" smtClean="0"/>
              <a:t>25-03-2023</a:t>
            </a:fld>
            <a:endParaRPr lang="en-IN"/>
          </a:p>
        </p:txBody>
      </p:sp>
      <p:sp>
        <p:nvSpPr>
          <p:cNvPr id="7" name="Slide Number Placeholder 6">
            <a:extLst>
              <a:ext uri="{FF2B5EF4-FFF2-40B4-BE49-F238E27FC236}">
                <a16:creationId xmlns:a16="http://schemas.microsoft.com/office/drawing/2014/main" id="{48842A30-EE33-4290-AAB0-786C4BB76629}"/>
              </a:ext>
            </a:extLst>
          </p:cNvPr>
          <p:cNvSpPr>
            <a:spLocks noGrp="1"/>
          </p:cNvSpPr>
          <p:nvPr>
            <p:ph type="sldNum" sz="quarter" idx="12"/>
          </p:nvPr>
        </p:nvSpPr>
        <p:spPr/>
        <p:txBody>
          <a:bodyPr/>
          <a:lstStyle/>
          <a:p>
            <a:fld id="{A2D3AD60-8DFE-4A91-8D6A-A890996E6D96}" type="slidenum">
              <a:rPr lang="en-IN" smtClean="0"/>
              <a:t>118</a:t>
            </a:fld>
            <a:endParaRPr lang="en-IN"/>
          </a:p>
        </p:txBody>
      </p:sp>
    </p:spTree>
    <p:extLst>
      <p:ext uri="{BB962C8B-B14F-4D97-AF65-F5344CB8AC3E}">
        <p14:creationId xmlns:p14="http://schemas.microsoft.com/office/powerpoint/2010/main" val="99718682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04E8E0-6144-42A7-AF8E-F674FD5D8722}"/>
              </a:ext>
            </a:extLst>
          </p:cNvPr>
          <p:cNvSpPr/>
          <p:nvPr/>
        </p:nvSpPr>
        <p:spPr>
          <a:xfrm>
            <a:off x="647306" y="1135095"/>
            <a:ext cx="10482607" cy="5009833"/>
          </a:xfrm>
          <a:prstGeom prst="rect">
            <a:avLst/>
          </a:prstGeom>
        </p:spPr>
        <p:txBody>
          <a:bodyPr wrap="square">
            <a:spAutoFit/>
          </a:bodyPr>
          <a:lstStyle/>
          <a:p>
            <a:pPr marL="342900" lvl="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Two types of infrared WLAN solutions are available: </a:t>
            </a:r>
          </a:p>
          <a:p>
            <a:pPr lvl="0" algn="just">
              <a:lnSpc>
                <a:spcPct val="150000"/>
              </a:lnSpc>
            </a:pPr>
            <a:r>
              <a:rPr lang="en-US" sz="2400" dirty="0">
                <a:solidFill>
                  <a:prstClr val="black"/>
                </a:solidFill>
                <a:latin typeface="Arial" panose="020B0604020202020204" pitchFamily="34" charset="0"/>
                <a:cs typeface="Arial" panose="020B0604020202020204" pitchFamily="34" charset="0"/>
              </a:rPr>
              <a:t>    1.Diffused-beam, </a:t>
            </a:r>
          </a:p>
          <a:p>
            <a:pPr lvl="0" algn="just">
              <a:lnSpc>
                <a:spcPct val="150000"/>
              </a:lnSpc>
            </a:pPr>
            <a:r>
              <a:rPr lang="en-US" sz="2400" dirty="0">
                <a:solidFill>
                  <a:prstClr val="black"/>
                </a:solidFill>
                <a:latin typeface="Arial" panose="020B0604020202020204" pitchFamily="34" charset="0"/>
                <a:cs typeface="Arial" panose="020B0604020202020204" pitchFamily="34" charset="0"/>
              </a:rPr>
              <a:t>    2. Direct-beam (or line-of-sight). </a:t>
            </a:r>
          </a:p>
          <a:p>
            <a:pPr marL="342900" lvl="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Currently, </a:t>
            </a:r>
            <a:r>
              <a:rPr lang="en-US" sz="2400" dirty="0">
                <a:solidFill>
                  <a:srgbClr val="C00000"/>
                </a:solidFill>
                <a:latin typeface="Arial" panose="020B0604020202020204" pitchFamily="34" charset="0"/>
                <a:cs typeface="Arial" panose="020B0604020202020204" pitchFamily="34" charset="0"/>
              </a:rPr>
              <a:t>direct-beam WLANs offer a faster data rate than the diffused-beam networks. </a:t>
            </a:r>
          </a:p>
          <a:p>
            <a:pPr marL="342900" lvl="0" indent="-3429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Direct-beam is more directional </a:t>
            </a:r>
            <a:r>
              <a:rPr lang="en-US" sz="2400" dirty="0">
                <a:solidFill>
                  <a:prstClr val="black"/>
                </a:solidFill>
                <a:latin typeface="Arial" panose="020B0604020202020204" pitchFamily="34" charset="0"/>
                <a:cs typeface="Arial" panose="020B0604020202020204" pitchFamily="34" charset="0"/>
              </a:rPr>
              <a:t>since diffused-beam technology uses reflected rays to transmit/receive a data signal. </a:t>
            </a:r>
          </a:p>
          <a:p>
            <a:pPr marL="342900" lvl="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It achieves </a:t>
            </a:r>
            <a:r>
              <a:rPr lang="en-US" sz="2400" dirty="0">
                <a:solidFill>
                  <a:srgbClr val="C00000"/>
                </a:solidFill>
                <a:latin typeface="Arial" panose="020B0604020202020204" pitchFamily="34" charset="0"/>
                <a:cs typeface="Arial" panose="020B0604020202020204" pitchFamily="34" charset="0"/>
              </a:rPr>
              <a:t>lower data rates in the 1–2 Mbps </a:t>
            </a:r>
            <a:r>
              <a:rPr lang="en-US" sz="2400" dirty="0">
                <a:solidFill>
                  <a:prstClr val="black"/>
                </a:solidFill>
                <a:latin typeface="Arial" panose="020B0604020202020204" pitchFamily="34" charset="0"/>
                <a:cs typeface="Arial" panose="020B0604020202020204" pitchFamily="34" charset="0"/>
              </a:rPr>
              <a:t>range.</a:t>
            </a:r>
          </a:p>
          <a:p>
            <a:pPr marL="342900" lvl="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Infrared is a short-range technology.</a:t>
            </a:r>
            <a:endParaRPr lang="en-IN" sz="2400" dirty="0">
              <a:solidFill>
                <a:prstClr val="black"/>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621329B9-0296-4CF2-B1C3-D1CCF90B2A36}"/>
              </a:ext>
            </a:extLst>
          </p:cNvPr>
          <p:cNvSpPr>
            <a:spLocks noGrp="1"/>
          </p:cNvSpPr>
          <p:nvPr>
            <p:ph type="dt" sz="half" idx="10"/>
          </p:nvPr>
        </p:nvSpPr>
        <p:spPr/>
        <p:txBody>
          <a:bodyPr/>
          <a:lstStyle/>
          <a:p>
            <a:fld id="{FEF7E8E8-5B00-4425-9357-3F5F617043BB}" type="datetime1">
              <a:rPr lang="en-IN" smtClean="0"/>
              <a:t>25-03-2023</a:t>
            </a:fld>
            <a:endParaRPr lang="en-IN"/>
          </a:p>
        </p:txBody>
      </p:sp>
      <p:sp>
        <p:nvSpPr>
          <p:cNvPr id="4" name="Slide Number Placeholder 3">
            <a:extLst>
              <a:ext uri="{FF2B5EF4-FFF2-40B4-BE49-F238E27FC236}">
                <a16:creationId xmlns:a16="http://schemas.microsoft.com/office/drawing/2014/main" id="{CE0840E1-4FB7-4B0A-832C-53D853A0F305}"/>
              </a:ext>
            </a:extLst>
          </p:cNvPr>
          <p:cNvSpPr>
            <a:spLocks noGrp="1"/>
          </p:cNvSpPr>
          <p:nvPr>
            <p:ph type="sldNum" sz="quarter" idx="12"/>
          </p:nvPr>
        </p:nvSpPr>
        <p:spPr/>
        <p:txBody>
          <a:bodyPr/>
          <a:lstStyle/>
          <a:p>
            <a:fld id="{A2D3AD60-8DFE-4A91-8D6A-A890996E6D96}" type="slidenum">
              <a:rPr lang="en-IN" smtClean="0"/>
              <a:t>119</a:t>
            </a:fld>
            <a:endParaRPr lang="en-IN"/>
          </a:p>
        </p:txBody>
      </p:sp>
    </p:spTree>
    <p:extLst>
      <p:ext uri="{BB962C8B-B14F-4D97-AF65-F5344CB8AC3E}">
        <p14:creationId xmlns:p14="http://schemas.microsoft.com/office/powerpoint/2010/main" val="215610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3/25/2023</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12</a:t>
            </a:fld>
            <a:endParaRPr lang="en-US"/>
          </a:p>
        </p:txBody>
      </p:sp>
      <p:sp>
        <p:nvSpPr>
          <p:cNvPr id="5" name="TextBox 4"/>
          <p:cNvSpPr txBox="1"/>
          <p:nvPr/>
        </p:nvSpPr>
        <p:spPr>
          <a:xfrm>
            <a:off x="1087484" y="914399"/>
            <a:ext cx="9959926" cy="5693866"/>
          </a:xfrm>
          <a:prstGeom prst="rect">
            <a:avLst/>
          </a:prstGeom>
          <a:noFill/>
        </p:spPr>
        <p:txBody>
          <a:bodyPr wrap="square" rtlCol="0">
            <a:spAutoFit/>
          </a:bodyPr>
          <a:lstStyle/>
          <a:p>
            <a:pPr lvl="0" algn="just">
              <a:lnSpc>
                <a:spcPct val="150000"/>
              </a:lnSpc>
            </a:pPr>
            <a:r>
              <a:rPr lang="en-US" sz="2400" b="1" dirty="0">
                <a:solidFill>
                  <a:prstClr val="black"/>
                </a:solidFill>
                <a:latin typeface="Arial" panose="020B0604020202020204" pitchFamily="34" charset="0"/>
                <a:cs typeface="Arial" panose="020B0604020202020204" pitchFamily="34" charset="0"/>
              </a:rPr>
              <a:t>2. </a:t>
            </a:r>
            <a:r>
              <a:rPr lang="en-US" sz="2400" dirty="0">
                <a:solidFill>
                  <a:prstClr val="black"/>
                </a:solidFill>
                <a:latin typeface="Arial" panose="020B0604020202020204" pitchFamily="34" charset="0"/>
                <a:cs typeface="Arial" panose="020B0604020202020204" pitchFamily="34" charset="0"/>
              </a:rPr>
              <a:t>It supports multiple services and efficiently transports IPv4, IPv6, asynchronous transfer mode (ATM), Ethernet, etc.</a:t>
            </a:r>
          </a:p>
          <a:p>
            <a:pPr lvl="0" algn="just">
              <a:lnSpc>
                <a:spcPct val="150000"/>
              </a:lnSpc>
            </a:pPr>
            <a:r>
              <a:rPr lang="en-US" sz="2400" b="1" dirty="0">
                <a:solidFill>
                  <a:prstClr val="black"/>
                </a:solidFill>
                <a:latin typeface="Arial" panose="020B0604020202020204" pitchFamily="34" charset="0"/>
                <a:cs typeface="Arial" panose="020B0604020202020204" pitchFamily="34" charset="0"/>
              </a:rPr>
              <a:t>3. </a:t>
            </a:r>
            <a:r>
              <a:rPr lang="en-US" sz="2400" dirty="0">
                <a:solidFill>
                  <a:srgbClr val="C00000"/>
                </a:solidFill>
                <a:latin typeface="Arial" panose="020B0604020202020204" pitchFamily="34" charset="0"/>
                <a:cs typeface="Arial" panose="020B0604020202020204" pitchFamily="34" charset="0"/>
              </a:rPr>
              <a:t>It has media access control (MAC) designed for efficient use of spectrum which has comprehensive, modern, and extensible security</a:t>
            </a:r>
            <a:r>
              <a:rPr lang="en-US" sz="2800" dirty="0">
                <a:solidFill>
                  <a:srgbClr val="C00000"/>
                </a:solidFill>
                <a:latin typeface="Arial" panose="020B0604020202020204" pitchFamily="34" charset="0"/>
                <a:cs typeface="Arial" panose="020B0604020202020204" pitchFamily="34" charset="0"/>
              </a:rPr>
              <a:t>.</a:t>
            </a:r>
            <a:endParaRPr lang="en-US" sz="2800" b="1" dirty="0">
              <a:solidFill>
                <a:srgbClr val="C00000"/>
              </a:solidFill>
              <a:latin typeface="Arial" panose="020B0604020202020204" pitchFamily="34" charset="0"/>
              <a:cs typeface="Arial" panose="020B0604020202020204" pitchFamily="34" charset="0"/>
            </a:endParaRPr>
          </a:p>
          <a:p>
            <a:pPr algn="just">
              <a:lnSpc>
                <a:spcPct val="150000"/>
              </a:lnSpc>
            </a:pPr>
            <a:r>
              <a:rPr lang="en-US" sz="2800" b="1" dirty="0">
                <a:solidFill>
                  <a:schemeClr val="bg1"/>
                </a:solidFill>
                <a:latin typeface="Arial" panose="020B0604020202020204" pitchFamily="34" charset="0"/>
                <a:cs typeface="Arial" panose="020B0604020202020204" pitchFamily="34" charset="0"/>
              </a:rPr>
              <a:t>4. </a:t>
            </a:r>
            <a:r>
              <a:rPr lang="en-US" sz="2400" dirty="0">
                <a:solidFill>
                  <a:schemeClr val="bg1"/>
                </a:solidFill>
                <a:latin typeface="Arial" panose="020B0604020202020204" pitchFamily="34" charset="0"/>
                <a:cs typeface="Arial" panose="020B0604020202020204" pitchFamily="34" charset="0"/>
              </a:rPr>
              <a:t>It has </a:t>
            </a:r>
            <a:r>
              <a:rPr lang="en-US" sz="2400" dirty="0">
                <a:solidFill>
                  <a:srgbClr val="C00000"/>
                </a:solidFill>
                <a:latin typeface="Arial" panose="020B0604020202020204" pitchFamily="34" charset="0"/>
                <a:cs typeface="Arial" panose="020B0604020202020204" pitchFamily="34" charset="0"/>
              </a:rPr>
              <a:t>point-to-multipoint topology (P2MP) with mesh extensions</a:t>
            </a:r>
            <a:r>
              <a:rPr lang="en-US" sz="2400" dirty="0">
                <a:solidFill>
                  <a:schemeClr val="bg1"/>
                </a:solidFill>
                <a:latin typeface="Arial" panose="020B0604020202020204" pitchFamily="34" charset="0"/>
                <a:cs typeface="Arial" panose="020B0604020202020204" pitchFamily="34" charset="0"/>
              </a:rPr>
              <a:t>.</a:t>
            </a:r>
          </a:p>
          <a:p>
            <a:pPr algn="just">
              <a:lnSpc>
                <a:spcPct val="150000"/>
              </a:lnSpc>
            </a:pPr>
            <a:r>
              <a:rPr lang="en-US" sz="2400" b="1" dirty="0">
                <a:solidFill>
                  <a:schemeClr val="bg1"/>
                </a:solidFill>
                <a:latin typeface="Arial" panose="020B0604020202020204" pitchFamily="34" charset="0"/>
                <a:cs typeface="Arial" panose="020B0604020202020204" pitchFamily="34" charset="0"/>
              </a:rPr>
              <a:t>5. </a:t>
            </a:r>
            <a:r>
              <a:rPr lang="en-US" sz="2400" dirty="0">
                <a:solidFill>
                  <a:schemeClr val="bg1"/>
                </a:solidFill>
                <a:latin typeface="Arial" panose="020B0604020202020204" pitchFamily="34" charset="0"/>
                <a:cs typeface="Arial" panose="020B0604020202020204" pitchFamily="34" charset="0"/>
              </a:rPr>
              <a:t>It supports </a:t>
            </a:r>
            <a:r>
              <a:rPr lang="en-US" sz="2400" dirty="0">
                <a:solidFill>
                  <a:srgbClr val="C00000"/>
                </a:solidFill>
                <a:latin typeface="Arial" panose="020B0604020202020204" pitchFamily="34" charset="0"/>
                <a:cs typeface="Arial" panose="020B0604020202020204" pitchFamily="34" charset="0"/>
              </a:rPr>
              <a:t>adaptive antennas and space–time coding</a:t>
            </a:r>
            <a:r>
              <a:rPr lang="en-US" sz="2400" dirty="0">
                <a:solidFill>
                  <a:schemeClr val="bg1"/>
                </a:solidFill>
                <a:latin typeface="Arial" panose="020B0604020202020204" pitchFamily="34" charset="0"/>
                <a:cs typeface="Arial" panose="020B0604020202020204" pitchFamily="34" charset="0"/>
              </a:rPr>
              <a:t>.</a:t>
            </a:r>
          </a:p>
          <a:p>
            <a:pPr algn="just">
              <a:lnSpc>
                <a:spcPct val="150000"/>
              </a:lnSpc>
            </a:pPr>
            <a:endParaRPr lang="en-US" sz="2400" i="1" dirty="0">
              <a:solidFill>
                <a:schemeClr val="bg1"/>
              </a:solidFill>
              <a:latin typeface="Arial" panose="020B0604020202020204" pitchFamily="34" charset="0"/>
              <a:cs typeface="Arial" panose="020B0604020202020204" pitchFamily="34" charset="0"/>
            </a:endParaRPr>
          </a:p>
          <a:p>
            <a:pPr algn="just">
              <a:lnSpc>
                <a:spcPct val="150000"/>
              </a:lnSpc>
            </a:pPr>
            <a:r>
              <a:rPr lang="en-US" sz="2400" i="1" dirty="0">
                <a:solidFill>
                  <a:schemeClr val="bg1"/>
                </a:solidFill>
                <a:latin typeface="Arial" panose="020B0604020202020204" pitchFamily="34" charset="0"/>
                <a:cs typeface="Arial" panose="020B0604020202020204" pitchFamily="34" charset="0"/>
              </a:rPr>
              <a:t>IEEE 802.16 Standards-</a:t>
            </a:r>
            <a:r>
              <a:rPr lang="en-US" sz="2400" dirty="0">
                <a:solidFill>
                  <a:schemeClr val="bg1"/>
                </a:solidFill>
                <a:latin typeface="Arial" panose="020B0604020202020204" pitchFamily="34" charset="0"/>
                <a:cs typeface="Arial" panose="020B0604020202020204" pitchFamily="34" charset="0"/>
              </a:rPr>
              <a:t>(802.16a, 802.16c, 802.16d, 802.16e, and</a:t>
            </a:r>
          </a:p>
          <a:p>
            <a:pPr algn="just">
              <a:lnSpc>
                <a:spcPct val="150000"/>
              </a:lnSpc>
            </a:pPr>
            <a:r>
              <a:rPr lang="en-US" sz="2400" dirty="0">
                <a:solidFill>
                  <a:schemeClr val="bg1"/>
                </a:solidFill>
                <a:latin typeface="Arial" panose="020B0604020202020204" pitchFamily="34" charset="0"/>
                <a:cs typeface="Arial" panose="020B0604020202020204" pitchFamily="34" charset="0"/>
              </a:rPr>
              <a:t>802.16m)</a:t>
            </a:r>
          </a:p>
          <a:p>
            <a:endParaRPr lang="en-US" sz="2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790620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69502" y="1052742"/>
            <a:ext cx="10314658" cy="4870564"/>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300" dirty="0">
                <a:solidFill>
                  <a:schemeClr val="bg1"/>
                </a:solidFill>
                <a:latin typeface="Arial" panose="020B0604020202020204" pitchFamily="34" charset="0"/>
                <a:cs typeface="Arial" panose="020B0604020202020204" pitchFamily="34" charset="0"/>
              </a:rPr>
              <a:t>When used indoors</a:t>
            </a:r>
            <a:r>
              <a:rPr lang="en-US" sz="2300" dirty="0">
                <a:latin typeface="Arial" panose="020B0604020202020204" pitchFamily="34" charset="0"/>
                <a:cs typeface="Arial" panose="020B0604020202020204" pitchFamily="34" charset="0"/>
              </a:rPr>
              <a:t>, </a:t>
            </a:r>
            <a:r>
              <a:rPr lang="en-US" sz="2300" dirty="0">
                <a:solidFill>
                  <a:srgbClr val="C00000"/>
                </a:solidFill>
                <a:latin typeface="Arial" panose="020B0604020202020204" pitchFamily="34" charset="0"/>
                <a:cs typeface="Arial" panose="020B0604020202020204" pitchFamily="34" charset="0"/>
              </a:rPr>
              <a:t>it can be limited by solid objects such as doors, walls, </a:t>
            </a:r>
            <a:r>
              <a:rPr lang="en-US" sz="2300" dirty="0">
                <a:solidFill>
                  <a:schemeClr val="bg1"/>
                </a:solidFill>
                <a:latin typeface="Arial" panose="020B0604020202020204" pitchFamily="34" charset="0"/>
                <a:cs typeface="Arial" panose="020B0604020202020204" pitchFamily="34" charset="0"/>
              </a:rPr>
              <a:t>merchandise, or racking. In addition</a:t>
            </a:r>
            <a:r>
              <a:rPr lang="en-US" sz="2300" dirty="0">
                <a:latin typeface="Arial" panose="020B0604020202020204" pitchFamily="34" charset="0"/>
                <a:cs typeface="Arial" panose="020B0604020202020204" pitchFamily="34" charset="0"/>
              </a:rPr>
              <a:t>, </a:t>
            </a:r>
            <a:r>
              <a:rPr lang="en-US" sz="2300" dirty="0">
                <a:solidFill>
                  <a:srgbClr val="C00000"/>
                </a:solidFill>
                <a:latin typeface="Arial" panose="020B0604020202020204" pitchFamily="34" charset="0"/>
                <a:cs typeface="Arial" panose="020B0604020202020204" pitchFamily="34" charset="0"/>
              </a:rPr>
              <a:t>the lighting environment can affect signal quality. </a:t>
            </a:r>
          </a:p>
          <a:p>
            <a:pPr marL="342900" indent="-342900" algn="just">
              <a:lnSpc>
                <a:spcPct val="150000"/>
              </a:lnSpc>
              <a:buFont typeface="Wingdings" panose="05000000000000000000" pitchFamily="2" charset="2"/>
              <a:buChar char="Ø"/>
            </a:pPr>
            <a:r>
              <a:rPr lang="en-US" sz="2300" dirty="0">
                <a:solidFill>
                  <a:schemeClr val="bg1"/>
                </a:solidFill>
                <a:latin typeface="Arial" panose="020B0604020202020204" pitchFamily="34" charset="0"/>
                <a:cs typeface="Arial" panose="020B0604020202020204" pitchFamily="34" charset="0"/>
              </a:rPr>
              <a:t>For example, </a:t>
            </a:r>
            <a:r>
              <a:rPr lang="en-US" sz="2300" dirty="0">
                <a:solidFill>
                  <a:srgbClr val="002060"/>
                </a:solidFill>
                <a:latin typeface="Arial" panose="020B0604020202020204" pitchFamily="34" charset="0"/>
                <a:cs typeface="Arial" panose="020B0604020202020204" pitchFamily="34" charset="0"/>
              </a:rPr>
              <a:t>loss of communication may occur because of the large amount of sunlight or background light in an environment. </a:t>
            </a:r>
            <a:r>
              <a:rPr lang="en-US" sz="2300" dirty="0">
                <a:solidFill>
                  <a:schemeClr val="bg1"/>
                </a:solidFill>
                <a:latin typeface="Arial" panose="020B0604020202020204" pitchFamily="34" charset="0"/>
                <a:cs typeface="Arial" panose="020B0604020202020204" pitchFamily="34" charset="0"/>
              </a:rPr>
              <a:t>Fluorescent lights also may contain large amounts of infrared. </a:t>
            </a:r>
          </a:p>
          <a:p>
            <a:pPr marL="342900" indent="-342900" algn="just">
              <a:lnSpc>
                <a:spcPct val="150000"/>
              </a:lnSpc>
              <a:buFont typeface="Wingdings" panose="05000000000000000000" pitchFamily="2" charset="2"/>
              <a:buChar char="Ø"/>
            </a:pPr>
            <a:r>
              <a:rPr lang="en-US" sz="2300" dirty="0">
                <a:solidFill>
                  <a:srgbClr val="C00000"/>
                </a:solidFill>
                <a:latin typeface="Arial" panose="020B0604020202020204" pitchFamily="34" charset="0"/>
                <a:cs typeface="Arial" panose="020B0604020202020204" pitchFamily="34" charset="0"/>
              </a:rPr>
              <a:t>This problem may be solved by using high signal power and an optimal bandwidth filter, which reduces the infrared signals coming from an outside source</a:t>
            </a:r>
            <a:r>
              <a:rPr lang="en-US" sz="2300" dirty="0">
                <a:latin typeface="Arial" panose="020B0604020202020204" pitchFamily="34" charset="0"/>
                <a:cs typeface="Arial" panose="020B0604020202020204" pitchFamily="34" charset="0"/>
              </a:rPr>
              <a:t>. </a:t>
            </a:r>
          </a:p>
        </p:txBody>
      </p:sp>
      <p:sp>
        <p:nvSpPr>
          <p:cNvPr id="2" name="Date Placeholder 1">
            <a:extLst>
              <a:ext uri="{FF2B5EF4-FFF2-40B4-BE49-F238E27FC236}">
                <a16:creationId xmlns:a16="http://schemas.microsoft.com/office/drawing/2014/main" id="{8E5576EF-11CD-4AF0-A388-B5FA54A637D1}"/>
              </a:ext>
            </a:extLst>
          </p:cNvPr>
          <p:cNvSpPr>
            <a:spLocks noGrp="1"/>
          </p:cNvSpPr>
          <p:nvPr>
            <p:ph type="dt" sz="half" idx="10"/>
          </p:nvPr>
        </p:nvSpPr>
        <p:spPr/>
        <p:txBody>
          <a:bodyPr/>
          <a:lstStyle/>
          <a:p>
            <a:fld id="{F813D3E3-BC39-432B-A710-6950D651DA73}" type="datetime1">
              <a:rPr lang="en-IN" smtClean="0"/>
              <a:t>25-03-2023</a:t>
            </a:fld>
            <a:endParaRPr lang="en-IN"/>
          </a:p>
        </p:txBody>
      </p:sp>
      <p:sp>
        <p:nvSpPr>
          <p:cNvPr id="4" name="Slide Number Placeholder 3">
            <a:extLst>
              <a:ext uri="{FF2B5EF4-FFF2-40B4-BE49-F238E27FC236}">
                <a16:creationId xmlns:a16="http://schemas.microsoft.com/office/drawing/2014/main" id="{51207565-4633-482F-ADE3-0DF97560DFCD}"/>
              </a:ext>
            </a:extLst>
          </p:cNvPr>
          <p:cNvSpPr>
            <a:spLocks noGrp="1"/>
          </p:cNvSpPr>
          <p:nvPr>
            <p:ph type="sldNum" sz="quarter" idx="12"/>
          </p:nvPr>
        </p:nvSpPr>
        <p:spPr/>
        <p:txBody>
          <a:bodyPr/>
          <a:lstStyle/>
          <a:p>
            <a:fld id="{A2D3AD60-8DFE-4A91-8D6A-A890996E6D96}" type="slidenum">
              <a:rPr lang="en-IN" smtClean="0"/>
              <a:t>120</a:t>
            </a:fld>
            <a:endParaRPr lang="en-IN"/>
          </a:p>
        </p:txBody>
      </p:sp>
    </p:spTree>
    <p:extLst>
      <p:ext uri="{BB962C8B-B14F-4D97-AF65-F5344CB8AC3E}">
        <p14:creationId xmlns:p14="http://schemas.microsoft.com/office/powerpoint/2010/main" val="329859982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20000" contrast="40000"/>
          </a:blip>
          <a:stretch>
            <a:fillRect/>
          </a:stretch>
        </p:blipFill>
        <p:spPr>
          <a:xfrm>
            <a:off x="1064542" y="2068682"/>
            <a:ext cx="9887863" cy="4212077"/>
          </a:xfrm>
          <a:prstGeom prst="rect">
            <a:avLst/>
          </a:prstGeom>
        </p:spPr>
      </p:pic>
      <p:sp>
        <p:nvSpPr>
          <p:cNvPr id="3" name="Rectangle 2">
            <a:extLst>
              <a:ext uri="{FF2B5EF4-FFF2-40B4-BE49-F238E27FC236}">
                <a16:creationId xmlns:a16="http://schemas.microsoft.com/office/drawing/2014/main" id="{ADF8A0CB-A6C4-4753-BDA5-D2AB565DABCF}"/>
              </a:ext>
            </a:extLst>
          </p:cNvPr>
          <p:cNvSpPr/>
          <p:nvPr/>
        </p:nvSpPr>
        <p:spPr>
          <a:xfrm>
            <a:off x="632080" y="680936"/>
            <a:ext cx="10230255" cy="1088568"/>
          </a:xfrm>
          <a:prstGeom prst="rect">
            <a:avLst/>
          </a:prstGeom>
        </p:spPr>
        <p:txBody>
          <a:bodyPr wrap="square">
            <a:spAutoFit/>
          </a:bodyPr>
          <a:lstStyle/>
          <a:p>
            <a:pPr marL="342900" lvl="0" indent="-342900" algn="just">
              <a:lnSpc>
                <a:spcPct val="150000"/>
              </a:lnSpc>
              <a:buFont typeface="Wingdings" panose="05000000000000000000" pitchFamily="2" charset="2"/>
              <a:buChar char="Ø"/>
            </a:pPr>
            <a:r>
              <a:rPr lang="en-US" sz="2300" dirty="0">
                <a:solidFill>
                  <a:prstClr val="black"/>
                </a:solidFill>
                <a:latin typeface="Arial" panose="020B0604020202020204" pitchFamily="34" charset="0"/>
                <a:cs typeface="Arial" panose="020B0604020202020204" pitchFamily="34" charset="0"/>
              </a:rPr>
              <a:t>In an outdoor environment, </a:t>
            </a:r>
            <a:r>
              <a:rPr lang="en-US" sz="2300" dirty="0">
                <a:solidFill>
                  <a:srgbClr val="C00000"/>
                </a:solidFill>
                <a:latin typeface="Arial" panose="020B0604020202020204" pitchFamily="34" charset="0"/>
                <a:cs typeface="Arial" panose="020B0604020202020204" pitchFamily="34" charset="0"/>
              </a:rPr>
              <a:t>snow, ice, and fog may affect the operation of an infrared based system. </a:t>
            </a:r>
            <a:endParaRPr lang="en-IN" sz="2300" dirty="0">
              <a:solidFill>
                <a:srgbClr val="C00000"/>
              </a:solidFill>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990EA027-ED4C-474D-B089-8855C67D2628}"/>
              </a:ext>
            </a:extLst>
          </p:cNvPr>
          <p:cNvSpPr>
            <a:spLocks noGrp="1"/>
          </p:cNvSpPr>
          <p:nvPr>
            <p:ph type="dt" sz="half" idx="10"/>
          </p:nvPr>
        </p:nvSpPr>
        <p:spPr/>
        <p:txBody>
          <a:bodyPr/>
          <a:lstStyle/>
          <a:p>
            <a:fld id="{669F5A77-C700-498F-B06F-12DE9BA91B96}" type="datetime1">
              <a:rPr lang="en-IN" smtClean="0"/>
              <a:t>25-03-2023</a:t>
            </a:fld>
            <a:endParaRPr lang="en-IN"/>
          </a:p>
        </p:txBody>
      </p:sp>
      <p:sp>
        <p:nvSpPr>
          <p:cNvPr id="5" name="Slide Number Placeholder 4">
            <a:extLst>
              <a:ext uri="{FF2B5EF4-FFF2-40B4-BE49-F238E27FC236}">
                <a16:creationId xmlns:a16="http://schemas.microsoft.com/office/drawing/2014/main" id="{1D60BF47-998D-4E59-BD77-45C9A70EEEFF}"/>
              </a:ext>
            </a:extLst>
          </p:cNvPr>
          <p:cNvSpPr>
            <a:spLocks noGrp="1"/>
          </p:cNvSpPr>
          <p:nvPr>
            <p:ph type="sldNum" sz="quarter" idx="12"/>
          </p:nvPr>
        </p:nvSpPr>
        <p:spPr/>
        <p:txBody>
          <a:bodyPr/>
          <a:lstStyle/>
          <a:p>
            <a:fld id="{A2D3AD60-8DFE-4A91-8D6A-A890996E6D96}" type="slidenum">
              <a:rPr lang="en-IN" smtClean="0"/>
              <a:t>121</a:t>
            </a:fld>
            <a:endParaRPr lang="en-IN"/>
          </a:p>
        </p:txBody>
      </p:sp>
    </p:spTree>
    <p:extLst>
      <p:ext uri="{BB962C8B-B14F-4D97-AF65-F5344CB8AC3E}">
        <p14:creationId xmlns:p14="http://schemas.microsoft.com/office/powerpoint/2010/main" val="267911224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09558" y="429630"/>
            <a:ext cx="6639382" cy="646331"/>
          </a:xfrm>
          <a:prstGeom prst="rect">
            <a:avLst/>
          </a:prstGeom>
        </p:spPr>
        <p:txBody>
          <a:bodyPr wrap="none">
            <a:spAutoFit/>
          </a:bodyPr>
          <a:lstStyle/>
          <a:p>
            <a:r>
              <a:rPr lang="en-IN" sz="3600" b="1" dirty="0">
                <a:solidFill>
                  <a:schemeClr val="bg1"/>
                </a:solidFill>
                <a:latin typeface="Arial" panose="020B0604020202020204" pitchFamily="34" charset="0"/>
                <a:cs typeface="Arial" panose="020B0604020202020204" pitchFamily="34" charset="0"/>
              </a:rPr>
              <a:t>UHF Narrowband Technology</a:t>
            </a:r>
            <a:endParaRPr lang="en-IN" sz="3600"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533309" y="1377835"/>
            <a:ext cx="10701595" cy="4870564"/>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300" dirty="0">
                <a:solidFill>
                  <a:schemeClr val="bg1"/>
                </a:solidFill>
                <a:latin typeface="Arial" panose="020B0604020202020204" pitchFamily="34" charset="0"/>
                <a:cs typeface="Arial" panose="020B0604020202020204" pitchFamily="34" charset="0"/>
              </a:rPr>
              <a:t>UHF wireless data communication systems have been available since the early 1980s. </a:t>
            </a:r>
          </a:p>
          <a:p>
            <a:pPr marL="342900" indent="-342900" algn="just">
              <a:lnSpc>
                <a:spcPct val="150000"/>
              </a:lnSpc>
              <a:buFont typeface="Wingdings" panose="05000000000000000000" pitchFamily="2" charset="2"/>
              <a:buChar char="Ø"/>
            </a:pPr>
            <a:r>
              <a:rPr lang="en-US" sz="2300" dirty="0">
                <a:solidFill>
                  <a:schemeClr val="bg1"/>
                </a:solidFill>
                <a:latin typeface="Arial" panose="020B0604020202020204" pitchFamily="34" charset="0"/>
                <a:cs typeface="Arial" panose="020B0604020202020204" pitchFamily="34" charset="0"/>
              </a:rPr>
              <a:t>These systems normally transmit in the </a:t>
            </a:r>
            <a:r>
              <a:rPr lang="en-US" sz="2300" dirty="0">
                <a:solidFill>
                  <a:srgbClr val="C00000"/>
                </a:solidFill>
                <a:latin typeface="Arial" panose="020B0604020202020204" pitchFamily="34" charset="0"/>
                <a:cs typeface="Arial" panose="020B0604020202020204" pitchFamily="34" charset="0"/>
              </a:rPr>
              <a:t>430 to 470 MHz </a:t>
            </a:r>
            <a:r>
              <a:rPr lang="en-US" sz="2300" dirty="0">
                <a:solidFill>
                  <a:schemeClr val="bg1"/>
                </a:solidFill>
                <a:latin typeface="Arial" panose="020B0604020202020204" pitchFamily="34" charset="0"/>
                <a:cs typeface="Arial" panose="020B0604020202020204" pitchFamily="34" charset="0"/>
              </a:rPr>
              <a:t>frequency range, with rare systems using segments of the 800 MHz range. </a:t>
            </a:r>
          </a:p>
          <a:p>
            <a:pPr marL="342900" indent="-342900" algn="just">
              <a:lnSpc>
                <a:spcPct val="150000"/>
              </a:lnSpc>
              <a:buFont typeface="Wingdings" panose="05000000000000000000" pitchFamily="2" charset="2"/>
              <a:buChar char="Ø"/>
            </a:pPr>
            <a:r>
              <a:rPr lang="en-US" sz="2300" dirty="0">
                <a:solidFill>
                  <a:srgbClr val="C00000"/>
                </a:solidFill>
                <a:latin typeface="Arial" panose="020B0604020202020204" pitchFamily="34" charset="0"/>
                <a:cs typeface="Arial" panose="020B0604020202020204" pitchFamily="34" charset="0"/>
              </a:rPr>
              <a:t>The lower portion of this band  430–450 MHz  is referred to as the unprotected (unlicensed), and 450–470 MHz is referred to as the protected (licensed) band</a:t>
            </a:r>
            <a:r>
              <a:rPr lang="en-US" sz="2300" dirty="0">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Ø"/>
            </a:pPr>
            <a:r>
              <a:rPr lang="en-US" sz="2300" dirty="0">
                <a:solidFill>
                  <a:schemeClr val="bg1"/>
                </a:solidFill>
                <a:latin typeface="Arial" panose="020B0604020202020204" pitchFamily="34" charset="0"/>
                <a:cs typeface="Arial" panose="020B0604020202020204" pitchFamily="34" charset="0"/>
              </a:rPr>
              <a:t>In the unprotected band, RF licenses are not granted for specific frequencies and anyone is allowed to use any frequencies, giving customers some assurance that they will have complete </a:t>
            </a:r>
            <a:r>
              <a:rPr lang="en-IN" sz="2300" dirty="0">
                <a:solidFill>
                  <a:schemeClr val="bg1"/>
                </a:solidFill>
                <a:latin typeface="Arial" panose="020B0604020202020204" pitchFamily="34" charset="0"/>
                <a:cs typeface="Arial" panose="020B0604020202020204" pitchFamily="34" charset="0"/>
              </a:rPr>
              <a:t>use of that frequency.</a:t>
            </a:r>
          </a:p>
        </p:txBody>
      </p:sp>
      <p:sp>
        <p:nvSpPr>
          <p:cNvPr id="2" name="Date Placeholder 1">
            <a:extLst>
              <a:ext uri="{FF2B5EF4-FFF2-40B4-BE49-F238E27FC236}">
                <a16:creationId xmlns:a16="http://schemas.microsoft.com/office/drawing/2014/main" id="{819447F4-2696-4D4F-A961-1801E8752C61}"/>
              </a:ext>
            </a:extLst>
          </p:cNvPr>
          <p:cNvSpPr>
            <a:spLocks noGrp="1"/>
          </p:cNvSpPr>
          <p:nvPr>
            <p:ph type="dt" sz="half" idx="10"/>
          </p:nvPr>
        </p:nvSpPr>
        <p:spPr/>
        <p:txBody>
          <a:bodyPr/>
          <a:lstStyle/>
          <a:p>
            <a:fld id="{D99E952F-C149-43F0-B1B1-5FBDD59211BC}" type="datetime1">
              <a:rPr lang="en-IN" smtClean="0"/>
              <a:t>25-03-2023</a:t>
            </a:fld>
            <a:endParaRPr lang="en-IN"/>
          </a:p>
        </p:txBody>
      </p:sp>
      <p:sp>
        <p:nvSpPr>
          <p:cNvPr id="5" name="Slide Number Placeholder 4">
            <a:extLst>
              <a:ext uri="{FF2B5EF4-FFF2-40B4-BE49-F238E27FC236}">
                <a16:creationId xmlns:a16="http://schemas.microsoft.com/office/drawing/2014/main" id="{71CE0328-0FE3-4CFF-B438-CBCE7094F608}"/>
              </a:ext>
            </a:extLst>
          </p:cNvPr>
          <p:cNvSpPr>
            <a:spLocks noGrp="1"/>
          </p:cNvSpPr>
          <p:nvPr>
            <p:ph type="sldNum" sz="quarter" idx="12"/>
          </p:nvPr>
        </p:nvSpPr>
        <p:spPr/>
        <p:txBody>
          <a:bodyPr/>
          <a:lstStyle/>
          <a:p>
            <a:fld id="{A2D3AD60-8DFE-4A91-8D6A-A890996E6D96}" type="slidenum">
              <a:rPr lang="en-IN" smtClean="0"/>
              <a:t>122</a:t>
            </a:fld>
            <a:endParaRPr lang="en-IN"/>
          </a:p>
        </p:txBody>
      </p:sp>
    </p:spTree>
    <p:extLst>
      <p:ext uri="{BB962C8B-B14F-4D97-AF65-F5344CB8AC3E}">
        <p14:creationId xmlns:p14="http://schemas.microsoft.com/office/powerpoint/2010/main" val="141574515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2675" y="243270"/>
            <a:ext cx="10696731" cy="3139321"/>
          </a:xfrm>
          <a:prstGeom prst="rect">
            <a:avLst/>
          </a:prstGeom>
        </p:spPr>
        <p:txBody>
          <a:bodyPr wrap="square">
            <a:spAutoFit/>
          </a:bodyPr>
          <a:lstStyle/>
          <a:p>
            <a:pPr marL="342900" indent="-342900" algn="just">
              <a:lnSpc>
                <a:spcPct val="150000"/>
              </a:lnSpc>
              <a:buFont typeface="Wingdings" panose="05000000000000000000" pitchFamily="2" charset="2"/>
              <a:buChar char="ü"/>
            </a:pPr>
            <a:r>
              <a:rPr lang="en-US" sz="2200" dirty="0">
                <a:solidFill>
                  <a:schemeClr val="bg1"/>
                </a:solidFill>
                <a:latin typeface="Arial" panose="020B0604020202020204" pitchFamily="34" charset="0"/>
                <a:cs typeface="Arial" panose="020B0604020202020204" pitchFamily="34" charset="0"/>
              </a:rPr>
              <a:t>The term </a:t>
            </a:r>
            <a:r>
              <a:rPr lang="en-US" sz="2200" i="1" dirty="0">
                <a:solidFill>
                  <a:schemeClr val="bg1"/>
                </a:solidFill>
                <a:latin typeface="Arial" panose="020B0604020202020204" pitchFamily="34" charset="0"/>
                <a:cs typeface="Arial" panose="020B0604020202020204" pitchFamily="34" charset="0"/>
              </a:rPr>
              <a:t>narrowband </a:t>
            </a:r>
            <a:r>
              <a:rPr lang="en-US" sz="2200" dirty="0">
                <a:solidFill>
                  <a:schemeClr val="bg1"/>
                </a:solidFill>
                <a:latin typeface="Arial" panose="020B0604020202020204" pitchFamily="34" charset="0"/>
                <a:cs typeface="Arial" panose="020B0604020202020204" pitchFamily="34" charset="0"/>
              </a:rPr>
              <a:t>is used to describe this technology because the RF signal is sent in a </a:t>
            </a:r>
            <a:r>
              <a:rPr lang="en-US" sz="2200" dirty="0">
                <a:solidFill>
                  <a:srgbClr val="C00000"/>
                </a:solidFill>
                <a:latin typeface="Arial" panose="020B0604020202020204" pitchFamily="34" charset="0"/>
                <a:cs typeface="Arial" panose="020B0604020202020204" pitchFamily="34" charset="0"/>
              </a:rPr>
              <a:t>very narrow bandwidth, typically 12.5 kHz or 25 kHz. </a:t>
            </a:r>
          </a:p>
          <a:p>
            <a:pPr marL="342900" indent="-342900" algn="just">
              <a:lnSpc>
                <a:spcPct val="150000"/>
              </a:lnSpc>
              <a:buFont typeface="Wingdings" panose="05000000000000000000" pitchFamily="2" charset="2"/>
              <a:buChar char="ü"/>
            </a:pPr>
            <a:r>
              <a:rPr lang="en-US" sz="2200" dirty="0">
                <a:solidFill>
                  <a:srgbClr val="C00000"/>
                </a:solidFill>
                <a:latin typeface="Arial" panose="020B0604020202020204" pitchFamily="34" charset="0"/>
                <a:cs typeface="Arial" panose="020B0604020202020204" pitchFamily="34" charset="0"/>
              </a:rPr>
              <a:t>Power levels range from 1 to 2 watts </a:t>
            </a:r>
            <a:r>
              <a:rPr lang="en-US" sz="2200" dirty="0">
                <a:solidFill>
                  <a:schemeClr val="bg1"/>
                </a:solidFill>
                <a:latin typeface="Arial" panose="020B0604020202020204" pitchFamily="34" charset="0"/>
                <a:cs typeface="Arial" panose="020B0604020202020204" pitchFamily="34" charset="0"/>
              </a:rPr>
              <a:t>for narrowband RF data systems. This narrow bandwidth combined with high power results in larger transmission distances than are available from 900 MHz or 2.4 GHz spread spectrum systems, which have lower power levels and wider bandwidths</a:t>
            </a:r>
            <a:r>
              <a:rPr lang="en-US" sz="2200" dirty="0">
                <a:latin typeface="Arial" panose="020B0604020202020204" pitchFamily="34" charset="0"/>
                <a:cs typeface="Arial" panose="020B0604020202020204" pitchFamily="34" charset="0"/>
              </a:rPr>
              <a:t>. </a:t>
            </a:r>
            <a:endParaRPr lang="en-IN" sz="22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5FDD001-F50A-4074-8E27-9D46847C4A9E}"/>
              </a:ext>
            </a:extLst>
          </p:cNvPr>
          <p:cNvPicPr>
            <a:picLocks noChangeAspect="1"/>
          </p:cNvPicPr>
          <p:nvPr/>
        </p:nvPicPr>
        <p:blipFill>
          <a:blip r:embed="rId2">
            <a:lum bright="-20000" contrast="40000"/>
          </a:blip>
          <a:stretch>
            <a:fillRect/>
          </a:stretch>
        </p:blipFill>
        <p:spPr>
          <a:xfrm>
            <a:off x="771829" y="3384476"/>
            <a:ext cx="10078421" cy="3154436"/>
          </a:xfrm>
          <a:prstGeom prst="rect">
            <a:avLst/>
          </a:prstGeom>
        </p:spPr>
      </p:pic>
      <p:sp>
        <p:nvSpPr>
          <p:cNvPr id="2" name="Date Placeholder 1">
            <a:extLst>
              <a:ext uri="{FF2B5EF4-FFF2-40B4-BE49-F238E27FC236}">
                <a16:creationId xmlns:a16="http://schemas.microsoft.com/office/drawing/2014/main" id="{C63BF78D-E8C6-475D-8CAE-3CBA8CF53228}"/>
              </a:ext>
            </a:extLst>
          </p:cNvPr>
          <p:cNvSpPr>
            <a:spLocks noGrp="1"/>
          </p:cNvSpPr>
          <p:nvPr>
            <p:ph type="dt" sz="half" idx="10"/>
          </p:nvPr>
        </p:nvSpPr>
        <p:spPr/>
        <p:txBody>
          <a:bodyPr/>
          <a:lstStyle/>
          <a:p>
            <a:fld id="{727ECBC8-6519-49AE-ABCA-F9D9BC9F8B95}" type="datetime1">
              <a:rPr lang="en-IN" smtClean="0"/>
              <a:t>25-03-2023</a:t>
            </a:fld>
            <a:endParaRPr lang="en-IN"/>
          </a:p>
        </p:txBody>
      </p:sp>
      <p:sp>
        <p:nvSpPr>
          <p:cNvPr id="5" name="Slide Number Placeholder 4">
            <a:extLst>
              <a:ext uri="{FF2B5EF4-FFF2-40B4-BE49-F238E27FC236}">
                <a16:creationId xmlns:a16="http://schemas.microsoft.com/office/drawing/2014/main" id="{E73AB829-94CC-4B33-B369-4DDD36E1D3FC}"/>
              </a:ext>
            </a:extLst>
          </p:cNvPr>
          <p:cNvSpPr>
            <a:spLocks noGrp="1"/>
          </p:cNvSpPr>
          <p:nvPr>
            <p:ph type="sldNum" sz="quarter" idx="12"/>
          </p:nvPr>
        </p:nvSpPr>
        <p:spPr/>
        <p:txBody>
          <a:bodyPr/>
          <a:lstStyle/>
          <a:p>
            <a:fld id="{A2D3AD60-8DFE-4A91-8D6A-A890996E6D96}" type="slidenum">
              <a:rPr lang="en-IN" smtClean="0"/>
              <a:t>123</a:t>
            </a:fld>
            <a:endParaRPr lang="en-IN"/>
          </a:p>
        </p:txBody>
      </p:sp>
    </p:spTree>
    <p:extLst>
      <p:ext uri="{BB962C8B-B14F-4D97-AF65-F5344CB8AC3E}">
        <p14:creationId xmlns:p14="http://schemas.microsoft.com/office/powerpoint/2010/main" val="133006493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15857" y="378175"/>
            <a:ext cx="5960286" cy="584775"/>
          </a:xfrm>
          <a:prstGeom prst="rect">
            <a:avLst/>
          </a:prstGeom>
        </p:spPr>
        <p:txBody>
          <a:bodyPr wrap="none">
            <a:spAutoFit/>
          </a:bodyPr>
          <a:lstStyle/>
          <a:p>
            <a:r>
              <a:rPr lang="en-IN" sz="3200" b="1" dirty="0">
                <a:solidFill>
                  <a:schemeClr val="bg1"/>
                </a:solidFill>
                <a:latin typeface="Arial" panose="020B0604020202020204" pitchFamily="34" charset="0"/>
                <a:cs typeface="Arial" panose="020B0604020202020204" pitchFamily="34" charset="0"/>
              </a:rPr>
              <a:t>Spread Spectrum Technology</a:t>
            </a:r>
            <a:endParaRPr lang="en-IN" sz="32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566965" y="1270926"/>
            <a:ext cx="10794120" cy="5078313"/>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Most WLANs use spread spectrum technology</a:t>
            </a:r>
            <a:r>
              <a:rPr lang="en-US" sz="2400" dirty="0">
                <a:latin typeface="Arial" panose="020B0604020202020204" pitchFamily="34" charset="0"/>
                <a:cs typeface="Arial" panose="020B0604020202020204" pitchFamily="34" charset="0"/>
              </a:rPr>
              <a:t>, </a:t>
            </a:r>
            <a:r>
              <a:rPr lang="en-US" sz="2400" dirty="0">
                <a:solidFill>
                  <a:srgbClr val="C00000"/>
                </a:solidFill>
                <a:latin typeface="Arial" panose="020B0604020202020204" pitchFamily="34" charset="0"/>
                <a:cs typeface="Arial" panose="020B0604020202020204" pitchFamily="34" charset="0"/>
              </a:rPr>
              <a:t>a wideband radio frequency</a:t>
            </a:r>
          </a:p>
          <a:p>
            <a:pPr algn="just">
              <a:lnSpc>
                <a:spcPct val="150000"/>
              </a:lnSpc>
            </a:pPr>
            <a:r>
              <a:rPr lang="en-US" sz="2400" dirty="0">
                <a:solidFill>
                  <a:srgbClr val="C00000"/>
                </a:solidFill>
                <a:latin typeface="Arial" panose="020B0604020202020204" pitchFamily="34" charset="0"/>
                <a:cs typeface="Arial" panose="020B0604020202020204" pitchFamily="34" charset="0"/>
              </a:rPr>
              <a:t>    technique that uses the entire allotted spectrum in a shared fashion </a:t>
            </a:r>
            <a:r>
              <a:rPr lang="en-US" sz="2400" dirty="0">
                <a:solidFill>
                  <a:schemeClr val="bg1"/>
                </a:solidFill>
                <a:latin typeface="Arial" panose="020B0604020202020204" pitchFamily="34" charset="0"/>
                <a:cs typeface="Arial" panose="020B0604020202020204" pitchFamily="34" charset="0"/>
              </a:rPr>
              <a:t>as  </a:t>
            </a:r>
          </a:p>
          <a:p>
            <a:pPr algn="just">
              <a:lnSpc>
                <a:spcPct val="150000"/>
              </a:lnSpc>
            </a:pPr>
            <a:r>
              <a:rPr lang="en-US" sz="2400" dirty="0">
                <a:solidFill>
                  <a:schemeClr val="bg1"/>
                </a:solidFill>
                <a:latin typeface="Arial" panose="020B0604020202020204" pitchFamily="34" charset="0"/>
                <a:cs typeface="Arial" panose="020B0604020202020204" pitchFamily="34" charset="0"/>
              </a:rPr>
              <a:t>    opposed to dividing it into discrete private pieces (as with narrowband). </a:t>
            </a:r>
          </a:p>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The spread spectrum system spreads the transmission power over the entire usable spectrum.</a:t>
            </a:r>
          </a:p>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This is obviously a less efficient use of the bandwidth than the narrowband approach. </a:t>
            </a:r>
          </a:p>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However, </a:t>
            </a:r>
            <a:r>
              <a:rPr lang="en-US" sz="2400" dirty="0">
                <a:solidFill>
                  <a:srgbClr val="C00000"/>
                </a:solidFill>
                <a:latin typeface="Arial" panose="020B0604020202020204" pitchFamily="34" charset="0"/>
                <a:cs typeface="Arial" panose="020B0604020202020204" pitchFamily="34" charset="0"/>
              </a:rPr>
              <a:t>spread spectrum is designed to trade off bandwidth efficiency for reliability, integrity, and security</a:t>
            </a:r>
            <a:r>
              <a:rPr lang="en-US" sz="2400" dirty="0">
                <a:latin typeface="Arial" panose="020B0604020202020204" pitchFamily="34" charset="0"/>
                <a:cs typeface="Arial" panose="020B0604020202020204" pitchFamily="34" charset="0"/>
              </a:rPr>
              <a:t>. </a:t>
            </a:r>
          </a:p>
        </p:txBody>
      </p:sp>
      <p:sp>
        <p:nvSpPr>
          <p:cNvPr id="4" name="Date Placeholder 3">
            <a:extLst>
              <a:ext uri="{FF2B5EF4-FFF2-40B4-BE49-F238E27FC236}">
                <a16:creationId xmlns:a16="http://schemas.microsoft.com/office/drawing/2014/main" id="{BA7A62E8-4290-425D-97E5-626C628CFDA2}"/>
              </a:ext>
            </a:extLst>
          </p:cNvPr>
          <p:cNvSpPr>
            <a:spLocks noGrp="1"/>
          </p:cNvSpPr>
          <p:nvPr>
            <p:ph type="dt" sz="half" idx="10"/>
          </p:nvPr>
        </p:nvSpPr>
        <p:spPr/>
        <p:txBody>
          <a:bodyPr/>
          <a:lstStyle/>
          <a:p>
            <a:fld id="{FB3AC070-93B3-43EF-9733-621F33CB14B9}" type="datetime1">
              <a:rPr lang="en-IN" smtClean="0"/>
              <a:t>25-03-2023</a:t>
            </a:fld>
            <a:endParaRPr lang="en-IN"/>
          </a:p>
        </p:txBody>
      </p:sp>
      <p:sp>
        <p:nvSpPr>
          <p:cNvPr id="5" name="Slide Number Placeholder 4">
            <a:extLst>
              <a:ext uri="{FF2B5EF4-FFF2-40B4-BE49-F238E27FC236}">
                <a16:creationId xmlns:a16="http://schemas.microsoft.com/office/drawing/2014/main" id="{60E616AA-02E9-4C4A-9079-7189BD91402C}"/>
              </a:ext>
            </a:extLst>
          </p:cNvPr>
          <p:cNvSpPr>
            <a:spLocks noGrp="1"/>
          </p:cNvSpPr>
          <p:nvPr>
            <p:ph type="sldNum" sz="quarter" idx="12"/>
          </p:nvPr>
        </p:nvSpPr>
        <p:spPr/>
        <p:txBody>
          <a:bodyPr/>
          <a:lstStyle/>
          <a:p>
            <a:fld id="{A2D3AD60-8DFE-4A91-8D6A-A890996E6D96}" type="slidenum">
              <a:rPr lang="en-IN" smtClean="0"/>
              <a:t>124</a:t>
            </a:fld>
            <a:endParaRPr lang="en-IN"/>
          </a:p>
        </p:txBody>
      </p:sp>
    </p:spTree>
    <p:extLst>
      <p:ext uri="{BB962C8B-B14F-4D97-AF65-F5344CB8AC3E}">
        <p14:creationId xmlns:p14="http://schemas.microsoft.com/office/powerpoint/2010/main" val="330283133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8A791F-56DA-4153-96F3-DACA4C1D22CB}"/>
              </a:ext>
            </a:extLst>
          </p:cNvPr>
          <p:cNvSpPr/>
          <p:nvPr/>
        </p:nvSpPr>
        <p:spPr>
          <a:xfrm>
            <a:off x="602714" y="725139"/>
            <a:ext cx="10126494" cy="5563831"/>
          </a:xfrm>
          <a:prstGeom prst="rect">
            <a:avLst/>
          </a:prstGeom>
        </p:spPr>
        <p:txBody>
          <a:bodyPr wrap="square">
            <a:spAutoFit/>
          </a:bodyPr>
          <a:lstStyle/>
          <a:p>
            <a:pPr marL="342900" lvl="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The bandwidth trade-off produces a signal that is easier to detect, provided that the receiver knows the parameters of the spread spectrum signal being broadcast. </a:t>
            </a:r>
          </a:p>
          <a:p>
            <a:pPr marL="342900" lvl="0" indent="-3429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If the receiver is not tuned to the right frequency, a spread spectrum signal looks like background noise.</a:t>
            </a:r>
          </a:p>
          <a:p>
            <a:pPr marL="342900" lvl="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By operating across a broad range of radio frequencies, a spread spectrum device could communicate clearly despite interference from other devices using the same spectrum in the same physical location. </a:t>
            </a:r>
          </a:p>
          <a:p>
            <a:pPr marL="342900" lvl="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In addition to its </a:t>
            </a:r>
            <a:r>
              <a:rPr lang="en-US" sz="2400" dirty="0">
                <a:solidFill>
                  <a:srgbClr val="C00000"/>
                </a:solidFill>
                <a:latin typeface="Arial" panose="020B0604020202020204" pitchFamily="34" charset="0"/>
                <a:cs typeface="Arial" panose="020B0604020202020204" pitchFamily="34" charset="0"/>
              </a:rPr>
              <a:t>relative immunity to interference, spread spectrum makes eavesdropping and jamming inherently </a:t>
            </a:r>
            <a:r>
              <a:rPr lang="en-IN" sz="2400" dirty="0">
                <a:solidFill>
                  <a:srgbClr val="C00000"/>
                </a:solidFill>
                <a:latin typeface="Arial" panose="020B0604020202020204" pitchFamily="34" charset="0"/>
                <a:cs typeface="Arial" panose="020B0604020202020204" pitchFamily="34" charset="0"/>
              </a:rPr>
              <a:t>difficult.</a:t>
            </a:r>
          </a:p>
        </p:txBody>
      </p:sp>
      <p:sp>
        <p:nvSpPr>
          <p:cNvPr id="3" name="Date Placeholder 2">
            <a:extLst>
              <a:ext uri="{FF2B5EF4-FFF2-40B4-BE49-F238E27FC236}">
                <a16:creationId xmlns:a16="http://schemas.microsoft.com/office/drawing/2014/main" id="{A45B67BE-14C0-4D2A-954B-D697CE1DA2BB}"/>
              </a:ext>
            </a:extLst>
          </p:cNvPr>
          <p:cNvSpPr>
            <a:spLocks noGrp="1"/>
          </p:cNvSpPr>
          <p:nvPr>
            <p:ph type="dt" sz="half" idx="10"/>
          </p:nvPr>
        </p:nvSpPr>
        <p:spPr/>
        <p:txBody>
          <a:bodyPr/>
          <a:lstStyle/>
          <a:p>
            <a:fld id="{3FA421E5-EF85-4005-BD90-DA5E8C084997}" type="datetime1">
              <a:rPr lang="en-IN" smtClean="0"/>
              <a:t>25-03-2023</a:t>
            </a:fld>
            <a:endParaRPr lang="en-IN"/>
          </a:p>
        </p:txBody>
      </p:sp>
      <p:sp>
        <p:nvSpPr>
          <p:cNvPr id="4" name="Slide Number Placeholder 3">
            <a:extLst>
              <a:ext uri="{FF2B5EF4-FFF2-40B4-BE49-F238E27FC236}">
                <a16:creationId xmlns:a16="http://schemas.microsoft.com/office/drawing/2014/main" id="{99034BF3-8252-487E-9D3E-89FB2393A344}"/>
              </a:ext>
            </a:extLst>
          </p:cNvPr>
          <p:cNvSpPr>
            <a:spLocks noGrp="1"/>
          </p:cNvSpPr>
          <p:nvPr>
            <p:ph type="sldNum" sz="quarter" idx="12"/>
          </p:nvPr>
        </p:nvSpPr>
        <p:spPr/>
        <p:txBody>
          <a:bodyPr/>
          <a:lstStyle/>
          <a:p>
            <a:fld id="{A2D3AD60-8DFE-4A91-8D6A-A890996E6D96}" type="slidenum">
              <a:rPr lang="en-IN" smtClean="0"/>
              <a:t>125</a:t>
            </a:fld>
            <a:endParaRPr lang="en-IN"/>
          </a:p>
        </p:txBody>
      </p:sp>
    </p:spTree>
    <p:extLst>
      <p:ext uri="{BB962C8B-B14F-4D97-AF65-F5344CB8AC3E}">
        <p14:creationId xmlns:p14="http://schemas.microsoft.com/office/powerpoint/2010/main" val="177675120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1463" y="647084"/>
            <a:ext cx="10752337" cy="5632311"/>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latin typeface="Arial" panose="020B0604020202020204" pitchFamily="34" charset="0"/>
                <a:cs typeface="Arial" panose="020B0604020202020204" pitchFamily="34" charset="0"/>
              </a:rPr>
              <a:t>: </a:t>
            </a:r>
            <a:r>
              <a:rPr lang="en-US" sz="2400" dirty="0">
                <a:solidFill>
                  <a:srgbClr val="C00000"/>
                </a:solidFill>
                <a:latin typeface="Arial" panose="020B0604020202020204" pitchFamily="34" charset="0"/>
                <a:cs typeface="Arial" panose="020B0604020202020204" pitchFamily="34" charset="0"/>
              </a:rPr>
              <a:t>direct </a:t>
            </a:r>
            <a:r>
              <a:rPr lang="en-US" sz="2400" dirty="0">
                <a:solidFill>
                  <a:schemeClr val="bg1"/>
                </a:solidFill>
                <a:latin typeface="Arial" panose="020B0604020202020204" pitchFamily="34" charset="0"/>
                <a:cs typeface="Arial" panose="020B0604020202020204" pitchFamily="34" charset="0"/>
              </a:rPr>
              <a:t>In commercial applications, spread spectrum techniques currently offer data rates up to 2 Mbps. </a:t>
            </a:r>
          </a:p>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Two modulation schemes are commonly used to encode spread spectrum signals </a:t>
            </a:r>
            <a:r>
              <a:rPr lang="en-US" sz="2400" dirty="0">
                <a:solidFill>
                  <a:srgbClr val="C00000"/>
                </a:solidFill>
                <a:latin typeface="Arial" panose="020B0604020202020204" pitchFamily="34" charset="0"/>
                <a:cs typeface="Arial" panose="020B0604020202020204" pitchFamily="34" charset="0"/>
              </a:rPr>
              <a:t>sequence spread spectrum (DSSS) and frequency hopping spread spectrum (FHSS).</a:t>
            </a:r>
          </a:p>
          <a:p>
            <a:pPr marL="342900" indent="-3429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FHSS uses a narrowband carrier that changes frequency in a pattern known to both transmitter and receiver. </a:t>
            </a:r>
            <a:r>
              <a:rPr lang="en-US" sz="2400" dirty="0">
                <a:solidFill>
                  <a:schemeClr val="bg1"/>
                </a:solidFill>
                <a:latin typeface="Arial" panose="020B0604020202020204" pitchFamily="34" charset="0"/>
                <a:cs typeface="Arial" panose="020B0604020202020204" pitchFamily="34" charset="0"/>
              </a:rPr>
              <a:t>Properly synchronized, the net effect is to maintain a single logical channel. </a:t>
            </a:r>
          </a:p>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To an unintended receiver</a:t>
            </a:r>
            <a:r>
              <a:rPr lang="en-US" sz="2400" dirty="0">
                <a:latin typeface="Arial" panose="020B0604020202020204" pitchFamily="34" charset="0"/>
                <a:cs typeface="Arial" panose="020B0604020202020204" pitchFamily="34" charset="0"/>
              </a:rPr>
              <a:t>, </a:t>
            </a:r>
            <a:r>
              <a:rPr lang="en-US" sz="2400" dirty="0">
                <a:solidFill>
                  <a:srgbClr val="C00000"/>
                </a:solidFill>
                <a:latin typeface="Arial" panose="020B0604020202020204" pitchFamily="34" charset="0"/>
                <a:cs typeface="Arial" panose="020B0604020202020204" pitchFamily="34" charset="0"/>
              </a:rPr>
              <a:t>FHSS appears to be a </a:t>
            </a:r>
            <a:r>
              <a:rPr lang="en-IN" sz="2400" dirty="0">
                <a:solidFill>
                  <a:srgbClr val="C00000"/>
                </a:solidFill>
                <a:latin typeface="Arial" panose="020B0604020202020204" pitchFamily="34" charset="0"/>
                <a:cs typeface="Arial" panose="020B0604020202020204" pitchFamily="34" charset="0"/>
              </a:rPr>
              <a:t>short-duration impulse noise. </a:t>
            </a:r>
          </a:p>
        </p:txBody>
      </p:sp>
      <p:sp>
        <p:nvSpPr>
          <p:cNvPr id="3" name="Date Placeholder 2">
            <a:extLst>
              <a:ext uri="{FF2B5EF4-FFF2-40B4-BE49-F238E27FC236}">
                <a16:creationId xmlns:a16="http://schemas.microsoft.com/office/drawing/2014/main" id="{839AA6AA-2E5B-47EC-B5CC-2CC26241ADB2}"/>
              </a:ext>
            </a:extLst>
          </p:cNvPr>
          <p:cNvSpPr>
            <a:spLocks noGrp="1"/>
          </p:cNvSpPr>
          <p:nvPr>
            <p:ph type="dt" sz="half" idx="10"/>
          </p:nvPr>
        </p:nvSpPr>
        <p:spPr/>
        <p:txBody>
          <a:bodyPr/>
          <a:lstStyle/>
          <a:p>
            <a:fld id="{1C46BCD1-9428-4FC2-B6FE-76BC4C359EBC}" type="datetime1">
              <a:rPr lang="en-IN" smtClean="0"/>
              <a:t>25-03-2023</a:t>
            </a:fld>
            <a:endParaRPr lang="en-IN"/>
          </a:p>
        </p:txBody>
      </p:sp>
      <p:sp>
        <p:nvSpPr>
          <p:cNvPr id="4" name="Slide Number Placeholder 3">
            <a:extLst>
              <a:ext uri="{FF2B5EF4-FFF2-40B4-BE49-F238E27FC236}">
                <a16:creationId xmlns:a16="http://schemas.microsoft.com/office/drawing/2014/main" id="{E52EE268-21C2-47EB-A440-9EB0741AC9F9}"/>
              </a:ext>
            </a:extLst>
          </p:cNvPr>
          <p:cNvSpPr>
            <a:spLocks noGrp="1"/>
          </p:cNvSpPr>
          <p:nvPr>
            <p:ph type="sldNum" sz="quarter" idx="12"/>
          </p:nvPr>
        </p:nvSpPr>
        <p:spPr/>
        <p:txBody>
          <a:bodyPr/>
          <a:lstStyle/>
          <a:p>
            <a:fld id="{A2D3AD60-8DFE-4A91-8D6A-A890996E6D96}" type="slidenum">
              <a:rPr lang="en-IN" smtClean="0"/>
              <a:t>126</a:t>
            </a:fld>
            <a:endParaRPr lang="en-IN"/>
          </a:p>
        </p:txBody>
      </p:sp>
    </p:spTree>
    <p:extLst>
      <p:ext uri="{BB962C8B-B14F-4D97-AF65-F5344CB8AC3E}">
        <p14:creationId xmlns:p14="http://schemas.microsoft.com/office/powerpoint/2010/main" val="127360442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B0FD45-6C9A-44AA-9441-0B97E42CCE0C}"/>
              </a:ext>
            </a:extLst>
          </p:cNvPr>
          <p:cNvSpPr/>
          <p:nvPr/>
        </p:nvSpPr>
        <p:spPr>
          <a:xfrm>
            <a:off x="793355" y="1291017"/>
            <a:ext cx="10087583" cy="3910686"/>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DSSS generates a redundant bit pattern for each bit to be transmitted. This bit pattern is called a </a:t>
            </a:r>
            <a:r>
              <a:rPr lang="en-US" sz="2400" i="1" dirty="0">
                <a:solidFill>
                  <a:srgbClr val="C00000"/>
                </a:solidFill>
                <a:latin typeface="Arial" panose="020B0604020202020204" pitchFamily="34" charset="0"/>
                <a:cs typeface="Arial" panose="020B0604020202020204" pitchFamily="34" charset="0"/>
              </a:rPr>
              <a:t>spreading code</a:t>
            </a:r>
            <a:r>
              <a:rPr lang="en-US" sz="2400" dirty="0">
                <a:solidFill>
                  <a:srgbClr val="C00000"/>
                </a:solidFill>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The longer the code, the greater the probability that the original data can be recovered (and, of course the more bandwidth will be required). </a:t>
            </a:r>
          </a:p>
          <a:p>
            <a:pPr marL="34290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To an unintended receiver </a:t>
            </a:r>
            <a:r>
              <a:rPr lang="en-US" sz="2400" dirty="0">
                <a:solidFill>
                  <a:srgbClr val="C00000"/>
                </a:solidFill>
                <a:latin typeface="Arial" panose="020B0604020202020204" pitchFamily="34" charset="0"/>
                <a:cs typeface="Arial" panose="020B0604020202020204" pitchFamily="34" charset="0"/>
              </a:rPr>
              <a:t>DSSS appears as low-power, wideband noise and is rejected by most narrowband receivers</a:t>
            </a:r>
            <a:r>
              <a:rPr lang="en-US" sz="2400" dirty="0">
                <a:solidFill>
                  <a:prstClr val="black"/>
                </a:solidFill>
                <a:latin typeface="Arial" panose="020B0604020202020204" pitchFamily="34" charset="0"/>
                <a:cs typeface="Arial" panose="020B0604020202020204" pitchFamily="34" charset="0"/>
              </a:rPr>
              <a:t>.</a:t>
            </a:r>
            <a:endParaRPr lang="en-IN" dirty="0"/>
          </a:p>
        </p:txBody>
      </p:sp>
      <p:sp>
        <p:nvSpPr>
          <p:cNvPr id="3" name="Date Placeholder 2">
            <a:extLst>
              <a:ext uri="{FF2B5EF4-FFF2-40B4-BE49-F238E27FC236}">
                <a16:creationId xmlns:a16="http://schemas.microsoft.com/office/drawing/2014/main" id="{27960A5F-AC32-450C-916A-9F14031FD708}"/>
              </a:ext>
            </a:extLst>
          </p:cNvPr>
          <p:cNvSpPr>
            <a:spLocks noGrp="1"/>
          </p:cNvSpPr>
          <p:nvPr>
            <p:ph type="dt" sz="half" idx="10"/>
          </p:nvPr>
        </p:nvSpPr>
        <p:spPr/>
        <p:txBody>
          <a:bodyPr/>
          <a:lstStyle/>
          <a:p>
            <a:fld id="{87028727-6FF2-452D-856D-EA83E2DD22FF}" type="datetime1">
              <a:rPr lang="en-IN" smtClean="0"/>
              <a:t>25-03-2023</a:t>
            </a:fld>
            <a:endParaRPr lang="en-IN"/>
          </a:p>
        </p:txBody>
      </p:sp>
      <p:sp>
        <p:nvSpPr>
          <p:cNvPr id="4" name="Slide Number Placeholder 3">
            <a:extLst>
              <a:ext uri="{FF2B5EF4-FFF2-40B4-BE49-F238E27FC236}">
                <a16:creationId xmlns:a16="http://schemas.microsoft.com/office/drawing/2014/main" id="{A039D754-FB7A-46C3-8278-4F89633E97ED}"/>
              </a:ext>
            </a:extLst>
          </p:cNvPr>
          <p:cNvSpPr>
            <a:spLocks noGrp="1"/>
          </p:cNvSpPr>
          <p:nvPr>
            <p:ph type="sldNum" sz="quarter" idx="12"/>
          </p:nvPr>
        </p:nvSpPr>
        <p:spPr/>
        <p:txBody>
          <a:bodyPr/>
          <a:lstStyle/>
          <a:p>
            <a:fld id="{A2D3AD60-8DFE-4A91-8D6A-A890996E6D96}" type="slidenum">
              <a:rPr lang="en-IN" smtClean="0"/>
              <a:t>127</a:t>
            </a:fld>
            <a:endParaRPr lang="en-IN"/>
          </a:p>
        </p:txBody>
      </p:sp>
    </p:spTree>
    <p:extLst>
      <p:ext uri="{BB962C8B-B14F-4D97-AF65-F5344CB8AC3E}">
        <p14:creationId xmlns:p14="http://schemas.microsoft.com/office/powerpoint/2010/main" val="122579474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lated image">
            <a:extLst>
              <a:ext uri="{FF2B5EF4-FFF2-40B4-BE49-F238E27FC236}">
                <a16:creationId xmlns:a16="http://schemas.microsoft.com/office/drawing/2014/main" id="{F06D35B6-D784-4F61-AE64-E4E66E5999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26097"/>
            <a:ext cx="7321386" cy="549103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lated image">
            <a:extLst>
              <a:ext uri="{FF2B5EF4-FFF2-40B4-BE49-F238E27FC236}">
                <a16:creationId xmlns:a16="http://schemas.microsoft.com/office/drawing/2014/main" id="{A3E713CE-391B-42A9-BE85-59691C65E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1386" y="1508289"/>
            <a:ext cx="4697789" cy="3476979"/>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B0F86D0A-A5A2-441D-8853-E2B3684170EA}"/>
              </a:ext>
            </a:extLst>
          </p:cNvPr>
          <p:cNvSpPr>
            <a:spLocks noGrp="1"/>
          </p:cNvSpPr>
          <p:nvPr>
            <p:ph type="dt" sz="half" idx="10"/>
          </p:nvPr>
        </p:nvSpPr>
        <p:spPr/>
        <p:txBody>
          <a:bodyPr/>
          <a:lstStyle/>
          <a:p>
            <a:fld id="{8EE8E521-D831-4A1E-8EA7-38CFC93E12A8}" type="datetime1">
              <a:rPr lang="en-IN" smtClean="0"/>
              <a:t>25-03-2023</a:t>
            </a:fld>
            <a:endParaRPr lang="en-IN"/>
          </a:p>
        </p:txBody>
      </p:sp>
      <p:sp>
        <p:nvSpPr>
          <p:cNvPr id="3" name="Slide Number Placeholder 2">
            <a:extLst>
              <a:ext uri="{FF2B5EF4-FFF2-40B4-BE49-F238E27FC236}">
                <a16:creationId xmlns:a16="http://schemas.microsoft.com/office/drawing/2014/main" id="{881B1D67-A617-4D92-9C14-5E22EB4497A4}"/>
              </a:ext>
            </a:extLst>
          </p:cNvPr>
          <p:cNvSpPr>
            <a:spLocks noGrp="1"/>
          </p:cNvSpPr>
          <p:nvPr>
            <p:ph type="sldNum" sz="quarter" idx="12"/>
          </p:nvPr>
        </p:nvSpPr>
        <p:spPr/>
        <p:txBody>
          <a:bodyPr/>
          <a:lstStyle/>
          <a:p>
            <a:fld id="{A2D3AD60-8DFE-4A91-8D6A-A890996E6D96}" type="slidenum">
              <a:rPr lang="en-IN" smtClean="0"/>
              <a:t>128</a:t>
            </a:fld>
            <a:endParaRPr lang="en-IN"/>
          </a:p>
        </p:txBody>
      </p:sp>
    </p:spTree>
    <p:extLst>
      <p:ext uri="{BB962C8B-B14F-4D97-AF65-F5344CB8AC3E}">
        <p14:creationId xmlns:p14="http://schemas.microsoft.com/office/powerpoint/2010/main" val="129257498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5439" y="318376"/>
            <a:ext cx="4262898" cy="646331"/>
          </a:xfrm>
          <a:prstGeom prst="rect">
            <a:avLst/>
          </a:prstGeom>
        </p:spPr>
        <p:txBody>
          <a:bodyPr wrap="none">
            <a:spAutoFit/>
          </a:bodyPr>
          <a:lstStyle/>
          <a:p>
            <a:r>
              <a:rPr lang="en-IN" sz="3600" b="1" dirty="0">
                <a:solidFill>
                  <a:schemeClr val="bg1"/>
                </a:solidFill>
                <a:latin typeface="Arial" panose="020B0604020202020204" pitchFamily="34" charset="0"/>
                <a:cs typeface="Arial" panose="020B0604020202020204" pitchFamily="34" charset="0"/>
              </a:rPr>
              <a:t>IEEE 802.11 WLAN</a:t>
            </a:r>
            <a:endParaRPr lang="en-IN" sz="36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510682" y="1346517"/>
            <a:ext cx="10613048" cy="5078313"/>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In 1997 the IEEE developed an international standard for WLANs: IEEE  802.11-1997. This standard was revised in 1999. Like other IEEE 802 standards, the 802.11 standard focuses on the bottom two layers of the OSI model, the physical layer (PHY) and data link layer (DLL).</a:t>
            </a:r>
          </a:p>
          <a:p>
            <a:pPr marL="342900" indent="-3429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The objective of the IEEE 802.11 standard was to define:</a:t>
            </a:r>
          </a:p>
          <a:p>
            <a:pPr marL="342900" indent="-342900" algn="just">
              <a:lnSpc>
                <a:spcPct val="150000"/>
              </a:lnSpc>
              <a:buFont typeface="Wingdings" panose="05000000000000000000" pitchFamily="2" charset="2"/>
              <a:buChar char="ü"/>
            </a:pPr>
            <a:r>
              <a:rPr lang="en-US" sz="2400" dirty="0">
                <a:solidFill>
                  <a:srgbClr val="002060"/>
                </a:solidFill>
                <a:latin typeface="Arial" panose="020B0604020202020204" pitchFamily="34" charset="0"/>
                <a:cs typeface="Arial" panose="020B0604020202020204" pitchFamily="34" charset="0"/>
              </a:rPr>
              <a:t>Medium access control (MAC) sublayer, </a:t>
            </a:r>
          </a:p>
          <a:p>
            <a:pPr marL="342900" indent="-342900" algn="just">
              <a:lnSpc>
                <a:spcPct val="150000"/>
              </a:lnSpc>
              <a:buFont typeface="Wingdings" panose="05000000000000000000" pitchFamily="2" charset="2"/>
              <a:buChar char="ü"/>
            </a:pPr>
            <a:r>
              <a:rPr lang="en-US" sz="2400" dirty="0">
                <a:solidFill>
                  <a:srgbClr val="002060"/>
                </a:solidFill>
                <a:latin typeface="Arial" panose="020B0604020202020204" pitchFamily="34" charset="0"/>
                <a:cs typeface="Arial" panose="020B0604020202020204" pitchFamily="34" charset="0"/>
              </a:rPr>
              <a:t>MAC management protocols and services, and </a:t>
            </a:r>
          </a:p>
          <a:p>
            <a:pPr marL="342900" indent="-342900" algn="just">
              <a:lnSpc>
                <a:spcPct val="150000"/>
              </a:lnSpc>
              <a:buFont typeface="Wingdings" panose="05000000000000000000" pitchFamily="2" charset="2"/>
              <a:buChar char="ü"/>
            </a:pPr>
            <a:r>
              <a:rPr lang="en-US" sz="2400" dirty="0">
                <a:solidFill>
                  <a:srgbClr val="002060"/>
                </a:solidFill>
                <a:latin typeface="Arial" panose="020B0604020202020204" pitchFamily="34" charset="0"/>
                <a:cs typeface="Arial" panose="020B0604020202020204" pitchFamily="34" charset="0"/>
              </a:rPr>
              <a:t>Three PHYs for wireless connectivity of fixed, portable, and moving devices within a local area. </a:t>
            </a:r>
            <a:endParaRPr lang="en-IN" sz="2400" dirty="0">
              <a:solidFill>
                <a:srgbClr val="002060"/>
              </a:solidFill>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220AA6F1-B731-418B-896C-7D77E8FD3532}"/>
              </a:ext>
            </a:extLst>
          </p:cNvPr>
          <p:cNvSpPr>
            <a:spLocks noGrp="1"/>
          </p:cNvSpPr>
          <p:nvPr>
            <p:ph type="dt" sz="half" idx="10"/>
          </p:nvPr>
        </p:nvSpPr>
        <p:spPr/>
        <p:txBody>
          <a:bodyPr/>
          <a:lstStyle/>
          <a:p>
            <a:fld id="{DB06EAF0-A9FC-482B-AB81-B12F8FD78F39}" type="datetime1">
              <a:rPr lang="en-IN" smtClean="0"/>
              <a:t>25-03-2023</a:t>
            </a:fld>
            <a:endParaRPr lang="en-IN"/>
          </a:p>
        </p:txBody>
      </p:sp>
      <p:sp>
        <p:nvSpPr>
          <p:cNvPr id="5" name="Slide Number Placeholder 4">
            <a:extLst>
              <a:ext uri="{FF2B5EF4-FFF2-40B4-BE49-F238E27FC236}">
                <a16:creationId xmlns:a16="http://schemas.microsoft.com/office/drawing/2014/main" id="{DCE852C6-8452-49AA-B62C-4BACD70AC27F}"/>
              </a:ext>
            </a:extLst>
          </p:cNvPr>
          <p:cNvSpPr>
            <a:spLocks noGrp="1"/>
          </p:cNvSpPr>
          <p:nvPr>
            <p:ph type="sldNum" sz="quarter" idx="12"/>
          </p:nvPr>
        </p:nvSpPr>
        <p:spPr/>
        <p:txBody>
          <a:bodyPr/>
          <a:lstStyle/>
          <a:p>
            <a:fld id="{A2D3AD60-8DFE-4A91-8D6A-A890996E6D96}" type="slidenum">
              <a:rPr lang="en-IN" smtClean="0"/>
              <a:t>129</a:t>
            </a:fld>
            <a:endParaRPr lang="en-IN"/>
          </a:p>
        </p:txBody>
      </p:sp>
    </p:spTree>
    <p:extLst>
      <p:ext uri="{BB962C8B-B14F-4D97-AF65-F5344CB8AC3E}">
        <p14:creationId xmlns:p14="http://schemas.microsoft.com/office/powerpoint/2010/main" val="3728422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3/25/2023</a:t>
            </a:fld>
            <a:endParaRPr lang="en-US"/>
          </a:p>
        </p:txBody>
      </p:sp>
      <p:sp>
        <p:nvSpPr>
          <p:cNvPr id="3" name="Footer Placeholder 2"/>
          <p:cNvSpPr>
            <a:spLocks noGrp="1"/>
          </p:cNvSpPr>
          <p:nvPr>
            <p:ph type="ftr" sz="quarter" idx="11"/>
          </p:nvPr>
        </p:nvSpPr>
        <p:spPr>
          <a:xfrm>
            <a:off x="1141412" y="6065836"/>
            <a:ext cx="6239309" cy="365125"/>
          </a:xfrm>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13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666080962"/>
              </p:ext>
            </p:extLst>
          </p:nvPr>
        </p:nvGraphicFramePr>
        <p:xfrm>
          <a:off x="872197" y="419009"/>
          <a:ext cx="10564836" cy="6011952"/>
        </p:xfrm>
        <a:graphic>
          <a:graphicData uri="http://schemas.openxmlformats.org/drawingml/2006/table">
            <a:tbl>
              <a:tblPr firstRow="1" bandRow="1">
                <a:tableStyleId>{5C22544A-7EE6-4342-B048-85BDC9FD1C3A}</a:tableStyleId>
              </a:tblPr>
              <a:tblGrid>
                <a:gridCol w="2641209">
                  <a:extLst>
                    <a:ext uri="{9D8B030D-6E8A-4147-A177-3AD203B41FA5}">
                      <a16:colId xmlns:a16="http://schemas.microsoft.com/office/drawing/2014/main" val="20000"/>
                    </a:ext>
                  </a:extLst>
                </a:gridCol>
                <a:gridCol w="2641209">
                  <a:extLst>
                    <a:ext uri="{9D8B030D-6E8A-4147-A177-3AD203B41FA5}">
                      <a16:colId xmlns:a16="http://schemas.microsoft.com/office/drawing/2014/main" val="20001"/>
                    </a:ext>
                  </a:extLst>
                </a:gridCol>
                <a:gridCol w="2641209">
                  <a:extLst>
                    <a:ext uri="{9D8B030D-6E8A-4147-A177-3AD203B41FA5}">
                      <a16:colId xmlns:a16="http://schemas.microsoft.com/office/drawing/2014/main" val="20002"/>
                    </a:ext>
                  </a:extLst>
                </a:gridCol>
                <a:gridCol w="2641209">
                  <a:extLst>
                    <a:ext uri="{9D8B030D-6E8A-4147-A177-3AD203B41FA5}">
                      <a16:colId xmlns:a16="http://schemas.microsoft.com/office/drawing/2014/main" val="20003"/>
                    </a:ext>
                  </a:extLst>
                </a:gridCol>
              </a:tblGrid>
              <a:tr h="411757">
                <a:tc>
                  <a:txBody>
                    <a:bodyPr/>
                    <a:lstStyle/>
                    <a:p>
                      <a:r>
                        <a:rPr lang="en-US" sz="1800" b="1" i="1" u="none" strike="noStrike" kern="1200" baseline="0" dirty="0">
                          <a:solidFill>
                            <a:schemeClr val="bg1"/>
                          </a:solidFill>
                          <a:latin typeface="Arial" panose="020B0604020202020204" pitchFamily="34" charset="0"/>
                          <a:ea typeface="+mn-ea"/>
                          <a:cs typeface="Arial" panose="020B0604020202020204" pitchFamily="34" charset="0"/>
                        </a:rPr>
                        <a:t>Parameters</a:t>
                      </a:r>
                      <a:endParaRPr lang="en-US" dirty="0">
                        <a:solidFill>
                          <a:schemeClr val="bg1"/>
                        </a:solidFill>
                        <a:latin typeface="Arial" panose="020B0604020202020204" pitchFamily="34" charset="0"/>
                        <a:cs typeface="Arial" panose="020B0604020202020204" pitchFamily="34" charset="0"/>
                      </a:endParaRPr>
                    </a:p>
                  </a:txBody>
                  <a:tcPr/>
                </a:tc>
                <a:tc>
                  <a:txBody>
                    <a:bodyPr/>
                    <a:lstStyle/>
                    <a:p>
                      <a:r>
                        <a:rPr lang="en-US" sz="1800" b="1" i="1" u="none" strike="noStrike" kern="1200" baseline="0" dirty="0">
                          <a:solidFill>
                            <a:schemeClr val="bg1"/>
                          </a:solidFill>
                          <a:latin typeface="Arial" panose="020B0604020202020204" pitchFamily="34" charset="0"/>
                          <a:ea typeface="+mn-ea"/>
                          <a:cs typeface="Arial" panose="020B0604020202020204" pitchFamily="34" charset="0"/>
                        </a:rPr>
                        <a:t>IEEE 802.16</a:t>
                      </a:r>
                      <a:endParaRPr lang="en-US" dirty="0">
                        <a:solidFill>
                          <a:schemeClr val="bg1"/>
                        </a:solidFill>
                        <a:latin typeface="Arial" panose="020B0604020202020204" pitchFamily="34" charset="0"/>
                        <a:cs typeface="Arial" panose="020B0604020202020204" pitchFamily="34" charset="0"/>
                      </a:endParaRPr>
                    </a:p>
                  </a:txBody>
                  <a:tcPr/>
                </a:tc>
                <a:tc>
                  <a:txBody>
                    <a:bodyPr/>
                    <a:lstStyle/>
                    <a:p>
                      <a:r>
                        <a:rPr lang="en-US" sz="1800" b="1" i="1" u="none" strike="noStrike" kern="1200" baseline="0" dirty="0">
                          <a:solidFill>
                            <a:schemeClr val="bg1"/>
                          </a:solidFill>
                          <a:latin typeface="Arial" panose="020B0604020202020204" pitchFamily="34" charset="0"/>
                          <a:ea typeface="+mn-ea"/>
                          <a:cs typeface="Arial" panose="020B0604020202020204" pitchFamily="34" charset="0"/>
                        </a:rPr>
                        <a:t>IEEE 802.16a</a:t>
                      </a:r>
                      <a:endParaRPr lang="en-US" dirty="0">
                        <a:solidFill>
                          <a:schemeClr val="bg1"/>
                        </a:solidFill>
                        <a:latin typeface="Arial" panose="020B0604020202020204" pitchFamily="34" charset="0"/>
                        <a:cs typeface="Arial" panose="020B0604020202020204" pitchFamily="34" charset="0"/>
                      </a:endParaRPr>
                    </a:p>
                  </a:txBody>
                  <a:tcPr/>
                </a:tc>
                <a:tc>
                  <a:txBody>
                    <a:bodyPr/>
                    <a:lstStyle/>
                    <a:p>
                      <a:r>
                        <a:rPr lang="en-US" sz="1800" b="1" i="1" u="none" strike="noStrike" kern="1200" baseline="0" dirty="0">
                          <a:solidFill>
                            <a:schemeClr val="bg1"/>
                          </a:solidFill>
                          <a:latin typeface="Arial" panose="020B0604020202020204" pitchFamily="34" charset="0"/>
                          <a:ea typeface="+mn-ea"/>
                          <a:cs typeface="Arial" panose="020B0604020202020204" pitchFamily="34" charset="0"/>
                        </a:rPr>
                        <a:t>IEEE 802.16e</a:t>
                      </a:r>
                      <a:endParaRPr lang="en-US" dirty="0">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720574">
                <a:tc>
                  <a:txBody>
                    <a:bodyPr/>
                    <a:lstStyle/>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Spectrum</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10–66 GHz</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2–11 GHz </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u="none" strike="noStrike" kern="1200" baseline="0" dirty="0">
                          <a:solidFill>
                            <a:schemeClr val="dk1"/>
                          </a:solidFill>
                          <a:latin typeface="Arial" panose="020B0604020202020204" pitchFamily="34" charset="0"/>
                          <a:ea typeface="+mn-ea"/>
                          <a:cs typeface="Arial" panose="020B0604020202020204" pitchFamily="34" charset="0"/>
                        </a:rPr>
                        <a:t>&lt;</a:t>
                      </a: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6 GHz</a:t>
                      </a:r>
                      <a:endParaRPr lang="en-US" b="1" dirty="0">
                        <a:solidFill>
                          <a:schemeClr val="bg1"/>
                        </a:solidFill>
                        <a:latin typeface="Arial" panose="020B0604020202020204" pitchFamily="34" charset="0"/>
                        <a:cs typeface="Arial" panose="020B0604020202020204" pitchFamily="34" charset="0"/>
                      </a:endParaRPr>
                    </a:p>
                    <a:p>
                      <a:endParaRPr lang="en-US" b="1" dirty="0">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720574">
                <a:tc>
                  <a:txBody>
                    <a:bodyPr/>
                    <a:lstStyle/>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Configuration</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Line-of-sight</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Non-line-of-sight</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Non-line-of-sight</a:t>
                      </a:r>
                      <a:endParaRPr lang="en-US" b="1" dirty="0">
                        <a:solidFill>
                          <a:schemeClr val="bg1"/>
                        </a:solidFill>
                        <a:latin typeface="Arial" panose="020B0604020202020204" pitchFamily="34" charset="0"/>
                        <a:cs typeface="Arial" panose="020B0604020202020204" pitchFamily="34" charset="0"/>
                      </a:endParaRPr>
                    </a:p>
                    <a:p>
                      <a:endParaRPr lang="en-US" b="1" dirty="0">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1029391">
                <a:tc>
                  <a:txBody>
                    <a:bodyPr/>
                    <a:lstStyle/>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Bit rate</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32–134 Mbps</a:t>
                      </a:r>
                    </a:p>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(28 MHz channel)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solidFill>
                          <a:schemeClr val="bg1"/>
                        </a:solidFill>
                        <a:latin typeface="Arial" panose="020B0604020202020204" pitchFamily="34" charset="0"/>
                        <a:cs typeface="Arial" panose="020B0604020202020204" pitchFamily="34" charset="0"/>
                      </a:endParaRPr>
                    </a:p>
                  </a:txBody>
                  <a:tcPr/>
                </a:tc>
                <a:tc>
                  <a:txBody>
                    <a:bodyPr/>
                    <a:lstStyle/>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≤70 or 100 Mbps</a:t>
                      </a:r>
                    </a:p>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(20 MHz channel)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solidFill>
                          <a:schemeClr val="bg1"/>
                        </a:solidFill>
                        <a:latin typeface="Arial" panose="020B0604020202020204" pitchFamily="34" charset="0"/>
                        <a:cs typeface="Arial" panose="020B0604020202020204" pitchFamily="34" charset="0"/>
                      </a:endParaRPr>
                    </a:p>
                  </a:txBody>
                  <a:tcPr/>
                </a:tc>
                <a:tc>
                  <a:txBody>
                    <a:bodyPr/>
                    <a:lstStyle/>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Up to 15 Mbps</a:t>
                      </a:r>
                      <a:endParaRPr lang="en-US" b="1" dirty="0">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r h="967675">
                <a:tc>
                  <a:txBody>
                    <a:bodyPr/>
                    <a:lstStyle/>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Modulation</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QPSK, 16-QAM,</a:t>
                      </a:r>
                    </a:p>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64-QAM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solidFill>
                          <a:schemeClr val="bg1"/>
                        </a:solidFill>
                        <a:latin typeface="Arial" panose="020B0604020202020204" pitchFamily="34" charset="0"/>
                        <a:cs typeface="Arial" panose="020B0604020202020204" pitchFamily="34" charset="0"/>
                      </a:endParaRPr>
                    </a:p>
                  </a:txBody>
                  <a:tcPr/>
                </a:tc>
                <a:tc>
                  <a:txBody>
                    <a:bodyPr/>
                    <a:lstStyle/>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256 subcarrier OFDM</a:t>
                      </a:r>
                    </a:p>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using QPSK, 16-QAM,</a:t>
                      </a:r>
                    </a:p>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64-QAM, 256-QAM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Same as 802.16a</a:t>
                      </a:r>
                      <a:endParaRPr lang="en-US" b="1" dirty="0">
                        <a:solidFill>
                          <a:schemeClr val="bg1"/>
                        </a:solidFill>
                        <a:latin typeface="Arial" panose="020B0604020202020204" pitchFamily="34" charset="0"/>
                        <a:cs typeface="Arial" panose="020B0604020202020204" pitchFamily="34" charset="0"/>
                      </a:endParaRPr>
                    </a:p>
                    <a:p>
                      <a:endParaRPr lang="en-US" b="1" dirty="0">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4"/>
                  </a:ext>
                </a:extLst>
              </a:tr>
              <a:tr h="720574">
                <a:tc>
                  <a:txBody>
                    <a:bodyPr/>
                    <a:lstStyle/>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Mobility</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Fixed</a:t>
                      </a:r>
                      <a:endParaRPr lang="en-US" b="1" dirty="0">
                        <a:solidFill>
                          <a:schemeClr val="bg1"/>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Fixed</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≤75 Mph</a:t>
                      </a:r>
                      <a:endParaRPr lang="en-US" b="1" dirty="0">
                        <a:solidFill>
                          <a:schemeClr val="bg1"/>
                        </a:solidFill>
                        <a:latin typeface="Arial" panose="020B0604020202020204" pitchFamily="34" charset="0"/>
                        <a:cs typeface="Arial" panose="020B0604020202020204" pitchFamily="34" charset="0"/>
                      </a:endParaRPr>
                    </a:p>
                    <a:p>
                      <a:endParaRPr lang="en-US" b="1" dirty="0">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720574">
                <a:tc>
                  <a:txBody>
                    <a:bodyPr/>
                    <a:lstStyle/>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Channel bandwidth</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20, 25, 28 MHz </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Selectable 1.25–20 MHz </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5 MHz (planned)</a:t>
                      </a:r>
                      <a:endParaRPr lang="en-US" b="1" dirty="0">
                        <a:solidFill>
                          <a:schemeClr val="bg1"/>
                        </a:solidFill>
                        <a:latin typeface="Arial" panose="020B0604020202020204" pitchFamily="34" charset="0"/>
                        <a:cs typeface="Arial" panose="020B0604020202020204" pitchFamily="34" charset="0"/>
                      </a:endParaRPr>
                    </a:p>
                    <a:p>
                      <a:endParaRPr lang="en-US" b="1" dirty="0">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6"/>
                  </a:ext>
                </a:extLst>
              </a:tr>
              <a:tr h="499788">
                <a:tc>
                  <a:txBody>
                    <a:bodyPr/>
                    <a:lstStyle/>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Typical cell radius</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1–3 miles</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3–5 miles </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1–3 miles</a:t>
                      </a:r>
                      <a:endParaRPr lang="en-US" b="1" dirty="0">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29358842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69FE7E-E564-4F4D-81D1-7EB22B33D72D}"/>
              </a:ext>
            </a:extLst>
          </p:cNvPr>
          <p:cNvSpPr/>
          <p:nvPr/>
        </p:nvSpPr>
        <p:spPr>
          <a:xfrm>
            <a:off x="667021" y="566209"/>
            <a:ext cx="10885253" cy="5493812"/>
          </a:xfrm>
          <a:prstGeom prst="rect">
            <a:avLst/>
          </a:prstGeom>
        </p:spPr>
        <p:txBody>
          <a:bodyPr wrap="square">
            <a:spAutoFit/>
          </a:bodyPr>
          <a:lstStyle/>
          <a:p>
            <a:pPr lvl="0" algn="just">
              <a:lnSpc>
                <a:spcPct val="150000"/>
              </a:lnSpc>
            </a:pPr>
            <a:r>
              <a:rPr lang="en-US" sz="2400" dirty="0">
                <a:solidFill>
                  <a:prstClr val="black"/>
                </a:solidFill>
                <a:latin typeface="Arial" panose="020B0604020202020204" pitchFamily="34" charset="0"/>
                <a:cs typeface="Arial" panose="020B0604020202020204" pitchFamily="34" charset="0"/>
              </a:rPr>
              <a:t>The three physical layers are </a:t>
            </a:r>
          </a:p>
          <a:p>
            <a:pPr marL="342900" lvl="0" indent="-342900" algn="just">
              <a:lnSpc>
                <a:spcPct val="150000"/>
              </a:lnSpc>
              <a:buFont typeface="Wingdings" panose="05000000000000000000" pitchFamily="2" charset="2"/>
              <a:buChar char="ü"/>
            </a:pPr>
            <a:r>
              <a:rPr lang="en-US" sz="2200" dirty="0">
                <a:solidFill>
                  <a:prstClr val="black"/>
                </a:solidFill>
                <a:latin typeface="Arial" panose="020B0604020202020204" pitchFamily="34" charset="0"/>
                <a:cs typeface="Arial" panose="020B0604020202020204" pitchFamily="34" charset="0"/>
              </a:rPr>
              <a:t>IR baseband PHY, </a:t>
            </a:r>
          </a:p>
          <a:p>
            <a:pPr marL="342900" lvl="0" indent="-342900" algn="just">
              <a:lnSpc>
                <a:spcPct val="150000"/>
              </a:lnSpc>
              <a:buFont typeface="Wingdings" panose="05000000000000000000" pitchFamily="2" charset="2"/>
              <a:buChar char="ü"/>
            </a:pPr>
            <a:r>
              <a:rPr lang="en-US" sz="2200" dirty="0">
                <a:solidFill>
                  <a:prstClr val="black"/>
                </a:solidFill>
                <a:latin typeface="Arial" panose="020B0604020202020204" pitchFamily="34" charset="0"/>
                <a:cs typeface="Arial" panose="020B0604020202020204" pitchFamily="34" charset="0"/>
              </a:rPr>
              <a:t>FHSS radio in the 2.4 GHz band, </a:t>
            </a:r>
          </a:p>
          <a:p>
            <a:pPr marL="342900" lvl="0" indent="-342900" algn="just">
              <a:lnSpc>
                <a:spcPct val="150000"/>
              </a:lnSpc>
              <a:buFont typeface="Wingdings" panose="05000000000000000000" pitchFamily="2" charset="2"/>
              <a:buChar char="ü"/>
            </a:pPr>
            <a:r>
              <a:rPr lang="en-US" sz="2200" dirty="0">
                <a:solidFill>
                  <a:prstClr val="black"/>
                </a:solidFill>
                <a:latin typeface="Arial" panose="020B0604020202020204" pitchFamily="34" charset="0"/>
                <a:cs typeface="Arial" panose="020B0604020202020204" pitchFamily="34" charset="0"/>
              </a:rPr>
              <a:t>DSSS radio in the 2.4 GHz. </a:t>
            </a:r>
          </a:p>
          <a:p>
            <a:pPr marL="342900" lvl="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All three physical layers support both </a:t>
            </a:r>
            <a:r>
              <a:rPr lang="en-US" sz="2400" dirty="0">
                <a:solidFill>
                  <a:srgbClr val="C00000"/>
                </a:solidFill>
                <a:latin typeface="Arial" panose="020B0604020202020204" pitchFamily="34" charset="0"/>
                <a:cs typeface="Arial" panose="020B0604020202020204" pitchFamily="34" charset="0"/>
              </a:rPr>
              <a:t>1 and 2 Mbps</a:t>
            </a:r>
            <a:r>
              <a:rPr lang="en-US" sz="2400" dirty="0">
                <a:solidFill>
                  <a:prstClr val="black"/>
                </a:solidFill>
                <a:latin typeface="Arial" panose="020B0604020202020204" pitchFamily="34" charset="0"/>
                <a:cs typeface="Arial" panose="020B0604020202020204" pitchFamily="34" charset="0"/>
              </a:rPr>
              <a:t> operations.</a:t>
            </a:r>
          </a:p>
          <a:p>
            <a:pPr marL="342900" lvl="0" indent="-3429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WLANs support asynchronous data transfers</a:t>
            </a:r>
            <a:r>
              <a:rPr lang="en-US" sz="2400" dirty="0">
                <a:solidFill>
                  <a:prstClr val="black"/>
                </a:solidFill>
                <a:latin typeface="Arial" panose="020B0604020202020204" pitchFamily="34" charset="0"/>
                <a:cs typeface="Arial" panose="020B0604020202020204" pitchFamily="34" charset="0"/>
              </a:rPr>
              <a:t> that refer to the traffic that is relatively </a:t>
            </a:r>
            <a:r>
              <a:rPr lang="en-US" sz="2400" dirty="0">
                <a:solidFill>
                  <a:srgbClr val="C00000"/>
                </a:solidFill>
                <a:latin typeface="Arial" panose="020B0604020202020204" pitchFamily="34" charset="0"/>
                <a:cs typeface="Arial" panose="020B0604020202020204" pitchFamily="34" charset="0"/>
              </a:rPr>
              <a:t>insensitive to time delays </a:t>
            </a:r>
            <a:r>
              <a:rPr lang="en-US" sz="2400" dirty="0">
                <a:solidFill>
                  <a:prstClr val="black"/>
                </a:solidFill>
                <a:latin typeface="Arial" panose="020B0604020202020204" pitchFamily="34" charset="0"/>
                <a:cs typeface="Arial" panose="020B0604020202020204" pitchFamily="34" charset="0"/>
              </a:rPr>
              <a:t>such as </a:t>
            </a:r>
            <a:r>
              <a:rPr lang="en-US" sz="2400" dirty="0">
                <a:solidFill>
                  <a:srgbClr val="C00000"/>
                </a:solidFill>
                <a:latin typeface="Arial" panose="020B0604020202020204" pitchFamily="34" charset="0"/>
                <a:cs typeface="Arial" panose="020B0604020202020204" pitchFamily="34" charset="0"/>
              </a:rPr>
              <a:t>electronic mail and file transfers</a:t>
            </a:r>
            <a:r>
              <a:rPr lang="en-US" sz="2400" dirty="0">
                <a:solidFill>
                  <a:prstClr val="black"/>
                </a:solidFill>
                <a:latin typeface="Arial" panose="020B0604020202020204" pitchFamily="34" charset="0"/>
                <a:cs typeface="Arial" panose="020B0604020202020204" pitchFamily="34" charset="0"/>
              </a:rPr>
              <a:t>. </a:t>
            </a:r>
          </a:p>
          <a:p>
            <a:pPr marL="342900" lvl="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Optionally WLANs can also support the traffic, which is bounded by the </a:t>
            </a:r>
            <a:r>
              <a:rPr lang="en-US" sz="2400" dirty="0">
                <a:solidFill>
                  <a:srgbClr val="C00000"/>
                </a:solidFill>
                <a:latin typeface="Arial" panose="020B0604020202020204" pitchFamily="34" charset="0"/>
                <a:cs typeface="Arial" panose="020B0604020202020204" pitchFamily="34" charset="0"/>
              </a:rPr>
              <a:t>specified time delay</a:t>
            </a:r>
            <a:r>
              <a:rPr lang="en-US" sz="2400" dirty="0">
                <a:solidFill>
                  <a:prstClr val="black"/>
                </a:solidFill>
                <a:latin typeface="Arial" panose="020B0604020202020204" pitchFamily="34" charset="0"/>
                <a:cs typeface="Arial" panose="020B0604020202020204" pitchFamily="34" charset="0"/>
              </a:rPr>
              <a:t>, to achieve an </a:t>
            </a:r>
            <a:r>
              <a:rPr lang="en-US" sz="2400" dirty="0">
                <a:solidFill>
                  <a:srgbClr val="C00000"/>
                </a:solidFill>
                <a:latin typeface="Arial" panose="020B0604020202020204" pitchFamily="34" charset="0"/>
                <a:cs typeface="Arial" panose="020B0604020202020204" pitchFamily="34" charset="0"/>
              </a:rPr>
              <a:t>acceptable quality of service (QoS), such as packetized voice and video.</a:t>
            </a:r>
            <a:endParaRPr lang="en-IN" sz="2400" dirty="0">
              <a:solidFill>
                <a:srgbClr val="C00000"/>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54F18A88-15AD-429E-926C-51EB696F3556}"/>
              </a:ext>
            </a:extLst>
          </p:cNvPr>
          <p:cNvSpPr>
            <a:spLocks noGrp="1"/>
          </p:cNvSpPr>
          <p:nvPr>
            <p:ph type="dt" sz="half" idx="10"/>
          </p:nvPr>
        </p:nvSpPr>
        <p:spPr/>
        <p:txBody>
          <a:bodyPr/>
          <a:lstStyle/>
          <a:p>
            <a:fld id="{71123CAA-749A-4E99-A05D-42E382E7BC0E}" type="datetime1">
              <a:rPr lang="en-IN" smtClean="0"/>
              <a:t>25-03-2023</a:t>
            </a:fld>
            <a:endParaRPr lang="en-IN"/>
          </a:p>
        </p:txBody>
      </p:sp>
      <p:sp>
        <p:nvSpPr>
          <p:cNvPr id="4" name="Slide Number Placeholder 3">
            <a:extLst>
              <a:ext uri="{FF2B5EF4-FFF2-40B4-BE49-F238E27FC236}">
                <a16:creationId xmlns:a16="http://schemas.microsoft.com/office/drawing/2014/main" id="{D6C525C4-5F97-4767-A53E-63F89DAC887B}"/>
              </a:ext>
            </a:extLst>
          </p:cNvPr>
          <p:cNvSpPr>
            <a:spLocks noGrp="1"/>
          </p:cNvSpPr>
          <p:nvPr>
            <p:ph type="sldNum" sz="quarter" idx="12"/>
          </p:nvPr>
        </p:nvSpPr>
        <p:spPr/>
        <p:txBody>
          <a:bodyPr/>
          <a:lstStyle/>
          <a:p>
            <a:fld id="{A2D3AD60-8DFE-4A91-8D6A-A890996E6D96}" type="slidenum">
              <a:rPr lang="en-IN" smtClean="0"/>
              <a:t>130</a:t>
            </a:fld>
            <a:endParaRPr lang="en-IN"/>
          </a:p>
        </p:txBody>
      </p:sp>
    </p:spTree>
    <p:extLst>
      <p:ext uri="{BB962C8B-B14F-4D97-AF65-F5344CB8AC3E}">
        <p14:creationId xmlns:p14="http://schemas.microsoft.com/office/powerpoint/2010/main" val="350257251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44347" y="282102"/>
            <a:ext cx="5579476" cy="646331"/>
          </a:xfrm>
          <a:prstGeom prst="rect">
            <a:avLst/>
          </a:prstGeom>
        </p:spPr>
        <p:txBody>
          <a:bodyPr wrap="none">
            <a:spAutoFit/>
          </a:bodyPr>
          <a:lstStyle/>
          <a:p>
            <a:r>
              <a:rPr lang="en-IN" sz="3600" b="1" dirty="0">
                <a:solidFill>
                  <a:schemeClr val="bg1"/>
                </a:solidFill>
                <a:latin typeface="Arial" panose="020B0604020202020204" pitchFamily="34" charset="0"/>
                <a:cs typeface="Arial" panose="020B0604020202020204" pitchFamily="34" charset="0"/>
              </a:rPr>
              <a:t>IEEE 802.11 Architecture</a:t>
            </a:r>
            <a:endParaRPr lang="en-IN" sz="36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666553" y="860861"/>
            <a:ext cx="10687247" cy="5632311"/>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The architecture of the IEEE 802.11 WLAN </a:t>
            </a:r>
            <a:r>
              <a:rPr lang="en-US" sz="2400" dirty="0">
                <a:solidFill>
                  <a:srgbClr val="C00000"/>
                </a:solidFill>
                <a:latin typeface="Arial" panose="020B0604020202020204" pitchFamily="34" charset="0"/>
                <a:cs typeface="Arial" panose="020B0604020202020204" pitchFamily="34" charset="0"/>
              </a:rPr>
              <a:t>is designed to support a network where most decision making is distributed to mobile stations</a:t>
            </a:r>
            <a:r>
              <a:rPr lang="en-US" sz="2400" dirty="0">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This type of architecture has several advantages: </a:t>
            </a:r>
          </a:p>
          <a:p>
            <a:pPr marL="342900" indent="-3429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It is tolerant of faults in all of the WLAN equipment and </a:t>
            </a:r>
            <a:r>
              <a:rPr lang="en-US" sz="2400" dirty="0">
                <a:solidFill>
                  <a:srgbClr val="C00000"/>
                </a:solidFill>
                <a:latin typeface="Arial" panose="020B0604020202020204" pitchFamily="34" charset="0"/>
                <a:cs typeface="Arial" panose="020B0604020202020204" pitchFamily="34" charset="0"/>
              </a:rPr>
              <a:t>eliminates possible bottlenecks a centralized architecture would introduce</a:t>
            </a:r>
            <a:r>
              <a:rPr lang="en-US" sz="2400" dirty="0">
                <a:latin typeface="Arial" panose="020B0604020202020204" pitchFamily="34" charset="0"/>
                <a:cs typeface="Arial" panose="020B0604020202020204" pitchFamily="34" charset="0"/>
              </a:rPr>
              <a:t>.</a:t>
            </a:r>
          </a:p>
          <a:p>
            <a:pPr marL="342900" indent="-342900" algn="just">
              <a:lnSpc>
                <a:spcPct val="150000"/>
              </a:lnSpc>
              <a:buFont typeface="Wingdings" panose="05000000000000000000" pitchFamily="2" charset="2"/>
              <a:buChar char="ü"/>
            </a:pPr>
            <a:r>
              <a:rPr lang="en-US" sz="2400" dirty="0">
                <a:solidFill>
                  <a:srgbClr val="C00000"/>
                </a:solidFill>
                <a:latin typeface="Arial" panose="020B0604020202020204" pitchFamily="34" charset="0"/>
                <a:cs typeface="Arial" panose="020B0604020202020204" pitchFamily="34" charset="0"/>
              </a:rPr>
              <a:t>The architecture is flexible </a:t>
            </a:r>
            <a:r>
              <a:rPr lang="en-US" sz="2400" dirty="0">
                <a:solidFill>
                  <a:schemeClr val="bg1"/>
                </a:solidFill>
                <a:latin typeface="Arial" panose="020B0604020202020204" pitchFamily="34" charset="0"/>
                <a:cs typeface="Arial" panose="020B0604020202020204" pitchFamily="34" charset="0"/>
              </a:rPr>
              <a:t>and can easily support both small, transient networks and large, semi permanent or permanent networks. </a:t>
            </a:r>
          </a:p>
          <a:p>
            <a:pPr marL="342900" indent="-342900" algn="just">
              <a:lnSpc>
                <a:spcPct val="150000"/>
              </a:lnSpc>
              <a:buFont typeface="Wingdings" panose="05000000000000000000" pitchFamily="2" charset="2"/>
              <a:buChar char="ü"/>
            </a:pPr>
            <a:r>
              <a:rPr lang="en-US" sz="2400" dirty="0">
                <a:solidFill>
                  <a:srgbClr val="C00000"/>
                </a:solidFill>
                <a:latin typeface="Arial" panose="020B0604020202020204" pitchFamily="34" charset="0"/>
                <a:cs typeface="Arial" panose="020B0604020202020204" pitchFamily="34" charset="0"/>
              </a:rPr>
              <a:t>In addition, the architecture and protocols offer significant power saving and prolong the battery life of mobile equipment without losing network connectivity</a:t>
            </a:r>
            <a:r>
              <a:rPr lang="en-US" sz="2400" dirty="0">
                <a:latin typeface="Arial" panose="020B0604020202020204" pitchFamily="34" charset="0"/>
                <a:cs typeface="Arial" panose="020B0604020202020204" pitchFamily="34" charset="0"/>
              </a:rPr>
              <a:t>.</a:t>
            </a:r>
            <a:endParaRPr lang="en-IN" sz="24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298223B4-9EFB-4425-80A2-DFFAB7D6D838}"/>
              </a:ext>
            </a:extLst>
          </p:cNvPr>
          <p:cNvSpPr>
            <a:spLocks noGrp="1"/>
          </p:cNvSpPr>
          <p:nvPr>
            <p:ph type="dt" sz="half" idx="10"/>
          </p:nvPr>
        </p:nvSpPr>
        <p:spPr/>
        <p:txBody>
          <a:bodyPr/>
          <a:lstStyle/>
          <a:p>
            <a:fld id="{8A891E9F-80FE-4F3A-B759-B64DDAD0B5F5}" type="datetime1">
              <a:rPr lang="en-IN" smtClean="0"/>
              <a:t>25-03-2023</a:t>
            </a:fld>
            <a:endParaRPr lang="en-IN"/>
          </a:p>
        </p:txBody>
      </p:sp>
      <p:sp>
        <p:nvSpPr>
          <p:cNvPr id="5" name="Slide Number Placeholder 4">
            <a:extLst>
              <a:ext uri="{FF2B5EF4-FFF2-40B4-BE49-F238E27FC236}">
                <a16:creationId xmlns:a16="http://schemas.microsoft.com/office/drawing/2014/main" id="{A71904F8-D38C-4BA0-A08D-DF9CDA698DB9}"/>
              </a:ext>
            </a:extLst>
          </p:cNvPr>
          <p:cNvSpPr>
            <a:spLocks noGrp="1"/>
          </p:cNvSpPr>
          <p:nvPr>
            <p:ph type="sldNum" sz="quarter" idx="12"/>
          </p:nvPr>
        </p:nvSpPr>
        <p:spPr/>
        <p:txBody>
          <a:bodyPr/>
          <a:lstStyle/>
          <a:p>
            <a:fld id="{A2D3AD60-8DFE-4A91-8D6A-A890996E6D96}" type="slidenum">
              <a:rPr lang="en-IN" smtClean="0"/>
              <a:t>131</a:t>
            </a:fld>
            <a:endParaRPr lang="en-IN"/>
          </a:p>
        </p:txBody>
      </p:sp>
    </p:spTree>
    <p:extLst>
      <p:ext uri="{BB962C8B-B14F-4D97-AF65-F5344CB8AC3E}">
        <p14:creationId xmlns:p14="http://schemas.microsoft.com/office/powerpoint/2010/main" val="215694203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0291" y="729151"/>
            <a:ext cx="10462022" cy="5216813"/>
          </a:xfrm>
          <a:prstGeom prst="rect">
            <a:avLst/>
          </a:prstGeom>
        </p:spPr>
        <p:txBody>
          <a:bodyPr wrap="square">
            <a:spAutoFit/>
          </a:bodyPr>
          <a:lstStyle/>
          <a:p>
            <a:pPr algn="just">
              <a:lnSpc>
                <a:spcPct val="150000"/>
              </a:lnSpc>
            </a:pPr>
            <a:r>
              <a:rPr lang="en-US" sz="2400" dirty="0">
                <a:solidFill>
                  <a:schemeClr val="bg1"/>
                </a:solidFill>
                <a:latin typeface="Arial" panose="020B0604020202020204" pitchFamily="34" charset="0"/>
                <a:cs typeface="Arial" panose="020B0604020202020204" pitchFamily="34" charset="0"/>
              </a:rPr>
              <a:t>Two network architectures are defined in the IEEE 802.11 standard:</a:t>
            </a:r>
          </a:p>
          <a:p>
            <a:pPr marL="342900" indent="-342900" algn="just">
              <a:lnSpc>
                <a:spcPct val="150000"/>
              </a:lnSpc>
              <a:buFont typeface="Wingdings" panose="05000000000000000000" pitchFamily="2" charset="2"/>
              <a:buChar char="Ø"/>
            </a:pPr>
            <a:r>
              <a:rPr lang="en-US" sz="2200" b="1" i="1" dirty="0">
                <a:solidFill>
                  <a:schemeClr val="bg1"/>
                </a:solidFill>
                <a:latin typeface="Arial" panose="020B0604020202020204" pitchFamily="34" charset="0"/>
                <a:cs typeface="Arial" panose="020B0604020202020204" pitchFamily="34" charset="0"/>
              </a:rPr>
              <a:t>Infrastructure network: </a:t>
            </a:r>
            <a:r>
              <a:rPr lang="en-US" sz="2200" dirty="0">
                <a:solidFill>
                  <a:schemeClr val="bg1"/>
                </a:solidFill>
                <a:latin typeface="Arial" panose="020B0604020202020204" pitchFamily="34" charset="0"/>
                <a:cs typeface="Arial" panose="020B0604020202020204" pitchFamily="34" charset="0"/>
              </a:rPr>
              <a:t>An infrastructure network is the network architecture for providing communication between wireless clients and wired network resources. The transition of data from the wireless to wired medium occurs via an AP. An</a:t>
            </a:r>
            <a:r>
              <a:rPr lang="en-US" sz="2200" dirty="0">
                <a:solidFill>
                  <a:srgbClr val="C00000"/>
                </a:solidFill>
                <a:latin typeface="Arial" panose="020B0604020202020204" pitchFamily="34" charset="0"/>
                <a:cs typeface="Arial" panose="020B0604020202020204" pitchFamily="34" charset="0"/>
              </a:rPr>
              <a:t> AP and its associated wireless clients define the coverage area. Together all the devices form a </a:t>
            </a:r>
            <a:r>
              <a:rPr lang="en-US" sz="2200" i="1" dirty="0">
                <a:solidFill>
                  <a:srgbClr val="C00000"/>
                </a:solidFill>
                <a:latin typeface="Arial" panose="020B0604020202020204" pitchFamily="34" charset="0"/>
                <a:cs typeface="Arial" panose="020B0604020202020204" pitchFamily="34" charset="0"/>
              </a:rPr>
              <a:t>basic service set</a:t>
            </a:r>
            <a:r>
              <a:rPr lang="en-US" sz="2200" i="1" dirty="0">
                <a:latin typeface="Arial" panose="020B0604020202020204" pitchFamily="34" charset="0"/>
                <a:cs typeface="Arial" panose="020B0604020202020204" pitchFamily="34" charset="0"/>
              </a:rPr>
              <a:t>.</a:t>
            </a:r>
            <a:endParaRPr lang="en-US" sz="2200" dirty="0">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Ø"/>
            </a:pPr>
            <a:r>
              <a:rPr lang="en-US" sz="2200" b="1" i="1" dirty="0">
                <a:solidFill>
                  <a:schemeClr val="bg1"/>
                </a:solidFill>
                <a:latin typeface="Arial" panose="020B0604020202020204" pitchFamily="34" charset="0"/>
                <a:cs typeface="Arial" panose="020B0604020202020204" pitchFamily="34" charset="0"/>
              </a:rPr>
              <a:t>Point-to-point (ad hoc) network: </a:t>
            </a:r>
            <a:r>
              <a:rPr lang="en-US" sz="2200" dirty="0">
                <a:solidFill>
                  <a:schemeClr val="bg1"/>
                </a:solidFill>
                <a:latin typeface="Arial" panose="020B0604020202020204" pitchFamily="34" charset="0"/>
                <a:cs typeface="Arial" panose="020B0604020202020204" pitchFamily="34" charset="0"/>
              </a:rPr>
              <a:t>An ad hoc network is the architecture that is used to support mutual communication between wireless clients. Typically, an </a:t>
            </a:r>
            <a:r>
              <a:rPr lang="en-US" sz="2200" dirty="0">
                <a:solidFill>
                  <a:srgbClr val="C00000"/>
                </a:solidFill>
                <a:latin typeface="Arial" panose="020B0604020202020204" pitchFamily="34" charset="0"/>
                <a:cs typeface="Arial" panose="020B0604020202020204" pitchFamily="34" charset="0"/>
              </a:rPr>
              <a:t>ad hoc network is created spontaneously and does not support access to wired networks. An ad hoc network does not require an AP</a:t>
            </a:r>
            <a:r>
              <a:rPr lang="en-US" sz="2200" dirty="0">
                <a:latin typeface="Arial" panose="020B0604020202020204" pitchFamily="34" charset="0"/>
                <a:cs typeface="Arial" panose="020B0604020202020204" pitchFamily="34" charset="0"/>
              </a:rPr>
              <a:t>.</a:t>
            </a:r>
            <a:endParaRPr lang="en-IN" sz="2200" dirty="0">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6B68810B-E35D-4592-9AA8-C3BAC28F20FD}"/>
              </a:ext>
            </a:extLst>
          </p:cNvPr>
          <p:cNvSpPr>
            <a:spLocks noGrp="1"/>
          </p:cNvSpPr>
          <p:nvPr>
            <p:ph type="dt" sz="half" idx="10"/>
          </p:nvPr>
        </p:nvSpPr>
        <p:spPr/>
        <p:txBody>
          <a:bodyPr/>
          <a:lstStyle/>
          <a:p>
            <a:fld id="{1D7BD638-2FF8-441D-BA3A-751334AB9849}" type="datetime1">
              <a:rPr lang="en-IN" smtClean="0"/>
              <a:t>25-03-2023</a:t>
            </a:fld>
            <a:endParaRPr lang="en-IN"/>
          </a:p>
        </p:txBody>
      </p:sp>
      <p:sp>
        <p:nvSpPr>
          <p:cNvPr id="4" name="Slide Number Placeholder 3">
            <a:extLst>
              <a:ext uri="{FF2B5EF4-FFF2-40B4-BE49-F238E27FC236}">
                <a16:creationId xmlns:a16="http://schemas.microsoft.com/office/drawing/2014/main" id="{5E14F71A-9E1D-4508-81B7-70E1B84E744F}"/>
              </a:ext>
            </a:extLst>
          </p:cNvPr>
          <p:cNvSpPr>
            <a:spLocks noGrp="1"/>
          </p:cNvSpPr>
          <p:nvPr>
            <p:ph type="sldNum" sz="quarter" idx="12"/>
          </p:nvPr>
        </p:nvSpPr>
        <p:spPr/>
        <p:txBody>
          <a:bodyPr/>
          <a:lstStyle/>
          <a:p>
            <a:fld id="{A2D3AD60-8DFE-4A91-8D6A-A890996E6D96}" type="slidenum">
              <a:rPr lang="en-IN" smtClean="0"/>
              <a:t>132</a:t>
            </a:fld>
            <a:endParaRPr lang="en-IN"/>
          </a:p>
        </p:txBody>
      </p:sp>
    </p:spTree>
    <p:extLst>
      <p:ext uri="{BB962C8B-B14F-4D97-AF65-F5344CB8AC3E}">
        <p14:creationId xmlns:p14="http://schemas.microsoft.com/office/powerpoint/2010/main" val="360319432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54709" y="322033"/>
            <a:ext cx="11653720" cy="2308324"/>
          </a:xfrm>
          <a:prstGeom prst="rect">
            <a:avLst/>
          </a:prstGeom>
        </p:spPr>
        <p:txBody>
          <a:bodyPr wrap="square">
            <a:spAutoFit/>
          </a:bodyPr>
          <a:lstStyle/>
          <a:p>
            <a:pPr algn="just">
              <a:lnSpc>
                <a:spcPct val="150000"/>
              </a:lnSpc>
            </a:pPr>
            <a:r>
              <a:rPr lang="en-US" sz="2400" dirty="0">
                <a:solidFill>
                  <a:schemeClr val="bg1"/>
                </a:solidFill>
                <a:latin typeface="Arial" panose="020B0604020202020204" pitchFamily="34" charset="0"/>
                <a:cs typeface="Arial" panose="020B0604020202020204" pitchFamily="34" charset="0"/>
              </a:rPr>
              <a:t>IEEE 802.11 supports three basic topologies for WLANs: </a:t>
            </a:r>
          </a:p>
          <a:p>
            <a:pPr marL="342900" indent="-3429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 Independent basic service set (IBSS), </a:t>
            </a:r>
          </a:p>
          <a:p>
            <a:pPr marL="342900" indent="-3429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 Basic service set, </a:t>
            </a:r>
          </a:p>
          <a:p>
            <a:pPr marL="342900" indent="-3429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Extended service set (ESS). </a:t>
            </a:r>
          </a:p>
        </p:txBody>
      </p:sp>
      <p:sp>
        <p:nvSpPr>
          <p:cNvPr id="4" name="Date Placeholder 3">
            <a:extLst>
              <a:ext uri="{FF2B5EF4-FFF2-40B4-BE49-F238E27FC236}">
                <a16:creationId xmlns:a16="http://schemas.microsoft.com/office/drawing/2014/main" id="{E7F17049-0ABE-4DC4-897B-A8066939F1A5}"/>
              </a:ext>
            </a:extLst>
          </p:cNvPr>
          <p:cNvSpPr>
            <a:spLocks noGrp="1"/>
          </p:cNvSpPr>
          <p:nvPr>
            <p:ph type="dt" sz="half" idx="10"/>
          </p:nvPr>
        </p:nvSpPr>
        <p:spPr/>
        <p:txBody>
          <a:bodyPr/>
          <a:lstStyle/>
          <a:p>
            <a:fld id="{FBD8E87B-6F0F-4781-AF14-996991E987C3}" type="datetime1">
              <a:rPr lang="en-IN" smtClean="0"/>
              <a:t>25-03-2023</a:t>
            </a:fld>
            <a:endParaRPr lang="en-IN" dirty="0"/>
          </a:p>
        </p:txBody>
      </p:sp>
      <p:sp>
        <p:nvSpPr>
          <p:cNvPr id="5" name="Slide Number Placeholder 4">
            <a:extLst>
              <a:ext uri="{FF2B5EF4-FFF2-40B4-BE49-F238E27FC236}">
                <a16:creationId xmlns:a16="http://schemas.microsoft.com/office/drawing/2014/main" id="{0CFC368D-B9E2-462A-A050-660293B5FE9C}"/>
              </a:ext>
            </a:extLst>
          </p:cNvPr>
          <p:cNvSpPr>
            <a:spLocks noGrp="1"/>
          </p:cNvSpPr>
          <p:nvPr>
            <p:ph type="sldNum" sz="quarter" idx="12"/>
          </p:nvPr>
        </p:nvSpPr>
        <p:spPr/>
        <p:txBody>
          <a:bodyPr/>
          <a:lstStyle/>
          <a:p>
            <a:fld id="{A2D3AD60-8DFE-4A91-8D6A-A890996E6D96}" type="slidenum">
              <a:rPr lang="en-IN" smtClean="0"/>
              <a:t>133</a:t>
            </a:fld>
            <a:endParaRPr lang="en-IN"/>
          </a:p>
        </p:txBody>
      </p:sp>
      <p:pic>
        <p:nvPicPr>
          <p:cNvPr id="2052" name="Picture 4" descr="Image result for ESS Configuration in WL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9820" y="2580857"/>
            <a:ext cx="8815754" cy="34849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839846" y="6248399"/>
            <a:ext cx="7664342" cy="461665"/>
          </a:xfrm>
          <a:prstGeom prst="rect">
            <a:avLst/>
          </a:prstGeom>
        </p:spPr>
        <p:txBody>
          <a:bodyPr wrap="none">
            <a:spAutoFit/>
          </a:bodyPr>
          <a:lstStyle/>
          <a:p>
            <a:r>
              <a:rPr lang="en-US"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Define BSS and ESS and explain their role in the architecture</a:t>
            </a:r>
            <a:endParaRPr lang="en-US" sz="2400" dirty="0">
              <a:solidFill>
                <a:srgbClr val="FF0000"/>
              </a:solidFill>
            </a:endParaRPr>
          </a:p>
        </p:txBody>
      </p:sp>
    </p:spTree>
    <p:extLst>
      <p:ext uri="{BB962C8B-B14F-4D97-AF65-F5344CB8AC3E}">
        <p14:creationId xmlns:p14="http://schemas.microsoft.com/office/powerpoint/2010/main" val="332744660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27DB45-4925-4310-866E-242AD4AD0353}" type="datetime1">
              <a:rPr lang="en-IN" smtClean="0"/>
              <a:t>25-03-2023</a:t>
            </a:fld>
            <a:endParaRPr lang="en-IN"/>
          </a:p>
        </p:txBody>
      </p:sp>
      <p:sp>
        <p:nvSpPr>
          <p:cNvPr id="3" name="Slide Number Placeholder 2"/>
          <p:cNvSpPr>
            <a:spLocks noGrp="1"/>
          </p:cNvSpPr>
          <p:nvPr>
            <p:ph type="sldNum" sz="quarter" idx="12"/>
          </p:nvPr>
        </p:nvSpPr>
        <p:spPr/>
        <p:txBody>
          <a:bodyPr/>
          <a:lstStyle/>
          <a:p>
            <a:fld id="{A2D3AD60-8DFE-4A91-8D6A-A890996E6D96}" type="slidenum">
              <a:rPr lang="en-IN" smtClean="0"/>
              <a:t>134</a:t>
            </a:fld>
            <a:endParaRPr lang="en-IN"/>
          </a:p>
        </p:txBody>
      </p:sp>
      <p:pic>
        <p:nvPicPr>
          <p:cNvPr id="4" name="Picture 3"/>
          <p:cNvPicPr>
            <a:picLocks noChangeAspect="1"/>
          </p:cNvPicPr>
          <p:nvPr/>
        </p:nvPicPr>
        <p:blipFill>
          <a:blip r:embed="rId2"/>
          <a:stretch>
            <a:fillRect/>
          </a:stretch>
        </p:blipFill>
        <p:spPr>
          <a:xfrm>
            <a:off x="4980117" y="1146308"/>
            <a:ext cx="7260965" cy="4846740"/>
          </a:xfrm>
          <a:prstGeom prst="rect">
            <a:avLst/>
          </a:prstGeom>
        </p:spPr>
      </p:pic>
      <p:pic>
        <p:nvPicPr>
          <p:cNvPr id="5" name="Picture 4"/>
          <p:cNvPicPr>
            <a:picLocks noChangeAspect="1"/>
          </p:cNvPicPr>
          <p:nvPr/>
        </p:nvPicPr>
        <p:blipFill>
          <a:blip r:embed="rId3"/>
          <a:stretch>
            <a:fillRect/>
          </a:stretch>
        </p:blipFill>
        <p:spPr>
          <a:xfrm>
            <a:off x="102198" y="2152357"/>
            <a:ext cx="4779445" cy="2194643"/>
          </a:xfrm>
          <a:prstGeom prst="rect">
            <a:avLst/>
          </a:prstGeom>
        </p:spPr>
      </p:pic>
    </p:spTree>
    <p:extLst>
      <p:ext uri="{BB962C8B-B14F-4D97-AF65-F5344CB8AC3E}">
        <p14:creationId xmlns:p14="http://schemas.microsoft.com/office/powerpoint/2010/main" val="55578400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9129" y="551898"/>
            <a:ext cx="10913742" cy="5754204"/>
          </a:xfrm>
          <a:prstGeom prst="rect">
            <a:avLst/>
          </a:prstGeom>
        </p:spPr>
        <p:txBody>
          <a:bodyPr wrap="square">
            <a:spAutoFit/>
          </a:bodyPr>
          <a:lstStyle/>
          <a:p>
            <a:pPr lvl="0" algn="just">
              <a:lnSpc>
                <a:spcPct val="150000"/>
              </a:lnSpc>
            </a:pPr>
            <a:r>
              <a:rPr lang="en-US" sz="2200" dirty="0">
                <a:solidFill>
                  <a:prstClr val="black"/>
                </a:solidFill>
                <a:latin typeface="Arial" panose="020B0604020202020204" pitchFamily="34" charset="0"/>
                <a:cs typeface="Arial" panose="020B0604020202020204" pitchFamily="34" charset="0"/>
              </a:rPr>
              <a:t>The MAC layer supports implementations of IBSS, basic service set, and ESS </a:t>
            </a:r>
            <a:r>
              <a:rPr lang="en-IN" sz="2200" dirty="0">
                <a:solidFill>
                  <a:prstClr val="black"/>
                </a:solidFill>
                <a:latin typeface="Arial" panose="020B0604020202020204" pitchFamily="34" charset="0"/>
                <a:cs typeface="Arial" panose="020B0604020202020204" pitchFamily="34" charset="0"/>
              </a:rPr>
              <a:t>configurations.</a:t>
            </a:r>
          </a:p>
          <a:p>
            <a:pPr lvl="0" algn="just">
              <a:lnSpc>
                <a:spcPct val="150000"/>
              </a:lnSpc>
            </a:pPr>
            <a:r>
              <a:rPr lang="en-US" sz="2400" b="1" dirty="0">
                <a:solidFill>
                  <a:prstClr val="black"/>
                </a:solidFill>
                <a:latin typeface="Arial" panose="020B0604020202020204" pitchFamily="34" charset="0"/>
                <a:cs typeface="Arial" panose="020B0604020202020204" pitchFamily="34" charset="0"/>
              </a:rPr>
              <a:t>IBSS configuration:</a:t>
            </a:r>
            <a:endParaRPr lang="en-US" sz="2400" dirty="0">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ü"/>
            </a:pPr>
            <a:r>
              <a:rPr lang="en-US" sz="2200" dirty="0">
                <a:solidFill>
                  <a:schemeClr val="bg1"/>
                </a:solidFill>
                <a:latin typeface="Arial" panose="020B0604020202020204" pitchFamily="34" charset="0"/>
                <a:cs typeface="Arial" panose="020B0604020202020204" pitchFamily="34" charset="0"/>
              </a:rPr>
              <a:t>It is referred to as an independent configuration or </a:t>
            </a:r>
            <a:r>
              <a:rPr lang="en-US" sz="2200" dirty="0">
                <a:solidFill>
                  <a:srgbClr val="C00000"/>
                </a:solidFill>
                <a:latin typeface="Arial" panose="020B0604020202020204" pitchFamily="34" charset="0"/>
                <a:cs typeface="Arial" panose="020B0604020202020204" pitchFamily="34" charset="0"/>
              </a:rPr>
              <a:t>ad hoc network</a:t>
            </a:r>
            <a:r>
              <a:rPr lang="en-US" sz="2200" dirty="0">
                <a:solidFill>
                  <a:schemeClr val="bg1"/>
                </a:solidFill>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ü"/>
            </a:pPr>
            <a:r>
              <a:rPr lang="en-US" sz="2200" dirty="0">
                <a:solidFill>
                  <a:schemeClr val="bg1"/>
                </a:solidFill>
                <a:latin typeface="Arial" panose="020B0604020202020204" pitchFamily="34" charset="0"/>
                <a:cs typeface="Arial" panose="020B0604020202020204" pitchFamily="34" charset="0"/>
              </a:rPr>
              <a:t>An IBSS configuration is analogous to a </a:t>
            </a:r>
            <a:r>
              <a:rPr lang="en-US" sz="2200" dirty="0">
                <a:solidFill>
                  <a:srgbClr val="C00000"/>
                </a:solidFill>
                <a:latin typeface="Arial" panose="020B0604020202020204" pitchFamily="34" charset="0"/>
                <a:cs typeface="Arial" panose="020B0604020202020204" pitchFamily="34" charset="0"/>
              </a:rPr>
              <a:t>peer-to-peer office network in which no single node is required to act as a server. </a:t>
            </a:r>
          </a:p>
          <a:p>
            <a:pPr marL="342900" indent="-342900" algn="just">
              <a:lnSpc>
                <a:spcPct val="150000"/>
              </a:lnSpc>
              <a:buFont typeface="Wingdings" panose="05000000000000000000" pitchFamily="2" charset="2"/>
              <a:buChar char="ü"/>
            </a:pPr>
            <a:r>
              <a:rPr lang="en-US" sz="2200" dirty="0">
                <a:solidFill>
                  <a:schemeClr val="bg1"/>
                </a:solidFill>
                <a:latin typeface="Arial" panose="020B0604020202020204" pitchFamily="34" charset="0"/>
                <a:cs typeface="Arial" panose="020B0604020202020204" pitchFamily="34" charset="0"/>
              </a:rPr>
              <a:t>IBSS WLANs include a number of nodes or wireless stations that communicate directly with one another on an ad hoc, peer-to-peer basis</a:t>
            </a:r>
            <a:r>
              <a:rPr lang="en-US" sz="2200" dirty="0">
                <a:latin typeface="Arial" panose="020B0604020202020204" pitchFamily="34" charset="0"/>
                <a:cs typeface="Arial" panose="020B0604020202020204" pitchFamily="34" charset="0"/>
              </a:rPr>
              <a:t>. </a:t>
            </a:r>
            <a:r>
              <a:rPr lang="en-US" sz="2200" dirty="0">
                <a:solidFill>
                  <a:srgbClr val="C00000"/>
                </a:solidFill>
                <a:latin typeface="Arial" panose="020B0604020202020204" pitchFamily="34" charset="0"/>
                <a:cs typeface="Arial" panose="020B0604020202020204" pitchFamily="34" charset="0"/>
              </a:rPr>
              <a:t>Generally, IBSS implementations cover a limited area and are not connected to any large network</a:t>
            </a:r>
            <a:r>
              <a:rPr lang="en-US" sz="2200" dirty="0">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ü"/>
            </a:pPr>
            <a:r>
              <a:rPr lang="en-US" sz="2200" dirty="0">
                <a:solidFill>
                  <a:schemeClr val="bg1"/>
                </a:solidFill>
                <a:latin typeface="Arial" panose="020B0604020202020204" pitchFamily="34" charset="0"/>
                <a:cs typeface="Arial" panose="020B0604020202020204" pitchFamily="34" charset="0"/>
              </a:rPr>
              <a:t>An IBSS is typically a short-lived network, with a small number of stations, that is created for a particular purpose.</a:t>
            </a:r>
            <a:endParaRPr lang="en-IN" sz="2200" dirty="0">
              <a:solidFill>
                <a:schemeClr val="bg1"/>
              </a:solidFill>
              <a:latin typeface="Arial" panose="020B0604020202020204" pitchFamily="34" charset="0"/>
              <a:cs typeface="Arial" panose="020B0604020202020204" pitchFamily="34" charset="0"/>
            </a:endParaRPr>
          </a:p>
        </p:txBody>
      </p:sp>
      <p:sp>
        <p:nvSpPr>
          <p:cNvPr id="2" name="Date Placeholder 1">
            <a:extLst>
              <a:ext uri="{FF2B5EF4-FFF2-40B4-BE49-F238E27FC236}">
                <a16:creationId xmlns:a16="http://schemas.microsoft.com/office/drawing/2014/main" id="{6C0546BA-D4A3-49FF-B4DB-AC2768A1A2C7}"/>
              </a:ext>
            </a:extLst>
          </p:cNvPr>
          <p:cNvSpPr>
            <a:spLocks noGrp="1"/>
          </p:cNvSpPr>
          <p:nvPr>
            <p:ph type="dt" sz="half" idx="10"/>
          </p:nvPr>
        </p:nvSpPr>
        <p:spPr/>
        <p:txBody>
          <a:bodyPr/>
          <a:lstStyle/>
          <a:p>
            <a:fld id="{F6AA16F0-D79A-481D-AD78-1138D92E8A58}" type="datetime1">
              <a:rPr lang="en-IN" smtClean="0"/>
              <a:t>25-03-2023</a:t>
            </a:fld>
            <a:endParaRPr lang="en-IN"/>
          </a:p>
        </p:txBody>
      </p:sp>
      <p:sp>
        <p:nvSpPr>
          <p:cNvPr id="3" name="Slide Number Placeholder 2">
            <a:extLst>
              <a:ext uri="{FF2B5EF4-FFF2-40B4-BE49-F238E27FC236}">
                <a16:creationId xmlns:a16="http://schemas.microsoft.com/office/drawing/2014/main" id="{9E46AFE8-593F-471C-8956-9B9F7211003D}"/>
              </a:ext>
            </a:extLst>
          </p:cNvPr>
          <p:cNvSpPr>
            <a:spLocks noGrp="1"/>
          </p:cNvSpPr>
          <p:nvPr>
            <p:ph type="sldNum" sz="quarter" idx="12"/>
          </p:nvPr>
        </p:nvSpPr>
        <p:spPr/>
        <p:txBody>
          <a:bodyPr/>
          <a:lstStyle/>
          <a:p>
            <a:fld id="{A2D3AD60-8DFE-4A91-8D6A-A890996E6D96}" type="slidenum">
              <a:rPr lang="en-IN" smtClean="0"/>
              <a:t>135</a:t>
            </a:fld>
            <a:endParaRPr lang="en-IN"/>
          </a:p>
        </p:txBody>
      </p:sp>
    </p:spTree>
    <p:extLst>
      <p:ext uri="{BB962C8B-B14F-4D97-AF65-F5344CB8AC3E}">
        <p14:creationId xmlns:p14="http://schemas.microsoft.com/office/powerpoint/2010/main" val="190493199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322" y="117694"/>
            <a:ext cx="6009208" cy="6232475"/>
          </a:xfrm>
          <a:prstGeom prst="rect">
            <a:avLst/>
          </a:prstGeom>
        </p:spPr>
        <p:txBody>
          <a:bodyPr wrap="square">
            <a:spAutoFit/>
          </a:bodyPr>
          <a:lstStyle/>
          <a:p>
            <a:pPr algn="just">
              <a:lnSpc>
                <a:spcPct val="150000"/>
              </a:lnSpc>
            </a:pPr>
            <a:r>
              <a:rPr lang="en-US" sz="2400" b="1" dirty="0">
                <a:solidFill>
                  <a:schemeClr val="bg1"/>
                </a:solidFill>
                <a:latin typeface="Arial" panose="020B0604020202020204" pitchFamily="34" charset="0"/>
                <a:cs typeface="Arial" panose="020B0604020202020204" pitchFamily="34" charset="0"/>
              </a:rPr>
              <a:t>Basic service set configuration</a:t>
            </a:r>
          </a:p>
          <a:p>
            <a:pPr marL="342900" indent="-342900" algn="just">
              <a:lnSpc>
                <a:spcPct val="150000"/>
              </a:lnSpc>
              <a:buFont typeface="Wingdings" panose="05000000000000000000" pitchFamily="2" charset="2"/>
              <a:buChar char="ü"/>
            </a:pPr>
            <a:r>
              <a:rPr lang="en-US" sz="2200" dirty="0">
                <a:solidFill>
                  <a:schemeClr val="bg1"/>
                </a:solidFill>
                <a:latin typeface="Arial" panose="020B0604020202020204" pitchFamily="34" charset="0"/>
                <a:cs typeface="Arial" panose="020B0604020202020204" pitchFamily="34" charset="0"/>
              </a:rPr>
              <a:t>It relies on an </a:t>
            </a:r>
            <a:r>
              <a:rPr lang="en-US" sz="2200" dirty="0">
                <a:solidFill>
                  <a:srgbClr val="C00000"/>
                </a:solidFill>
                <a:latin typeface="Arial" panose="020B0604020202020204" pitchFamily="34" charset="0"/>
                <a:cs typeface="Arial" panose="020B0604020202020204" pitchFamily="34" charset="0"/>
              </a:rPr>
              <a:t>AP that acts as the logical server for a single WLAN cell or channel</a:t>
            </a:r>
            <a:r>
              <a:rPr lang="en-US" sz="2200" dirty="0">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ü"/>
            </a:pPr>
            <a:r>
              <a:rPr lang="en-US" sz="2200" dirty="0">
                <a:solidFill>
                  <a:schemeClr val="bg1"/>
                </a:solidFill>
                <a:latin typeface="Arial" panose="020B0604020202020204" pitchFamily="34" charset="0"/>
                <a:cs typeface="Arial" panose="020B0604020202020204" pitchFamily="34" charset="0"/>
              </a:rPr>
              <a:t>Communications between station 1 and station 4 actually flow from station 1 to AP1 and then from AP1 to AP2 and then from AP2 to AP4 and finally AP4 to station 4 (refer to Figure 21.4). </a:t>
            </a:r>
          </a:p>
          <a:p>
            <a:pPr marL="342900" indent="-342900" algn="just">
              <a:lnSpc>
                <a:spcPct val="150000"/>
              </a:lnSpc>
              <a:buFont typeface="Wingdings" panose="05000000000000000000" pitchFamily="2" charset="2"/>
              <a:buChar char="ü"/>
            </a:pPr>
            <a:r>
              <a:rPr lang="en-US" sz="2200" dirty="0">
                <a:solidFill>
                  <a:schemeClr val="bg1"/>
                </a:solidFill>
                <a:latin typeface="Arial" panose="020B0604020202020204" pitchFamily="34" charset="0"/>
                <a:cs typeface="Arial" panose="020B0604020202020204" pitchFamily="34" charset="0"/>
              </a:rPr>
              <a:t>An AP performs a </a:t>
            </a:r>
            <a:r>
              <a:rPr lang="en-US" sz="2200" dirty="0">
                <a:solidFill>
                  <a:srgbClr val="C00000"/>
                </a:solidFill>
                <a:latin typeface="Arial" panose="020B0604020202020204" pitchFamily="34" charset="0"/>
                <a:cs typeface="Arial" panose="020B0604020202020204" pitchFamily="34" charset="0"/>
              </a:rPr>
              <a:t>bridging function </a:t>
            </a:r>
            <a:r>
              <a:rPr lang="en-US" sz="2200" dirty="0">
                <a:solidFill>
                  <a:schemeClr val="bg1"/>
                </a:solidFill>
                <a:latin typeface="Arial" panose="020B0604020202020204" pitchFamily="34" charset="0"/>
                <a:cs typeface="Arial" panose="020B0604020202020204" pitchFamily="34" charset="0"/>
              </a:rPr>
              <a:t>and </a:t>
            </a:r>
            <a:r>
              <a:rPr lang="en-US" sz="2200" dirty="0">
                <a:solidFill>
                  <a:srgbClr val="C00000"/>
                </a:solidFill>
                <a:latin typeface="Arial" panose="020B0604020202020204" pitchFamily="34" charset="0"/>
                <a:cs typeface="Arial" panose="020B0604020202020204" pitchFamily="34" charset="0"/>
              </a:rPr>
              <a:t>connects multiple WLAN cells </a:t>
            </a:r>
            <a:r>
              <a:rPr lang="en-US" sz="2200" dirty="0">
                <a:solidFill>
                  <a:schemeClr val="bg1"/>
                </a:solidFill>
                <a:latin typeface="Arial" panose="020B0604020202020204" pitchFamily="34" charset="0"/>
                <a:cs typeface="Arial" panose="020B0604020202020204" pitchFamily="34" charset="0"/>
              </a:rPr>
              <a:t>or channels and connects WLAN cells to a wired enterprise LAN. </a:t>
            </a:r>
          </a:p>
        </p:txBody>
      </p:sp>
      <p:sp>
        <p:nvSpPr>
          <p:cNvPr id="3" name="Date Placeholder 2">
            <a:extLst>
              <a:ext uri="{FF2B5EF4-FFF2-40B4-BE49-F238E27FC236}">
                <a16:creationId xmlns:a16="http://schemas.microsoft.com/office/drawing/2014/main" id="{E8FDD33E-1490-4A5F-B5DF-C1699A2E0C1E}"/>
              </a:ext>
            </a:extLst>
          </p:cNvPr>
          <p:cNvSpPr>
            <a:spLocks noGrp="1"/>
          </p:cNvSpPr>
          <p:nvPr>
            <p:ph type="dt" sz="half" idx="10"/>
          </p:nvPr>
        </p:nvSpPr>
        <p:spPr/>
        <p:txBody>
          <a:bodyPr/>
          <a:lstStyle/>
          <a:p>
            <a:fld id="{D178FFEB-A576-402E-9669-D6E8845BFF14}" type="datetime1">
              <a:rPr lang="en-IN" smtClean="0"/>
              <a:t>25-03-2023</a:t>
            </a:fld>
            <a:endParaRPr lang="en-IN"/>
          </a:p>
        </p:txBody>
      </p:sp>
      <p:sp>
        <p:nvSpPr>
          <p:cNvPr id="4" name="Slide Number Placeholder 3">
            <a:extLst>
              <a:ext uri="{FF2B5EF4-FFF2-40B4-BE49-F238E27FC236}">
                <a16:creationId xmlns:a16="http://schemas.microsoft.com/office/drawing/2014/main" id="{DC04D83F-F60D-4C69-88BA-439373439566}"/>
              </a:ext>
            </a:extLst>
          </p:cNvPr>
          <p:cNvSpPr>
            <a:spLocks noGrp="1"/>
          </p:cNvSpPr>
          <p:nvPr>
            <p:ph type="sldNum" sz="quarter" idx="12"/>
          </p:nvPr>
        </p:nvSpPr>
        <p:spPr/>
        <p:txBody>
          <a:bodyPr/>
          <a:lstStyle/>
          <a:p>
            <a:fld id="{A2D3AD60-8DFE-4A91-8D6A-A890996E6D96}" type="slidenum">
              <a:rPr lang="en-IN" smtClean="0"/>
              <a:t>136</a:t>
            </a:fld>
            <a:endParaRPr lang="en-IN"/>
          </a:p>
        </p:txBody>
      </p:sp>
      <p:pic>
        <p:nvPicPr>
          <p:cNvPr id="5" name="Picture 4"/>
          <p:cNvPicPr>
            <a:picLocks noChangeAspect="1"/>
          </p:cNvPicPr>
          <p:nvPr/>
        </p:nvPicPr>
        <p:blipFill>
          <a:blip r:embed="rId2">
            <a:lum bright="-20000" contrast="40000"/>
          </a:blip>
          <a:stretch>
            <a:fillRect/>
          </a:stretch>
        </p:blipFill>
        <p:spPr>
          <a:xfrm>
            <a:off x="6701506" y="809588"/>
            <a:ext cx="5241965" cy="5364240"/>
          </a:xfrm>
          <a:prstGeom prst="rect">
            <a:avLst/>
          </a:prstGeom>
        </p:spPr>
      </p:pic>
    </p:spTree>
    <p:extLst>
      <p:ext uri="{BB962C8B-B14F-4D97-AF65-F5344CB8AC3E}">
        <p14:creationId xmlns:p14="http://schemas.microsoft.com/office/powerpoint/2010/main" val="37512627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8E7ADB-F169-4573-93FF-59D1F5CB2C78}"/>
              </a:ext>
            </a:extLst>
          </p:cNvPr>
          <p:cNvSpPr/>
          <p:nvPr/>
        </p:nvSpPr>
        <p:spPr>
          <a:xfrm>
            <a:off x="838200" y="421083"/>
            <a:ext cx="10217285" cy="6117829"/>
          </a:xfrm>
          <a:prstGeom prst="rect">
            <a:avLst/>
          </a:prstGeom>
        </p:spPr>
        <p:txBody>
          <a:bodyPr wrap="square">
            <a:spAutoFit/>
          </a:bodyPr>
          <a:lstStyle/>
          <a:p>
            <a:pPr algn="just">
              <a:lnSpc>
                <a:spcPct val="150000"/>
              </a:lnSpc>
            </a:pPr>
            <a:r>
              <a:rPr lang="en-US" sz="2400" b="1" dirty="0">
                <a:solidFill>
                  <a:schemeClr val="bg1"/>
                </a:solidFill>
                <a:latin typeface="Arial" panose="020B0604020202020204" pitchFamily="34" charset="0"/>
                <a:cs typeface="Arial" panose="020B0604020202020204" pitchFamily="34" charset="0"/>
              </a:rPr>
              <a:t>ESS configuration</a:t>
            </a:r>
          </a:p>
          <a:p>
            <a:pPr marL="342900" indent="-342900" algn="just">
              <a:lnSpc>
                <a:spcPct val="150000"/>
              </a:lnSpc>
              <a:buFont typeface="Wingdings" panose="05000000000000000000" pitchFamily="2" charset="2"/>
              <a:buChar char="ü"/>
            </a:pPr>
            <a:r>
              <a:rPr lang="en-US" sz="2300" dirty="0">
                <a:solidFill>
                  <a:schemeClr val="bg1"/>
                </a:solidFill>
                <a:latin typeface="Arial" panose="020B0604020202020204" pitchFamily="34" charset="0"/>
                <a:cs typeface="Arial" panose="020B0604020202020204" pitchFamily="34" charset="0"/>
              </a:rPr>
              <a:t>It consists of </a:t>
            </a:r>
            <a:r>
              <a:rPr lang="en-US" sz="2300" dirty="0">
                <a:solidFill>
                  <a:srgbClr val="C00000"/>
                </a:solidFill>
                <a:latin typeface="Arial" panose="020B0604020202020204" pitchFamily="34" charset="0"/>
                <a:cs typeface="Arial" panose="020B0604020202020204" pitchFamily="34" charset="0"/>
              </a:rPr>
              <a:t>multiple basic service set cells that can be linked by either wired or wireless backbones called a distributed system. </a:t>
            </a:r>
          </a:p>
          <a:p>
            <a:pPr marL="342900" indent="-342900" algn="just">
              <a:lnSpc>
                <a:spcPct val="150000"/>
              </a:lnSpc>
              <a:buFont typeface="Wingdings" panose="05000000000000000000" pitchFamily="2" charset="2"/>
              <a:buChar char="ü"/>
            </a:pPr>
            <a:r>
              <a:rPr lang="en-US" sz="2300" dirty="0">
                <a:solidFill>
                  <a:schemeClr val="bg1"/>
                </a:solidFill>
                <a:latin typeface="Arial" panose="020B0604020202020204" pitchFamily="34" charset="0"/>
                <a:cs typeface="Arial" panose="020B0604020202020204" pitchFamily="34" charset="0"/>
              </a:rPr>
              <a:t>IEEE 802.11 supports ESS configurations in which </a:t>
            </a:r>
            <a:r>
              <a:rPr lang="en-US" sz="2300" dirty="0">
                <a:solidFill>
                  <a:srgbClr val="C00000"/>
                </a:solidFill>
                <a:latin typeface="Arial" panose="020B0604020202020204" pitchFamily="34" charset="0"/>
                <a:cs typeface="Arial" panose="020B0604020202020204" pitchFamily="34" charset="0"/>
              </a:rPr>
              <a:t>multiple cells use the same channel</a:t>
            </a:r>
            <a:r>
              <a:rPr lang="en-US" sz="2300" dirty="0">
                <a:latin typeface="Arial" panose="020B0604020202020204" pitchFamily="34" charset="0"/>
                <a:cs typeface="Arial" panose="020B0604020202020204" pitchFamily="34" charset="0"/>
              </a:rPr>
              <a:t>, </a:t>
            </a:r>
            <a:r>
              <a:rPr lang="en-US" sz="2300" dirty="0">
                <a:solidFill>
                  <a:schemeClr val="bg1"/>
                </a:solidFill>
                <a:latin typeface="Arial" panose="020B0604020202020204" pitchFamily="34" charset="0"/>
                <a:cs typeface="Arial" panose="020B0604020202020204" pitchFamily="34" charset="0"/>
              </a:rPr>
              <a:t>and configurations in which </a:t>
            </a:r>
            <a:r>
              <a:rPr lang="en-US" sz="2300" dirty="0">
                <a:solidFill>
                  <a:srgbClr val="C00000"/>
                </a:solidFill>
                <a:latin typeface="Arial" panose="020B0604020202020204" pitchFamily="34" charset="0"/>
                <a:cs typeface="Arial" panose="020B0604020202020204" pitchFamily="34" charset="0"/>
              </a:rPr>
              <a:t>multiple cells use different channels to boost aggregate throughput. </a:t>
            </a:r>
          </a:p>
          <a:p>
            <a:pPr marL="342900" indent="-342900" algn="just">
              <a:lnSpc>
                <a:spcPct val="150000"/>
              </a:lnSpc>
              <a:buFont typeface="Wingdings" panose="05000000000000000000" pitchFamily="2" charset="2"/>
              <a:buChar char="ü"/>
            </a:pPr>
            <a:r>
              <a:rPr lang="en-US" sz="2300" dirty="0">
                <a:solidFill>
                  <a:schemeClr val="bg1"/>
                </a:solidFill>
                <a:latin typeface="Arial" panose="020B0604020202020204" pitchFamily="34" charset="0"/>
                <a:cs typeface="Arial" panose="020B0604020202020204" pitchFamily="34" charset="0"/>
              </a:rPr>
              <a:t>To network the equipment outside of the ESS, the ESS and all of its mobile stations appear to be a single MAC layer network where all stations are physically stationary</a:t>
            </a:r>
            <a:r>
              <a:rPr lang="en-US" sz="2300" dirty="0">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ü"/>
            </a:pPr>
            <a:r>
              <a:rPr lang="en-US" sz="2300" dirty="0">
                <a:solidFill>
                  <a:schemeClr val="bg1"/>
                </a:solidFill>
                <a:latin typeface="Arial" panose="020B0604020202020204" pitchFamily="34" charset="0"/>
                <a:cs typeface="Arial" panose="020B0604020202020204" pitchFamily="34" charset="0"/>
              </a:rPr>
              <a:t>Thus</a:t>
            </a:r>
            <a:r>
              <a:rPr lang="en-US" sz="2300" dirty="0">
                <a:latin typeface="Arial" panose="020B0604020202020204" pitchFamily="34" charset="0"/>
                <a:cs typeface="Arial" panose="020B0604020202020204" pitchFamily="34" charset="0"/>
              </a:rPr>
              <a:t>, </a:t>
            </a:r>
            <a:r>
              <a:rPr lang="en-US" sz="2300" dirty="0">
                <a:solidFill>
                  <a:srgbClr val="C00000"/>
                </a:solidFill>
                <a:latin typeface="Arial" panose="020B0604020202020204" pitchFamily="34" charset="0"/>
                <a:cs typeface="Arial" panose="020B0604020202020204" pitchFamily="34" charset="0"/>
              </a:rPr>
              <a:t>the ESS hides the mobility of the mobile stations from everything outside the ESS</a:t>
            </a:r>
            <a:r>
              <a:rPr lang="en-US" sz="2300" dirty="0">
                <a:latin typeface="Arial" panose="020B0604020202020204" pitchFamily="34" charset="0"/>
                <a:cs typeface="Arial" panose="020B0604020202020204" pitchFamily="34" charset="0"/>
              </a:rPr>
              <a:t>.</a:t>
            </a:r>
          </a:p>
        </p:txBody>
      </p:sp>
      <p:sp>
        <p:nvSpPr>
          <p:cNvPr id="3" name="Date Placeholder 2">
            <a:extLst>
              <a:ext uri="{FF2B5EF4-FFF2-40B4-BE49-F238E27FC236}">
                <a16:creationId xmlns:a16="http://schemas.microsoft.com/office/drawing/2014/main" id="{DD6B9DC7-C246-4455-9CE0-79031E024829}"/>
              </a:ext>
            </a:extLst>
          </p:cNvPr>
          <p:cNvSpPr>
            <a:spLocks noGrp="1"/>
          </p:cNvSpPr>
          <p:nvPr>
            <p:ph type="dt" sz="half" idx="10"/>
          </p:nvPr>
        </p:nvSpPr>
        <p:spPr/>
        <p:txBody>
          <a:bodyPr/>
          <a:lstStyle/>
          <a:p>
            <a:fld id="{A285E484-4DF5-48B0-93FF-8314B74A9C0F}" type="datetime1">
              <a:rPr lang="en-IN" smtClean="0"/>
              <a:t>25-03-2023</a:t>
            </a:fld>
            <a:endParaRPr lang="en-IN"/>
          </a:p>
        </p:txBody>
      </p:sp>
      <p:sp>
        <p:nvSpPr>
          <p:cNvPr id="4" name="Slide Number Placeholder 3">
            <a:extLst>
              <a:ext uri="{FF2B5EF4-FFF2-40B4-BE49-F238E27FC236}">
                <a16:creationId xmlns:a16="http://schemas.microsoft.com/office/drawing/2014/main" id="{F5A2AD2A-DBED-4769-88AB-BAF0FC61ED71}"/>
              </a:ext>
            </a:extLst>
          </p:cNvPr>
          <p:cNvSpPr>
            <a:spLocks noGrp="1"/>
          </p:cNvSpPr>
          <p:nvPr>
            <p:ph type="sldNum" sz="quarter" idx="12"/>
          </p:nvPr>
        </p:nvSpPr>
        <p:spPr/>
        <p:txBody>
          <a:bodyPr/>
          <a:lstStyle/>
          <a:p>
            <a:fld id="{A2D3AD60-8DFE-4A91-8D6A-A890996E6D96}" type="slidenum">
              <a:rPr lang="en-IN" smtClean="0"/>
              <a:t>137</a:t>
            </a:fld>
            <a:endParaRPr lang="en-IN"/>
          </a:p>
        </p:txBody>
      </p:sp>
    </p:spTree>
    <p:extLst>
      <p:ext uri="{BB962C8B-B14F-4D97-AF65-F5344CB8AC3E}">
        <p14:creationId xmlns:p14="http://schemas.microsoft.com/office/powerpoint/2010/main" val="169243269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9439" y="906601"/>
            <a:ext cx="10731481" cy="2308324"/>
          </a:xfrm>
          <a:prstGeom prst="rect">
            <a:avLst/>
          </a:prstGeom>
        </p:spPr>
        <p:txBody>
          <a:bodyPr wrap="square">
            <a:spAutoFit/>
          </a:bodyPr>
          <a:lstStyle/>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At the physical layer, IEEE 802.11 defines three physical characteristics for WLANs</a:t>
            </a:r>
            <a:r>
              <a:rPr lang="en-US" sz="2400" dirty="0">
                <a:latin typeface="Arial" panose="020B0604020202020204" pitchFamily="34" charset="0"/>
                <a:cs typeface="Arial" panose="020B0604020202020204" pitchFamily="34" charset="0"/>
              </a:rPr>
              <a:t>: </a:t>
            </a:r>
            <a:r>
              <a:rPr lang="en-US" sz="2400" dirty="0">
                <a:solidFill>
                  <a:srgbClr val="C00000"/>
                </a:solidFill>
                <a:latin typeface="Arial" panose="020B0604020202020204" pitchFamily="34" charset="0"/>
                <a:cs typeface="Arial" panose="020B0604020202020204" pitchFamily="34" charset="0"/>
              </a:rPr>
              <a:t>Diffused infrared (baseband), DSSS, and FHSS</a:t>
            </a:r>
            <a:r>
              <a:rPr lang="en-US" sz="2400" dirty="0">
                <a:latin typeface="Arial" panose="020B0604020202020204" pitchFamily="34" charset="0"/>
                <a:cs typeface="Arial" panose="020B0604020202020204" pitchFamily="34" charset="0"/>
              </a:rPr>
              <a:t>. </a:t>
            </a: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All three support a </a:t>
            </a:r>
            <a:r>
              <a:rPr lang="en-US" sz="2400" dirty="0">
                <a:solidFill>
                  <a:srgbClr val="C00000"/>
                </a:solidFill>
                <a:latin typeface="Arial" panose="020B0604020202020204" pitchFamily="34" charset="0"/>
                <a:cs typeface="Arial" panose="020B0604020202020204" pitchFamily="34" charset="0"/>
              </a:rPr>
              <a:t>1 to 2 Mbps data rate</a:t>
            </a:r>
            <a:r>
              <a:rPr lang="en-US" sz="2400" dirty="0">
                <a:latin typeface="Arial" panose="020B0604020202020204" pitchFamily="34" charset="0"/>
                <a:cs typeface="Arial" panose="020B0604020202020204" pitchFamily="34" charset="0"/>
              </a:rPr>
              <a:t>. </a:t>
            </a:r>
            <a:r>
              <a:rPr lang="en-US" sz="2400" dirty="0">
                <a:solidFill>
                  <a:schemeClr val="bg1"/>
                </a:solidFill>
                <a:latin typeface="Arial" panose="020B0604020202020204" pitchFamily="34" charset="0"/>
                <a:cs typeface="Arial" panose="020B0604020202020204" pitchFamily="34" charset="0"/>
              </a:rPr>
              <a:t>Both DSSS and FHSS use the </a:t>
            </a:r>
            <a:r>
              <a:rPr lang="en-US" sz="2400" dirty="0">
                <a:solidFill>
                  <a:srgbClr val="C00000"/>
                </a:solidFill>
                <a:latin typeface="Arial" panose="020B0604020202020204" pitchFamily="34" charset="0"/>
                <a:cs typeface="Arial" panose="020B0604020202020204" pitchFamily="34" charset="0"/>
              </a:rPr>
              <a:t>2.4 GHz ISM band </a:t>
            </a:r>
            <a:r>
              <a:rPr lang="en-US" sz="2400" dirty="0">
                <a:solidFill>
                  <a:schemeClr val="bg1"/>
                </a:solidFill>
                <a:latin typeface="Arial" panose="020B0604020202020204" pitchFamily="34" charset="0"/>
                <a:cs typeface="Arial" panose="020B0604020202020204" pitchFamily="34" charset="0"/>
              </a:rPr>
              <a:t>(2.4–2.4835 GHz). </a:t>
            </a:r>
          </a:p>
        </p:txBody>
      </p:sp>
      <p:sp>
        <p:nvSpPr>
          <p:cNvPr id="3" name="Rectangle 2"/>
          <p:cNvSpPr/>
          <p:nvPr/>
        </p:nvSpPr>
        <p:spPr>
          <a:xfrm>
            <a:off x="2830688" y="125041"/>
            <a:ext cx="6314742" cy="646331"/>
          </a:xfrm>
          <a:prstGeom prst="rect">
            <a:avLst/>
          </a:prstGeom>
        </p:spPr>
        <p:txBody>
          <a:bodyPr wrap="none">
            <a:spAutoFit/>
          </a:bodyPr>
          <a:lstStyle/>
          <a:p>
            <a:r>
              <a:rPr lang="en-IN" sz="3600" b="1" dirty="0">
                <a:solidFill>
                  <a:schemeClr val="bg1"/>
                </a:solidFill>
                <a:latin typeface="Arial" panose="020B0604020202020204" pitchFamily="34" charset="0"/>
                <a:cs typeface="Arial" panose="020B0604020202020204" pitchFamily="34" charset="0"/>
              </a:rPr>
              <a:t>802.11 Physical Layer (PHY</a:t>
            </a:r>
            <a:r>
              <a:rPr lang="en-IN" sz="3600" b="1" dirty="0">
                <a:latin typeface="Arial" panose="020B0604020202020204" pitchFamily="34" charset="0"/>
                <a:cs typeface="Arial" panose="020B0604020202020204" pitchFamily="34" charset="0"/>
              </a:rPr>
              <a:t>)</a:t>
            </a:r>
            <a:endParaRPr lang="en-IN" sz="36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62932280-F90A-4B4F-B463-3B8C40B547A3}"/>
              </a:ext>
            </a:extLst>
          </p:cNvPr>
          <p:cNvSpPr>
            <a:spLocks noGrp="1"/>
          </p:cNvSpPr>
          <p:nvPr>
            <p:ph type="dt" sz="half" idx="10"/>
          </p:nvPr>
        </p:nvSpPr>
        <p:spPr/>
        <p:txBody>
          <a:bodyPr/>
          <a:lstStyle/>
          <a:p>
            <a:fld id="{4F8AEFC3-B619-4883-8ED5-C0C68BF6924B}" type="datetime1">
              <a:rPr lang="en-IN" smtClean="0"/>
              <a:t>25-03-2023</a:t>
            </a:fld>
            <a:endParaRPr lang="en-IN"/>
          </a:p>
        </p:txBody>
      </p:sp>
      <p:sp>
        <p:nvSpPr>
          <p:cNvPr id="5" name="Slide Number Placeholder 4">
            <a:extLst>
              <a:ext uri="{FF2B5EF4-FFF2-40B4-BE49-F238E27FC236}">
                <a16:creationId xmlns:a16="http://schemas.microsoft.com/office/drawing/2014/main" id="{67DC108C-EA8A-4000-AB0C-D4F4EBF35989}"/>
              </a:ext>
            </a:extLst>
          </p:cNvPr>
          <p:cNvSpPr>
            <a:spLocks noGrp="1"/>
          </p:cNvSpPr>
          <p:nvPr>
            <p:ph type="sldNum" sz="quarter" idx="12"/>
          </p:nvPr>
        </p:nvSpPr>
        <p:spPr/>
        <p:txBody>
          <a:bodyPr/>
          <a:lstStyle/>
          <a:p>
            <a:fld id="{A2D3AD60-8DFE-4A91-8D6A-A890996E6D96}" type="slidenum">
              <a:rPr lang="en-IN" smtClean="0"/>
              <a:t>138</a:t>
            </a:fld>
            <a:endParaRPr lang="en-IN"/>
          </a:p>
        </p:txBody>
      </p:sp>
      <p:pic>
        <p:nvPicPr>
          <p:cNvPr id="6" name="Picture 5"/>
          <p:cNvPicPr>
            <a:picLocks noChangeAspect="1"/>
          </p:cNvPicPr>
          <p:nvPr/>
        </p:nvPicPr>
        <p:blipFill>
          <a:blip r:embed="rId2">
            <a:lum bright="-20000" contrast="40000"/>
          </a:blip>
          <a:stretch>
            <a:fillRect/>
          </a:stretch>
        </p:blipFill>
        <p:spPr>
          <a:xfrm>
            <a:off x="1853346" y="3350153"/>
            <a:ext cx="8766174" cy="3371321"/>
          </a:xfrm>
          <a:prstGeom prst="rect">
            <a:avLst/>
          </a:prstGeom>
        </p:spPr>
      </p:pic>
    </p:spTree>
    <p:extLst>
      <p:ext uri="{BB962C8B-B14F-4D97-AF65-F5344CB8AC3E}">
        <p14:creationId xmlns:p14="http://schemas.microsoft.com/office/powerpoint/2010/main" val="310141347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59558" y="3940075"/>
            <a:ext cx="11112012" cy="2308324"/>
          </a:xfrm>
          <a:prstGeom prst="rect">
            <a:avLst/>
          </a:prstGeom>
        </p:spPr>
        <p:txBody>
          <a:bodyPr wrap="square">
            <a:spAutoFit/>
          </a:bodyPr>
          <a:lstStyle/>
          <a:p>
            <a:pPr algn="just">
              <a:lnSpc>
                <a:spcPct val="150000"/>
              </a:lnSpc>
            </a:pPr>
            <a:r>
              <a:rPr lang="en-US" sz="2400" dirty="0">
                <a:solidFill>
                  <a:srgbClr val="C00000"/>
                </a:solidFill>
                <a:latin typeface="Arial" panose="020B0604020202020204" pitchFamily="34" charset="0"/>
                <a:cs typeface="Arial" panose="020B0604020202020204" pitchFamily="34" charset="0"/>
              </a:rPr>
              <a:t>(3) Providing a carrier sense indication back to the MAC to verify activity on the media </a:t>
            </a:r>
          </a:p>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Each of the physical layers is unique in terms of the modulation type, designed to coexist with each other and operate with the MAC. </a:t>
            </a:r>
            <a:endParaRPr lang="en-IN" sz="2400" dirty="0">
              <a:solidFill>
                <a:schemeClr val="bg1"/>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DA620C5B-A7EB-4B5F-996D-CCFB434C3E42}"/>
              </a:ext>
            </a:extLst>
          </p:cNvPr>
          <p:cNvSpPr>
            <a:spLocks noGrp="1"/>
          </p:cNvSpPr>
          <p:nvPr>
            <p:ph type="dt" sz="half" idx="10"/>
          </p:nvPr>
        </p:nvSpPr>
        <p:spPr/>
        <p:txBody>
          <a:bodyPr/>
          <a:lstStyle/>
          <a:p>
            <a:fld id="{166F4E0A-1FE3-4A04-B360-E5E9853E9AF4}" type="datetime1">
              <a:rPr lang="en-IN" smtClean="0"/>
              <a:t>25-03-2023</a:t>
            </a:fld>
            <a:endParaRPr lang="en-IN"/>
          </a:p>
        </p:txBody>
      </p:sp>
      <p:sp>
        <p:nvSpPr>
          <p:cNvPr id="4" name="Slide Number Placeholder 3">
            <a:extLst>
              <a:ext uri="{FF2B5EF4-FFF2-40B4-BE49-F238E27FC236}">
                <a16:creationId xmlns:a16="http://schemas.microsoft.com/office/drawing/2014/main" id="{575535BE-39ED-47F2-AE0D-EA8756333B57}"/>
              </a:ext>
            </a:extLst>
          </p:cNvPr>
          <p:cNvSpPr>
            <a:spLocks noGrp="1"/>
          </p:cNvSpPr>
          <p:nvPr>
            <p:ph type="sldNum" sz="quarter" idx="12"/>
          </p:nvPr>
        </p:nvSpPr>
        <p:spPr/>
        <p:txBody>
          <a:bodyPr/>
          <a:lstStyle/>
          <a:p>
            <a:fld id="{A2D3AD60-8DFE-4A91-8D6A-A890996E6D96}" type="slidenum">
              <a:rPr lang="en-IN" smtClean="0"/>
              <a:t>139</a:t>
            </a:fld>
            <a:endParaRPr lang="en-IN"/>
          </a:p>
        </p:txBody>
      </p:sp>
      <p:sp>
        <p:nvSpPr>
          <p:cNvPr id="6" name="Rectangle 5"/>
          <p:cNvSpPr/>
          <p:nvPr/>
        </p:nvSpPr>
        <p:spPr>
          <a:xfrm>
            <a:off x="559558" y="230203"/>
            <a:ext cx="10840037" cy="3416320"/>
          </a:xfrm>
          <a:prstGeom prst="rect">
            <a:avLst/>
          </a:prstGeom>
        </p:spPr>
        <p:txBody>
          <a:bodyPr wrap="square">
            <a:spAutoFit/>
          </a:bodyPr>
          <a:lstStyle/>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The physical layer provides </a:t>
            </a:r>
            <a:r>
              <a:rPr lang="en-US" sz="2400" dirty="0">
                <a:solidFill>
                  <a:srgbClr val="C00000"/>
                </a:solidFill>
                <a:latin typeface="Arial" panose="020B0604020202020204" pitchFamily="34" charset="0"/>
                <a:cs typeface="Arial" panose="020B0604020202020204" pitchFamily="34" charset="0"/>
              </a:rPr>
              <a:t>three levels of functionality</a:t>
            </a:r>
            <a:r>
              <a:rPr lang="en-US" sz="2400" dirty="0">
                <a:latin typeface="Arial" panose="020B0604020202020204" pitchFamily="34" charset="0"/>
                <a:cs typeface="Arial" panose="020B0604020202020204" pitchFamily="34" charset="0"/>
              </a:rPr>
              <a:t>: </a:t>
            </a:r>
          </a:p>
          <a:p>
            <a:pPr marL="457200" indent="-457200" algn="just">
              <a:lnSpc>
                <a:spcPct val="150000"/>
              </a:lnSpc>
              <a:buAutoNum type="arabicParenBoth"/>
            </a:pPr>
            <a:r>
              <a:rPr lang="en-US" sz="2400" dirty="0">
                <a:solidFill>
                  <a:srgbClr val="C00000"/>
                </a:solidFill>
                <a:latin typeface="Arial" panose="020B0604020202020204" pitchFamily="34" charset="0"/>
                <a:cs typeface="Arial" panose="020B0604020202020204" pitchFamily="34" charset="0"/>
              </a:rPr>
              <a:t>Frame exchange between the MAC and PHY</a:t>
            </a:r>
            <a:r>
              <a:rPr lang="en-US" sz="2400" dirty="0">
                <a:latin typeface="Arial" panose="020B0604020202020204" pitchFamily="34" charset="0"/>
                <a:cs typeface="Arial" panose="020B0604020202020204" pitchFamily="34" charset="0"/>
              </a:rPr>
              <a:t> </a:t>
            </a:r>
            <a:r>
              <a:rPr lang="en-US" sz="2400" dirty="0">
                <a:solidFill>
                  <a:schemeClr val="bg1"/>
                </a:solidFill>
                <a:latin typeface="Arial" panose="020B0604020202020204" pitchFamily="34" charset="0"/>
                <a:cs typeface="Arial" panose="020B0604020202020204" pitchFamily="34" charset="0"/>
              </a:rPr>
              <a:t>under the control of the physical layer convergence procedure (PLCP) sublayer</a:t>
            </a:r>
            <a:r>
              <a:rPr lang="en-US" sz="2400" dirty="0">
                <a:latin typeface="Arial" panose="020B0604020202020204" pitchFamily="34" charset="0"/>
                <a:cs typeface="Arial" panose="020B0604020202020204" pitchFamily="34" charset="0"/>
              </a:rPr>
              <a:t>; </a:t>
            </a:r>
          </a:p>
          <a:p>
            <a:pPr marL="457200" indent="-457200" algn="just">
              <a:lnSpc>
                <a:spcPct val="150000"/>
              </a:lnSpc>
              <a:buAutoNum type="arabicParenBoth"/>
            </a:pPr>
            <a:r>
              <a:rPr lang="en-US" sz="2400" dirty="0">
                <a:latin typeface="Arial" panose="020B0604020202020204" pitchFamily="34" charset="0"/>
                <a:cs typeface="Arial" panose="020B0604020202020204" pitchFamily="34" charset="0"/>
              </a:rPr>
              <a:t> </a:t>
            </a:r>
            <a:r>
              <a:rPr lang="en-US" sz="2400" dirty="0">
                <a:solidFill>
                  <a:srgbClr val="C00000"/>
                </a:solidFill>
                <a:latin typeface="Arial" panose="020B0604020202020204" pitchFamily="34" charset="0"/>
                <a:cs typeface="Arial" panose="020B0604020202020204" pitchFamily="34" charset="0"/>
              </a:rPr>
              <a:t>Use of signal carrier and spread spectrum (SS) modulation to transmit data frames over the media </a:t>
            </a:r>
            <a:r>
              <a:rPr lang="en-US" sz="2400" dirty="0">
                <a:solidFill>
                  <a:schemeClr val="bg1"/>
                </a:solidFill>
                <a:latin typeface="Arial" panose="020B0604020202020204" pitchFamily="34" charset="0"/>
                <a:cs typeface="Arial" panose="020B0604020202020204" pitchFamily="34" charset="0"/>
              </a:rPr>
              <a:t>under the control of the physical medium dependent (PMD) sublayer; and</a:t>
            </a:r>
            <a:endParaRPr lang="en-IN"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3812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3/25/2023</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14</a:t>
            </a:fld>
            <a:endParaRPr lang="en-US"/>
          </a:p>
        </p:txBody>
      </p:sp>
      <p:sp>
        <p:nvSpPr>
          <p:cNvPr id="5" name="TextBox 4"/>
          <p:cNvSpPr txBox="1"/>
          <p:nvPr/>
        </p:nvSpPr>
        <p:spPr>
          <a:xfrm>
            <a:off x="1547446" y="31383"/>
            <a:ext cx="7244862" cy="461665"/>
          </a:xfrm>
          <a:prstGeom prst="rect">
            <a:avLst/>
          </a:prstGeom>
          <a:noFill/>
        </p:spPr>
        <p:txBody>
          <a:bodyPr wrap="square" rtlCol="0">
            <a:spAutoFit/>
          </a:bodyPr>
          <a:lstStyle/>
          <a:p>
            <a:r>
              <a:rPr lang="nl-NL" sz="2400" dirty="0">
                <a:solidFill>
                  <a:schemeClr val="bg1"/>
                </a:solidFill>
                <a:latin typeface="Arial" panose="020B0604020202020204" pitchFamily="34" charset="0"/>
                <a:cs typeface="Arial" panose="020B0604020202020204" pitchFamily="34" charset="0"/>
              </a:rPr>
              <a:t>IEEE 802.16 vs. IEEE 802.11</a:t>
            </a:r>
            <a:endParaRPr lang="en-US" sz="2400" dirty="0">
              <a:solidFill>
                <a:schemeClr val="bg1"/>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22589336"/>
              </p:ext>
            </p:extLst>
          </p:nvPr>
        </p:nvGraphicFramePr>
        <p:xfrm>
          <a:off x="464234" y="703385"/>
          <a:ext cx="11240086" cy="5785128"/>
        </p:xfrm>
        <a:graphic>
          <a:graphicData uri="http://schemas.openxmlformats.org/drawingml/2006/table">
            <a:tbl>
              <a:tblPr firstRow="1" bandRow="1">
                <a:tableStyleId>{5C22544A-7EE6-4342-B048-85BDC9FD1C3A}</a:tableStyleId>
              </a:tblPr>
              <a:tblGrid>
                <a:gridCol w="1496796">
                  <a:extLst>
                    <a:ext uri="{9D8B030D-6E8A-4147-A177-3AD203B41FA5}">
                      <a16:colId xmlns:a16="http://schemas.microsoft.com/office/drawing/2014/main" val="20000"/>
                    </a:ext>
                  </a:extLst>
                </a:gridCol>
                <a:gridCol w="1775634">
                  <a:extLst>
                    <a:ext uri="{9D8B030D-6E8A-4147-A177-3AD203B41FA5}">
                      <a16:colId xmlns:a16="http://schemas.microsoft.com/office/drawing/2014/main" val="20001"/>
                    </a:ext>
                  </a:extLst>
                </a:gridCol>
                <a:gridCol w="3343571">
                  <a:extLst>
                    <a:ext uri="{9D8B030D-6E8A-4147-A177-3AD203B41FA5}">
                      <a16:colId xmlns:a16="http://schemas.microsoft.com/office/drawing/2014/main" val="20002"/>
                    </a:ext>
                  </a:extLst>
                </a:gridCol>
                <a:gridCol w="4624085">
                  <a:extLst>
                    <a:ext uri="{9D8B030D-6E8A-4147-A177-3AD203B41FA5}">
                      <a16:colId xmlns:a16="http://schemas.microsoft.com/office/drawing/2014/main" val="20003"/>
                    </a:ext>
                  </a:extLst>
                </a:gridCol>
              </a:tblGrid>
              <a:tr h="765066">
                <a:tc>
                  <a:txBody>
                    <a:bodyPr/>
                    <a:lstStyle/>
                    <a:p>
                      <a:r>
                        <a:rPr lang="en-US" sz="1800" b="1" i="1" u="none" strike="noStrike" kern="1200" baseline="0" dirty="0">
                          <a:solidFill>
                            <a:schemeClr val="bg1"/>
                          </a:solidFill>
                          <a:latin typeface="Arial" panose="020B0604020202020204" pitchFamily="34" charset="0"/>
                          <a:ea typeface="+mn-ea"/>
                          <a:cs typeface="Arial" panose="020B0604020202020204" pitchFamily="34" charset="0"/>
                        </a:rPr>
                        <a:t>Parameter</a:t>
                      </a:r>
                      <a:endParaRPr lang="en-US" sz="1800"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u="none" strike="noStrike" kern="1200" baseline="0" dirty="0">
                          <a:solidFill>
                            <a:schemeClr val="bg1"/>
                          </a:solidFill>
                          <a:latin typeface="Arial" panose="020B0604020202020204" pitchFamily="34" charset="0"/>
                          <a:ea typeface="+mn-ea"/>
                          <a:cs typeface="Arial" panose="020B0604020202020204" pitchFamily="34" charset="0"/>
                        </a:rPr>
                        <a:t> IEEE 802.11</a:t>
                      </a:r>
                      <a:endParaRPr lang="en-US" sz="1800"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u="none" strike="noStrike" kern="1200" baseline="0" dirty="0">
                          <a:solidFill>
                            <a:schemeClr val="bg1"/>
                          </a:solidFill>
                          <a:latin typeface="Arial" panose="020B0604020202020204" pitchFamily="34" charset="0"/>
                          <a:ea typeface="+mn-ea"/>
                          <a:cs typeface="Arial" panose="020B0604020202020204" pitchFamily="34" charset="0"/>
                        </a:rPr>
                        <a:t>IEEE 802.16</a:t>
                      </a:r>
                      <a:endParaRPr lang="en-US" sz="1800"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u="none" strike="noStrike" kern="1200" baseline="0" dirty="0">
                          <a:solidFill>
                            <a:schemeClr val="bg1"/>
                          </a:solidFill>
                          <a:latin typeface="Arial" panose="020B0604020202020204" pitchFamily="34" charset="0"/>
                          <a:ea typeface="+mn-ea"/>
                          <a:cs typeface="Arial" panose="020B0604020202020204" pitchFamily="34" charset="0"/>
                        </a:rPr>
                        <a:t>Explanation</a:t>
                      </a:r>
                      <a:endParaRPr lang="en-US" sz="1800" dirty="0">
                        <a:solidFill>
                          <a:schemeClr val="bg1"/>
                        </a:solidFill>
                        <a:latin typeface="Arial" panose="020B0604020202020204" pitchFamily="34" charset="0"/>
                        <a:cs typeface="Arial" panose="020B0604020202020204" pitchFamily="34" charset="0"/>
                      </a:endParaRPr>
                    </a:p>
                    <a:p>
                      <a:endParaRPr lang="en-US" sz="1800" dirty="0">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1584780">
                <a:tc>
                  <a:txBody>
                    <a:bodyPr/>
                    <a:lstStyle/>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Range</a:t>
                      </a:r>
                      <a:endParaRPr lang="en-US" sz="1800" b="1"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30–100 m</a:t>
                      </a:r>
                      <a:endParaRPr lang="en-US" sz="1800" b="1" dirty="0">
                        <a:solidFill>
                          <a:schemeClr val="bg1"/>
                        </a:solidFill>
                        <a:latin typeface="Arial" panose="020B0604020202020204" pitchFamily="34" charset="0"/>
                        <a:cs typeface="Arial" panose="020B0604020202020204" pitchFamily="34" charset="0"/>
                      </a:endParaRPr>
                    </a:p>
                  </a:txBody>
                  <a:tcPr/>
                </a:tc>
                <a:tc>
                  <a:txBody>
                    <a:bodyPr/>
                    <a:lstStyle/>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Typical cell size: 7–10 km; up to 50 km; no hidden stations.</a:t>
                      </a:r>
                      <a:endParaRPr lang="en-US" sz="1800" b="1" dirty="0">
                        <a:solidFill>
                          <a:schemeClr val="bg1"/>
                        </a:solidFill>
                        <a:latin typeface="Arial" panose="020B0604020202020204" pitchFamily="34" charset="0"/>
                        <a:cs typeface="Arial" panose="020B0604020202020204" pitchFamily="34" charset="0"/>
                      </a:endParaRPr>
                    </a:p>
                  </a:txBody>
                  <a:tcPr/>
                </a:tc>
                <a:tc>
                  <a:txBody>
                    <a:bodyPr/>
                    <a:lstStyle/>
                    <a:p>
                      <a:pPr algn="just">
                        <a:lnSpc>
                          <a:spcPct val="150000"/>
                        </a:lnSpc>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802.16 handles multipath propagation much better. Good signal quality in larger</a:t>
                      </a:r>
                    </a:p>
                    <a:p>
                      <a:pPr algn="just">
                        <a:lnSpc>
                          <a:spcPct val="150000"/>
                        </a:lnSpc>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Distances</a:t>
                      </a:r>
                      <a:endParaRPr lang="en-US" sz="1800" b="1" dirty="0">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765066">
                <a:tc>
                  <a:txBody>
                    <a:bodyPr/>
                    <a:lstStyle/>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Target usage</a:t>
                      </a:r>
                      <a:endParaRPr lang="en-US" sz="1800" b="1"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Indoor</a:t>
                      </a:r>
                      <a:endParaRPr lang="en-US" sz="1800" b="1" dirty="0">
                        <a:solidFill>
                          <a:schemeClr val="bg1"/>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dirty="0">
                        <a:solidFill>
                          <a:schemeClr val="bg1"/>
                        </a:solidFill>
                        <a:latin typeface="Arial" panose="020B0604020202020204" pitchFamily="34" charset="0"/>
                        <a:cs typeface="Arial" panose="020B0604020202020204" pitchFamily="34" charset="0"/>
                      </a:endParaRPr>
                    </a:p>
                  </a:txBody>
                  <a:tcPr/>
                </a:tc>
                <a:tc>
                  <a:txBody>
                    <a:bodyPr/>
                    <a:lstStyle/>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Outdoor; support of</a:t>
                      </a:r>
                    </a:p>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mesh topologies</a:t>
                      </a:r>
                      <a:endParaRPr lang="en-US" sz="1800" b="1" dirty="0">
                        <a:solidFill>
                          <a:schemeClr val="bg1"/>
                        </a:solidFill>
                        <a:latin typeface="Arial" panose="020B0604020202020204" pitchFamily="34" charset="0"/>
                        <a:cs typeface="Arial" panose="020B0604020202020204" pitchFamily="34" charset="0"/>
                      </a:endParaRPr>
                    </a:p>
                  </a:txBody>
                  <a:tcPr/>
                </a:tc>
                <a:tc>
                  <a:txBody>
                    <a:bodyPr/>
                    <a:lstStyle/>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802.16 is used outdoor.</a:t>
                      </a:r>
                      <a:endParaRPr lang="en-US" sz="1800" b="1" dirty="0">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2568436">
                <a:tc>
                  <a:txBody>
                    <a:bodyPr/>
                    <a:lstStyle/>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Scalability</a:t>
                      </a:r>
                      <a:endParaRPr lang="en-US" sz="1800" b="1" dirty="0">
                        <a:solidFill>
                          <a:schemeClr val="bg1"/>
                        </a:solidFill>
                        <a:latin typeface="Arial" panose="020B0604020202020204" pitchFamily="34" charset="0"/>
                        <a:cs typeface="Arial" panose="020B0604020202020204" pitchFamily="34" charset="0"/>
                      </a:endParaRPr>
                    </a:p>
                  </a:txBody>
                  <a:tcPr/>
                </a:tc>
                <a:tc>
                  <a:txBody>
                    <a:bodyPr/>
                    <a:lstStyle/>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Bandwidth of</a:t>
                      </a:r>
                    </a:p>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20 MHz is fixed</a:t>
                      </a:r>
                      <a:endParaRPr lang="en-US" sz="1800" b="1" dirty="0">
                        <a:solidFill>
                          <a:schemeClr val="bg1"/>
                        </a:solidFill>
                        <a:latin typeface="Arial" panose="020B0604020202020204" pitchFamily="34" charset="0"/>
                        <a:cs typeface="Arial" panose="020B0604020202020204" pitchFamily="34" charset="0"/>
                      </a:endParaRPr>
                    </a:p>
                  </a:txBody>
                  <a:tcPr/>
                </a:tc>
                <a:tc>
                  <a:txBody>
                    <a:bodyPr/>
                    <a:lstStyle/>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Bandwidth between 1.5 and 28 MHz allows an adaptation to the users.</a:t>
                      </a:r>
                    </a:p>
                  </a:txBody>
                  <a:tcPr/>
                </a:tc>
                <a:tc>
                  <a:txBody>
                    <a:bodyPr/>
                    <a:lstStyle/>
                    <a:p>
                      <a:pPr algn="just">
                        <a:lnSpc>
                          <a:spcPct val="150000"/>
                        </a:lnSpc>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802.16 has no problem with overlapping cells; usage of demand assignment multiple access (DAMA)–time division multiple access (TDMA) instead of CSMA/CA; adaptive modulation possible.</a:t>
                      </a:r>
                      <a:endParaRPr lang="en-US" sz="1800" b="1" dirty="0">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3957967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81837" y="57030"/>
            <a:ext cx="2518638" cy="646331"/>
          </a:xfrm>
          <a:prstGeom prst="rect">
            <a:avLst/>
          </a:prstGeom>
        </p:spPr>
        <p:txBody>
          <a:bodyPr wrap="none">
            <a:spAutoFit/>
          </a:bodyPr>
          <a:lstStyle/>
          <a:p>
            <a:r>
              <a:rPr lang="en-IN" sz="3600" b="1" dirty="0">
                <a:solidFill>
                  <a:schemeClr val="bg1"/>
                </a:solidFill>
                <a:latin typeface="Arial" panose="020B0604020202020204" pitchFamily="34" charset="0"/>
                <a:cs typeface="Arial" panose="020B0604020202020204" pitchFamily="34" charset="0"/>
              </a:rPr>
              <a:t>DSSS PHY</a:t>
            </a:r>
            <a:endParaRPr lang="en-IN" sz="36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99637" y="703361"/>
            <a:ext cx="10883037" cy="1938992"/>
          </a:xfrm>
          <a:prstGeom prst="rect">
            <a:avLst/>
          </a:prstGeom>
        </p:spPr>
        <p:txBody>
          <a:bodyPr wrap="square">
            <a:spAutoFit/>
          </a:bodyPr>
          <a:lstStyle/>
          <a:p>
            <a:pPr algn="just">
              <a:lnSpc>
                <a:spcPct val="150000"/>
              </a:lnSpc>
            </a:pPr>
            <a:r>
              <a:rPr lang="en-US" sz="2000" dirty="0">
                <a:solidFill>
                  <a:schemeClr val="bg1"/>
                </a:solidFill>
                <a:latin typeface="Arial" panose="020B0604020202020204" pitchFamily="34" charset="0"/>
                <a:cs typeface="Arial" panose="020B0604020202020204" pitchFamily="34" charset="0"/>
              </a:rPr>
              <a:t>In the DSSS PHY, </a:t>
            </a:r>
            <a:r>
              <a:rPr lang="en-US" sz="2000" dirty="0">
                <a:solidFill>
                  <a:srgbClr val="C00000"/>
                </a:solidFill>
                <a:latin typeface="Arial" panose="020B0604020202020204" pitchFamily="34" charset="0"/>
                <a:cs typeface="Arial" panose="020B0604020202020204" pitchFamily="34" charset="0"/>
              </a:rPr>
              <a:t>data transmission over the media is controlled by the physical medium dependent (PMD) sublayer as directed by the physical layer convergence procedure ( PLCP) </a:t>
            </a:r>
            <a:r>
              <a:rPr lang="en-US" sz="2000" dirty="0">
                <a:solidFill>
                  <a:schemeClr val="bg1"/>
                </a:solidFill>
                <a:latin typeface="Arial" panose="020B0604020202020204" pitchFamily="34" charset="0"/>
                <a:cs typeface="Arial" panose="020B0604020202020204" pitchFamily="34" charset="0"/>
              </a:rPr>
              <a:t>sublayer. The PMD sublayer takes the binary information bits from the PLCP protocol data unit (PPDU) and converts them into RF signals by using modulation and DSSS techniques.</a:t>
            </a:r>
            <a:endParaRPr lang="en-IN" sz="2400" dirty="0">
              <a:solidFill>
                <a:schemeClr val="bg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lum bright="-20000" contrast="40000"/>
          </a:blip>
          <a:stretch>
            <a:fillRect/>
          </a:stretch>
        </p:blipFill>
        <p:spPr>
          <a:xfrm>
            <a:off x="2863717" y="2799471"/>
            <a:ext cx="8710652" cy="3922004"/>
          </a:xfrm>
          <a:prstGeom prst="rect">
            <a:avLst/>
          </a:prstGeom>
        </p:spPr>
      </p:pic>
      <p:sp>
        <p:nvSpPr>
          <p:cNvPr id="5" name="Date Placeholder 4">
            <a:extLst>
              <a:ext uri="{FF2B5EF4-FFF2-40B4-BE49-F238E27FC236}">
                <a16:creationId xmlns:a16="http://schemas.microsoft.com/office/drawing/2014/main" id="{61C153EF-5B1D-42A0-BA08-FCD84EA6FA01}"/>
              </a:ext>
            </a:extLst>
          </p:cNvPr>
          <p:cNvSpPr>
            <a:spLocks noGrp="1"/>
          </p:cNvSpPr>
          <p:nvPr>
            <p:ph type="dt" sz="half" idx="10"/>
          </p:nvPr>
        </p:nvSpPr>
        <p:spPr/>
        <p:txBody>
          <a:bodyPr/>
          <a:lstStyle/>
          <a:p>
            <a:fld id="{2B5C6DD6-1CB4-4C28-84C6-AEE23438E4FE}" type="datetime1">
              <a:rPr lang="en-IN" smtClean="0"/>
              <a:t>25-03-2023</a:t>
            </a:fld>
            <a:endParaRPr lang="en-IN"/>
          </a:p>
        </p:txBody>
      </p:sp>
      <p:sp>
        <p:nvSpPr>
          <p:cNvPr id="6" name="Slide Number Placeholder 5">
            <a:extLst>
              <a:ext uri="{FF2B5EF4-FFF2-40B4-BE49-F238E27FC236}">
                <a16:creationId xmlns:a16="http://schemas.microsoft.com/office/drawing/2014/main" id="{C99CA2E2-37EB-4672-9A26-1BEB9E977C3D}"/>
              </a:ext>
            </a:extLst>
          </p:cNvPr>
          <p:cNvSpPr>
            <a:spLocks noGrp="1"/>
          </p:cNvSpPr>
          <p:nvPr>
            <p:ph type="sldNum" sz="quarter" idx="12"/>
          </p:nvPr>
        </p:nvSpPr>
        <p:spPr/>
        <p:txBody>
          <a:bodyPr/>
          <a:lstStyle/>
          <a:p>
            <a:fld id="{A2D3AD60-8DFE-4A91-8D6A-A890996E6D96}" type="slidenum">
              <a:rPr lang="en-IN" smtClean="0"/>
              <a:t>140</a:t>
            </a:fld>
            <a:endParaRPr lang="en-IN"/>
          </a:p>
        </p:txBody>
      </p:sp>
    </p:spTree>
    <p:extLst>
      <p:ext uri="{BB962C8B-B14F-4D97-AF65-F5344CB8AC3E}">
        <p14:creationId xmlns:p14="http://schemas.microsoft.com/office/powerpoint/2010/main" val="367138233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3123" y="194047"/>
            <a:ext cx="11226018" cy="3323987"/>
          </a:xfrm>
          <a:prstGeom prst="rect">
            <a:avLst/>
          </a:prstGeom>
        </p:spPr>
        <p:txBody>
          <a:bodyPr wrap="square">
            <a:spAutoFit/>
          </a:bodyPr>
          <a:lstStyle/>
          <a:p>
            <a:pPr marL="342900" indent="-342900" algn="just">
              <a:lnSpc>
                <a:spcPct val="150000"/>
              </a:lnSpc>
              <a:buFont typeface="Wingdings" panose="05000000000000000000" pitchFamily="2" charset="2"/>
              <a:buChar char="ü"/>
            </a:pPr>
            <a:r>
              <a:rPr lang="en-US" sz="2000" dirty="0">
                <a:solidFill>
                  <a:schemeClr val="bg1"/>
                </a:solidFill>
                <a:latin typeface="Arial" panose="020B0604020202020204" pitchFamily="34" charset="0"/>
                <a:cs typeface="Arial" panose="020B0604020202020204" pitchFamily="34" charset="0"/>
              </a:rPr>
              <a:t>Figure shows the PPDU frame, which consists of a PLCP preamble, PLCP header, and MAC protocol data unit (MPDU). </a:t>
            </a:r>
          </a:p>
          <a:p>
            <a:pPr marL="342900" indent="-342900" algn="just">
              <a:lnSpc>
                <a:spcPct val="150000"/>
              </a:lnSpc>
              <a:buFont typeface="Wingdings" panose="05000000000000000000" pitchFamily="2" charset="2"/>
              <a:buChar char="ü"/>
            </a:pPr>
            <a:r>
              <a:rPr lang="en-US" sz="2000" dirty="0">
                <a:solidFill>
                  <a:schemeClr val="bg1"/>
                </a:solidFill>
                <a:latin typeface="Arial" panose="020B0604020202020204" pitchFamily="34" charset="0"/>
                <a:cs typeface="Arial" panose="020B0604020202020204" pitchFamily="34" charset="0"/>
              </a:rPr>
              <a:t>The PLCP preamble and PLCP header are always transmitted at 1 Mbps, and the MPDU can be sent at 1 or 2 Mbps. </a:t>
            </a:r>
          </a:p>
          <a:p>
            <a:pPr marL="342900" indent="-342900" algn="just">
              <a:lnSpc>
                <a:spcPct val="150000"/>
              </a:lnSpc>
              <a:buFont typeface="Wingdings" panose="05000000000000000000" pitchFamily="2" charset="2"/>
              <a:buChar char="ü"/>
            </a:pPr>
            <a:r>
              <a:rPr lang="en-US" sz="2000" dirty="0">
                <a:solidFill>
                  <a:schemeClr val="bg1"/>
                </a:solidFill>
                <a:latin typeface="Arial" panose="020B0604020202020204" pitchFamily="34" charset="0"/>
                <a:cs typeface="Arial" panose="020B0604020202020204" pitchFamily="34" charset="0"/>
              </a:rPr>
              <a:t>The </a:t>
            </a:r>
            <a:r>
              <a:rPr lang="en-US" sz="2000" b="1" dirty="0">
                <a:solidFill>
                  <a:schemeClr val="bg1"/>
                </a:solidFill>
                <a:latin typeface="Arial" panose="020B0604020202020204" pitchFamily="34" charset="0"/>
                <a:cs typeface="Arial" panose="020B0604020202020204" pitchFamily="34" charset="0"/>
              </a:rPr>
              <a:t>start of frame delimiter (SFD) </a:t>
            </a:r>
            <a:r>
              <a:rPr lang="en-US" sz="2000" dirty="0">
                <a:solidFill>
                  <a:schemeClr val="bg1"/>
                </a:solidFill>
                <a:latin typeface="Arial" panose="020B0604020202020204" pitchFamily="34" charset="0"/>
                <a:cs typeface="Arial" panose="020B0604020202020204" pitchFamily="34" charset="0"/>
              </a:rPr>
              <a:t>contains information that marks the start of the PPDU frame. The </a:t>
            </a:r>
            <a:r>
              <a:rPr lang="en-US" sz="2000" b="1" i="1" dirty="0">
                <a:solidFill>
                  <a:schemeClr val="bg1"/>
                </a:solidFill>
                <a:latin typeface="Arial" panose="020B0604020202020204" pitchFamily="34" charset="0"/>
                <a:cs typeface="Arial" panose="020B0604020202020204" pitchFamily="34" charset="0"/>
              </a:rPr>
              <a:t>signal field </a:t>
            </a:r>
            <a:r>
              <a:rPr lang="en-US" sz="2000" dirty="0">
                <a:solidFill>
                  <a:schemeClr val="bg1"/>
                </a:solidFill>
                <a:latin typeface="Arial" panose="020B0604020202020204" pitchFamily="34" charset="0"/>
                <a:cs typeface="Arial" panose="020B0604020202020204" pitchFamily="34" charset="0"/>
              </a:rPr>
              <a:t>indicates which modulation scheme should be used to receive the incoming MPDU. The binary value in this field is equal to the data rate multiplied by 100 kbps. </a:t>
            </a:r>
            <a:endParaRPr lang="en-IN" sz="2000" dirty="0">
              <a:solidFill>
                <a:schemeClr val="bg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lum bright="-20000" contrast="40000"/>
          </a:blip>
          <a:stretch>
            <a:fillRect/>
          </a:stretch>
        </p:blipFill>
        <p:spPr>
          <a:xfrm>
            <a:off x="1719746" y="3832698"/>
            <a:ext cx="8269616" cy="2742367"/>
          </a:xfrm>
          <a:prstGeom prst="rect">
            <a:avLst/>
          </a:prstGeom>
        </p:spPr>
      </p:pic>
      <p:sp>
        <p:nvSpPr>
          <p:cNvPr id="4" name="Date Placeholder 3">
            <a:extLst>
              <a:ext uri="{FF2B5EF4-FFF2-40B4-BE49-F238E27FC236}">
                <a16:creationId xmlns:a16="http://schemas.microsoft.com/office/drawing/2014/main" id="{E7364395-CD57-4C23-BA82-4D5A029E0702}"/>
              </a:ext>
            </a:extLst>
          </p:cNvPr>
          <p:cNvSpPr>
            <a:spLocks noGrp="1"/>
          </p:cNvSpPr>
          <p:nvPr>
            <p:ph type="dt" sz="half" idx="10"/>
          </p:nvPr>
        </p:nvSpPr>
        <p:spPr/>
        <p:txBody>
          <a:bodyPr/>
          <a:lstStyle/>
          <a:p>
            <a:fld id="{D0ED422C-8F3E-4099-AE77-75593BA82B62}" type="datetime1">
              <a:rPr lang="en-IN" smtClean="0"/>
              <a:t>25-03-2023</a:t>
            </a:fld>
            <a:endParaRPr lang="en-IN"/>
          </a:p>
        </p:txBody>
      </p:sp>
      <p:sp>
        <p:nvSpPr>
          <p:cNvPr id="5" name="Slide Number Placeholder 4">
            <a:extLst>
              <a:ext uri="{FF2B5EF4-FFF2-40B4-BE49-F238E27FC236}">
                <a16:creationId xmlns:a16="http://schemas.microsoft.com/office/drawing/2014/main" id="{A4E02EFE-7681-41E4-B420-12CA61BAA57D}"/>
              </a:ext>
            </a:extLst>
          </p:cNvPr>
          <p:cNvSpPr>
            <a:spLocks noGrp="1"/>
          </p:cNvSpPr>
          <p:nvPr>
            <p:ph type="sldNum" sz="quarter" idx="12"/>
          </p:nvPr>
        </p:nvSpPr>
        <p:spPr/>
        <p:txBody>
          <a:bodyPr/>
          <a:lstStyle/>
          <a:p>
            <a:fld id="{A2D3AD60-8DFE-4A91-8D6A-A890996E6D96}" type="slidenum">
              <a:rPr lang="en-IN" smtClean="0"/>
              <a:t>141</a:t>
            </a:fld>
            <a:endParaRPr lang="en-IN"/>
          </a:p>
        </p:txBody>
      </p:sp>
    </p:spTree>
    <p:extLst>
      <p:ext uri="{BB962C8B-B14F-4D97-AF65-F5344CB8AC3E}">
        <p14:creationId xmlns:p14="http://schemas.microsoft.com/office/powerpoint/2010/main" val="337404367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39B63A-672B-41D0-9C9D-A1D5962E5FA2}"/>
              </a:ext>
            </a:extLst>
          </p:cNvPr>
          <p:cNvSpPr/>
          <p:nvPr/>
        </p:nvSpPr>
        <p:spPr>
          <a:xfrm>
            <a:off x="809017" y="642161"/>
            <a:ext cx="10544783" cy="5078313"/>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Two modulation schemes, </a:t>
            </a:r>
          </a:p>
          <a:p>
            <a:pPr marL="342900" indent="-342900" algn="just">
              <a:lnSpc>
                <a:spcPct val="150000"/>
              </a:lnSpc>
              <a:buFont typeface="Wingdings" panose="05000000000000000000" pitchFamily="2" charset="2"/>
              <a:buChar char="ü"/>
            </a:pPr>
            <a:r>
              <a:rPr lang="en-US" sz="2400" dirty="0">
                <a:solidFill>
                  <a:prstClr val="black"/>
                </a:solidFill>
                <a:latin typeface="Arial" panose="020B0604020202020204" pitchFamily="34" charset="0"/>
                <a:cs typeface="Arial" panose="020B0604020202020204" pitchFamily="34" charset="0"/>
              </a:rPr>
              <a:t>Differential binary phase shift keying (DBPSK) — for 1 Mbps </a:t>
            </a:r>
          </a:p>
          <a:p>
            <a:pPr marL="342900" indent="-342900" algn="just">
              <a:lnSpc>
                <a:spcPct val="150000"/>
              </a:lnSpc>
              <a:buFont typeface="Wingdings" panose="05000000000000000000" pitchFamily="2" charset="2"/>
              <a:buChar char="ü"/>
            </a:pPr>
            <a:r>
              <a:rPr lang="en-US" sz="2400" dirty="0">
                <a:solidFill>
                  <a:prstClr val="black"/>
                </a:solidFill>
                <a:latin typeface="Arial" panose="020B0604020202020204" pitchFamily="34" charset="0"/>
                <a:cs typeface="Arial" panose="020B0604020202020204" pitchFamily="34" charset="0"/>
              </a:rPr>
              <a:t>Differential quadrature phase shift keying (DQPSK) — for 2 Mbps</a:t>
            </a:r>
          </a:p>
          <a:p>
            <a:pPr marL="342900" indent="-3429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The </a:t>
            </a:r>
            <a:r>
              <a:rPr lang="en-US" sz="2400" i="1" dirty="0">
                <a:solidFill>
                  <a:srgbClr val="C00000"/>
                </a:solidFill>
                <a:latin typeface="Arial" panose="020B0604020202020204" pitchFamily="34" charset="0"/>
                <a:cs typeface="Arial" panose="020B0604020202020204" pitchFamily="34" charset="0"/>
              </a:rPr>
              <a:t>service field </a:t>
            </a:r>
            <a:r>
              <a:rPr lang="en-US" sz="2400" dirty="0">
                <a:solidFill>
                  <a:srgbClr val="C00000"/>
                </a:solidFill>
                <a:latin typeface="Arial" panose="020B0604020202020204" pitchFamily="34" charset="0"/>
                <a:cs typeface="Arial" panose="020B0604020202020204" pitchFamily="34" charset="0"/>
              </a:rPr>
              <a:t>is reserved for future use. </a:t>
            </a:r>
          </a:p>
          <a:p>
            <a:pPr marL="342900" indent="-3429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The </a:t>
            </a:r>
            <a:r>
              <a:rPr lang="en-US" sz="2400" i="1" dirty="0">
                <a:solidFill>
                  <a:srgbClr val="C00000"/>
                </a:solidFill>
                <a:latin typeface="Arial" panose="020B0604020202020204" pitchFamily="34" charset="0"/>
                <a:cs typeface="Arial" panose="020B0604020202020204" pitchFamily="34" charset="0"/>
              </a:rPr>
              <a:t>length field </a:t>
            </a:r>
            <a:r>
              <a:rPr lang="en-US" sz="2400" dirty="0">
                <a:solidFill>
                  <a:srgbClr val="C00000"/>
                </a:solidFill>
                <a:latin typeface="Arial" panose="020B0604020202020204" pitchFamily="34" charset="0"/>
                <a:cs typeface="Arial" panose="020B0604020202020204" pitchFamily="34" charset="0"/>
              </a:rPr>
              <a:t>indicates the number of microseconds necessary to transmit the MPDU</a:t>
            </a:r>
            <a:r>
              <a:rPr lang="en-US" sz="2400" dirty="0">
                <a:solidFill>
                  <a:prstClr val="black"/>
                </a:solidFill>
                <a:latin typeface="Arial" panose="020B0604020202020204" pitchFamily="34" charset="0"/>
                <a:cs typeface="Arial" panose="020B0604020202020204" pitchFamily="34" charset="0"/>
              </a:rPr>
              <a:t>. The MAC layer uses this field to determine the </a:t>
            </a:r>
            <a:r>
              <a:rPr lang="en-US" sz="2400" dirty="0">
                <a:solidFill>
                  <a:srgbClr val="C00000"/>
                </a:solidFill>
                <a:latin typeface="Arial" panose="020B0604020202020204" pitchFamily="34" charset="0"/>
                <a:cs typeface="Arial" panose="020B0604020202020204" pitchFamily="34" charset="0"/>
              </a:rPr>
              <a:t>end of a PPDU frame. </a:t>
            </a:r>
          </a:p>
          <a:p>
            <a:pPr marL="34290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The </a:t>
            </a:r>
            <a:r>
              <a:rPr lang="en-US" sz="2400" i="1" dirty="0">
                <a:solidFill>
                  <a:prstClr val="black"/>
                </a:solidFill>
                <a:latin typeface="Arial" panose="020B0604020202020204" pitchFamily="34" charset="0"/>
                <a:cs typeface="Arial" panose="020B0604020202020204" pitchFamily="34" charset="0"/>
              </a:rPr>
              <a:t>CRC field </a:t>
            </a:r>
            <a:r>
              <a:rPr lang="en-US" sz="2400" dirty="0">
                <a:solidFill>
                  <a:prstClr val="black"/>
                </a:solidFill>
                <a:latin typeface="Arial" panose="020B0604020202020204" pitchFamily="34" charset="0"/>
                <a:cs typeface="Arial" panose="020B0604020202020204" pitchFamily="34" charset="0"/>
              </a:rPr>
              <a:t>contains the results of a calculated frame check sequence from the sending station.</a:t>
            </a:r>
            <a:endParaRPr lang="en-IN" sz="2400" dirty="0"/>
          </a:p>
        </p:txBody>
      </p:sp>
      <p:sp>
        <p:nvSpPr>
          <p:cNvPr id="3" name="Date Placeholder 2">
            <a:extLst>
              <a:ext uri="{FF2B5EF4-FFF2-40B4-BE49-F238E27FC236}">
                <a16:creationId xmlns:a16="http://schemas.microsoft.com/office/drawing/2014/main" id="{769C9D77-9620-461B-8F55-C06DE7ECC980}"/>
              </a:ext>
            </a:extLst>
          </p:cNvPr>
          <p:cNvSpPr>
            <a:spLocks noGrp="1"/>
          </p:cNvSpPr>
          <p:nvPr>
            <p:ph type="dt" sz="half" idx="10"/>
          </p:nvPr>
        </p:nvSpPr>
        <p:spPr/>
        <p:txBody>
          <a:bodyPr/>
          <a:lstStyle/>
          <a:p>
            <a:fld id="{F411665B-2E33-4A60-87E0-AC57E64889EA}" type="datetime1">
              <a:rPr lang="en-IN" smtClean="0"/>
              <a:t>25-03-2023</a:t>
            </a:fld>
            <a:endParaRPr lang="en-IN"/>
          </a:p>
        </p:txBody>
      </p:sp>
      <p:sp>
        <p:nvSpPr>
          <p:cNvPr id="4" name="Slide Number Placeholder 3">
            <a:extLst>
              <a:ext uri="{FF2B5EF4-FFF2-40B4-BE49-F238E27FC236}">
                <a16:creationId xmlns:a16="http://schemas.microsoft.com/office/drawing/2014/main" id="{00FC619F-4E67-49C3-A6F5-2C5835999F19}"/>
              </a:ext>
            </a:extLst>
          </p:cNvPr>
          <p:cNvSpPr>
            <a:spLocks noGrp="1"/>
          </p:cNvSpPr>
          <p:nvPr>
            <p:ph type="sldNum" sz="quarter" idx="12"/>
          </p:nvPr>
        </p:nvSpPr>
        <p:spPr/>
        <p:txBody>
          <a:bodyPr/>
          <a:lstStyle/>
          <a:p>
            <a:fld id="{A2D3AD60-8DFE-4A91-8D6A-A890996E6D96}" type="slidenum">
              <a:rPr lang="en-IN" smtClean="0"/>
              <a:t>142</a:t>
            </a:fld>
            <a:endParaRPr lang="en-IN"/>
          </a:p>
        </p:txBody>
      </p:sp>
    </p:spTree>
    <p:extLst>
      <p:ext uri="{BB962C8B-B14F-4D97-AF65-F5344CB8AC3E}">
        <p14:creationId xmlns:p14="http://schemas.microsoft.com/office/powerpoint/2010/main" val="121221642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074473"/>
            <a:ext cx="10649243" cy="4524315"/>
          </a:xfrm>
          <a:prstGeom prst="rect">
            <a:avLst/>
          </a:prstGeom>
        </p:spPr>
        <p:txBody>
          <a:bodyPr wrap="square">
            <a:spAutoFit/>
          </a:bodyPr>
          <a:lstStyle/>
          <a:p>
            <a:pPr marL="342900" lvl="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The ITU </a:t>
            </a:r>
            <a:r>
              <a:rPr lang="en-US" sz="2400" dirty="0">
                <a:solidFill>
                  <a:srgbClr val="C00000"/>
                </a:solidFill>
                <a:latin typeface="Arial" panose="020B0604020202020204" pitchFamily="34" charset="0"/>
                <a:cs typeface="Arial" panose="020B0604020202020204" pitchFamily="34" charset="0"/>
              </a:rPr>
              <a:t>CRC-16 error detection algorithm is used to protect the signal, service, and length field. </a:t>
            </a:r>
          </a:p>
          <a:p>
            <a:pPr marL="342900" lvl="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The </a:t>
            </a:r>
            <a:r>
              <a:rPr lang="en-US" sz="2400" i="1" dirty="0">
                <a:solidFill>
                  <a:prstClr val="black"/>
                </a:solidFill>
                <a:latin typeface="Arial" panose="020B0604020202020204" pitchFamily="34" charset="0"/>
                <a:cs typeface="Arial" panose="020B0604020202020204" pitchFamily="34" charset="0"/>
              </a:rPr>
              <a:t>SYNC field </a:t>
            </a:r>
            <a:r>
              <a:rPr lang="en-US" sz="2400" dirty="0">
                <a:solidFill>
                  <a:prstClr val="black"/>
                </a:solidFill>
                <a:latin typeface="Arial" panose="020B0604020202020204" pitchFamily="34" charset="0"/>
                <a:cs typeface="Arial" panose="020B0604020202020204" pitchFamily="34" charset="0"/>
              </a:rPr>
              <a:t>is 128 bits (symbols) in length and contains a string of 1s which are scrambled prior to transmission. </a:t>
            </a:r>
            <a:r>
              <a:rPr lang="en-US" sz="2400" dirty="0">
                <a:solidFill>
                  <a:srgbClr val="C00000"/>
                </a:solidFill>
                <a:latin typeface="Arial" panose="020B0604020202020204" pitchFamily="34" charset="0"/>
                <a:cs typeface="Arial" panose="020B0604020202020204" pitchFamily="34" charset="0"/>
              </a:rPr>
              <a:t>The receiver uses this field to acquire the incoming signal and to synchronize the receiver’s carrier tracking and timing prior to receiving the SFD. </a:t>
            </a:r>
            <a:r>
              <a:rPr lang="en-US" sz="2400" dirty="0">
                <a:solidFill>
                  <a:prstClr val="black"/>
                </a:solidFill>
                <a:latin typeface="Arial" panose="020B0604020202020204" pitchFamily="34" charset="0"/>
                <a:cs typeface="Arial" panose="020B0604020202020204" pitchFamily="34" charset="0"/>
              </a:rPr>
              <a:t>The SFD field contains information to mark the start of the PPDU frame. </a:t>
            </a:r>
          </a:p>
          <a:p>
            <a:pPr marL="342900" lvl="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The SFD specified is common for all IEEE 802.11 DSSS radios.</a:t>
            </a:r>
          </a:p>
        </p:txBody>
      </p:sp>
      <p:sp>
        <p:nvSpPr>
          <p:cNvPr id="2" name="Date Placeholder 1">
            <a:extLst>
              <a:ext uri="{FF2B5EF4-FFF2-40B4-BE49-F238E27FC236}">
                <a16:creationId xmlns:a16="http://schemas.microsoft.com/office/drawing/2014/main" id="{A7A9ACFE-233E-419E-A7C3-3543E69319DC}"/>
              </a:ext>
            </a:extLst>
          </p:cNvPr>
          <p:cNvSpPr>
            <a:spLocks noGrp="1"/>
          </p:cNvSpPr>
          <p:nvPr>
            <p:ph type="dt" sz="half" idx="10"/>
          </p:nvPr>
        </p:nvSpPr>
        <p:spPr/>
        <p:txBody>
          <a:bodyPr/>
          <a:lstStyle/>
          <a:p>
            <a:fld id="{2FAF6709-3A96-4886-8EA6-951F7BED80CB}" type="datetime1">
              <a:rPr lang="en-IN" smtClean="0"/>
              <a:t>25-03-2023</a:t>
            </a:fld>
            <a:endParaRPr lang="en-IN"/>
          </a:p>
        </p:txBody>
      </p:sp>
      <p:sp>
        <p:nvSpPr>
          <p:cNvPr id="3" name="Slide Number Placeholder 2">
            <a:extLst>
              <a:ext uri="{FF2B5EF4-FFF2-40B4-BE49-F238E27FC236}">
                <a16:creationId xmlns:a16="http://schemas.microsoft.com/office/drawing/2014/main" id="{BBCE0F7D-0042-4A8C-9DDC-67AB2EF5BCA5}"/>
              </a:ext>
            </a:extLst>
          </p:cNvPr>
          <p:cNvSpPr>
            <a:spLocks noGrp="1"/>
          </p:cNvSpPr>
          <p:nvPr>
            <p:ph type="sldNum" sz="quarter" idx="12"/>
          </p:nvPr>
        </p:nvSpPr>
        <p:spPr/>
        <p:txBody>
          <a:bodyPr/>
          <a:lstStyle/>
          <a:p>
            <a:fld id="{A2D3AD60-8DFE-4A91-8D6A-A890996E6D96}" type="slidenum">
              <a:rPr lang="en-IN" smtClean="0"/>
              <a:t>143</a:t>
            </a:fld>
            <a:endParaRPr lang="en-IN"/>
          </a:p>
        </p:txBody>
      </p:sp>
    </p:spTree>
    <p:extLst>
      <p:ext uri="{BB962C8B-B14F-4D97-AF65-F5344CB8AC3E}">
        <p14:creationId xmlns:p14="http://schemas.microsoft.com/office/powerpoint/2010/main" val="70359560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79693" y="740646"/>
            <a:ext cx="10475987" cy="5678478"/>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200" dirty="0">
                <a:solidFill>
                  <a:schemeClr val="bg1"/>
                </a:solidFill>
                <a:latin typeface="Arial" panose="020B0604020202020204" pitchFamily="34" charset="0"/>
                <a:cs typeface="Arial" panose="020B0604020202020204" pitchFamily="34" charset="0"/>
              </a:rPr>
              <a:t>All information bits transmitted by the DSSS PMD are scrambled using a self-synchronizing 7-bit polynomial. An 11-bit Barker code (1, 1, 1, 1, 1, 1, 1, 1, 1, 1, 1) is used for spreading. </a:t>
            </a:r>
          </a:p>
          <a:p>
            <a:pPr marL="342900" indent="-342900" algn="just">
              <a:lnSpc>
                <a:spcPct val="150000"/>
              </a:lnSpc>
              <a:buFont typeface="Wingdings" panose="05000000000000000000" pitchFamily="2" charset="2"/>
              <a:buChar char="Ø"/>
            </a:pPr>
            <a:r>
              <a:rPr lang="en-US" sz="2200" dirty="0">
                <a:solidFill>
                  <a:schemeClr val="bg1"/>
                </a:solidFill>
                <a:latin typeface="Arial" panose="020B0604020202020204" pitchFamily="34" charset="0"/>
                <a:cs typeface="Arial" panose="020B0604020202020204" pitchFamily="34" charset="0"/>
              </a:rPr>
              <a:t>In the transmitter, the 11-bit Barker code is applied to a modulo-2 adder together with each of the information bits in the PPDU. </a:t>
            </a:r>
          </a:p>
          <a:p>
            <a:pPr marL="342900" indent="-342900" algn="just">
              <a:lnSpc>
                <a:spcPct val="150000"/>
              </a:lnSpc>
              <a:buFont typeface="Wingdings" panose="05000000000000000000" pitchFamily="2" charset="2"/>
              <a:buChar char="Ø"/>
            </a:pPr>
            <a:r>
              <a:rPr lang="en-US" sz="2200" dirty="0">
                <a:solidFill>
                  <a:schemeClr val="bg1"/>
                </a:solidFill>
                <a:latin typeface="Arial" panose="020B0604020202020204" pitchFamily="34" charset="0"/>
                <a:cs typeface="Arial" panose="020B0604020202020204" pitchFamily="34" charset="0"/>
              </a:rPr>
              <a:t>The output of the modulo-2 adder results in a signal with a data rate that is 10 times higher than the information rate. </a:t>
            </a:r>
          </a:p>
          <a:p>
            <a:pPr marL="342900" indent="-342900" algn="just">
              <a:lnSpc>
                <a:spcPct val="150000"/>
              </a:lnSpc>
              <a:buFont typeface="Wingdings" panose="05000000000000000000" pitchFamily="2" charset="2"/>
              <a:buChar char="Ø"/>
            </a:pPr>
            <a:r>
              <a:rPr lang="en-US" sz="2200" dirty="0">
                <a:solidFill>
                  <a:schemeClr val="bg1"/>
                </a:solidFill>
                <a:latin typeface="Arial" panose="020B0604020202020204" pitchFamily="34" charset="0"/>
                <a:cs typeface="Arial" panose="020B0604020202020204" pitchFamily="34" charset="0"/>
              </a:rPr>
              <a:t>The result in the frequency domain is a signal that is spread over a wide bandwidth at a reduced RF power level. </a:t>
            </a:r>
          </a:p>
          <a:p>
            <a:pPr marL="342900" indent="-342900" algn="just">
              <a:lnSpc>
                <a:spcPct val="150000"/>
              </a:lnSpc>
              <a:buFont typeface="Wingdings" panose="05000000000000000000" pitchFamily="2" charset="2"/>
              <a:buChar char="Ø"/>
            </a:pPr>
            <a:r>
              <a:rPr lang="en-US" sz="2200" dirty="0">
                <a:solidFill>
                  <a:schemeClr val="bg1"/>
                </a:solidFill>
                <a:latin typeface="Arial" panose="020B0604020202020204" pitchFamily="34" charset="0"/>
                <a:cs typeface="Arial" panose="020B0604020202020204" pitchFamily="34" charset="0"/>
              </a:rPr>
              <a:t>At the receiver, the DSSS signal is convolved with the same 11-bit Barker code and correlated. </a:t>
            </a:r>
            <a:endParaRPr lang="en-IN" sz="2200" dirty="0">
              <a:solidFill>
                <a:schemeClr val="bg1"/>
              </a:solidFill>
              <a:latin typeface="Arial" panose="020B0604020202020204" pitchFamily="34" charset="0"/>
              <a:cs typeface="Arial" panose="020B0604020202020204" pitchFamily="34" charset="0"/>
            </a:endParaRPr>
          </a:p>
        </p:txBody>
      </p:sp>
      <p:sp>
        <p:nvSpPr>
          <p:cNvPr id="2" name="Date Placeholder 1">
            <a:extLst>
              <a:ext uri="{FF2B5EF4-FFF2-40B4-BE49-F238E27FC236}">
                <a16:creationId xmlns:a16="http://schemas.microsoft.com/office/drawing/2014/main" id="{04D2BC3F-7E63-452E-BAEA-BD4D9AB00530}"/>
              </a:ext>
            </a:extLst>
          </p:cNvPr>
          <p:cNvSpPr>
            <a:spLocks noGrp="1"/>
          </p:cNvSpPr>
          <p:nvPr>
            <p:ph type="dt" sz="half" idx="10"/>
          </p:nvPr>
        </p:nvSpPr>
        <p:spPr/>
        <p:txBody>
          <a:bodyPr/>
          <a:lstStyle/>
          <a:p>
            <a:fld id="{CC35AF0E-D638-4FBB-B3C9-3DD18D3E2657}" type="datetime1">
              <a:rPr lang="en-IN" smtClean="0"/>
              <a:t>25-03-2023</a:t>
            </a:fld>
            <a:endParaRPr lang="en-IN"/>
          </a:p>
        </p:txBody>
      </p:sp>
      <p:sp>
        <p:nvSpPr>
          <p:cNvPr id="4" name="Slide Number Placeholder 3">
            <a:extLst>
              <a:ext uri="{FF2B5EF4-FFF2-40B4-BE49-F238E27FC236}">
                <a16:creationId xmlns:a16="http://schemas.microsoft.com/office/drawing/2014/main" id="{F4F5A660-698A-4803-9CA5-A4096C147CBA}"/>
              </a:ext>
            </a:extLst>
          </p:cNvPr>
          <p:cNvSpPr>
            <a:spLocks noGrp="1"/>
          </p:cNvSpPr>
          <p:nvPr>
            <p:ph type="sldNum" sz="quarter" idx="12"/>
          </p:nvPr>
        </p:nvSpPr>
        <p:spPr/>
        <p:txBody>
          <a:bodyPr/>
          <a:lstStyle/>
          <a:p>
            <a:fld id="{A2D3AD60-8DFE-4A91-8D6A-A890996E6D96}" type="slidenum">
              <a:rPr lang="en-IN" smtClean="0"/>
              <a:t>144</a:t>
            </a:fld>
            <a:endParaRPr lang="en-IN"/>
          </a:p>
        </p:txBody>
      </p:sp>
    </p:spTree>
    <p:extLst>
      <p:ext uri="{BB962C8B-B14F-4D97-AF65-F5344CB8AC3E}">
        <p14:creationId xmlns:p14="http://schemas.microsoft.com/office/powerpoint/2010/main" val="295310677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2795" y="342115"/>
            <a:ext cx="10814798" cy="2862322"/>
          </a:xfrm>
          <a:prstGeom prst="rect">
            <a:avLst/>
          </a:prstGeom>
        </p:spPr>
        <p:txBody>
          <a:bodyPr wrap="square">
            <a:spAutoFit/>
          </a:bodyPr>
          <a:lstStyle/>
          <a:p>
            <a:pPr marL="342900" indent="-342900" algn="just">
              <a:lnSpc>
                <a:spcPct val="150000"/>
              </a:lnSpc>
              <a:buFont typeface="Wingdings" panose="05000000000000000000" pitchFamily="2" charset="2"/>
              <a:buChar char="ü"/>
            </a:pPr>
            <a:r>
              <a:rPr lang="en-US" sz="2000" dirty="0">
                <a:solidFill>
                  <a:schemeClr val="bg1"/>
                </a:solidFill>
                <a:latin typeface="Arial" panose="020B0604020202020204" pitchFamily="34" charset="0"/>
                <a:cs typeface="Arial" panose="020B0604020202020204" pitchFamily="34" charset="0"/>
              </a:rPr>
              <a:t>Each DSSS PHY channel occupies 22 MHz of bandwidth and allows for three noninterfering channels spaced 25 MHz apart in the 2.4 GHz frequency band (see Figure 21.9). </a:t>
            </a:r>
          </a:p>
          <a:p>
            <a:pPr marL="342900" indent="-342900" algn="just">
              <a:lnSpc>
                <a:spcPct val="150000"/>
              </a:lnSpc>
              <a:buFont typeface="Wingdings" panose="05000000000000000000" pitchFamily="2" charset="2"/>
              <a:buChar char="ü"/>
            </a:pPr>
            <a:r>
              <a:rPr lang="en-US" sz="2000" dirty="0">
                <a:solidFill>
                  <a:schemeClr val="bg1"/>
                </a:solidFill>
                <a:latin typeface="Arial" panose="020B0604020202020204" pitchFamily="34" charset="0"/>
                <a:cs typeface="Arial" panose="020B0604020202020204" pitchFamily="34" charset="0"/>
              </a:rPr>
              <a:t>The maximum allowable radiated power for DSSS PHY varies from region to region (refer to Table 21.6). The transmit power is directly related to the range that a particular implementation can achieve.</a:t>
            </a:r>
            <a:endParaRPr lang="en-IN" sz="2000" dirty="0">
              <a:solidFill>
                <a:schemeClr val="bg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lum bright="-20000" contrast="40000"/>
          </a:blip>
          <a:stretch>
            <a:fillRect/>
          </a:stretch>
        </p:blipFill>
        <p:spPr>
          <a:xfrm>
            <a:off x="126610" y="3482950"/>
            <a:ext cx="7821636" cy="3140985"/>
          </a:xfrm>
          <a:prstGeom prst="rect">
            <a:avLst/>
          </a:prstGeom>
        </p:spPr>
      </p:pic>
      <p:pic>
        <p:nvPicPr>
          <p:cNvPr id="4" name="Picture 3"/>
          <p:cNvPicPr>
            <a:picLocks noChangeAspect="1"/>
          </p:cNvPicPr>
          <p:nvPr/>
        </p:nvPicPr>
        <p:blipFill>
          <a:blip r:embed="rId3">
            <a:lum bright="-20000" contrast="40000"/>
          </a:blip>
          <a:stretch>
            <a:fillRect/>
          </a:stretch>
        </p:blipFill>
        <p:spPr>
          <a:xfrm>
            <a:off x="8046721" y="3837437"/>
            <a:ext cx="4020409" cy="2432012"/>
          </a:xfrm>
          <a:prstGeom prst="rect">
            <a:avLst/>
          </a:prstGeom>
        </p:spPr>
      </p:pic>
      <p:sp>
        <p:nvSpPr>
          <p:cNvPr id="5" name="Date Placeholder 4">
            <a:extLst>
              <a:ext uri="{FF2B5EF4-FFF2-40B4-BE49-F238E27FC236}">
                <a16:creationId xmlns:a16="http://schemas.microsoft.com/office/drawing/2014/main" id="{932B94C7-2796-4A7A-9B60-E6F7B8E4CF56}"/>
              </a:ext>
            </a:extLst>
          </p:cNvPr>
          <p:cNvSpPr>
            <a:spLocks noGrp="1"/>
          </p:cNvSpPr>
          <p:nvPr>
            <p:ph type="dt" sz="half" idx="10"/>
          </p:nvPr>
        </p:nvSpPr>
        <p:spPr/>
        <p:txBody>
          <a:bodyPr/>
          <a:lstStyle/>
          <a:p>
            <a:fld id="{08A48596-7820-48AB-A9C9-99462742D05E}" type="datetime1">
              <a:rPr lang="en-IN" smtClean="0"/>
              <a:t>25-03-2023</a:t>
            </a:fld>
            <a:endParaRPr lang="en-IN"/>
          </a:p>
        </p:txBody>
      </p:sp>
      <p:sp>
        <p:nvSpPr>
          <p:cNvPr id="6" name="Slide Number Placeholder 5">
            <a:extLst>
              <a:ext uri="{FF2B5EF4-FFF2-40B4-BE49-F238E27FC236}">
                <a16:creationId xmlns:a16="http://schemas.microsoft.com/office/drawing/2014/main" id="{70A91945-1A2B-4AD3-A0D7-95D672B9B16F}"/>
              </a:ext>
            </a:extLst>
          </p:cNvPr>
          <p:cNvSpPr>
            <a:spLocks noGrp="1"/>
          </p:cNvSpPr>
          <p:nvPr>
            <p:ph type="sldNum" sz="quarter" idx="12"/>
          </p:nvPr>
        </p:nvSpPr>
        <p:spPr/>
        <p:txBody>
          <a:bodyPr/>
          <a:lstStyle/>
          <a:p>
            <a:fld id="{A2D3AD60-8DFE-4A91-8D6A-A890996E6D96}" type="slidenum">
              <a:rPr lang="en-IN" smtClean="0"/>
              <a:t>145</a:t>
            </a:fld>
            <a:endParaRPr lang="en-IN"/>
          </a:p>
        </p:txBody>
      </p:sp>
    </p:spTree>
    <p:extLst>
      <p:ext uri="{BB962C8B-B14F-4D97-AF65-F5344CB8AC3E}">
        <p14:creationId xmlns:p14="http://schemas.microsoft.com/office/powerpoint/2010/main" val="55674099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lum bright="-20000" contrast="40000"/>
          </a:blip>
          <a:stretch>
            <a:fillRect/>
          </a:stretch>
        </p:blipFill>
        <p:spPr>
          <a:xfrm>
            <a:off x="945204" y="336340"/>
            <a:ext cx="10301592" cy="6185319"/>
          </a:xfrm>
          <a:prstGeom prst="rect">
            <a:avLst/>
          </a:prstGeom>
        </p:spPr>
      </p:pic>
      <p:sp>
        <p:nvSpPr>
          <p:cNvPr id="2" name="Date Placeholder 1">
            <a:extLst>
              <a:ext uri="{FF2B5EF4-FFF2-40B4-BE49-F238E27FC236}">
                <a16:creationId xmlns:a16="http://schemas.microsoft.com/office/drawing/2014/main" id="{BC747044-32A5-468D-A58B-24870F5D7E6D}"/>
              </a:ext>
            </a:extLst>
          </p:cNvPr>
          <p:cNvSpPr>
            <a:spLocks noGrp="1"/>
          </p:cNvSpPr>
          <p:nvPr>
            <p:ph type="dt" sz="half" idx="10"/>
          </p:nvPr>
        </p:nvSpPr>
        <p:spPr/>
        <p:txBody>
          <a:bodyPr/>
          <a:lstStyle/>
          <a:p>
            <a:fld id="{8AD98885-389C-40AE-BB6C-6B22CE9FFB4D}" type="datetime1">
              <a:rPr lang="en-IN" smtClean="0"/>
              <a:t>25-03-2023</a:t>
            </a:fld>
            <a:endParaRPr lang="en-IN"/>
          </a:p>
        </p:txBody>
      </p:sp>
      <p:sp>
        <p:nvSpPr>
          <p:cNvPr id="4" name="Slide Number Placeholder 3">
            <a:extLst>
              <a:ext uri="{FF2B5EF4-FFF2-40B4-BE49-F238E27FC236}">
                <a16:creationId xmlns:a16="http://schemas.microsoft.com/office/drawing/2014/main" id="{74346C7F-7EAF-4A61-BFE3-10E7DA597E49}"/>
              </a:ext>
            </a:extLst>
          </p:cNvPr>
          <p:cNvSpPr>
            <a:spLocks noGrp="1"/>
          </p:cNvSpPr>
          <p:nvPr>
            <p:ph type="sldNum" sz="quarter" idx="12"/>
          </p:nvPr>
        </p:nvSpPr>
        <p:spPr/>
        <p:txBody>
          <a:bodyPr/>
          <a:lstStyle/>
          <a:p>
            <a:fld id="{A2D3AD60-8DFE-4A91-8D6A-A890996E6D96}" type="slidenum">
              <a:rPr lang="en-IN" smtClean="0"/>
              <a:t>146</a:t>
            </a:fld>
            <a:endParaRPr lang="en-IN"/>
          </a:p>
        </p:txBody>
      </p:sp>
    </p:spTree>
    <p:extLst>
      <p:ext uri="{BB962C8B-B14F-4D97-AF65-F5344CB8AC3E}">
        <p14:creationId xmlns:p14="http://schemas.microsoft.com/office/powerpoint/2010/main" val="7061040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59198" y="20006"/>
            <a:ext cx="2492990" cy="646331"/>
          </a:xfrm>
          <a:prstGeom prst="rect">
            <a:avLst/>
          </a:prstGeom>
        </p:spPr>
        <p:txBody>
          <a:bodyPr wrap="none">
            <a:spAutoFit/>
          </a:bodyPr>
          <a:lstStyle/>
          <a:p>
            <a:r>
              <a:rPr lang="en-IN" sz="3600" b="1" dirty="0">
                <a:solidFill>
                  <a:schemeClr val="bg1"/>
                </a:solidFill>
                <a:latin typeface="Arial" panose="020B0604020202020204" pitchFamily="34" charset="0"/>
                <a:cs typeface="Arial" panose="020B0604020202020204" pitchFamily="34" charset="0"/>
              </a:rPr>
              <a:t>FHSS PHY</a:t>
            </a:r>
            <a:endParaRPr lang="en-IN" sz="36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353440" y="512286"/>
            <a:ext cx="11350879" cy="2677656"/>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200" dirty="0">
                <a:solidFill>
                  <a:schemeClr val="bg1"/>
                </a:solidFill>
                <a:latin typeface="Arial" panose="020B0604020202020204" pitchFamily="34" charset="0"/>
                <a:cs typeface="Arial" panose="020B0604020202020204" pitchFamily="34" charset="0"/>
              </a:rPr>
              <a:t>In FHSS PHY, data transmission over media </a:t>
            </a:r>
            <a:r>
              <a:rPr lang="en-US" sz="2200" dirty="0">
                <a:solidFill>
                  <a:srgbClr val="C00000"/>
                </a:solidFill>
                <a:latin typeface="Arial" panose="020B0604020202020204" pitchFamily="34" charset="0"/>
                <a:cs typeface="Arial" panose="020B0604020202020204" pitchFamily="34" charset="0"/>
              </a:rPr>
              <a:t>is controlled by the FHSS </a:t>
            </a:r>
            <a:r>
              <a:rPr lang="en-US" sz="2300" dirty="0">
                <a:solidFill>
                  <a:srgbClr val="C00000"/>
                </a:solidFill>
                <a:latin typeface="Arial" panose="020B0604020202020204" pitchFamily="34" charset="0"/>
                <a:cs typeface="Arial" panose="020B0604020202020204" pitchFamily="34" charset="0"/>
              </a:rPr>
              <a:t>physical medium dependent (PMD</a:t>
            </a:r>
            <a:r>
              <a:rPr lang="en-US" sz="2000" dirty="0">
                <a:solidFill>
                  <a:srgbClr val="C00000"/>
                </a:solidFill>
                <a:latin typeface="Arial" panose="020B0604020202020204" pitchFamily="34" charset="0"/>
                <a:cs typeface="Arial" panose="020B0604020202020204" pitchFamily="34" charset="0"/>
              </a:rPr>
              <a:t>)</a:t>
            </a:r>
            <a:r>
              <a:rPr lang="en-US" sz="2200" dirty="0">
                <a:solidFill>
                  <a:srgbClr val="C00000"/>
                </a:solidFill>
                <a:latin typeface="Arial" panose="020B0604020202020204" pitchFamily="34" charset="0"/>
                <a:cs typeface="Arial" panose="020B0604020202020204" pitchFamily="34" charset="0"/>
              </a:rPr>
              <a:t> sublayer as directed by the FHSS PLCP sublayer</a:t>
            </a:r>
            <a:r>
              <a:rPr lang="en-US" sz="2200" dirty="0">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Ø"/>
            </a:pPr>
            <a:r>
              <a:rPr lang="en-US" sz="2200" dirty="0">
                <a:solidFill>
                  <a:schemeClr val="bg1"/>
                </a:solidFill>
                <a:latin typeface="Arial" panose="020B0604020202020204" pitchFamily="34" charset="0"/>
                <a:cs typeface="Arial" panose="020B0604020202020204" pitchFamily="34" charset="0"/>
              </a:rPr>
              <a:t>The FHSS PMD takes the binary information bits from the whitened PSDU and converts them into RF signals by using carrier modulation and FHSS techniques (see Figure 21.10). </a:t>
            </a:r>
            <a:endParaRPr lang="en-IN" sz="22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lum bright="-20000" contrast="40000"/>
          </a:blip>
          <a:stretch>
            <a:fillRect/>
          </a:stretch>
        </p:blipFill>
        <p:spPr>
          <a:xfrm>
            <a:off x="3050515" y="2828887"/>
            <a:ext cx="8003345" cy="3892588"/>
          </a:xfrm>
          <a:prstGeom prst="rect">
            <a:avLst/>
          </a:prstGeom>
        </p:spPr>
      </p:pic>
      <p:sp>
        <p:nvSpPr>
          <p:cNvPr id="2" name="Date Placeholder 1">
            <a:extLst>
              <a:ext uri="{FF2B5EF4-FFF2-40B4-BE49-F238E27FC236}">
                <a16:creationId xmlns:a16="http://schemas.microsoft.com/office/drawing/2014/main" id="{43F8B101-95EC-4422-A012-08C347FC5CF6}"/>
              </a:ext>
            </a:extLst>
          </p:cNvPr>
          <p:cNvSpPr>
            <a:spLocks noGrp="1"/>
          </p:cNvSpPr>
          <p:nvPr>
            <p:ph type="dt" sz="half" idx="10"/>
          </p:nvPr>
        </p:nvSpPr>
        <p:spPr/>
        <p:txBody>
          <a:bodyPr/>
          <a:lstStyle/>
          <a:p>
            <a:fld id="{F24BB9EC-D705-4701-8991-69979BAB8BB0}" type="datetime1">
              <a:rPr lang="en-IN" smtClean="0"/>
              <a:t>25-03-2023</a:t>
            </a:fld>
            <a:endParaRPr lang="en-IN"/>
          </a:p>
        </p:txBody>
      </p:sp>
      <p:sp>
        <p:nvSpPr>
          <p:cNvPr id="3" name="Slide Number Placeholder 2">
            <a:extLst>
              <a:ext uri="{FF2B5EF4-FFF2-40B4-BE49-F238E27FC236}">
                <a16:creationId xmlns:a16="http://schemas.microsoft.com/office/drawing/2014/main" id="{D522E0AD-2380-43B7-836A-BDCF3B7E48FA}"/>
              </a:ext>
            </a:extLst>
          </p:cNvPr>
          <p:cNvSpPr>
            <a:spLocks noGrp="1"/>
          </p:cNvSpPr>
          <p:nvPr>
            <p:ph type="sldNum" sz="quarter" idx="12"/>
          </p:nvPr>
        </p:nvSpPr>
        <p:spPr/>
        <p:txBody>
          <a:bodyPr/>
          <a:lstStyle/>
          <a:p>
            <a:fld id="{A2D3AD60-8DFE-4A91-8D6A-A890996E6D96}" type="slidenum">
              <a:rPr lang="en-IN" smtClean="0"/>
              <a:t>147</a:t>
            </a:fld>
            <a:endParaRPr lang="en-IN"/>
          </a:p>
        </p:txBody>
      </p:sp>
    </p:spTree>
    <p:extLst>
      <p:ext uri="{BB962C8B-B14F-4D97-AF65-F5344CB8AC3E}">
        <p14:creationId xmlns:p14="http://schemas.microsoft.com/office/powerpoint/2010/main" val="1470366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9702" y="317606"/>
            <a:ext cx="11193193" cy="3323987"/>
          </a:xfrm>
          <a:prstGeom prst="rect">
            <a:avLst/>
          </a:prstGeom>
        </p:spPr>
        <p:txBody>
          <a:bodyPr wrap="square">
            <a:spAutoFit/>
          </a:bodyPr>
          <a:lstStyle/>
          <a:p>
            <a:pPr marL="342900" lvl="0" indent="-342900" algn="just">
              <a:lnSpc>
                <a:spcPct val="150000"/>
              </a:lnSpc>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PPDU consists of: </a:t>
            </a:r>
            <a:r>
              <a:rPr lang="en-US" sz="2000" dirty="0">
                <a:solidFill>
                  <a:srgbClr val="C00000"/>
                </a:solidFill>
                <a:latin typeface="Arial" panose="020B0604020202020204" pitchFamily="34" charset="0"/>
                <a:cs typeface="Arial" panose="020B0604020202020204" pitchFamily="34" charset="0"/>
              </a:rPr>
              <a:t>PLCP preamble, PLCP header, PLCP service data unit (PSDU). </a:t>
            </a:r>
          </a:p>
          <a:p>
            <a:pPr marL="342900" lvl="0" indent="-342900" algn="just">
              <a:lnSpc>
                <a:spcPct val="150000"/>
              </a:lnSpc>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The PLCP preamble is used to </a:t>
            </a:r>
            <a:r>
              <a:rPr lang="en-US" sz="2000" dirty="0">
                <a:solidFill>
                  <a:srgbClr val="C00000"/>
                </a:solidFill>
                <a:latin typeface="Arial" panose="020B0604020202020204" pitchFamily="34" charset="0"/>
                <a:cs typeface="Arial" panose="020B0604020202020204" pitchFamily="34" charset="0"/>
              </a:rPr>
              <a:t>acquire the incoming signal and synchronize the receiver’s demodulator. </a:t>
            </a:r>
          </a:p>
          <a:p>
            <a:pPr marL="342900" lvl="0" indent="-342900" algn="just">
              <a:lnSpc>
                <a:spcPct val="150000"/>
              </a:lnSpc>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The PLCP header contains </a:t>
            </a:r>
            <a:r>
              <a:rPr lang="en-US" sz="2000" dirty="0">
                <a:solidFill>
                  <a:srgbClr val="C00000"/>
                </a:solidFill>
                <a:latin typeface="Arial" panose="020B0604020202020204" pitchFamily="34" charset="0"/>
                <a:cs typeface="Arial" panose="020B0604020202020204" pitchFamily="34" charset="0"/>
              </a:rPr>
              <a:t>information about PSDU from the sending physical layer</a:t>
            </a:r>
            <a:r>
              <a:rPr lang="en-US" sz="2000" dirty="0">
                <a:solidFill>
                  <a:prstClr val="black"/>
                </a:solidFill>
                <a:latin typeface="Arial" panose="020B0604020202020204" pitchFamily="34" charset="0"/>
                <a:cs typeface="Arial" panose="020B0604020202020204" pitchFamily="34" charset="0"/>
              </a:rPr>
              <a:t>. The PLCP preamble and header are transmitted at 1 Mbps. </a:t>
            </a:r>
          </a:p>
          <a:p>
            <a:pPr marL="342900" lvl="0" indent="-342900" algn="just">
              <a:lnSpc>
                <a:spcPct val="150000"/>
              </a:lnSpc>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The </a:t>
            </a:r>
            <a:r>
              <a:rPr lang="en-US" sz="2000" i="1" dirty="0">
                <a:solidFill>
                  <a:srgbClr val="C00000"/>
                </a:solidFill>
                <a:latin typeface="Arial" panose="020B0604020202020204" pitchFamily="34" charset="0"/>
                <a:cs typeface="Arial" panose="020B0604020202020204" pitchFamily="34" charset="0"/>
              </a:rPr>
              <a:t>sync field </a:t>
            </a:r>
            <a:r>
              <a:rPr lang="en-US" sz="2000" dirty="0">
                <a:solidFill>
                  <a:srgbClr val="C00000"/>
                </a:solidFill>
                <a:latin typeface="Arial" panose="020B0604020202020204" pitchFamily="34" charset="0"/>
                <a:cs typeface="Arial" panose="020B0604020202020204" pitchFamily="34" charset="0"/>
              </a:rPr>
              <a:t>contains a string of alternating 0s and 1s pattern and is used by the receiver to synchronize the receiver’s packet timing and correct for frequency </a:t>
            </a:r>
            <a:r>
              <a:rPr lang="en-IN" sz="2000" dirty="0">
                <a:solidFill>
                  <a:srgbClr val="C00000"/>
                </a:solidFill>
                <a:latin typeface="Arial" panose="020B0604020202020204" pitchFamily="34" charset="0"/>
                <a:cs typeface="Arial" panose="020B0604020202020204" pitchFamily="34" charset="0"/>
              </a:rPr>
              <a:t>offsets.  </a:t>
            </a:r>
          </a:p>
        </p:txBody>
      </p:sp>
      <p:sp>
        <p:nvSpPr>
          <p:cNvPr id="3" name="Date Placeholder 2">
            <a:extLst>
              <a:ext uri="{FF2B5EF4-FFF2-40B4-BE49-F238E27FC236}">
                <a16:creationId xmlns:a16="http://schemas.microsoft.com/office/drawing/2014/main" id="{7DEC144C-29FA-4102-BBBD-B0E32ED6F974}"/>
              </a:ext>
            </a:extLst>
          </p:cNvPr>
          <p:cNvSpPr>
            <a:spLocks noGrp="1"/>
          </p:cNvSpPr>
          <p:nvPr>
            <p:ph type="dt" sz="half" idx="10"/>
          </p:nvPr>
        </p:nvSpPr>
        <p:spPr/>
        <p:txBody>
          <a:bodyPr/>
          <a:lstStyle/>
          <a:p>
            <a:fld id="{6448CC09-381B-45C3-AEEA-E47A5507A6DC}" type="datetime1">
              <a:rPr lang="en-IN" smtClean="0"/>
              <a:t>25-03-2023</a:t>
            </a:fld>
            <a:endParaRPr lang="en-IN"/>
          </a:p>
        </p:txBody>
      </p:sp>
      <p:sp>
        <p:nvSpPr>
          <p:cNvPr id="4" name="Slide Number Placeholder 3">
            <a:extLst>
              <a:ext uri="{FF2B5EF4-FFF2-40B4-BE49-F238E27FC236}">
                <a16:creationId xmlns:a16="http://schemas.microsoft.com/office/drawing/2014/main" id="{84EB859F-74D6-4865-9392-CCA2775DFFB6}"/>
              </a:ext>
            </a:extLst>
          </p:cNvPr>
          <p:cNvSpPr>
            <a:spLocks noGrp="1"/>
          </p:cNvSpPr>
          <p:nvPr>
            <p:ph type="sldNum" sz="quarter" idx="12"/>
          </p:nvPr>
        </p:nvSpPr>
        <p:spPr/>
        <p:txBody>
          <a:bodyPr/>
          <a:lstStyle/>
          <a:p>
            <a:fld id="{A2D3AD60-8DFE-4A91-8D6A-A890996E6D96}" type="slidenum">
              <a:rPr lang="en-IN" smtClean="0"/>
              <a:t>148</a:t>
            </a:fld>
            <a:endParaRPr lang="en-IN"/>
          </a:p>
        </p:txBody>
      </p:sp>
      <p:pic>
        <p:nvPicPr>
          <p:cNvPr id="5" name="Picture 4"/>
          <p:cNvPicPr>
            <a:picLocks noChangeAspect="1"/>
          </p:cNvPicPr>
          <p:nvPr/>
        </p:nvPicPr>
        <p:blipFill>
          <a:blip r:embed="rId2"/>
          <a:stretch>
            <a:fillRect/>
          </a:stretch>
        </p:blipFill>
        <p:spPr>
          <a:xfrm>
            <a:off x="1759478" y="3948436"/>
            <a:ext cx="9010669" cy="2590476"/>
          </a:xfrm>
          <a:prstGeom prst="rect">
            <a:avLst/>
          </a:prstGeom>
        </p:spPr>
      </p:pic>
    </p:spTree>
    <p:extLst>
      <p:ext uri="{BB962C8B-B14F-4D97-AF65-F5344CB8AC3E}">
        <p14:creationId xmlns:p14="http://schemas.microsoft.com/office/powerpoint/2010/main" val="47585402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BA3AC1-299E-4F25-8DA5-4B9064B7D6FB}"/>
              </a:ext>
            </a:extLst>
          </p:cNvPr>
          <p:cNvPicPr>
            <a:picLocks noChangeAspect="1"/>
          </p:cNvPicPr>
          <p:nvPr/>
        </p:nvPicPr>
        <p:blipFill>
          <a:blip r:embed="rId2">
            <a:lum bright="-20000" contrast="40000"/>
          </a:blip>
          <a:stretch>
            <a:fillRect/>
          </a:stretch>
        </p:blipFill>
        <p:spPr>
          <a:xfrm>
            <a:off x="1673873" y="3728098"/>
            <a:ext cx="9579106" cy="2867562"/>
          </a:xfrm>
          <a:prstGeom prst="rect">
            <a:avLst/>
          </a:prstGeom>
        </p:spPr>
      </p:pic>
      <p:sp>
        <p:nvSpPr>
          <p:cNvPr id="3" name="Rectangle 2">
            <a:extLst>
              <a:ext uri="{FF2B5EF4-FFF2-40B4-BE49-F238E27FC236}">
                <a16:creationId xmlns:a16="http://schemas.microsoft.com/office/drawing/2014/main" id="{C88E718C-EBE7-418B-9118-D6FF6F9D2126}"/>
              </a:ext>
            </a:extLst>
          </p:cNvPr>
          <p:cNvSpPr/>
          <p:nvPr/>
        </p:nvSpPr>
        <p:spPr>
          <a:xfrm>
            <a:off x="255713" y="320255"/>
            <a:ext cx="11251660" cy="3647152"/>
          </a:xfrm>
          <a:prstGeom prst="rect">
            <a:avLst/>
          </a:prstGeom>
        </p:spPr>
        <p:txBody>
          <a:bodyPr wrap="square">
            <a:spAutoFit/>
          </a:bodyPr>
          <a:lstStyle/>
          <a:p>
            <a:pPr marL="342900" lvl="0" indent="-342900" algn="just">
              <a:lnSpc>
                <a:spcPct val="150000"/>
              </a:lnSpc>
              <a:buFont typeface="Wingdings" panose="05000000000000000000" pitchFamily="2" charset="2"/>
              <a:buChar char="Ø"/>
            </a:pPr>
            <a:r>
              <a:rPr lang="en-US" sz="2200" dirty="0">
                <a:solidFill>
                  <a:prstClr val="black"/>
                </a:solidFill>
                <a:latin typeface="Arial" panose="020B0604020202020204" pitchFamily="34" charset="0"/>
                <a:cs typeface="Arial" panose="020B0604020202020204" pitchFamily="34" charset="0"/>
              </a:rPr>
              <a:t>The </a:t>
            </a:r>
            <a:r>
              <a:rPr lang="en-US" sz="2200" i="1" dirty="0">
                <a:solidFill>
                  <a:srgbClr val="C00000"/>
                </a:solidFill>
                <a:latin typeface="Arial" panose="020B0604020202020204" pitchFamily="34" charset="0"/>
                <a:cs typeface="Arial" panose="020B0604020202020204" pitchFamily="34" charset="0"/>
              </a:rPr>
              <a:t>SFD field </a:t>
            </a:r>
            <a:r>
              <a:rPr lang="en-US" sz="2200" dirty="0">
                <a:solidFill>
                  <a:srgbClr val="C00000"/>
                </a:solidFill>
                <a:latin typeface="Arial" panose="020B0604020202020204" pitchFamily="34" charset="0"/>
                <a:cs typeface="Arial" panose="020B0604020202020204" pitchFamily="34" charset="0"/>
              </a:rPr>
              <a:t>contains information marking the start of a PSDU frame</a:t>
            </a:r>
            <a:r>
              <a:rPr lang="en-US" sz="2200" dirty="0">
                <a:latin typeface="Arial" panose="020B0604020202020204" pitchFamily="34" charset="0"/>
                <a:cs typeface="Arial" panose="020B0604020202020204" pitchFamily="34" charset="0"/>
              </a:rPr>
              <a:t>. </a:t>
            </a:r>
            <a:r>
              <a:rPr lang="en-US" sz="2200" dirty="0">
                <a:solidFill>
                  <a:prstClr val="black"/>
                </a:solidFill>
                <a:latin typeface="Arial" panose="020B0604020202020204" pitchFamily="34" charset="0"/>
                <a:cs typeface="Arial" panose="020B0604020202020204" pitchFamily="34" charset="0"/>
              </a:rPr>
              <a:t>FHSS radios use a 0 0 0 0 1 1 0 0 1 0 1 1 1 1 0 1 bit pattern. The leftmost bit is </a:t>
            </a:r>
            <a:r>
              <a:rPr lang="en-IN" sz="2200" dirty="0">
                <a:solidFill>
                  <a:prstClr val="black"/>
                </a:solidFill>
                <a:latin typeface="Arial" panose="020B0604020202020204" pitchFamily="34" charset="0"/>
                <a:cs typeface="Arial" panose="020B0604020202020204" pitchFamily="34" charset="0"/>
              </a:rPr>
              <a:t>transmitted first.</a:t>
            </a:r>
          </a:p>
          <a:p>
            <a:pPr marL="342900" lvl="0" indent="-342900" algn="just">
              <a:lnSpc>
                <a:spcPct val="150000"/>
              </a:lnSpc>
              <a:buFont typeface="Wingdings" panose="05000000000000000000" pitchFamily="2" charset="2"/>
              <a:buChar char="Ø"/>
            </a:pPr>
            <a:r>
              <a:rPr lang="en-US" sz="2200" dirty="0">
                <a:solidFill>
                  <a:prstClr val="black"/>
                </a:solidFill>
                <a:latin typeface="Arial" panose="020B0604020202020204" pitchFamily="34" charset="0"/>
                <a:cs typeface="Arial" panose="020B0604020202020204" pitchFamily="34" charset="0"/>
              </a:rPr>
              <a:t>The </a:t>
            </a:r>
            <a:r>
              <a:rPr lang="en-US" sz="2200" i="1" dirty="0">
                <a:solidFill>
                  <a:srgbClr val="C00000"/>
                </a:solidFill>
                <a:latin typeface="Arial" panose="020B0604020202020204" pitchFamily="34" charset="0"/>
                <a:cs typeface="Arial" panose="020B0604020202020204" pitchFamily="34" charset="0"/>
              </a:rPr>
              <a:t>PLCP length word </a:t>
            </a:r>
            <a:r>
              <a:rPr lang="en-US" sz="2200" dirty="0">
                <a:solidFill>
                  <a:srgbClr val="C00000"/>
                </a:solidFill>
                <a:latin typeface="Arial" panose="020B0604020202020204" pitchFamily="34" charset="0"/>
                <a:cs typeface="Arial" panose="020B0604020202020204" pitchFamily="34" charset="0"/>
              </a:rPr>
              <a:t>(</a:t>
            </a:r>
            <a:r>
              <a:rPr lang="en-US" sz="2200" i="1" dirty="0">
                <a:solidFill>
                  <a:srgbClr val="C00000"/>
                </a:solidFill>
                <a:latin typeface="Arial" panose="020B0604020202020204" pitchFamily="34" charset="0"/>
                <a:cs typeface="Arial" panose="020B0604020202020204" pitchFamily="34" charset="0"/>
              </a:rPr>
              <a:t>PLW</a:t>
            </a:r>
            <a:r>
              <a:rPr lang="en-US" sz="2200" dirty="0">
                <a:solidFill>
                  <a:srgbClr val="C00000"/>
                </a:solidFill>
                <a:latin typeface="Arial" panose="020B0604020202020204" pitchFamily="34" charset="0"/>
                <a:cs typeface="Arial" panose="020B0604020202020204" pitchFamily="34" charset="0"/>
              </a:rPr>
              <a:t>) </a:t>
            </a:r>
            <a:r>
              <a:rPr lang="en-US" sz="2200" i="1" dirty="0">
                <a:solidFill>
                  <a:srgbClr val="C00000"/>
                </a:solidFill>
                <a:latin typeface="Arial" panose="020B0604020202020204" pitchFamily="34" charset="0"/>
                <a:cs typeface="Arial" panose="020B0604020202020204" pitchFamily="34" charset="0"/>
              </a:rPr>
              <a:t>field </a:t>
            </a:r>
            <a:r>
              <a:rPr lang="en-US" sz="2200" dirty="0">
                <a:solidFill>
                  <a:srgbClr val="C00000"/>
                </a:solidFill>
                <a:latin typeface="Arial" panose="020B0604020202020204" pitchFamily="34" charset="0"/>
                <a:cs typeface="Arial" panose="020B0604020202020204" pitchFamily="34" charset="0"/>
              </a:rPr>
              <a:t>specifies the length of the PSDU in octets </a:t>
            </a:r>
            <a:r>
              <a:rPr lang="en-US" sz="2200" dirty="0">
                <a:solidFill>
                  <a:prstClr val="black"/>
                </a:solidFill>
                <a:latin typeface="Arial" panose="020B0604020202020204" pitchFamily="34" charset="0"/>
                <a:cs typeface="Arial" panose="020B0604020202020204" pitchFamily="34" charset="0"/>
              </a:rPr>
              <a:t>and is used by the MAC layer to detect the end of a PPDU frame.</a:t>
            </a:r>
          </a:p>
          <a:p>
            <a:pPr marL="342900" lvl="0" indent="-342900" algn="just">
              <a:lnSpc>
                <a:spcPct val="150000"/>
              </a:lnSpc>
              <a:buFont typeface="Wingdings" panose="05000000000000000000" pitchFamily="2" charset="2"/>
              <a:buChar char="Ø"/>
            </a:pPr>
            <a:r>
              <a:rPr lang="en-US" sz="2200" dirty="0">
                <a:solidFill>
                  <a:prstClr val="black"/>
                </a:solidFill>
                <a:latin typeface="Arial" panose="020B0604020202020204" pitchFamily="34" charset="0"/>
                <a:cs typeface="Arial" panose="020B0604020202020204" pitchFamily="34" charset="0"/>
              </a:rPr>
              <a:t>The </a:t>
            </a:r>
            <a:r>
              <a:rPr lang="en-US" sz="2200" i="1" dirty="0">
                <a:solidFill>
                  <a:srgbClr val="C00000"/>
                </a:solidFill>
                <a:latin typeface="Arial" panose="020B0604020202020204" pitchFamily="34" charset="0"/>
                <a:cs typeface="Arial" panose="020B0604020202020204" pitchFamily="34" charset="0"/>
              </a:rPr>
              <a:t>PLCP signaling field </a:t>
            </a:r>
            <a:r>
              <a:rPr lang="en-US" sz="2200" dirty="0">
                <a:solidFill>
                  <a:srgbClr val="C00000"/>
                </a:solidFill>
                <a:latin typeface="Arial" panose="020B0604020202020204" pitchFamily="34" charset="0"/>
                <a:cs typeface="Arial" panose="020B0604020202020204" pitchFamily="34" charset="0"/>
              </a:rPr>
              <a:t>(</a:t>
            </a:r>
            <a:r>
              <a:rPr lang="en-US" sz="2200" i="1" dirty="0">
                <a:solidFill>
                  <a:srgbClr val="C00000"/>
                </a:solidFill>
                <a:latin typeface="Arial" panose="020B0604020202020204" pitchFamily="34" charset="0"/>
                <a:cs typeface="Arial" panose="020B0604020202020204" pitchFamily="34" charset="0"/>
              </a:rPr>
              <a:t>PSF</a:t>
            </a:r>
            <a:r>
              <a:rPr lang="en-US" sz="2200" dirty="0">
                <a:solidFill>
                  <a:srgbClr val="C00000"/>
                </a:solidFill>
                <a:latin typeface="Arial" panose="020B0604020202020204" pitchFamily="34" charset="0"/>
                <a:cs typeface="Arial" panose="020B0604020202020204" pitchFamily="34" charset="0"/>
              </a:rPr>
              <a:t>) identifies the data rate of the whitened PSDU ranging from 1 to 4.5 Mbps in increments of 0.5 Mbps.</a:t>
            </a:r>
          </a:p>
          <a:p>
            <a:pPr marL="342900" lvl="0" indent="-342900" algn="just">
              <a:lnSpc>
                <a:spcPct val="150000"/>
              </a:lnSpc>
              <a:buFont typeface="Wingdings" panose="05000000000000000000" pitchFamily="2" charset="2"/>
              <a:buChar char="Ø"/>
            </a:pPr>
            <a:endParaRPr lang="en-IN" sz="2200" dirty="0">
              <a:solidFill>
                <a:prstClr val="black"/>
              </a:solidFill>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A16A77F2-B1C9-4E47-AE6F-FC5538F1EDD9}"/>
              </a:ext>
            </a:extLst>
          </p:cNvPr>
          <p:cNvSpPr>
            <a:spLocks noGrp="1"/>
          </p:cNvSpPr>
          <p:nvPr>
            <p:ph type="dt" sz="half" idx="10"/>
          </p:nvPr>
        </p:nvSpPr>
        <p:spPr/>
        <p:txBody>
          <a:bodyPr/>
          <a:lstStyle/>
          <a:p>
            <a:fld id="{3A7CB169-4D8B-4A14-AA25-9A53992A49CC}" type="datetime1">
              <a:rPr lang="en-IN" smtClean="0"/>
              <a:t>25-03-2023</a:t>
            </a:fld>
            <a:endParaRPr lang="en-IN"/>
          </a:p>
        </p:txBody>
      </p:sp>
      <p:sp>
        <p:nvSpPr>
          <p:cNvPr id="5" name="Slide Number Placeholder 4">
            <a:extLst>
              <a:ext uri="{FF2B5EF4-FFF2-40B4-BE49-F238E27FC236}">
                <a16:creationId xmlns:a16="http://schemas.microsoft.com/office/drawing/2014/main" id="{B5F2AA6D-6F84-4130-8725-D4DD86D1C800}"/>
              </a:ext>
            </a:extLst>
          </p:cNvPr>
          <p:cNvSpPr>
            <a:spLocks noGrp="1"/>
          </p:cNvSpPr>
          <p:nvPr>
            <p:ph type="sldNum" sz="quarter" idx="12"/>
          </p:nvPr>
        </p:nvSpPr>
        <p:spPr/>
        <p:txBody>
          <a:bodyPr/>
          <a:lstStyle/>
          <a:p>
            <a:fld id="{A2D3AD60-8DFE-4A91-8D6A-A890996E6D96}" type="slidenum">
              <a:rPr lang="en-IN" smtClean="0"/>
              <a:t>149</a:t>
            </a:fld>
            <a:endParaRPr lang="en-IN"/>
          </a:p>
        </p:txBody>
      </p:sp>
    </p:spTree>
    <p:extLst>
      <p:ext uri="{BB962C8B-B14F-4D97-AF65-F5344CB8AC3E}">
        <p14:creationId xmlns:p14="http://schemas.microsoft.com/office/powerpoint/2010/main" val="3327902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3/25/2023</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15</a:t>
            </a:fld>
            <a:endParaRPr lang="en-US"/>
          </a:p>
        </p:txBody>
      </p:sp>
      <p:sp>
        <p:nvSpPr>
          <p:cNvPr id="5" name="TextBox 4"/>
          <p:cNvSpPr txBox="1"/>
          <p:nvPr/>
        </p:nvSpPr>
        <p:spPr>
          <a:xfrm>
            <a:off x="1433014" y="191069"/>
            <a:ext cx="9416955" cy="830997"/>
          </a:xfrm>
          <a:prstGeom prst="rect">
            <a:avLst/>
          </a:prstGeom>
          <a:noFill/>
        </p:spPr>
        <p:txBody>
          <a:bodyPr wrap="square" rtlCol="0">
            <a:spAutoFit/>
          </a:bodyPr>
          <a:lstStyle/>
          <a:p>
            <a:r>
              <a:rPr lang="en-US" sz="2400" dirty="0" err="1">
                <a:solidFill>
                  <a:schemeClr val="bg1"/>
                </a:solidFill>
                <a:latin typeface="Arial" panose="020B0604020202020204" pitchFamily="34" charset="0"/>
                <a:cs typeface="Arial" panose="020B0604020202020204" pitchFamily="34" charset="0"/>
              </a:rPr>
              <a:t>Contd</a:t>
            </a:r>
            <a:r>
              <a:rPr lang="en-US" sz="2400" dirty="0">
                <a:solidFill>
                  <a:schemeClr val="bg1"/>
                </a:solidFill>
                <a:latin typeface="Arial" panose="020B0604020202020204" pitchFamily="34" charset="0"/>
                <a:cs typeface="Arial" panose="020B0604020202020204" pitchFamily="34" charset="0"/>
              </a:rPr>
              <a:t>…</a:t>
            </a:r>
          </a:p>
          <a:p>
            <a:endParaRPr lang="en-US" sz="2400" dirty="0">
              <a:solidFill>
                <a:schemeClr val="bg1"/>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555228928"/>
              </p:ext>
            </p:extLst>
          </p:nvPr>
        </p:nvGraphicFramePr>
        <p:xfrm>
          <a:off x="655091" y="606567"/>
          <a:ext cx="10972799" cy="5545014"/>
        </p:xfrm>
        <a:graphic>
          <a:graphicData uri="http://schemas.openxmlformats.org/drawingml/2006/table">
            <a:tbl>
              <a:tblPr firstRow="1" bandRow="1">
                <a:tableStyleId>{5C22544A-7EE6-4342-B048-85BDC9FD1C3A}</a:tableStyleId>
              </a:tblPr>
              <a:tblGrid>
                <a:gridCol w="1786597">
                  <a:extLst>
                    <a:ext uri="{9D8B030D-6E8A-4147-A177-3AD203B41FA5}">
                      <a16:colId xmlns:a16="http://schemas.microsoft.com/office/drawing/2014/main" val="20000"/>
                    </a:ext>
                  </a:extLst>
                </a:gridCol>
                <a:gridCol w="2391313">
                  <a:extLst>
                    <a:ext uri="{9D8B030D-6E8A-4147-A177-3AD203B41FA5}">
                      <a16:colId xmlns:a16="http://schemas.microsoft.com/office/drawing/2014/main" val="20001"/>
                    </a:ext>
                  </a:extLst>
                </a:gridCol>
                <a:gridCol w="2663260">
                  <a:extLst>
                    <a:ext uri="{9D8B030D-6E8A-4147-A177-3AD203B41FA5}">
                      <a16:colId xmlns:a16="http://schemas.microsoft.com/office/drawing/2014/main" val="20002"/>
                    </a:ext>
                  </a:extLst>
                </a:gridCol>
                <a:gridCol w="4131629">
                  <a:extLst>
                    <a:ext uri="{9D8B030D-6E8A-4147-A177-3AD203B41FA5}">
                      <a16:colId xmlns:a16="http://schemas.microsoft.com/office/drawing/2014/main" val="20003"/>
                    </a:ext>
                  </a:extLst>
                </a:gridCol>
              </a:tblGrid>
              <a:tr h="1182199">
                <a:tc>
                  <a:txBody>
                    <a:bodyPr/>
                    <a:lstStyle/>
                    <a:p>
                      <a:pPr algn="ctr"/>
                      <a:endParaRPr lang="en-US" sz="1800" b="1" i="1" u="none" strike="noStrike" kern="1200" baseline="0" dirty="0">
                        <a:solidFill>
                          <a:schemeClr val="bg1"/>
                        </a:solidFill>
                        <a:latin typeface="Arial" panose="020B0604020202020204" pitchFamily="34" charset="0"/>
                        <a:ea typeface="+mn-ea"/>
                        <a:cs typeface="Arial" panose="020B0604020202020204" pitchFamily="34" charset="0"/>
                      </a:endParaRPr>
                    </a:p>
                    <a:p>
                      <a:pPr algn="ctr"/>
                      <a:r>
                        <a:rPr lang="en-US" sz="1800" b="1" i="1" u="none" strike="noStrike" kern="1200" baseline="0" dirty="0">
                          <a:solidFill>
                            <a:schemeClr val="bg1"/>
                          </a:solidFill>
                          <a:latin typeface="Arial" panose="020B0604020202020204" pitchFamily="34" charset="0"/>
                          <a:ea typeface="+mn-ea"/>
                          <a:cs typeface="Arial" panose="020B0604020202020204" pitchFamily="34" charset="0"/>
                        </a:rPr>
                        <a:t>Parameter</a:t>
                      </a:r>
                      <a:endParaRPr lang="en-US" sz="1800"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i="1" u="none" strike="noStrike" kern="1200" baseline="0" dirty="0">
                        <a:solidFill>
                          <a:schemeClr val="bg1"/>
                        </a:solidFill>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1" u="none" strike="noStrike" kern="1200" baseline="0" dirty="0">
                          <a:solidFill>
                            <a:schemeClr val="bg1"/>
                          </a:solidFill>
                          <a:latin typeface="Arial" panose="020B0604020202020204" pitchFamily="34" charset="0"/>
                          <a:ea typeface="+mn-ea"/>
                          <a:cs typeface="Arial" panose="020B0604020202020204" pitchFamily="34" charset="0"/>
                        </a:rPr>
                        <a:t> IEEE 802.11</a:t>
                      </a:r>
                      <a:endParaRPr lang="en-US" sz="1800"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i="1" u="none" strike="noStrike" kern="1200" baseline="0" dirty="0">
                        <a:solidFill>
                          <a:schemeClr val="bg1"/>
                        </a:solidFill>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1" u="none" strike="noStrike" kern="1200" baseline="0" dirty="0">
                          <a:solidFill>
                            <a:schemeClr val="bg1"/>
                          </a:solidFill>
                          <a:latin typeface="Arial" panose="020B0604020202020204" pitchFamily="34" charset="0"/>
                          <a:ea typeface="+mn-ea"/>
                          <a:cs typeface="Arial" panose="020B0604020202020204" pitchFamily="34" charset="0"/>
                        </a:rPr>
                        <a:t>IEEE 802.16</a:t>
                      </a:r>
                      <a:endParaRPr lang="en-US" sz="1800"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i="1" u="none" strike="noStrike" kern="1200" baseline="0" dirty="0">
                        <a:solidFill>
                          <a:schemeClr val="bg1"/>
                        </a:solidFill>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1" u="none" strike="noStrike" kern="1200" baseline="0" dirty="0">
                          <a:solidFill>
                            <a:schemeClr val="bg1"/>
                          </a:solidFill>
                          <a:latin typeface="Arial" panose="020B0604020202020204" pitchFamily="34" charset="0"/>
                          <a:ea typeface="+mn-ea"/>
                          <a:cs typeface="Arial" panose="020B0604020202020204" pitchFamily="34" charset="0"/>
                        </a:rPr>
                        <a:t>Explanation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1833647">
                <a:tc>
                  <a:txBody>
                    <a:bodyPr/>
                    <a:lstStyle/>
                    <a:p>
                      <a:pPr algn="just">
                        <a:lnSpc>
                          <a:spcPct val="150000"/>
                        </a:lnSpc>
                      </a:pPr>
                      <a:r>
                        <a:rPr lang="en-US" sz="1800" b="1" i="0" u="none" strike="noStrike" kern="1200" baseline="0" dirty="0">
                          <a:solidFill>
                            <a:schemeClr val="bg1"/>
                          </a:solidFill>
                          <a:latin typeface="Arial" panose="020B0604020202020204" pitchFamily="34" charset="0"/>
                          <a:ea typeface="+mn-ea"/>
                          <a:cs typeface="Arial" panose="020B0604020202020204" pitchFamily="34" charset="0"/>
                        </a:rPr>
                        <a:t>Data rate</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800" b="1" i="0" u="none" strike="noStrike" kern="1200" baseline="0" dirty="0">
                          <a:solidFill>
                            <a:schemeClr val="bg1"/>
                          </a:solidFill>
                          <a:latin typeface="Arial" panose="020B0604020202020204" pitchFamily="34" charset="0"/>
                          <a:ea typeface="+mn-ea"/>
                          <a:cs typeface="Arial" panose="020B0604020202020204" pitchFamily="34" charset="0"/>
                        </a:rPr>
                        <a:t>Up to 54 Mbps</a:t>
                      </a:r>
                      <a:endParaRPr lang="en-US" b="1" dirty="0">
                        <a:solidFill>
                          <a:schemeClr val="bg1"/>
                        </a:solidFill>
                        <a:latin typeface="Arial" panose="020B0604020202020204" pitchFamily="34" charset="0"/>
                        <a:cs typeface="Arial" panose="020B0604020202020204" pitchFamily="34" charset="0"/>
                      </a:endParaRPr>
                    </a:p>
                    <a:p>
                      <a:pPr algn="just">
                        <a:lnSpc>
                          <a:spcPct val="150000"/>
                        </a:lnSpc>
                      </a:pP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algn="just">
                        <a:lnSpc>
                          <a:spcPct val="150000"/>
                        </a:lnSpc>
                      </a:pPr>
                      <a:r>
                        <a:rPr lang="en-US" sz="1800" b="1" i="0" u="none" strike="noStrike" kern="1200" baseline="0" dirty="0">
                          <a:solidFill>
                            <a:schemeClr val="bg1"/>
                          </a:solidFill>
                          <a:latin typeface="Arial" panose="020B0604020202020204" pitchFamily="34" charset="0"/>
                          <a:ea typeface="+mn-ea"/>
                          <a:cs typeface="Arial" panose="020B0604020202020204" pitchFamily="34" charset="0"/>
                        </a:rPr>
                        <a:t>Up to 134 Mbps,</a:t>
                      </a:r>
                    </a:p>
                    <a:p>
                      <a:pPr algn="just">
                        <a:lnSpc>
                          <a:spcPct val="150000"/>
                        </a:lnSpc>
                      </a:pPr>
                      <a:r>
                        <a:rPr lang="en-US" sz="1800" b="1" i="0" u="none" strike="noStrike" kern="1200" baseline="0" dirty="0">
                          <a:solidFill>
                            <a:schemeClr val="bg1"/>
                          </a:solidFill>
                          <a:latin typeface="Arial" panose="020B0604020202020204" pitchFamily="34" charset="0"/>
                          <a:ea typeface="+mn-ea"/>
                          <a:cs typeface="Arial" panose="020B0604020202020204" pitchFamily="34" charset="0"/>
                        </a:rPr>
                        <a:t>depending on</a:t>
                      </a:r>
                    </a:p>
                    <a:p>
                      <a:pPr algn="just">
                        <a:lnSpc>
                          <a:spcPct val="150000"/>
                        </a:lnSpc>
                      </a:pPr>
                      <a:r>
                        <a:rPr lang="en-US" sz="1800" b="1" i="0" u="none" strike="noStrike" kern="1200" baseline="0" dirty="0">
                          <a:solidFill>
                            <a:schemeClr val="bg1"/>
                          </a:solidFill>
                          <a:latin typeface="Arial" panose="020B0604020202020204" pitchFamily="34" charset="0"/>
                          <a:ea typeface="+mn-ea"/>
                          <a:cs typeface="Arial" panose="020B0604020202020204" pitchFamily="34" charset="0"/>
                        </a:rPr>
                        <a:t>assigned bandwidth</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algn="just">
                        <a:lnSpc>
                          <a:spcPct val="150000"/>
                        </a:lnSpc>
                      </a:pPr>
                      <a:r>
                        <a:rPr lang="en-US" sz="1800" b="1" i="0" u="none" strike="noStrike" kern="1200" baseline="0" dirty="0">
                          <a:solidFill>
                            <a:schemeClr val="bg1"/>
                          </a:solidFill>
                          <a:latin typeface="Arial" panose="020B0604020202020204" pitchFamily="34" charset="0"/>
                          <a:ea typeface="+mn-ea"/>
                          <a:cs typeface="Arial" panose="020B0604020202020204" pitchFamily="34" charset="0"/>
                        </a:rPr>
                        <a:t>OFDM with higher modulation</a:t>
                      </a:r>
                    </a:p>
                    <a:p>
                      <a:pPr algn="just">
                        <a:lnSpc>
                          <a:spcPct val="150000"/>
                        </a:lnSpc>
                      </a:pPr>
                      <a:r>
                        <a:rPr lang="en-US" sz="1800" b="1" i="0" u="none" strike="noStrike" kern="1200" baseline="0" dirty="0">
                          <a:solidFill>
                            <a:schemeClr val="bg1"/>
                          </a:solidFill>
                          <a:latin typeface="Arial" panose="020B0604020202020204" pitchFamily="34" charset="0"/>
                          <a:ea typeface="+mn-ea"/>
                          <a:cs typeface="Arial" panose="020B0604020202020204" pitchFamily="34" charset="0"/>
                        </a:rPr>
                        <a:t>ratio; net data rate also is higher (due to DAMA)</a:t>
                      </a:r>
                      <a:endParaRPr lang="en-US" b="1" dirty="0">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1264584">
                <a:tc>
                  <a:txBody>
                    <a:bodyPr/>
                    <a:lstStyle/>
                    <a:p>
                      <a:pPr algn="just">
                        <a:lnSpc>
                          <a:spcPct val="150000"/>
                        </a:lnSpc>
                      </a:pPr>
                      <a:r>
                        <a:rPr lang="en-US" sz="1800" b="1" i="0" u="none" strike="noStrike" kern="1200" baseline="0" dirty="0" err="1">
                          <a:solidFill>
                            <a:schemeClr val="dk1"/>
                          </a:solidFill>
                          <a:latin typeface="Arial" panose="020B0604020202020204" pitchFamily="34" charset="0"/>
                          <a:ea typeface="+mn-ea"/>
                          <a:cs typeface="Arial" panose="020B0604020202020204" pitchFamily="34" charset="0"/>
                        </a:rPr>
                        <a:t>QoS</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Only with 802.11e</a:t>
                      </a:r>
                      <a:endParaRPr lang="en-US" b="1" dirty="0">
                        <a:solidFill>
                          <a:schemeClr val="bg1"/>
                        </a:solidFill>
                        <a:latin typeface="Arial" panose="020B0604020202020204" pitchFamily="34" charset="0"/>
                        <a:cs typeface="Arial" panose="020B0604020202020204" pitchFamily="34" charset="0"/>
                      </a:endParaRPr>
                    </a:p>
                    <a:p>
                      <a:pPr algn="just">
                        <a:lnSpc>
                          <a:spcPct val="150000"/>
                        </a:lnSpc>
                      </a:pP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algn="just">
                        <a:lnSpc>
                          <a:spcPct val="150000"/>
                        </a:lnSpc>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Differentiated services</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algn="just">
                        <a:lnSpc>
                          <a:spcPct val="150000"/>
                        </a:lnSpc>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Reservation of capacity allows</a:t>
                      </a:r>
                    </a:p>
                    <a:p>
                      <a:pPr algn="just">
                        <a:lnSpc>
                          <a:spcPct val="150000"/>
                        </a:lnSpc>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several service classes.</a:t>
                      </a:r>
                      <a:endParaRPr lang="en-US" b="1" dirty="0">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1264584">
                <a:tc>
                  <a:txBody>
                    <a:bodyPr/>
                    <a:lstStyle/>
                    <a:p>
                      <a:pPr algn="just">
                        <a:lnSpc>
                          <a:spcPct val="150000"/>
                        </a:lnSpc>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Costs</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License-free</a:t>
                      </a:r>
                      <a:endParaRPr lang="en-US" b="1" dirty="0">
                        <a:solidFill>
                          <a:schemeClr val="bg1"/>
                        </a:solidFill>
                        <a:latin typeface="Arial" panose="020B0604020202020204" pitchFamily="34" charset="0"/>
                        <a:cs typeface="Arial" panose="020B0604020202020204" pitchFamily="34" charset="0"/>
                      </a:endParaRPr>
                    </a:p>
                    <a:p>
                      <a:pPr algn="just">
                        <a:lnSpc>
                          <a:spcPct val="150000"/>
                        </a:lnSpc>
                      </a:pP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algn="just">
                        <a:lnSpc>
                          <a:spcPct val="150000"/>
                        </a:lnSpc>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License-free as well as</a:t>
                      </a:r>
                    </a:p>
                    <a:p>
                      <a:pPr algn="just">
                        <a:lnSpc>
                          <a:spcPct val="150000"/>
                        </a:lnSpc>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licensed bands.</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algn="just">
                        <a:lnSpc>
                          <a:spcPct val="150000"/>
                        </a:lnSpc>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Costs are accepted in 802.16 –</a:t>
                      </a:r>
                    </a:p>
                    <a:p>
                      <a:pPr algn="just">
                        <a:lnSpc>
                          <a:spcPct val="150000"/>
                        </a:lnSpc>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alternative to </a:t>
                      </a:r>
                      <a:r>
                        <a:rPr lang="en-US" sz="1800" b="1" i="0" u="none" strike="noStrike" kern="1200" baseline="0" dirty="0" err="1">
                          <a:solidFill>
                            <a:schemeClr val="dk1"/>
                          </a:solidFill>
                          <a:latin typeface="Arial" panose="020B0604020202020204" pitchFamily="34" charset="0"/>
                          <a:ea typeface="+mn-ea"/>
                          <a:cs typeface="Arial" panose="020B0604020202020204" pitchFamily="34" charset="0"/>
                        </a:rPr>
                        <a:t>xDSL</a:t>
                      </a:r>
                      <a:endParaRPr lang="en-US" b="1" dirty="0">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FF742609-76DB-FCFD-5CF3-B6AE2A958E63}"/>
              </a:ext>
            </a:extLst>
          </p:cNvPr>
          <p:cNvSpPr txBox="1"/>
          <p:nvPr/>
        </p:nvSpPr>
        <p:spPr>
          <a:xfrm>
            <a:off x="2291138" y="6391381"/>
            <a:ext cx="6102848" cy="461665"/>
          </a:xfrm>
          <a:prstGeom prst="rect">
            <a:avLst/>
          </a:prstGeom>
          <a:noFill/>
        </p:spPr>
        <p:txBody>
          <a:bodyPr wrap="square">
            <a:spAutoFit/>
          </a:bodyPr>
          <a:lstStyle/>
          <a:p>
            <a:r>
              <a:rPr lang="en-US" sz="2400" dirty="0">
                <a:solidFill>
                  <a:srgbClr val="FF0000"/>
                </a:solidFill>
                <a:latin typeface="Arial" panose="020B0604020202020204" pitchFamily="34" charset="0"/>
                <a:cs typeface="Arial" panose="020B0604020202020204" pitchFamily="34" charset="0"/>
              </a:rPr>
              <a:t>Compare </a:t>
            </a:r>
            <a:r>
              <a:rPr lang="en-US" sz="2400" dirty="0" err="1">
                <a:solidFill>
                  <a:srgbClr val="FF0000"/>
                </a:solidFill>
                <a:latin typeface="Arial" panose="020B0604020202020204" pitchFamily="34" charset="0"/>
                <a:cs typeface="Arial" panose="020B0604020202020204" pitchFamily="34" charset="0"/>
              </a:rPr>
              <a:t>wiMax</a:t>
            </a:r>
            <a:r>
              <a:rPr lang="en-US" sz="2400" dirty="0">
                <a:solidFill>
                  <a:srgbClr val="FF0000"/>
                </a:solidFill>
                <a:latin typeface="Arial" panose="020B0604020202020204" pitchFamily="34" charset="0"/>
                <a:cs typeface="Arial" panose="020B0604020202020204" pitchFamily="34" charset="0"/>
              </a:rPr>
              <a:t> and </a:t>
            </a:r>
            <a:r>
              <a:rPr lang="en-US" sz="2400" dirty="0" err="1">
                <a:solidFill>
                  <a:srgbClr val="FF0000"/>
                </a:solidFill>
                <a:latin typeface="Arial" panose="020B0604020202020204" pitchFamily="34" charset="0"/>
                <a:cs typeface="Arial" panose="020B0604020202020204" pitchFamily="34" charset="0"/>
              </a:rPr>
              <a:t>Wifi</a:t>
            </a:r>
            <a:endParaRPr lang="en-IN" sz="2400" dirty="0">
              <a:solidFill>
                <a:srgbClr val="FF0000"/>
              </a:solidFill>
            </a:endParaRPr>
          </a:p>
        </p:txBody>
      </p:sp>
    </p:spTree>
    <p:extLst>
      <p:ext uri="{BB962C8B-B14F-4D97-AF65-F5344CB8AC3E}">
        <p14:creationId xmlns:p14="http://schemas.microsoft.com/office/powerpoint/2010/main" val="419072143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1973" y="620905"/>
            <a:ext cx="10704046" cy="4939814"/>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300" dirty="0">
                <a:solidFill>
                  <a:schemeClr val="bg1"/>
                </a:solidFill>
                <a:latin typeface="Arial" panose="020B0604020202020204" pitchFamily="34" charset="0"/>
                <a:cs typeface="Arial" panose="020B0604020202020204" pitchFamily="34" charset="0"/>
              </a:rPr>
              <a:t>The</a:t>
            </a:r>
            <a:r>
              <a:rPr lang="en-US" sz="2300" dirty="0">
                <a:latin typeface="Arial" panose="020B0604020202020204" pitchFamily="34" charset="0"/>
                <a:cs typeface="Arial" panose="020B0604020202020204" pitchFamily="34" charset="0"/>
              </a:rPr>
              <a:t> </a:t>
            </a:r>
            <a:r>
              <a:rPr lang="en-US" sz="2300" i="1" dirty="0">
                <a:solidFill>
                  <a:srgbClr val="C00000"/>
                </a:solidFill>
                <a:latin typeface="Arial" panose="020B0604020202020204" pitchFamily="34" charset="0"/>
                <a:cs typeface="Arial" panose="020B0604020202020204" pitchFamily="34" charset="0"/>
              </a:rPr>
              <a:t>header error check field </a:t>
            </a:r>
            <a:r>
              <a:rPr lang="en-US" sz="2300" dirty="0">
                <a:solidFill>
                  <a:srgbClr val="C00000"/>
                </a:solidFill>
                <a:latin typeface="Arial" panose="020B0604020202020204" pitchFamily="34" charset="0"/>
                <a:cs typeface="Arial" panose="020B0604020202020204" pitchFamily="34" charset="0"/>
              </a:rPr>
              <a:t>contains the results of a calculated frame check sequence from the sending station</a:t>
            </a:r>
            <a:r>
              <a:rPr lang="en-US" sz="2300" dirty="0">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Ø"/>
            </a:pPr>
            <a:r>
              <a:rPr lang="en-US" sz="2300" dirty="0">
                <a:solidFill>
                  <a:schemeClr val="bg1"/>
                </a:solidFill>
                <a:latin typeface="Arial" panose="020B0604020202020204" pitchFamily="34" charset="0"/>
                <a:cs typeface="Arial" panose="020B0604020202020204" pitchFamily="34" charset="0"/>
              </a:rPr>
              <a:t>The ITU CRC-16 error detection algorithm is used to protect the PSF and PLW fields.</a:t>
            </a:r>
          </a:p>
          <a:p>
            <a:pPr marL="342900" indent="-342900" algn="just">
              <a:lnSpc>
                <a:spcPct val="150000"/>
              </a:lnSpc>
              <a:buFont typeface="Wingdings" panose="05000000000000000000" pitchFamily="2" charset="2"/>
              <a:buChar char="Ø"/>
            </a:pPr>
            <a:r>
              <a:rPr lang="en-US" sz="2300" i="1" dirty="0">
                <a:solidFill>
                  <a:srgbClr val="C00000"/>
                </a:solidFill>
                <a:latin typeface="Arial" panose="020B0604020202020204" pitchFamily="34" charset="0"/>
                <a:cs typeface="Arial" panose="020B0604020202020204" pitchFamily="34" charset="0"/>
              </a:rPr>
              <a:t>Data whitening </a:t>
            </a:r>
            <a:r>
              <a:rPr lang="en-US" sz="2300" dirty="0">
                <a:solidFill>
                  <a:srgbClr val="C00000"/>
                </a:solidFill>
                <a:latin typeface="Arial" panose="020B0604020202020204" pitchFamily="34" charset="0"/>
                <a:cs typeface="Arial" panose="020B0604020202020204" pitchFamily="34" charset="0"/>
              </a:rPr>
              <a:t>is used for the PSDU before transmission to minimize DC bias on the data if long strings of 1s or 0s are contained in the PSDU</a:t>
            </a:r>
            <a:r>
              <a:rPr lang="en-US" sz="2300" dirty="0">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Ø"/>
            </a:pPr>
            <a:r>
              <a:rPr lang="en-US" sz="2400" b="1" dirty="0">
                <a:solidFill>
                  <a:schemeClr val="bg1"/>
                </a:solidFill>
                <a:latin typeface="Arial" panose="020B0604020202020204" pitchFamily="34" charset="0"/>
                <a:cs typeface="Arial" panose="020B0604020202020204" pitchFamily="34" charset="0"/>
              </a:rPr>
              <a:t>Data whitening</a:t>
            </a:r>
            <a:r>
              <a:rPr lang="en-US" sz="2400" dirty="0">
                <a:solidFill>
                  <a:schemeClr val="bg1"/>
                </a:solidFill>
                <a:latin typeface="Arial" panose="020B0604020202020204" pitchFamily="34" charset="0"/>
                <a:cs typeface="Arial" panose="020B0604020202020204" pitchFamily="34" charset="0"/>
              </a:rPr>
              <a:t> is a process of reducing the </a:t>
            </a:r>
            <a:r>
              <a:rPr lang="en-US" sz="2400" b="1" dirty="0">
                <a:solidFill>
                  <a:schemeClr val="bg1"/>
                </a:solidFill>
                <a:latin typeface="Arial" panose="020B0604020202020204" pitchFamily="34" charset="0"/>
                <a:cs typeface="Arial" panose="020B0604020202020204" pitchFamily="34" charset="0"/>
              </a:rPr>
              <a:t>data</a:t>
            </a:r>
            <a:r>
              <a:rPr lang="en-US" sz="2400" dirty="0">
                <a:solidFill>
                  <a:schemeClr val="bg1"/>
                </a:solidFill>
                <a:latin typeface="Arial" panose="020B0604020202020204" pitchFamily="34" charset="0"/>
                <a:cs typeface="Arial" panose="020B0604020202020204" pitchFamily="34" charset="0"/>
              </a:rPr>
              <a:t> to white noise vector. More precisely, it decorrelates the individual components of a random vector and makes the variance 1.</a:t>
            </a:r>
            <a:endParaRPr lang="en-US" sz="2300" dirty="0">
              <a:solidFill>
                <a:schemeClr val="bg1"/>
              </a:solidFill>
              <a:latin typeface="Arial" panose="020B0604020202020204" pitchFamily="34" charset="0"/>
              <a:cs typeface="Arial" panose="020B0604020202020204" pitchFamily="34" charset="0"/>
            </a:endParaRPr>
          </a:p>
        </p:txBody>
      </p:sp>
      <p:sp>
        <p:nvSpPr>
          <p:cNvPr id="2" name="Date Placeholder 1">
            <a:extLst>
              <a:ext uri="{FF2B5EF4-FFF2-40B4-BE49-F238E27FC236}">
                <a16:creationId xmlns:a16="http://schemas.microsoft.com/office/drawing/2014/main" id="{DDAC34DE-7333-463D-89FA-6EF1E46396AC}"/>
              </a:ext>
            </a:extLst>
          </p:cNvPr>
          <p:cNvSpPr>
            <a:spLocks noGrp="1"/>
          </p:cNvSpPr>
          <p:nvPr>
            <p:ph type="dt" sz="half" idx="10"/>
          </p:nvPr>
        </p:nvSpPr>
        <p:spPr/>
        <p:txBody>
          <a:bodyPr/>
          <a:lstStyle/>
          <a:p>
            <a:fld id="{47443C0D-327E-4639-A5C7-125043BCEA7B}" type="datetime1">
              <a:rPr lang="en-IN" smtClean="0"/>
              <a:t>25-03-2023</a:t>
            </a:fld>
            <a:endParaRPr lang="en-IN"/>
          </a:p>
        </p:txBody>
      </p:sp>
      <p:sp>
        <p:nvSpPr>
          <p:cNvPr id="4" name="Slide Number Placeholder 3">
            <a:extLst>
              <a:ext uri="{FF2B5EF4-FFF2-40B4-BE49-F238E27FC236}">
                <a16:creationId xmlns:a16="http://schemas.microsoft.com/office/drawing/2014/main" id="{F18EA7DA-D1C9-4A75-9902-969DDFF8B639}"/>
              </a:ext>
            </a:extLst>
          </p:cNvPr>
          <p:cNvSpPr>
            <a:spLocks noGrp="1"/>
          </p:cNvSpPr>
          <p:nvPr>
            <p:ph type="sldNum" sz="quarter" idx="12"/>
          </p:nvPr>
        </p:nvSpPr>
        <p:spPr/>
        <p:txBody>
          <a:bodyPr/>
          <a:lstStyle/>
          <a:p>
            <a:fld id="{A2D3AD60-8DFE-4A91-8D6A-A890996E6D96}" type="slidenum">
              <a:rPr lang="en-IN" smtClean="0"/>
              <a:t>150</a:t>
            </a:fld>
            <a:endParaRPr lang="en-IN"/>
          </a:p>
        </p:txBody>
      </p:sp>
    </p:spTree>
    <p:extLst>
      <p:ext uri="{BB962C8B-B14F-4D97-AF65-F5344CB8AC3E}">
        <p14:creationId xmlns:p14="http://schemas.microsoft.com/office/powerpoint/2010/main" val="45679702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27DB45-4925-4310-866E-242AD4AD0353}" type="datetime1">
              <a:rPr lang="en-IN" smtClean="0"/>
              <a:t>25-03-2023</a:t>
            </a:fld>
            <a:endParaRPr lang="en-IN"/>
          </a:p>
        </p:txBody>
      </p:sp>
      <p:sp>
        <p:nvSpPr>
          <p:cNvPr id="3" name="Slide Number Placeholder 2"/>
          <p:cNvSpPr>
            <a:spLocks noGrp="1"/>
          </p:cNvSpPr>
          <p:nvPr>
            <p:ph type="sldNum" sz="quarter" idx="12"/>
          </p:nvPr>
        </p:nvSpPr>
        <p:spPr/>
        <p:txBody>
          <a:bodyPr/>
          <a:lstStyle/>
          <a:p>
            <a:fld id="{A2D3AD60-8DFE-4A91-8D6A-A890996E6D96}" type="slidenum">
              <a:rPr lang="en-IN" smtClean="0"/>
              <a:t>151</a:t>
            </a:fld>
            <a:endParaRPr lang="en-IN"/>
          </a:p>
        </p:txBody>
      </p:sp>
      <p:sp>
        <p:nvSpPr>
          <p:cNvPr id="4" name="Rectangle 3"/>
          <p:cNvSpPr/>
          <p:nvPr/>
        </p:nvSpPr>
        <p:spPr>
          <a:xfrm>
            <a:off x="627185" y="812668"/>
            <a:ext cx="10528495" cy="4989636"/>
          </a:xfrm>
          <a:prstGeom prst="rect">
            <a:avLst/>
          </a:prstGeom>
        </p:spPr>
        <p:txBody>
          <a:bodyPr wrap="square">
            <a:spAutoFit/>
          </a:bodyPr>
          <a:lstStyle/>
          <a:p>
            <a:pPr marL="342900" lvl="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The PHY stuffs a special symbol every 4 octets of the PDSU in a PPDU frame. A 127-bit sequence generator using the polynomial </a:t>
            </a:r>
            <a:r>
              <a:rPr lang="en-US" sz="2400" i="1" dirty="0">
                <a:solidFill>
                  <a:prstClr val="black"/>
                </a:solidFill>
                <a:latin typeface="Arial" panose="020B0604020202020204" pitchFamily="34" charset="0"/>
                <a:cs typeface="Arial" panose="020B0604020202020204" pitchFamily="34" charset="0"/>
              </a:rPr>
              <a:t>x^</a:t>
            </a:r>
            <a:r>
              <a:rPr lang="en-US" sz="2400" dirty="0">
                <a:solidFill>
                  <a:prstClr val="black"/>
                </a:solidFill>
                <a:latin typeface="Arial" panose="020B0604020202020204" pitchFamily="34" charset="0"/>
                <a:cs typeface="Arial" panose="020B0604020202020204" pitchFamily="34" charset="0"/>
              </a:rPr>
              <a:t>7+</a:t>
            </a:r>
            <a:r>
              <a:rPr lang="en-US" sz="2400" i="1" dirty="0">
                <a:solidFill>
                  <a:prstClr val="black"/>
                </a:solidFill>
                <a:latin typeface="Arial" panose="020B0604020202020204" pitchFamily="34" charset="0"/>
                <a:cs typeface="Arial" panose="020B0604020202020204" pitchFamily="34" charset="0"/>
              </a:rPr>
              <a:t>x^</a:t>
            </a:r>
            <a:r>
              <a:rPr lang="en-US" sz="2400" dirty="0">
                <a:solidFill>
                  <a:prstClr val="black"/>
                </a:solidFill>
                <a:latin typeface="Arial" panose="020B0604020202020204" pitchFamily="34" charset="0"/>
                <a:cs typeface="Arial" panose="020B0604020202020204" pitchFamily="34" charset="0"/>
              </a:rPr>
              <a:t>4+1 and a 32/33 bias-suppression encoding algorithm are used to randomize and whiten the data.</a:t>
            </a:r>
          </a:p>
          <a:p>
            <a:pPr marL="342900" lvl="0" indent="-3429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The FHSS PMD uses two-level Gaussian frequency shift key (GMSK) modulation to transmit the PSDU at the basic rate of 1 Mbps.</a:t>
            </a:r>
          </a:p>
          <a:p>
            <a:pPr marL="342900" lvl="0" indent="-3429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Four-level GFSK is an optimal modulation scheme </a:t>
            </a:r>
            <a:r>
              <a:rPr lang="en-US" sz="2400" dirty="0">
                <a:solidFill>
                  <a:prstClr val="black"/>
                </a:solidFill>
                <a:latin typeface="Arial" panose="020B0604020202020204" pitchFamily="34" charset="0"/>
                <a:cs typeface="Arial" panose="020B0604020202020204" pitchFamily="34" charset="0"/>
              </a:rPr>
              <a:t>defined in the standard that enables the whitened PSDU to be transmitted at a </a:t>
            </a:r>
            <a:r>
              <a:rPr lang="en-US" sz="2400" dirty="0">
                <a:solidFill>
                  <a:srgbClr val="C00000"/>
                </a:solidFill>
                <a:latin typeface="Arial" panose="020B0604020202020204" pitchFamily="34" charset="0"/>
                <a:cs typeface="Arial" panose="020B0604020202020204" pitchFamily="34" charset="0"/>
              </a:rPr>
              <a:t>higher rate. </a:t>
            </a:r>
          </a:p>
          <a:p>
            <a:pPr marL="342900" lvl="0" indent="-342900" algn="just">
              <a:lnSpc>
                <a:spcPct val="150000"/>
              </a:lnSpc>
              <a:buFont typeface="Wingdings" panose="05000000000000000000" pitchFamily="2" charset="2"/>
              <a:buChar char="Ø"/>
            </a:pPr>
            <a:endParaRPr lang="en-IN" sz="2300"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432284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5251" y="724039"/>
            <a:ext cx="10738549" cy="4524315"/>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The value in the </a:t>
            </a:r>
            <a:r>
              <a:rPr lang="en-US" sz="2400" dirty="0">
                <a:solidFill>
                  <a:srgbClr val="C00000"/>
                </a:solidFill>
                <a:latin typeface="Arial" panose="020B0604020202020204" pitchFamily="34" charset="0"/>
                <a:cs typeface="Arial" panose="020B0604020202020204" pitchFamily="34" charset="0"/>
              </a:rPr>
              <a:t>PSF field </a:t>
            </a:r>
            <a:r>
              <a:rPr lang="en-US" sz="2400" dirty="0">
                <a:solidFill>
                  <a:schemeClr val="bg1"/>
                </a:solidFill>
                <a:latin typeface="Arial" panose="020B0604020202020204" pitchFamily="34" charset="0"/>
                <a:cs typeface="Arial" panose="020B0604020202020204" pitchFamily="34" charset="0"/>
              </a:rPr>
              <a:t>of the PLCP header is used to determine the </a:t>
            </a:r>
            <a:r>
              <a:rPr lang="en-US" sz="2400" dirty="0">
                <a:solidFill>
                  <a:srgbClr val="C00000"/>
                </a:solidFill>
                <a:latin typeface="Arial" panose="020B0604020202020204" pitchFamily="34" charset="0"/>
                <a:cs typeface="Arial" panose="020B0604020202020204" pitchFamily="34" charset="0"/>
              </a:rPr>
              <a:t>data rate of the PSDU</a:t>
            </a:r>
            <a:r>
              <a:rPr lang="en-US" sz="2400" dirty="0">
                <a:latin typeface="Arial" panose="020B0604020202020204" pitchFamily="34" charset="0"/>
                <a:cs typeface="Arial" panose="020B0604020202020204" pitchFamily="34" charset="0"/>
              </a:rPr>
              <a:t>.</a:t>
            </a:r>
          </a:p>
          <a:p>
            <a:pPr marL="342900" indent="-3429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In GFSK modulation, the frequency is shifted on either side of the carrier hop frequency depending on whether the binary symbol from the PSDU is either a 1 or 0</a:t>
            </a:r>
            <a:r>
              <a:rPr lang="en-US" sz="2400" dirty="0">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Channel hopping is controlled by FHSS PMD</a:t>
            </a:r>
            <a:r>
              <a:rPr lang="en-US" sz="2400" dirty="0">
                <a:latin typeface="Arial" panose="020B0604020202020204" pitchFamily="34" charset="0"/>
                <a:cs typeface="Arial" panose="020B0604020202020204" pitchFamily="34" charset="0"/>
              </a:rPr>
              <a:t>. </a:t>
            </a:r>
            <a:r>
              <a:rPr lang="en-US" sz="2400" dirty="0">
                <a:solidFill>
                  <a:schemeClr val="bg1"/>
                </a:solidFill>
                <a:latin typeface="Arial" panose="020B0604020202020204" pitchFamily="34" charset="0"/>
                <a:cs typeface="Arial" panose="020B0604020202020204" pitchFamily="34" charset="0"/>
              </a:rPr>
              <a:t>The FHSS PMD transmits the whitened PSDU by hopping from channel to channel in a pseudo-random fashion using one of the hopping sequences.</a:t>
            </a:r>
            <a:endParaRPr lang="en-IN" sz="2400" dirty="0">
              <a:solidFill>
                <a:schemeClr val="bg1"/>
              </a:solidFill>
              <a:latin typeface="Arial" panose="020B0604020202020204" pitchFamily="34" charset="0"/>
              <a:cs typeface="Arial" panose="020B0604020202020204" pitchFamily="34" charset="0"/>
            </a:endParaRPr>
          </a:p>
        </p:txBody>
      </p:sp>
      <p:sp>
        <p:nvSpPr>
          <p:cNvPr id="2" name="Date Placeholder 1">
            <a:extLst>
              <a:ext uri="{FF2B5EF4-FFF2-40B4-BE49-F238E27FC236}">
                <a16:creationId xmlns:a16="http://schemas.microsoft.com/office/drawing/2014/main" id="{FA6A4825-541D-445C-BFD9-8AEF69A993E0}"/>
              </a:ext>
            </a:extLst>
          </p:cNvPr>
          <p:cNvSpPr>
            <a:spLocks noGrp="1"/>
          </p:cNvSpPr>
          <p:nvPr>
            <p:ph type="dt" sz="half" idx="10"/>
          </p:nvPr>
        </p:nvSpPr>
        <p:spPr/>
        <p:txBody>
          <a:bodyPr/>
          <a:lstStyle/>
          <a:p>
            <a:fld id="{C9C00826-F484-448B-B95E-EFE63652D042}" type="datetime1">
              <a:rPr lang="en-IN" smtClean="0"/>
              <a:t>25-03-2023</a:t>
            </a:fld>
            <a:endParaRPr lang="en-IN"/>
          </a:p>
        </p:txBody>
      </p:sp>
      <p:sp>
        <p:nvSpPr>
          <p:cNvPr id="4" name="Slide Number Placeholder 3">
            <a:extLst>
              <a:ext uri="{FF2B5EF4-FFF2-40B4-BE49-F238E27FC236}">
                <a16:creationId xmlns:a16="http://schemas.microsoft.com/office/drawing/2014/main" id="{50CF9270-DE0E-42A1-9B9B-71D76122420A}"/>
              </a:ext>
            </a:extLst>
          </p:cNvPr>
          <p:cNvSpPr>
            <a:spLocks noGrp="1"/>
          </p:cNvSpPr>
          <p:nvPr>
            <p:ph type="sldNum" sz="quarter" idx="12"/>
          </p:nvPr>
        </p:nvSpPr>
        <p:spPr/>
        <p:txBody>
          <a:bodyPr/>
          <a:lstStyle/>
          <a:p>
            <a:fld id="{A2D3AD60-8DFE-4A91-8D6A-A890996E6D96}" type="slidenum">
              <a:rPr lang="en-IN" smtClean="0"/>
              <a:t>152</a:t>
            </a:fld>
            <a:endParaRPr lang="en-IN"/>
          </a:p>
        </p:txBody>
      </p:sp>
      <p:sp>
        <p:nvSpPr>
          <p:cNvPr id="5" name="Rectangle 4"/>
          <p:cNvSpPr/>
          <p:nvPr/>
        </p:nvSpPr>
        <p:spPr>
          <a:xfrm>
            <a:off x="1353521" y="5883274"/>
            <a:ext cx="8335010" cy="865173"/>
          </a:xfrm>
          <a:prstGeom prst="rect">
            <a:avLst/>
          </a:prstGeom>
        </p:spPr>
        <p:txBody>
          <a:bodyPr wrap="square">
            <a:spAutoFit/>
          </a:bodyPr>
          <a:lstStyle/>
          <a:p>
            <a:pPr>
              <a:lnSpc>
                <a:spcPct val="107000"/>
              </a:lnSpc>
              <a:spcAft>
                <a:spcPts val="800"/>
              </a:spcAft>
            </a:pPr>
            <a:r>
              <a:rPr lang="en-US"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Explain the frame structure of IEEE 802.11DSSS / IEEE 802.11FHSS.</a:t>
            </a:r>
            <a:endParaRPr lang="en-US"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9749559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8892" y="304700"/>
            <a:ext cx="10153731" cy="1200329"/>
          </a:xfrm>
          <a:prstGeom prst="rect">
            <a:avLst/>
          </a:prstGeom>
        </p:spPr>
        <p:txBody>
          <a:bodyPr wrap="square">
            <a:spAutoFit/>
          </a:bodyPr>
          <a:lstStyle/>
          <a:p>
            <a:pPr algn="ctr"/>
            <a:r>
              <a:rPr lang="en-US" sz="3600" b="1" dirty="0">
                <a:solidFill>
                  <a:schemeClr val="bg1"/>
                </a:solidFill>
                <a:latin typeface="Arial" panose="020B0604020202020204" pitchFamily="34" charset="0"/>
                <a:cs typeface="Arial" panose="020B0604020202020204" pitchFamily="34" charset="0"/>
              </a:rPr>
              <a:t>802.11a  Orthogonal Frequency Division Multiplexing (OFDM)</a:t>
            </a:r>
            <a:endParaRPr lang="en-IN" sz="36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497059" y="1945530"/>
            <a:ext cx="11197882" cy="3970318"/>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The OFDM PHY provides the capability to transmit PSDU frames at multiple data rates up to 54 Mbps for a WLAN </a:t>
            </a:r>
            <a:r>
              <a:rPr lang="en-US" sz="2400" dirty="0">
                <a:solidFill>
                  <a:schemeClr val="bg1"/>
                </a:solidFill>
                <a:latin typeface="Arial" panose="020B0604020202020204" pitchFamily="34" charset="0"/>
                <a:cs typeface="Arial" panose="020B0604020202020204" pitchFamily="34" charset="0"/>
              </a:rPr>
              <a:t>where the transmission of multimedia content is a consideration. </a:t>
            </a:r>
          </a:p>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The OFDM PHY defined for IEEE 802.11a is similar to the OFDM PHY specification of ETSI-HIPERLAN 2.</a:t>
            </a:r>
          </a:p>
          <a:p>
            <a:pPr marL="342900" indent="-3429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The PPDU is unique to the OFDM PHY</a:t>
            </a:r>
            <a:r>
              <a:rPr lang="en-US" sz="2400" dirty="0">
                <a:latin typeface="Arial" panose="020B0604020202020204" pitchFamily="34" charset="0"/>
                <a:cs typeface="Arial" panose="020B0604020202020204" pitchFamily="34" charset="0"/>
              </a:rPr>
              <a:t>. </a:t>
            </a:r>
            <a:r>
              <a:rPr lang="en-US" sz="2400" dirty="0">
                <a:solidFill>
                  <a:schemeClr val="bg1"/>
                </a:solidFill>
                <a:latin typeface="Arial" panose="020B0604020202020204" pitchFamily="34" charset="0"/>
                <a:cs typeface="Arial" panose="020B0604020202020204" pitchFamily="34" charset="0"/>
              </a:rPr>
              <a:t>The PPDU frame consists of a PLCP preamble and signal and data fields (see Figure 21.12). </a:t>
            </a:r>
            <a:endParaRPr lang="en-IN" sz="2400" dirty="0">
              <a:solidFill>
                <a:schemeClr val="bg1"/>
              </a:solidFill>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A51882A6-4280-4647-BCD0-8F4643FBD96D}"/>
              </a:ext>
            </a:extLst>
          </p:cNvPr>
          <p:cNvSpPr>
            <a:spLocks noGrp="1"/>
          </p:cNvSpPr>
          <p:nvPr>
            <p:ph type="dt" sz="half" idx="10"/>
          </p:nvPr>
        </p:nvSpPr>
        <p:spPr/>
        <p:txBody>
          <a:bodyPr/>
          <a:lstStyle/>
          <a:p>
            <a:fld id="{B04733F4-964B-41B0-8B0B-280E70107E2C}" type="datetime1">
              <a:rPr lang="en-IN" smtClean="0"/>
              <a:t>25-03-2023</a:t>
            </a:fld>
            <a:endParaRPr lang="en-IN"/>
          </a:p>
        </p:txBody>
      </p:sp>
      <p:sp>
        <p:nvSpPr>
          <p:cNvPr id="5" name="Slide Number Placeholder 4">
            <a:extLst>
              <a:ext uri="{FF2B5EF4-FFF2-40B4-BE49-F238E27FC236}">
                <a16:creationId xmlns:a16="http://schemas.microsoft.com/office/drawing/2014/main" id="{F23A4013-3CDD-479C-AE96-48E79D19FE79}"/>
              </a:ext>
            </a:extLst>
          </p:cNvPr>
          <p:cNvSpPr>
            <a:spLocks noGrp="1"/>
          </p:cNvSpPr>
          <p:nvPr>
            <p:ph type="sldNum" sz="quarter" idx="12"/>
          </p:nvPr>
        </p:nvSpPr>
        <p:spPr/>
        <p:txBody>
          <a:bodyPr/>
          <a:lstStyle/>
          <a:p>
            <a:fld id="{A2D3AD60-8DFE-4A91-8D6A-A890996E6D96}" type="slidenum">
              <a:rPr lang="en-IN" smtClean="0"/>
              <a:t>153</a:t>
            </a:fld>
            <a:endParaRPr lang="en-IN"/>
          </a:p>
        </p:txBody>
      </p:sp>
      <p:sp>
        <p:nvSpPr>
          <p:cNvPr id="6" name="Rectangle 5"/>
          <p:cNvSpPr/>
          <p:nvPr/>
        </p:nvSpPr>
        <p:spPr>
          <a:xfrm>
            <a:off x="2141601" y="6356349"/>
            <a:ext cx="8026941" cy="470000"/>
          </a:xfrm>
          <a:prstGeom prst="rect">
            <a:avLst/>
          </a:prstGeom>
        </p:spPr>
        <p:txBody>
          <a:bodyPr wrap="none">
            <a:spAutoFit/>
          </a:bodyPr>
          <a:lstStyle/>
          <a:p>
            <a:pPr>
              <a:lnSpc>
                <a:spcPct val="107000"/>
              </a:lnSpc>
              <a:spcAft>
                <a:spcPts val="800"/>
              </a:spcAft>
            </a:pPr>
            <a:r>
              <a:rPr lang="en-US"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Explain the operating principle of OFDM used for IEEE 802.11a.</a:t>
            </a:r>
            <a:endParaRPr lang="en-US"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605389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18AA5F-C2A8-4E62-8A8F-EE6B45834C79}"/>
              </a:ext>
            </a:extLst>
          </p:cNvPr>
          <p:cNvPicPr>
            <a:picLocks noChangeAspect="1"/>
          </p:cNvPicPr>
          <p:nvPr/>
        </p:nvPicPr>
        <p:blipFill>
          <a:blip r:embed="rId2">
            <a:lum bright="-20000" contrast="40000"/>
          </a:blip>
          <a:stretch>
            <a:fillRect/>
          </a:stretch>
        </p:blipFill>
        <p:spPr>
          <a:xfrm>
            <a:off x="1391006" y="3075330"/>
            <a:ext cx="8526717" cy="3782669"/>
          </a:xfrm>
          <a:prstGeom prst="rect">
            <a:avLst/>
          </a:prstGeom>
        </p:spPr>
      </p:pic>
      <p:sp>
        <p:nvSpPr>
          <p:cNvPr id="3" name="Rectangle 2">
            <a:extLst>
              <a:ext uri="{FF2B5EF4-FFF2-40B4-BE49-F238E27FC236}">
                <a16:creationId xmlns:a16="http://schemas.microsoft.com/office/drawing/2014/main" id="{AA8A2A58-BC43-4D66-B1BE-A5B16D8A99D4}"/>
              </a:ext>
            </a:extLst>
          </p:cNvPr>
          <p:cNvSpPr/>
          <p:nvPr/>
        </p:nvSpPr>
        <p:spPr>
          <a:xfrm>
            <a:off x="219120" y="0"/>
            <a:ext cx="11134679" cy="3139321"/>
          </a:xfrm>
          <a:prstGeom prst="rect">
            <a:avLst/>
          </a:prstGeom>
        </p:spPr>
        <p:txBody>
          <a:bodyPr wrap="square">
            <a:spAutoFit/>
          </a:bodyPr>
          <a:lstStyle/>
          <a:p>
            <a:pPr marL="342900" lvl="0" indent="-342900" algn="just">
              <a:lnSpc>
                <a:spcPct val="150000"/>
              </a:lnSpc>
              <a:buFont typeface="Wingdings" panose="05000000000000000000" pitchFamily="2" charset="2"/>
              <a:buChar char="Ø"/>
            </a:pPr>
            <a:r>
              <a:rPr lang="en-US" sz="2200" dirty="0">
                <a:solidFill>
                  <a:srgbClr val="C00000"/>
                </a:solidFill>
                <a:latin typeface="Arial" panose="020B0604020202020204" pitchFamily="34" charset="0"/>
                <a:cs typeface="Arial" panose="020B0604020202020204" pitchFamily="34" charset="0"/>
              </a:rPr>
              <a:t>The receiver uses the PLCP preamble to acquire the incoming OFDM signal and synchronize the demodulator</a:t>
            </a:r>
            <a:r>
              <a:rPr lang="en-US" sz="2200" dirty="0">
                <a:solidFill>
                  <a:prstClr val="black"/>
                </a:solidFill>
                <a:latin typeface="Arial" panose="020B0604020202020204" pitchFamily="34" charset="0"/>
                <a:cs typeface="Arial" panose="020B0604020202020204" pitchFamily="34" charset="0"/>
              </a:rPr>
              <a:t>. </a:t>
            </a:r>
          </a:p>
          <a:p>
            <a:pPr marL="342900" lvl="0" indent="-342900" algn="just">
              <a:lnSpc>
                <a:spcPct val="150000"/>
              </a:lnSpc>
              <a:buFont typeface="Wingdings" panose="05000000000000000000" pitchFamily="2" charset="2"/>
              <a:buChar char="Ø"/>
            </a:pPr>
            <a:r>
              <a:rPr lang="en-US" sz="2200" dirty="0">
                <a:solidFill>
                  <a:prstClr val="black"/>
                </a:solidFill>
                <a:latin typeface="Arial" panose="020B0604020202020204" pitchFamily="34" charset="0"/>
                <a:cs typeface="Arial" panose="020B0604020202020204" pitchFamily="34" charset="0"/>
              </a:rPr>
              <a:t>The PLCP header </a:t>
            </a:r>
            <a:r>
              <a:rPr lang="en-US" sz="2200" dirty="0">
                <a:solidFill>
                  <a:srgbClr val="C00000"/>
                </a:solidFill>
                <a:latin typeface="Arial" panose="020B0604020202020204" pitchFamily="34" charset="0"/>
                <a:cs typeface="Arial" panose="020B0604020202020204" pitchFamily="34" charset="0"/>
              </a:rPr>
              <a:t>contains information about the PSDU </a:t>
            </a:r>
            <a:r>
              <a:rPr lang="en-US" sz="2200" dirty="0">
                <a:solidFill>
                  <a:prstClr val="black"/>
                </a:solidFill>
                <a:latin typeface="Arial" panose="020B0604020202020204" pitchFamily="34" charset="0"/>
                <a:cs typeface="Arial" panose="020B0604020202020204" pitchFamily="34" charset="0"/>
              </a:rPr>
              <a:t>from the sending OFDM PHY. </a:t>
            </a:r>
          </a:p>
          <a:p>
            <a:pPr marL="342900" lvl="0" indent="-342900" algn="just">
              <a:lnSpc>
                <a:spcPct val="150000"/>
              </a:lnSpc>
              <a:buFont typeface="Wingdings" panose="05000000000000000000" pitchFamily="2" charset="2"/>
              <a:buChar char="Ø"/>
            </a:pPr>
            <a:r>
              <a:rPr lang="en-US" sz="2200" dirty="0">
                <a:solidFill>
                  <a:srgbClr val="C00000"/>
                </a:solidFill>
                <a:latin typeface="Arial" panose="020B0604020202020204" pitchFamily="34" charset="0"/>
                <a:cs typeface="Arial" panose="020B0604020202020204" pitchFamily="34" charset="0"/>
              </a:rPr>
              <a:t>The PLCP preamble and the signal fields are always transmitted at 6 Mbps, </a:t>
            </a:r>
            <a:r>
              <a:rPr lang="en-US" sz="2200" dirty="0">
                <a:solidFill>
                  <a:prstClr val="black"/>
                </a:solidFill>
                <a:latin typeface="Arial" panose="020B0604020202020204" pitchFamily="34" charset="0"/>
                <a:cs typeface="Arial" panose="020B0604020202020204" pitchFamily="34" charset="0"/>
              </a:rPr>
              <a:t>BPSK-OFDM modulated using a convolutional encoding rate </a:t>
            </a:r>
            <a:r>
              <a:rPr lang="en-US" sz="2200" i="1" dirty="0">
                <a:solidFill>
                  <a:prstClr val="black"/>
                </a:solidFill>
                <a:latin typeface="Arial" panose="020B0604020202020204" pitchFamily="34" charset="0"/>
                <a:cs typeface="Arial" panose="020B0604020202020204" pitchFamily="34" charset="0"/>
              </a:rPr>
              <a:t>R </a:t>
            </a:r>
            <a:r>
              <a:rPr lang="en-US" sz="2200" dirty="0">
                <a:solidFill>
                  <a:prstClr val="black"/>
                </a:solidFill>
                <a:latin typeface="Arial" panose="020B0604020202020204" pitchFamily="34" charset="0"/>
                <a:cs typeface="Arial" panose="020B0604020202020204" pitchFamily="34" charset="0"/>
              </a:rPr>
              <a:t>=1/2.</a:t>
            </a:r>
          </a:p>
        </p:txBody>
      </p:sp>
      <p:sp>
        <p:nvSpPr>
          <p:cNvPr id="4" name="Date Placeholder 3">
            <a:extLst>
              <a:ext uri="{FF2B5EF4-FFF2-40B4-BE49-F238E27FC236}">
                <a16:creationId xmlns:a16="http://schemas.microsoft.com/office/drawing/2014/main" id="{307991BC-9F6E-4E6F-9FF8-56F807B0C58A}"/>
              </a:ext>
            </a:extLst>
          </p:cNvPr>
          <p:cNvSpPr>
            <a:spLocks noGrp="1"/>
          </p:cNvSpPr>
          <p:nvPr>
            <p:ph type="dt" sz="half" idx="10"/>
          </p:nvPr>
        </p:nvSpPr>
        <p:spPr/>
        <p:txBody>
          <a:bodyPr/>
          <a:lstStyle/>
          <a:p>
            <a:fld id="{8CA449C1-DB01-4CFE-801A-8FD407AE2BC4}" type="datetime1">
              <a:rPr lang="en-IN" smtClean="0"/>
              <a:t>25-03-2023</a:t>
            </a:fld>
            <a:endParaRPr lang="en-IN"/>
          </a:p>
        </p:txBody>
      </p:sp>
      <p:sp>
        <p:nvSpPr>
          <p:cNvPr id="5" name="Slide Number Placeholder 4">
            <a:extLst>
              <a:ext uri="{FF2B5EF4-FFF2-40B4-BE49-F238E27FC236}">
                <a16:creationId xmlns:a16="http://schemas.microsoft.com/office/drawing/2014/main" id="{E6E92AFD-0BDB-457E-A847-E73FCCA4EC93}"/>
              </a:ext>
            </a:extLst>
          </p:cNvPr>
          <p:cNvSpPr>
            <a:spLocks noGrp="1"/>
          </p:cNvSpPr>
          <p:nvPr>
            <p:ph type="sldNum" sz="quarter" idx="12"/>
          </p:nvPr>
        </p:nvSpPr>
        <p:spPr/>
        <p:txBody>
          <a:bodyPr/>
          <a:lstStyle/>
          <a:p>
            <a:fld id="{A2D3AD60-8DFE-4A91-8D6A-A890996E6D96}" type="slidenum">
              <a:rPr lang="en-IN" smtClean="0"/>
              <a:t>154</a:t>
            </a:fld>
            <a:endParaRPr lang="en-IN"/>
          </a:p>
        </p:txBody>
      </p:sp>
    </p:spTree>
    <p:extLst>
      <p:ext uri="{BB962C8B-B14F-4D97-AF65-F5344CB8AC3E}">
        <p14:creationId xmlns:p14="http://schemas.microsoft.com/office/powerpoint/2010/main" val="416071262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E710F-57DB-4D63-8A94-AD2DCCB99BFA}" type="datetime1">
              <a:rPr lang="en-US" smtClean="0"/>
              <a:t>3/25/2023</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155</a:t>
            </a:fld>
            <a:endParaRPr lang="en-US"/>
          </a:p>
        </p:txBody>
      </p:sp>
      <p:pic>
        <p:nvPicPr>
          <p:cNvPr id="5" name="Picture 4"/>
          <p:cNvPicPr>
            <a:picLocks noChangeAspect="1"/>
          </p:cNvPicPr>
          <p:nvPr/>
        </p:nvPicPr>
        <p:blipFill>
          <a:blip r:embed="rId2"/>
          <a:stretch>
            <a:fillRect/>
          </a:stretch>
        </p:blipFill>
        <p:spPr>
          <a:xfrm>
            <a:off x="241540" y="138450"/>
            <a:ext cx="11850375" cy="6719549"/>
          </a:xfrm>
          <a:prstGeom prst="rect">
            <a:avLst/>
          </a:prstGeom>
        </p:spPr>
      </p:pic>
    </p:spTree>
    <p:extLst>
      <p:ext uri="{BB962C8B-B14F-4D97-AF65-F5344CB8AC3E}">
        <p14:creationId xmlns:p14="http://schemas.microsoft.com/office/powerpoint/2010/main" val="6651100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5250" y="455359"/>
            <a:ext cx="10550770" cy="6232475"/>
          </a:xfrm>
          <a:prstGeom prst="rect">
            <a:avLst/>
          </a:prstGeom>
        </p:spPr>
        <p:txBody>
          <a:bodyPr wrap="square">
            <a:spAutoFit/>
          </a:bodyPr>
          <a:lstStyle/>
          <a:p>
            <a:pPr marL="342900" lvl="0" indent="-342900" algn="just">
              <a:lnSpc>
                <a:spcPct val="150000"/>
              </a:lnSpc>
              <a:buFont typeface="Wingdings" panose="05000000000000000000" pitchFamily="2" charset="2"/>
              <a:buChar char="Ø"/>
            </a:pPr>
            <a:r>
              <a:rPr lang="en-US" sz="2200" i="1" dirty="0">
                <a:solidFill>
                  <a:srgbClr val="C00000"/>
                </a:solidFill>
                <a:latin typeface="Arial" panose="020B0604020202020204" pitchFamily="34" charset="0"/>
                <a:cs typeface="Arial" panose="020B0604020202020204" pitchFamily="34" charset="0"/>
              </a:rPr>
              <a:t>PLCP preamble field </a:t>
            </a:r>
            <a:r>
              <a:rPr lang="en-US" sz="2200" dirty="0">
                <a:solidFill>
                  <a:srgbClr val="C00000"/>
                </a:solidFill>
                <a:latin typeface="Arial" panose="020B0604020202020204" pitchFamily="34" charset="0"/>
                <a:cs typeface="Arial" panose="020B0604020202020204" pitchFamily="34" charset="0"/>
              </a:rPr>
              <a:t>is used to acquire the incoming signal , train and synchronize the receiver</a:t>
            </a:r>
            <a:r>
              <a:rPr lang="en-US" sz="2200" dirty="0">
                <a:solidFill>
                  <a:prstClr val="black"/>
                </a:solidFill>
                <a:latin typeface="Arial" panose="020B0604020202020204" pitchFamily="34" charset="0"/>
                <a:cs typeface="Arial" panose="020B0604020202020204" pitchFamily="34" charset="0"/>
              </a:rPr>
              <a:t>. </a:t>
            </a:r>
          </a:p>
          <a:p>
            <a:pPr marL="342900" lvl="0" indent="-342900" algn="just">
              <a:lnSpc>
                <a:spcPct val="150000"/>
              </a:lnSpc>
              <a:buFont typeface="Wingdings" panose="05000000000000000000" pitchFamily="2" charset="2"/>
              <a:buChar char="Ø"/>
            </a:pPr>
            <a:r>
              <a:rPr lang="en-US" sz="2200" dirty="0">
                <a:solidFill>
                  <a:prstClr val="black"/>
                </a:solidFill>
                <a:latin typeface="Arial" panose="020B0604020202020204" pitchFamily="34" charset="0"/>
                <a:cs typeface="Arial" panose="020B0604020202020204" pitchFamily="34" charset="0"/>
              </a:rPr>
              <a:t>The PLCP preamble consists of 12 symbols, </a:t>
            </a:r>
            <a:r>
              <a:rPr lang="en-US" sz="2200" dirty="0">
                <a:solidFill>
                  <a:srgbClr val="00B050"/>
                </a:solidFill>
                <a:latin typeface="Arial" panose="020B0604020202020204" pitchFamily="34" charset="0"/>
                <a:cs typeface="Arial" panose="020B0604020202020204" pitchFamily="34" charset="0"/>
              </a:rPr>
              <a:t>10 of which are short symbols, and 2 long symbols. </a:t>
            </a:r>
          </a:p>
          <a:p>
            <a:pPr marL="342900" lvl="0" indent="-342900" algn="just">
              <a:lnSpc>
                <a:spcPct val="150000"/>
              </a:lnSpc>
              <a:buFont typeface="Wingdings" panose="05000000000000000000" pitchFamily="2" charset="2"/>
              <a:buChar char="Ø"/>
            </a:pPr>
            <a:r>
              <a:rPr lang="en-US" sz="2200" dirty="0">
                <a:solidFill>
                  <a:prstClr val="black"/>
                </a:solidFill>
                <a:latin typeface="Arial" panose="020B0604020202020204" pitchFamily="34" charset="0"/>
                <a:cs typeface="Arial" panose="020B0604020202020204" pitchFamily="34" charset="0"/>
              </a:rPr>
              <a:t>The short symbols are used to train the </a:t>
            </a:r>
            <a:r>
              <a:rPr lang="en-US" sz="2200" dirty="0">
                <a:solidFill>
                  <a:srgbClr val="C00000"/>
                </a:solidFill>
                <a:latin typeface="Arial" panose="020B0604020202020204" pitchFamily="34" charset="0"/>
                <a:cs typeface="Arial" panose="020B0604020202020204" pitchFamily="34" charset="0"/>
              </a:rPr>
              <a:t>receiver’s automatic gain control (AGC) </a:t>
            </a:r>
            <a:r>
              <a:rPr lang="en-US" sz="2200" dirty="0">
                <a:solidFill>
                  <a:prstClr val="black"/>
                </a:solidFill>
                <a:latin typeface="Arial" panose="020B0604020202020204" pitchFamily="34" charset="0"/>
                <a:cs typeface="Arial" panose="020B0604020202020204" pitchFamily="34" charset="0"/>
              </a:rPr>
              <a:t>and obtain a coarse estimate of the carrier frequency and the channel. </a:t>
            </a:r>
          </a:p>
          <a:p>
            <a:pPr marL="342900" lvl="0" indent="-342900" algn="just">
              <a:lnSpc>
                <a:spcPct val="150000"/>
              </a:lnSpc>
              <a:buFont typeface="Wingdings" panose="05000000000000000000" pitchFamily="2" charset="2"/>
              <a:buChar char="Ø"/>
            </a:pPr>
            <a:r>
              <a:rPr lang="en-US" sz="2200" dirty="0">
                <a:solidFill>
                  <a:prstClr val="black"/>
                </a:solidFill>
                <a:latin typeface="Arial" panose="020B0604020202020204" pitchFamily="34" charset="0"/>
                <a:cs typeface="Arial" panose="020B0604020202020204" pitchFamily="34" charset="0"/>
              </a:rPr>
              <a:t>The long symbols are used to </a:t>
            </a:r>
            <a:r>
              <a:rPr lang="en-US" sz="2200" dirty="0">
                <a:solidFill>
                  <a:srgbClr val="C00000"/>
                </a:solidFill>
                <a:latin typeface="Arial" panose="020B0604020202020204" pitchFamily="34" charset="0"/>
                <a:cs typeface="Arial" panose="020B0604020202020204" pitchFamily="34" charset="0"/>
              </a:rPr>
              <a:t>fine-tune the frequency and channel estimates</a:t>
            </a:r>
            <a:r>
              <a:rPr lang="en-US" sz="2200" dirty="0">
                <a:solidFill>
                  <a:prstClr val="black"/>
                </a:solidFill>
                <a:latin typeface="Arial" panose="020B0604020202020204" pitchFamily="34" charset="0"/>
                <a:cs typeface="Arial" panose="020B0604020202020204" pitchFamily="34" charset="0"/>
              </a:rPr>
              <a:t>. Twelve subcarriers are used for the short symbols and 53 for the long. The training of an OFDM is accomplished in 16 s. </a:t>
            </a:r>
          </a:p>
          <a:p>
            <a:pPr marL="342900" lvl="0" indent="-342900" algn="just">
              <a:lnSpc>
                <a:spcPct val="150000"/>
              </a:lnSpc>
              <a:buFont typeface="Wingdings" panose="05000000000000000000" pitchFamily="2" charset="2"/>
              <a:buChar char="Ø"/>
            </a:pPr>
            <a:r>
              <a:rPr lang="en-US" sz="2200" dirty="0">
                <a:solidFill>
                  <a:srgbClr val="C00000"/>
                </a:solidFill>
                <a:latin typeface="Arial" panose="020B0604020202020204" pitchFamily="34" charset="0"/>
                <a:cs typeface="Arial" panose="020B0604020202020204" pitchFamily="34" charset="0"/>
              </a:rPr>
              <a:t>The </a:t>
            </a:r>
            <a:r>
              <a:rPr lang="en-US" sz="2200" i="1" dirty="0">
                <a:solidFill>
                  <a:srgbClr val="C00000"/>
                </a:solidFill>
                <a:latin typeface="Arial" panose="020B0604020202020204" pitchFamily="34" charset="0"/>
                <a:cs typeface="Arial" panose="020B0604020202020204" pitchFamily="34" charset="0"/>
              </a:rPr>
              <a:t>signal </a:t>
            </a:r>
            <a:r>
              <a:rPr lang="en-US" sz="2200" dirty="0">
                <a:solidFill>
                  <a:srgbClr val="C00000"/>
                </a:solidFill>
                <a:latin typeface="Arial" panose="020B0604020202020204" pitchFamily="34" charset="0"/>
                <a:cs typeface="Arial" panose="020B0604020202020204" pitchFamily="34" charset="0"/>
              </a:rPr>
              <a:t>is a 24-bit field that contains information about the rate and length of the PSDU</a:t>
            </a:r>
            <a:r>
              <a:rPr lang="en-US" sz="2200" dirty="0">
                <a:solidFill>
                  <a:prstClr val="black"/>
                </a:solidFill>
                <a:latin typeface="Arial" panose="020B0604020202020204" pitchFamily="34" charset="0"/>
                <a:cs typeface="Arial" panose="020B0604020202020204" pitchFamily="34" charset="0"/>
              </a:rPr>
              <a:t>.</a:t>
            </a:r>
            <a:r>
              <a:rPr lang="en-US" sz="2400" dirty="0">
                <a:solidFill>
                  <a:prstClr val="black"/>
                </a:solidFill>
                <a:latin typeface="Arial" panose="020B0604020202020204" pitchFamily="34" charset="0"/>
                <a:cs typeface="Arial" panose="020B0604020202020204" pitchFamily="34" charset="0"/>
              </a:rPr>
              <a:t> </a:t>
            </a:r>
            <a:r>
              <a:rPr lang="en-US" sz="2200" dirty="0">
                <a:solidFill>
                  <a:srgbClr val="C00000"/>
                </a:solidFill>
                <a:latin typeface="Arial" panose="020B0604020202020204" pitchFamily="34" charset="0"/>
                <a:cs typeface="Arial" panose="020B0604020202020204" pitchFamily="34" charset="0"/>
              </a:rPr>
              <a:t>The signal field is convolutional encoded rate </a:t>
            </a:r>
            <a:r>
              <a:rPr lang="en-US" sz="2200" i="1" dirty="0">
                <a:solidFill>
                  <a:srgbClr val="C00000"/>
                </a:solidFill>
                <a:latin typeface="Arial" panose="020B0604020202020204" pitchFamily="34" charset="0"/>
                <a:cs typeface="Arial" panose="020B0604020202020204" pitchFamily="34" charset="0"/>
              </a:rPr>
              <a:t>R = </a:t>
            </a:r>
            <a:r>
              <a:rPr lang="en-US" sz="2200" dirty="0">
                <a:solidFill>
                  <a:srgbClr val="C00000"/>
                </a:solidFill>
                <a:latin typeface="Arial" panose="020B0604020202020204" pitchFamily="34" charset="0"/>
                <a:cs typeface="Arial" panose="020B0604020202020204" pitchFamily="34" charset="0"/>
              </a:rPr>
              <a:t>1/2, BPSK-OFDM modulated. </a:t>
            </a:r>
            <a:endParaRPr lang="en-IN" sz="2200" dirty="0">
              <a:solidFill>
                <a:srgbClr val="C00000"/>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AB7A9112-0F4E-41D7-8E12-7F64E28E06E8}"/>
              </a:ext>
            </a:extLst>
          </p:cNvPr>
          <p:cNvSpPr>
            <a:spLocks noGrp="1"/>
          </p:cNvSpPr>
          <p:nvPr>
            <p:ph type="dt" sz="half" idx="10"/>
          </p:nvPr>
        </p:nvSpPr>
        <p:spPr/>
        <p:txBody>
          <a:bodyPr/>
          <a:lstStyle/>
          <a:p>
            <a:fld id="{F5DF35B3-E011-4999-8413-C3555A06015D}" type="datetime1">
              <a:rPr lang="en-IN" smtClean="0"/>
              <a:t>25-03-2023</a:t>
            </a:fld>
            <a:endParaRPr lang="en-IN"/>
          </a:p>
        </p:txBody>
      </p:sp>
      <p:sp>
        <p:nvSpPr>
          <p:cNvPr id="4" name="Slide Number Placeholder 3">
            <a:extLst>
              <a:ext uri="{FF2B5EF4-FFF2-40B4-BE49-F238E27FC236}">
                <a16:creationId xmlns:a16="http://schemas.microsoft.com/office/drawing/2014/main" id="{C0DEF8AE-0CE9-4A04-92C3-40333669BC1C}"/>
              </a:ext>
            </a:extLst>
          </p:cNvPr>
          <p:cNvSpPr>
            <a:spLocks noGrp="1"/>
          </p:cNvSpPr>
          <p:nvPr>
            <p:ph type="sldNum" sz="quarter" idx="12"/>
          </p:nvPr>
        </p:nvSpPr>
        <p:spPr/>
        <p:txBody>
          <a:bodyPr/>
          <a:lstStyle/>
          <a:p>
            <a:fld id="{A2D3AD60-8DFE-4A91-8D6A-A890996E6D96}" type="slidenum">
              <a:rPr lang="en-IN" smtClean="0"/>
              <a:t>156</a:t>
            </a:fld>
            <a:endParaRPr lang="en-IN"/>
          </a:p>
        </p:txBody>
      </p:sp>
    </p:spTree>
    <p:extLst>
      <p:ext uri="{BB962C8B-B14F-4D97-AF65-F5344CB8AC3E}">
        <p14:creationId xmlns:p14="http://schemas.microsoft.com/office/powerpoint/2010/main" val="58520997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166" y="192792"/>
            <a:ext cx="11271327" cy="1131848"/>
          </a:xfrm>
          <a:prstGeom prst="rect">
            <a:avLst/>
          </a:prstGeom>
        </p:spPr>
        <p:txBody>
          <a:bodyPr wrap="square">
            <a:spAutoFit/>
          </a:bodyPr>
          <a:lstStyle/>
          <a:p>
            <a:pPr algn="just">
              <a:lnSpc>
                <a:spcPct val="150000"/>
              </a:lnSpc>
            </a:pPr>
            <a:r>
              <a:rPr lang="en-US" sz="2400" dirty="0">
                <a:solidFill>
                  <a:srgbClr val="C00000"/>
                </a:solidFill>
                <a:latin typeface="Arial" panose="020B0604020202020204" pitchFamily="34" charset="0"/>
                <a:cs typeface="Arial" panose="020B0604020202020204" pitchFamily="34" charset="0"/>
              </a:rPr>
              <a:t>Four bits are used to encode the rate, twelve bits are used to define the length, one reserved bit, a parity bit, and six 0 tail bits (see Table 21.7).</a:t>
            </a:r>
          </a:p>
        </p:txBody>
      </p:sp>
      <p:pic>
        <p:nvPicPr>
          <p:cNvPr id="3" name="Picture 2"/>
          <p:cNvPicPr>
            <a:picLocks noChangeAspect="1"/>
          </p:cNvPicPr>
          <p:nvPr/>
        </p:nvPicPr>
        <p:blipFill>
          <a:blip r:embed="rId2">
            <a:lum bright="-20000" contrast="40000"/>
          </a:blip>
          <a:stretch>
            <a:fillRect/>
          </a:stretch>
        </p:blipFill>
        <p:spPr>
          <a:xfrm>
            <a:off x="1471247" y="1541159"/>
            <a:ext cx="9290538" cy="4815191"/>
          </a:xfrm>
          <a:prstGeom prst="rect">
            <a:avLst/>
          </a:prstGeom>
        </p:spPr>
      </p:pic>
      <p:sp>
        <p:nvSpPr>
          <p:cNvPr id="4" name="Date Placeholder 3">
            <a:extLst>
              <a:ext uri="{FF2B5EF4-FFF2-40B4-BE49-F238E27FC236}">
                <a16:creationId xmlns:a16="http://schemas.microsoft.com/office/drawing/2014/main" id="{B6DD73A1-7092-4C0A-A37C-D2CA2C2A666A}"/>
              </a:ext>
            </a:extLst>
          </p:cNvPr>
          <p:cNvSpPr>
            <a:spLocks noGrp="1"/>
          </p:cNvSpPr>
          <p:nvPr>
            <p:ph type="dt" sz="half" idx="10"/>
          </p:nvPr>
        </p:nvSpPr>
        <p:spPr/>
        <p:txBody>
          <a:bodyPr/>
          <a:lstStyle/>
          <a:p>
            <a:fld id="{561CCA2D-ED84-4280-BA93-8C519CFF8A09}" type="datetime1">
              <a:rPr lang="en-IN" smtClean="0"/>
              <a:t>25-03-2023</a:t>
            </a:fld>
            <a:endParaRPr lang="en-IN"/>
          </a:p>
        </p:txBody>
      </p:sp>
      <p:sp>
        <p:nvSpPr>
          <p:cNvPr id="5" name="Slide Number Placeholder 4">
            <a:extLst>
              <a:ext uri="{FF2B5EF4-FFF2-40B4-BE49-F238E27FC236}">
                <a16:creationId xmlns:a16="http://schemas.microsoft.com/office/drawing/2014/main" id="{ECB135E4-4B8D-4624-804F-A46381F44094}"/>
              </a:ext>
            </a:extLst>
          </p:cNvPr>
          <p:cNvSpPr>
            <a:spLocks noGrp="1"/>
          </p:cNvSpPr>
          <p:nvPr>
            <p:ph type="sldNum" sz="quarter" idx="12"/>
          </p:nvPr>
        </p:nvSpPr>
        <p:spPr/>
        <p:txBody>
          <a:bodyPr/>
          <a:lstStyle/>
          <a:p>
            <a:fld id="{A2D3AD60-8DFE-4A91-8D6A-A890996E6D96}" type="slidenum">
              <a:rPr lang="en-IN" smtClean="0"/>
              <a:t>157</a:t>
            </a:fld>
            <a:endParaRPr lang="en-IN"/>
          </a:p>
        </p:txBody>
      </p:sp>
    </p:spTree>
    <p:extLst>
      <p:ext uri="{BB962C8B-B14F-4D97-AF65-F5344CB8AC3E}">
        <p14:creationId xmlns:p14="http://schemas.microsoft.com/office/powerpoint/2010/main" val="172282991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96371" y="248859"/>
            <a:ext cx="10996246" cy="5816977"/>
          </a:xfrm>
          <a:prstGeom prst="rect">
            <a:avLst/>
          </a:prstGeom>
        </p:spPr>
        <p:txBody>
          <a:bodyPr wrap="square">
            <a:spAutoFit/>
          </a:bodyPr>
          <a:lstStyle/>
          <a:p>
            <a:pPr marL="342900" lvl="0" indent="-342900" algn="just">
              <a:lnSpc>
                <a:spcPct val="150000"/>
              </a:lnSpc>
              <a:buFont typeface="Wingdings" panose="05000000000000000000" pitchFamily="2" charset="2"/>
              <a:buChar char="Ø"/>
            </a:pPr>
            <a:r>
              <a:rPr lang="en-US" sz="2400" i="1" dirty="0">
                <a:solidFill>
                  <a:srgbClr val="C00000"/>
                </a:solidFill>
                <a:latin typeface="Arial" panose="020B0604020202020204" pitchFamily="34" charset="0"/>
                <a:cs typeface="Arial" panose="020B0604020202020204" pitchFamily="34" charset="0"/>
              </a:rPr>
              <a:t>Length field: an </a:t>
            </a:r>
            <a:r>
              <a:rPr lang="en-US" sz="2400" dirty="0">
                <a:solidFill>
                  <a:srgbClr val="C00000"/>
                </a:solidFill>
                <a:latin typeface="Arial" panose="020B0604020202020204" pitchFamily="34" charset="0"/>
                <a:cs typeface="Arial" panose="020B0604020202020204" pitchFamily="34" charset="0"/>
              </a:rPr>
              <a:t>unsigned 12-bit integer to indicate the number of octets </a:t>
            </a:r>
            <a:r>
              <a:rPr lang="en-IN" sz="2400" dirty="0">
                <a:solidFill>
                  <a:srgbClr val="C00000"/>
                </a:solidFill>
                <a:latin typeface="Arial" panose="020B0604020202020204" pitchFamily="34" charset="0"/>
                <a:cs typeface="Arial" panose="020B0604020202020204" pitchFamily="34" charset="0"/>
              </a:rPr>
              <a:t>in the PSDU. </a:t>
            </a:r>
          </a:p>
          <a:p>
            <a:pPr lvl="0" algn="just">
              <a:lnSpc>
                <a:spcPct val="150000"/>
              </a:lnSpc>
            </a:pPr>
            <a:r>
              <a:rPr lang="en-IN" sz="3200" dirty="0">
                <a:solidFill>
                  <a:srgbClr val="002060"/>
                </a:solidFill>
                <a:latin typeface="Arial" panose="020B0604020202020204" pitchFamily="34" charset="0"/>
                <a:cs typeface="Arial" panose="020B0604020202020204" pitchFamily="34" charset="0"/>
              </a:rPr>
              <a:t>Data Field</a:t>
            </a:r>
          </a:p>
          <a:p>
            <a:pPr marL="342900" lvl="0" indent="-3429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 contains service field, PSDU, tail bits, and pad bits</a:t>
            </a:r>
            <a:r>
              <a:rPr lang="en-US" sz="2400" dirty="0">
                <a:solidFill>
                  <a:prstClr val="black"/>
                </a:solidFill>
                <a:latin typeface="Arial" panose="020B0604020202020204" pitchFamily="34" charset="0"/>
                <a:cs typeface="Arial" panose="020B0604020202020204" pitchFamily="34" charset="0"/>
              </a:rPr>
              <a:t>. </a:t>
            </a:r>
          </a:p>
          <a:p>
            <a:pPr marL="342900" lvl="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Six tail bits containing 0s are appended to the PPDU to ensure that the convolutional encoder is brought back to the zero state. </a:t>
            </a:r>
          </a:p>
          <a:p>
            <a:pPr marL="342900" lvl="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All the bits transmitted by the OFDM PMD in the data portion are scrambled using a </a:t>
            </a:r>
            <a:r>
              <a:rPr lang="en-US" sz="2400" dirty="0">
                <a:solidFill>
                  <a:srgbClr val="002060"/>
                </a:solidFill>
                <a:latin typeface="Arial" panose="020B0604020202020204" pitchFamily="34" charset="0"/>
                <a:cs typeface="Arial" panose="020B0604020202020204" pitchFamily="34" charset="0"/>
              </a:rPr>
              <a:t>frame-synchronous 127-bit sequence generator</a:t>
            </a:r>
            <a:r>
              <a:rPr lang="en-US" sz="2400" dirty="0">
                <a:solidFill>
                  <a:prstClr val="black"/>
                </a:solidFill>
                <a:latin typeface="Arial" panose="020B0604020202020204" pitchFamily="34" charset="0"/>
                <a:cs typeface="Arial" panose="020B0604020202020204" pitchFamily="34" charset="0"/>
              </a:rPr>
              <a:t>. </a:t>
            </a:r>
          </a:p>
          <a:p>
            <a:pPr marL="342900" lvl="0" indent="-3429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Scrambling is used to randomize the service, PSDU, pad bit, and data patterns, which may contain long strings of binary 1s or 0s. </a:t>
            </a:r>
          </a:p>
        </p:txBody>
      </p:sp>
      <p:sp>
        <p:nvSpPr>
          <p:cNvPr id="2" name="Date Placeholder 1">
            <a:extLst>
              <a:ext uri="{FF2B5EF4-FFF2-40B4-BE49-F238E27FC236}">
                <a16:creationId xmlns:a16="http://schemas.microsoft.com/office/drawing/2014/main" id="{771FCF88-778C-4804-B7BF-61F7D9BB220F}"/>
              </a:ext>
            </a:extLst>
          </p:cNvPr>
          <p:cNvSpPr>
            <a:spLocks noGrp="1"/>
          </p:cNvSpPr>
          <p:nvPr>
            <p:ph type="dt" sz="half" idx="10"/>
          </p:nvPr>
        </p:nvSpPr>
        <p:spPr/>
        <p:txBody>
          <a:bodyPr/>
          <a:lstStyle/>
          <a:p>
            <a:fld id="{BD28DC5D-9C31-4CCE-BB6F-70E361E5FD1A}" type="datetime1">
              <a:rPr lang="en-IN" smtClean="0"/>
              <a:t>25-03-2023</a:t>
            </a:fld>
            <a:endParaRPr lang="en-IN"/>
          </a:p>
        </p:txBody>
      </p:sp>
      <p:sp>
        <p:nvSpPr>
          <p:cNvPr id="4" name="Slide Number Placeholder 3">
            <a:extLst>
              <a:ext uri="{FF2B5EF4-FFF2-40B4-BE49-F238E27FC236}">
                <a16:creationId xmlns:a16="http://schemas.microsoft.com/office/drawing/2014/main" id="{F733F85E-7368-4DE1-9BAA-0A64C78B58C0}"/>
              </a:ext>
            </a:extLst>
          </p:cNvPr>
          <p:cNvSpPr>
            <a:spLocks noGrp="1"/>
          </p:cNvSpPr>
          <p:nvPr>
            <p:ph type="sldNum" sz="quarter" idx="12"/>
          </p:nvPr>
        </p:nvSpPr>
        <p:spPr/>
        <p:txBody>
          <a:bodyPr/>
          <a:lstStyle/>
          <a:p>
            <a:fld id="{A2D3AD60-8DFE-4A91-8D6A-A890996E6D96}" type="slidenum">
              <a:rPr lang="en-IN" smtClean="0"/>
              <a:t>158</a:t>
            </a:fld>
            <a:endParaRPr lang="en-IN"/>
          </a:p>
        </p:txBody>
      </p:sp>
    </p:spTree>
    <p:extLst>
      <p:ext uri="{BB962C8B-B14F-4D97-AF65-F5344CB8AC3E}">
        <p14:creationId xmlns:p14="http://schemas.microsoft.com/office/powerpoint/2010/main" val="48200581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6729B8-2662-4442-AB8B-7F431347A920}"/>
              </a:ext>
            </a:extLst>
          </p:cNvPr>
          <p:cNvSpPr/>
          <p:nvPr/>
        </p:nvSpPr>
        <p:spPr>
          <a:xfrm>
            <a:off x="838200" y="1116676"/>
            <a:ext cx="10515600" cy="4524315"/>
          </a:xfrm>
          <a:prstGeom prst="rect">
            <a:avLst/>
          </a:prstGeom>
        </p:spPr>
        <p:txBody>
          <a:bodyPr wrap="square">
            <a:spAutoFit/>
          </a:bodyPr>
          <a:lstStyle/>
          <a:p>
            <a:pPr marL="342900" lvl="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The tail bits are not scrambled. </a:t>
            </a:r>
          </a:p>
          <a:p>
            <a:pPr marL="342900" lvl="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All information contained in the service PSDU, tail, and pad are encoded using convolutional encoding </a:t>
            </a:r>
            <a:r>
              <a:rPr lang="en-US" sz="2400" i="1" dirty="0">
                <a:solidFill>
                  <a:prstClr val="black"/>
                </a:solidFill>
                <a:latin typeface="Arial" panose="020B0604020202020204" pitchFamily="34" charset="0"/>
                <a:cs typeface="Arial" panose="020B0604020202020204" pitchFamily="34" charset="0"/>
              </a:rPr>
              <a:t>R </a:t>
            </a:r>
            <a:r>
              <a:rPr lang="en-US" sz="2400" dirty="0">
                <a:solidFill>
                  <a:prstClr val="black"/>
                </a:solidFill>
                <a:latin typeface="Arial" panose="020B0604020202020204" pitchFamily="34" charset="0"/>
                <a:cs typeface="Arial" panose="020B0604020202020204" pitchFamily="34" charset="0"/>
              </a:rPr>
              <a:t> = 1/2, 2/3, or 3/4 corresponding to the desired data rate.</a:t>
            </a:r>
          </a:p>
          <a:p>
            <a:pPr marL="342900" lvl="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 Puncture codes are used for the higher data rates.</a:t>
            </a:r>
          </a:p>
          <a:p>
            <a:pPr marL="342900" lvl="0" indent="-3429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In OFDM modulation, the basic principle of operation is to divide a high-speed binary signal to be transmitted into a number of lower data rate subcarriers.</a:t>
            </a:r>
            <a:endParaRPr lang="en-IN" sz="2400" dirty="0">
              <a:solidFill>
                <a:srgbClr val="C00000"/>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049927DF-9BE7-4562-BCC8-865154E730D8}"/>
              </a:ext>
            </a:extLst>
          </p:cNvPr>
          <p:cNvSpPr>
            <a:spLocks noGrp="1"/>
          </p:cNvSpPr>
          <p:nvPr>
            <p:ph type="dt" sz="half" idx="10"/>
          </p:nvPr>
        </p:nvSpPr>
        <p:spPr/>
        <p:txBody>
          <a:bodyPr/>
          <a:lstStyle/>
          <a:p>
            <a:fld id="{A24C9A19-3DC4-4EA8-869E-F46C6B70D880}" type="datetime1">
              <a:rPr lang="en-IN" smtClean="0"/>
              <a:t>25-03-2023</a:t>
            </a:fld>
            <a:endParaRPr lang="en-IN"/>
          </a:p>
        </p:txBody>
      </p:sp>
      <p:sp>
        <p:nvSpPr>
          <p:cNvPr id="4" name="Slide Number Placeholder 3">
            <a:extLst>
              <a:ext uri="{FF2B5EF4-FFF2-40B4-BE49-F238E27FC236}">
                <a16:creationId xmlns:a16="http://schemas.microsoft.com/office/drawing/2014/main" id="{7A867DD4-BDBC-4DD7-B69D-09F61DE33CF7}"/>
              </a:ext>
            </a:extLst>
          </p:cNvPr>
          <p:cNvSpPr>
            <a:spLocks noGrp="1"/>
          </p:cNvSpPr>
          <p:nvPr>
            <p:ph type="sldNum" sz="quarter" idx="12"/>
          </p:nvPr>
        </p:nvSpPr>
        <p:spPr/>
        <p:txBody>
          <a:bodyPr/>
          <a:lstStyle/>
          <a:p>
            <a:fld id="{A2D3AD60-8DFE-4A91-8D6A-A890996E6D96}" type="slidenum">
              <a:rPr lang="en-IN" smtClean="0"/>
              <a:t>159</a:t>
            </a:fld>
            <a:endParaRPr lang="en-IN"/>
          </a:p>
        </p:txBody>
      </p:sp>
    </p:spTree>
    <p:extLst>
      <p:ext uri="{BB962C8B-B14F-4D97-AF65-F5344CB8AC3E}">
        <p14:creationId xmlns:p14="http://schemas.microsoft.com/office/powerpoint/2010/main" val="3536967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E710F-57DB-4D63-8A94-AD2DCCB99BFA}" type="datetime1">
              <a:rPr lang="en-US" smtClean="0"/>
              <a:t>3/25/2023</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16</a:t>
            </a:fld>
            <a:endParaRPr lang="en-US"/>
          </a:p>
        </p:txBody>
      </p:sp>
      <p:pic>
        <p:nvPicPr>
          <p:cNvPr id="5" name="Picture 4"/>
          <p:cNvPicPr>
            <a:picLocks noChangeAspect="1"/>
          </p:cNvPicPr>
          <p:nvPr/>
        </p:nvPicPr>
        <p:blipFill>
          <a:blip r:embed="rId2"/>
          <a:stretch>
            <a:fillRect/>
          </a:stretch>
        </p:blipFill>
        <p:spPr>
          <a:xfrm>
            <a:off x="1721445" y="458938"/>
            <a:ext cx="9132020" cy="5163940"/>
          </a:xfrm>
          <a:prstGeom prst="rect">
            <a:avLst/>
          </a:prstGeom>
        </p:spPr>
      </p:pic>
    </p:spTree>
    <p:extLst>
      <p:ext uri="{BB962C8B-B14F-4D97-AF65-F5344CB8AC3E}">
        <p14:creationId xmlns:p14="http://schemas.microsoft.com/office/powerpoint/2010/main" val="149109358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2070" y="433525"/>
            <a:ext cx="10919888" cy="6186309"/>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There are 48 data subcarriers and 4 carrier pilot subcarriers for a total of 52 nonzero subcarriers </a:t>
            </a:r>
            <a:r>
              <a:rPr lang="en-US" sz="2400" dirty="0">
                <a:solidFill>
                  <a:schemeClr val="bg1"/>
                </a:solidFill>
                <a:latin typeface="Arial" panose="020B0604020202020204" pitchFamily="34" charset="0"/>
                <a:cs typeface="Arial" panose="020B0604020202020204" pitchFamily="34" charset="0"/>
              </a:rPr>
              <a:t>defined in IEEE 802.11a. </a:t>
            </a:r>
          </a:p>
          <a:p>
            <a:pPr marL="342900" indent="-342900" algn="just">
              <a:lnSpc>
                <a:spcPct val="150000"/>
              </a:lnSpc>
              <a:buFont typeface="Wingdings" panose="05000000000000000000" pitchFamily="2" charset="2"/>
              <a:buChar char="Ø"/>
            </a:pPr>
            <a:endParaRPr lang="en-US" sz="2400" dirty="0">
              <a:solidFill>
                <a:schemeClr val="bg1"/>
              </a:solidFill>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Ø"/>
            </a:pPr>
            <a:r>
              <a:rPr lang="en-US" sz="2400" dirty="0">
                <a:solidFill>
                  <a:srgbClr val="002060"/>
                </a:solidFill>
                <a:latin typeface="Arial" panose="020B0604020202020204" pitchFamily="34" charset="0"/>
                <a:cs typeface="Arial" panose="020B0604020202020204" pitchFamily="34" charset="0"/>
              </a:rPr>
              <a:t>Each lower data rate bit stream is used to modulate a separate subcarrier from one of the channels in the 5 GHz band. </a:t>
            </a:r>
          </a:p>
          <a:p>
            <a:pPr marL="342900" indent="-342900" algn="just">
              <a:lnSpc>
                <a:spcPct val="150000"/>
              </a:lnSpc>
              <a:buFont typeface="Wingdings" panose="05000000000000000000" pitchFamily="2" charset="2"/>
              <a:buChar char="Ø"/>
            </a:pPr>
            <a:endParaRPr lang="en-US" sz="2400" dirty="0">
              <a:solidFill>
                <a:srgbClr val="002060"/>
              </a:solidFill>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Ø"/>
            </a:pPr>
            <a:r>
              <a:rPr lang="en-US" sz="2400" dirty="0" err="1">
                <a:solidFill>
                  <a:schemeClr val="bg1"/>
                </a:solidFill>
                <a:latin typeface="Arial" panose="020B0604020202020204" pitchFamily="34" charset="0"/>
                <a:cs typeface="Arial" panose="020B0604020202020204" pitchFamily="34" charset="0"/>
              </a:rPr>
              <a:t>Intersymbol</a:t>
            </a:r>
            <a:r>
              <a:rPr lang="en-US" sz="2400" dirty="0">
                <a:solidFill>
                  <a:schemeClr val="bg1"/>
                </a:solidFill>
                <a:latin typeface="Arial" panose="020B0604020202020204" pitchFamily="34" charset="0"/>
                <a:cs typeface="Arial" panose="020B0604020202020204" pitchFamily="34" charset="0"/>
              </a:rPr>
              <a:t> interference is generally not a concern for a lower speed carrier; however, the subchannels may be subjected to </a:t>
            </a:r>
            <a:r>
              <a:rPr lang="en-US" sz="2400" dirty="0">
                <a:solidFill>
                  <a:srgbClr val="C00000"/>
                </a:solidFill>
                <a:latin typeface="Arial" panose="020B0604020202020204" pitchFamily="34" charset="0"/>
                <a:cs typeface="Arial" panose="020B0604020202020204" pitchFamily="34" charset="0"/>
              </a:rPr>
              <a:t>frequency selective fading</a:t>
            </a:r>
            <a:r>
              <a:rPr lang="en-US" sz="2400" dirty="0">
                <a:latin typeface="Arial" panose="020B0604020202020204" pitchFamily="34" charset="0"/>
                <a:cs typeface="Arial" panose="020B0604020202020204" pitchFamily="34" charset="0"/>
              </a:rPr>
              <a:t>.</a:t>
            </a:r>
          </a:p>
          <a:p>
            <a:pPr marL="342900" indent="-342900" algn="just">
              <a:lnSpc>
                <a:spcPct val="150000"/>
              </a:lnSpc>
              <a:buFont typeface="Wingdings" panose="05000000000000000000" pitchFamily="2" charset="2"/>
              <a:buChar char="Ø"/>
            </a:pPr>
            <a:endParaRPr lang="en-US" sz="2400" dirty="0">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Ø"/>
            </a:pPr>
            <a:r>
              <a:rPr lang="en-US" sz="2400" dirty="0">
                <a:latin typeface="Arial" panose="020B0604020202020204" pitchFamily="34" charset="0"/>
                <a:cs typeface="Arial" panose="020B0604020202020204" pitchFamily="34" charset="0"/>
              </a:rPr>
              <a:t> </a:t>
            </a:r>
            <a:r>
              <a:rPr lang="en-US" sz="2400" dirty="0">
                <a:solidFill>
                  <a:srgbClr val="C00000"/>
                </a:solidFill>
                <a:latin typeface="Arial" panose="020B0604020202020204" pitchFamily="34" charset="0"/>
                <a:cs typeface="Arial" panose="020B0604020202020204" pitchFamily="34" charset="0"/>
              </a:rPr>
              <a:t>Therefore, bit interleaving and convolutional encoding is used to improve the BER performance. </a:t>
            </a:r>
            <a:endParaRPr lang="en-IN" sz="2400" dirty="0">
              <a:solidFill>
                <a:srgbClr val="C00000"/>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1F33FC5F-FC60-4FF2-A7F0-295702C83FD0}"/>
              </a:ext>
            </a:extLst>
          </p:cNvPr>
          <p:cNvSpPr>
            <a:spLocks noGrp="1"/>
          </p:cNvSpPr>
          <p:nvPr>
            <p:ph type="dt" sz="half" idx="10"/>
          </p:nvPr>
        </p:nvSpPr>
        <p:spPr/>
        <p:txBody>
          <a:bodyPr/>
          <a:lstStyle/>
          <a:p>
            <a:fld id="{1FFB69D2-EE59-4D00-B939-9C076A177BC1}" type="datetime1">
              <a:rPr lang="en-IN" smtClean="0"/>
              <a:t>25-03-2023</a:t>
            </a:fld>
            <a:endParaRPr lang="en-IN"/>
          </a:p>
        </p:txBody>
      </p:sp>
      <p:sp>
        <p:nvSpPr>
          <p:cNvPr id="4" name="Slide Number Placeholder 3">
            <a:extLst>
              <a:ext uri="{FF2B5EF4-FFF2-40B4-BE49-F238E27FC236}">
                <a16:creationId xmlns:a16="http://schemas.microsoft.com/office/drawing/2014/main" id="{E97E809B-0EB7-4698-9D43-00DAF698DDCE}"/>
              </a:ext>
            </a:extLst>
          </p:cNvPr>
          <p:cNvSpPr>
            <a:spLocks noGrp="1"/>
          </p:cNvSpPr>
          <p:nvPr>
            <p:ph type="sldNum" sz="quarter" idx="12"/>
          </p:nvPr>
        </p:nvSpPr>
        <p:spPr/>
        <p:txBody>
          <a:bodyPr/>
          <a:lstStyle/>
          <a:p>
            <a:fld id="{A2D3AD60-8DFE-4A91-8D6A-A890996E6D96}" type="slidenum">
              <a:rPr lang="en-IN" smtClean="0"/>
              <a:t>160</a:t>
            </a:fld>
            <a:endParaRPr lang="en-IN"/>
          </a:p>
        </p:txBody>
      </p:sp>
    </p:spTree>
    <p:extLst>
      <p:ext uri="{BB962C8B-B14F-4D97-AF65-F5344CB8AC3E}">
        <p14:creationId xmlns:p14="http://schemas.microsoft.com/office/powerpoint/2010/main" val="70870586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E710F-57DB-4D63-8A94-AD2DCCB99BFA}" type="datetime1">
              <a:rPr lang="en-US" smtClean="0"/>
              <a:t>3/25/2023</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161</a:t>
            </a:fld>
            <a:endParaRPr lang="en-US"/>
          </a:p>
        </p:txBody>
      </p:sp>
      <p:pic>
        <p:nvPicPr>
          <p:cNvPr id="5" name="Picture 4"/>
          <p:cNvPicPr>
            <a:picLocks noChangeAspect="1"/>
          </p:cNvPicPr>
          <p:nvPr/>
        </p:nvPicPr>
        <p:blipFill>
          <a:blip r:embed="rId2"/>
          <a:stretch>
            <a:fillRect/>
          </a:stretch>
        </p:blipFill>
        <p:spPr>
          <a:xfrm>
            <a:off x="860894" y="270236"/>
            <a:ext cx="10425805" cy="6369399"/>
          </a:xfrm>
          <a:prstGeom prst="rect">
            <a:avLst/>
          </a:prstGeom>
        </p:spPr>
      </p:pic>
    </p:spTree>
    <p:extLst>
      <p:ext uri="{BB962C8B-B14F-4D97-AF65-F5344CB8AC3E}">
        <p14:creationId xmlns:p14="http://schemas.microsoft.com/office/powerpoint/2010/main" val="389835958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E710F-57DB-4D63-8A94-AD2DCCB99BFA}" type="datetime1">
              <a:rPr lang="en-US" smtClean="0"/>
              <a:t>3/25/2023</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162</a:t>
            </a:fld>
            <a:endParaRPr lang="en-US"/>
          </a:p>
        </p:txBody>
      </p:sp>
      <p:pic>
        <p:nvPicPr>
          <p:cNvPr id="5" name="Picture 4"/>
          <p:cNvPicPr>
            <a:picLocks noChangeAspect="1"/>
          </p:cNvPicPr>
          <p:nvPr/>
        </p:nvPicPr>
        <p:blipFill>
          <a:blip r:embed="rId2"/>
          <a:stretch>
            <a:fillRect/>
          </a:stretch>
        </p:blipFill>
        <p:spPr>
          <a:xfrm>
            <a:off x="367516" y="342254"/>
            <a:ext cx="11519684" cy="6276910"/>
          </a:xfrm>
          <a:prstGeom prst="rect">
            <a:avLst/>
          </a:prstGeom>
        </p:spPr>
      </p:pic>
    </p:spTree>
    <p:extLst>
      <p:ext uri="{BB962C8B-B14F-4D97-AF65-F5344CB8AC3E}">
        <p14:creationId xmlns:p14="http://schemas.microsoft.com/office/powerpoint/2010/main" val="7868118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20000" contrast="40000"/>
          </a:blip>
          <a:stretch>
            <a:fillRect/>
          </a:stretch>
        </p:blipFill>
        <p:spPr>
          <a:xfrm>
            <a:off x="403441" y="336965"/>
            <a:ext cx="11385118" cy="6184069"/>
          </a:xfrm>
          <a:prstGeom prst="rect">
            <a:avLst/>
          </a:prstGeom>
        </p:spPr>
      </p:pic>
      <p:sp>
        <p:nvSpPr>
          <p:cNvPr id="3" name="Date Placeholder 2">
            <a:extLst>
              <a:ext uri="{FF2B5EF4-FFF2-40B4-BE49-F238E27FC236}">
                <a16:creationId xmlns:a16="http://schemas.microsoft.com/office/drawing/2014/main" id="{99557886-1274-4D0C-B445-55AFCE217BDF}"/>
              </a:ext>
            </a:extLst>
          </p:cNvPr>
          <p:cNvSpPr>
            <a:spLocks noGrp="1"/>
          </p:cNvSpPr>
          <p:nvPr>
            <p:ph type="dt" sz="half" idx="10"/>
          </p:nvPr>
        </p:nvSpPr>
        <p:spPr/>
        <p:txBody>
          <a:bodyPr/>
          <a:lstStyle/>
          <a:p>
            <a:fld id="{1D093601-2B9C-4CB2-A87A-4638B2E958C6}" type="datetime1">
              <a:rPr lang="en-IN" smtClean="0"/>
              <a:t>25-03-2023</a:t>
            </a:fld>
            <a:endParaRPr lang="en-IN"/>
          </a:p>
        </p:txBody>
      </p:sp>
      <p:sp>
        <p:nvSpPr>
          <p:cNvPr id="4" name="Slide Number Placeholder 3">
            <a:extLst>
              <a:ext uri="{FF2B5EF4-FFF2-40B4-BE49-F238E27FC236}">
                <a16:creationId xmlns:a16="http://schemas.microsoft.com/office/drawing/2014/main" id="{054A1D00-D015-40E5-8139-71B55CF5C689}"/>
              </a:ext>
            </a:extLst>
          </p:cNvPr>
          <p:cNvSpPr>
            <a:spLocks noGrp="1"/>
          </p:cNvSpPr>
          <p:nvPr>
            <p:ph type="sldNum" sz="quarter" idx="12"/>
          </p:nvPr>
        </p:nvSpPr>
        <p:spPr/>
        <p:txBody>
          <a:bodyPr/>
          <a:lstStyle/>
          <a:p>
            <a:fld id="{A2D3AD60-8DFE-4A91-8D6A-A890996E6D96}" type="slidenum">
              <a:rPr lang="en-IN" smtClean="0"/>
              <a:t>163</a:t>
            </a:fld>
            <a:endParaRPr lang="en-IN"/>
          </a:p>
        </p:txBody>
      </p:sp>
    </p:spTree>
    <p:extLst>
      <p:ext uri="{BB962C8B-B14F-4D97-AF65-F5344CB8AC3E}">
        <p14:creationId xmlns:p14="http://schemas.microsoft.com/office/powerpoint/2010/main" val="87635657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20000" contrast="40000"/>
          </a:blip>
          <a:stretch>
            <a:fillRect/>
          </a:stretch>
        </p:blipFill>
        <p:spPr>
          <a:xfrm>
            <a:off x="1089809" y="1605065"/>
            <a:ext cx="9520012" cy="5252936"/>
          </a:xfrm>
          <a:prstGeom prst="rect">
            <a:avLst/>
          </a:prstGeom>
        </p:spPr>
      </p:pic>
      <p:sp>
        <p:nvSpPr>
          <p:cNvPr id="3" name="Rectangle 2"/>
          <p:cNvSpPr/>
          <p:nvPr/>
        </p:nvSpPr>
        <p:spPr>
          <a:xfrm>
            <a:off x="797169" y="396231"/>
            <a:ext cx="10105292" cy="958660"/>
          </a:xfrm>
          <a:prstGeom prst="rect">
            <a:avLst/>
          </a:prstGeom>
        </p:spPr>
        <p:txBody>
          <a:bodyPr wrap="square">
            <a:spAutoFit/>
          </a:bodyPr>
          <a:lstStyle/>
          <a:p>
            <a:pPr algn="just">
              <a:lnSpc>
                <a:spcPct val="150000"/>
              </a:lnSpc>
            </a:pPr>
            <a:r>
              <a:rPr lang="en-US" sz="2000" dirty="0">
                <a:solidFill>
                  <a:srgbClr val="C00000"/>
                </a:solidFill>
                <a:latin typeface="Arial" panose="020B0604020202020204" pitchFamily="34" charset="0"/>
                <a:cs typeface="Arial" panose="020B0604020202020204" pitchFamily="34" charset="0"/>
              </a:rPr>
              <a:t>The 5 GHz frequency band is segmented into three 100 MHz bands for operation in the United States. </a:t>
            </a:r>
            <a:endParaRPr lang="en-IN" sz="2000" dirty="0">
              <a:solidFill>
                <a:srgbClr val="C00000"/>
              </a:solidFill>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692E7A6A-99BD-4705-8FC7-62E8423862FA}"/>
              </a:ext>
            </a:extLst>
          </p:cNvPr>
          <p:cNvSpPr>
            <a:spLocks noGrp="1"/>
          </p:cNvSpPr>
          <p:nvPr>
            <p:ph type="dt" sz="half" idx="10"/>
          </p:nvPr>
        </p:nvSpPr>
        <p:spPr/>
        <p:txBody>
          <a:bodyPr/>
          <a:lstStyle/>
          <a:p>
            <a:fld id="{D7240C42-7AB5-4A69-BEA3-82C70256E335}" type="datetime1">
              <a:rPr lang="en-IN" smtClean="0"/>
              <a:t>25-03-2023</a:t>
            </a:fld>
            <a:endParaRPr lang="en-IN"/>
          </a:p>
        </p:txBody>
      </p:sp>
      <p:sp>
        <p:nvSpPr>
          <p:cNvPr id="5" name="Slide Number Placeholder 4">
            <a:extLst>
              <a:ext uri="{FF2B5EF4-FFF2-40B4-BE49-F238E27FC236}">
                <a16:creationId xmlns:a16="http://schemas.microsoft.com/office/drawing/2014/main" id="{E738D213-4B7F-4E7A-B21F-BA1DE9F46ED0}"/>
              </a:ext>
            </a:extLst>
          </p:cNvPr>
          <p:cNvSpPr>
            <a:spLocks noGrp="1"/>
          </p:cNvSpPr>
          <p:nvPr>
            <p:ph type="sldNum" sz="quarter" idx="12"/>
          </p:nvPr>
        </p:nvSpPr>
        <p:spPr/>
        <p:txBody>
          <a:bodyPr/>
          <a:lstStyle/>
          <a:p>
            <a:fld id="{A2D3AD60-8DFE-4A91-8D6A-A890996E6D96}" type="slidenum">
              <a:rPr lang="en-IN" smtClean="0"/>
              <a:t>164</a:t>
            </a:fld>
            <a:endParaRPr lang="en-IN"/>
          </a:p>
        </p:txBody>
      </p:sp>
    </p:spTree>
    <p:extLst>
      <p:ext uri="{BB962C8B-B14F-4D97-AF65-F5344CB8AC3E}">
        <p14:creationId xmlns:p14="http://schemas.microsoft.com/office/powerpoint/2010/main" val="70615882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20000" contrast="40000"/>
          </a:blip>
          <a:stretch>
            <a:fillRect/>
          </a:stretch>
        </p:blipFill>
        <p:spPr>
          <a:xfrm>
            <a:off x="899088" y="2557028"/>
            <a:ext cx="10706009" cy="3799322"/>
          </a:xfrm>
          <a:prstGeom prst="rect">
            <a:avLst/>
          </a:prstGeom>
        </p:spPr>
      </p:pic>
      <p:sp>
        <p:nvSpPr>
          <p:cNvPr id="3" name="Rectangle 2"/>
          <p:cNvSpPr/>
          <p:nvPr/>
        </p:nvSpPr>
        <p:spPr>
          <a:xfrm>
            <a:off x="967722" y="654577"/>
            <a:ext cx="10637376" cy="1754326"/>
          </a:xfrm>
          <a:prstGeom prst="rect">
            <a:avLst/>
          </a:prstGeom>
        </p:spPr>
        <p:txBody>
          <a:bodyPr wrap="square">
            <a:spAutoFit/>
          </a:bodyPr>
          <a:lstStyle/>
          <a:p>
            <a:pPr algn="just">
              <a:lnSpc>
                <a:spcPct val="150000"/>
              </a:lnSpc>
            </a:pPr>
            <a:r>
              <a:rPr lang="en-US" sz="2400" dirty="0">
                <a:solidFill>
                  <a:schemeClr val="bg1"/>
                </a:solidFill>
                <a:latin typeface="Arial" panose="020B0604020202020204" pitchFamily="34" charset="0"/>
                <a:cs typeface="Arial" panose="020B0604020202020204" pitchFamily="34" charset="0"/>
              </a:rPr>
              <a:t>The </a:t>
            </a:r>
            <a:r>
              <a:rPr lang="en-US" sz="2400" dirty="0">
                <a:solidFill>
                  <a:srgbClr val="0070C0"/>
                </a:solidFill>
                <a:latin typeface="Arial" panose="020B0604020202020204" pitchFamily="34" charset="0"/>
                <a:cs typeface="Arial" panose="020B0604020202020204" pitchFamily="34" charset="0"/>
              </a:rPr>
              <a:t>upper</a:t>
            </a:r>
            <a:r>
              <a:rPr lang="en-US" sz="2400" dirty="0">
                <a:solidFill>
                  <a:schemeClr val="bg1"/>
                </a:solidFill>
                <a:latin typeface="Arial" panose="020B0604020202020204" pitchFamily="34" charset="0"/>
                <a:cs typeface="Arial" panose="020B0604020202020204" pitchFamily="34" charset="0"/>
              </a:rPr>
              <a:t> band defines </a:t>
            </a:r>
            <a:r>
              <a:rPr lang="en-US" sz="2400" dirty="0">
                <a:solidFill>
                  <a:srgbClr val="C00000"/>
                </a:solidFill>
                <a:latin typeface="Arial" panose="020B0604020202020204" pitchFamily="34" charset="0"/>
                <a:cs typeface="Arial" panose="020B0604020202020204" pitchFamily="34" charset="0"/>
              </a:rPr>
              <a:t>RF transmit power levels suitable for bridging applications</a:t>
            </a:r>
            <a:r>
              <a:rPr lang="en-US" sz="2400" dirty="0">
                <a:solidFill>
                  <a:schemeClr val="bg1"/>
                </a:solidFill>
                <a:latin typeface="Arial" panose="020B0604020202020204" pitchFamily="34" charset="0"/>
                <a:cs typeface="Arial" panose="020B0604020202020204" pitchFamily="34" charset="0"/>
              </a:rPr>
              <a:t> while the </a:t>
            </a:r>
            <a:r>
              <a:rPr lang="en-US" sz="2400" dirty="0">
                <a:solidFill>
                  <a:srgbClr val="0070C0"/>
                </a:solidFill>
                <a:latin typeface="Arial" panose="020B0604020202020204" pitchFamily="34" charset="0"/>
                <a:cs typeface="Arial" panose="020B0604020202020204" pitchFamily="34" charset="0"/>
              </a:rPr>
              <a:t>lower band </a:t>
            </a:r>
            <a:r>
              <a:rPr lang="en-US" sz="2400" dirty="0">
                <a:solidFill>
                  <a:schemeClr val="bg1"/>
                </a:solidFill>
                <a:latin typeface="Arial" panose="020B0604020202020204" pitchFamily="34" charset="0"/>
                <a:cs typeface="Arial" panose="020B0604020202020204" pitchFamily="34" charset="0"/>
              </a:rPr>
              <a:t>specifies a </a:t>
            </a:r>
            <a:r>
              <a:rPr lang="en-US" sz="2400" dirty="0">
                <a:solidFill>
                  <a:srgbClr val="0070C0"/>
                </a:solidFill>
                <a:latin typeface="Arial" panose="020B0604020202020204" pitchFamily="34" charset="0"/>
                <a:cs typeface="Arial" panose="020B0604020202020204" pitchFamily="34" charset="0"/>
              </a:rPr>
              <a:t>transmit power suitable for short-range indoor home and small office environments</a:t>
            </a:r>
            <a:r>
              <a:rPr lang="en-US" sz="2400" dirty="0">
                <a:solidFill>
                  <a:schemeClr val="bg1"/>
                </a:solidFill>
                <a:latin typeface="Arial" panose="020B0604020202020204" pitchFamily="34" charset="0"/>
                <a:cs typeface="Arial" panose="020B0604020202020204" pitchFamily="34" charset="0"/>
              </a:rPr>
              <a:t>.</a:t>
            </a:r>
            <a:endParaRPr lang="en-IN" sz="2400" dirty="0">
              <a:solidFill>
                <a:schemeClr val="bg1"/>
              </a:solidFill>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BA86F1B9-555B-4059-B2F4-3456A1A2DCBB}"/>
              </a:ext>
            </a:extLst>
          </p:cNvPr>
          <p:cNvSpPr>
            <a:spLocks noGrp="1"/>
          </p:cNvSpPr>
          <p:nvPr>
            <p:ph type="dt" sz="half" idx="10"/>
          </p:nvPr>
        </p:nvSpPr>
        <p:spPr/>
        <p:txBody>
          <a:bodyPr/>
          <a:lstStyle/>
          <a:p>
            <a:fld id="{6D8909D0-B5C4-40F5-8ACB-1F2959F67F14}" type="datetime1">
              <a:rPr lang="en-IN" smtClean="0"/>
              <a:t>25-03-2023</a:t>
            </a:fld>
            <a:endParaRPr lang="en-IN"/>
          </a:p>
        </p:txBody>
      </p:sp>
      <p:sp>
        <p:nvSpPr>
          <p:cNvPr id="5" name="Slide Number Placeholder 4">
            <a:extLst>
              <a:ext uri="{FF2B5EF4-FFF2-40B4-BE49-F238E27FC236}">
                <a16:creationId xmlns:a16="http://schemas.microsoft.com/office/drawing/2014/main" id="{E997738E-2FA7-4485-A963-036286E03BCC}"/>
              </a:ext>
            </a:extLst>
          </p:cNvPr>
          <p:cNvSpPr>
            <a:spLocks noGrp="1"/>
          </p:cNvSpPr>
          <p:nvPr>
            <p:ph type="sldNum" sz="quarter" idx="12"/>
          </p:nvPr>
        </p:nvSpPr>
        <p:spPr/>
        <p:txBody>
          <a:bodyPr/>
          <a:lstStyle/>
          <a:p>
            <a:fld id="{A2D3AD60-8DFE-4A91-8D6A-A890996E6D96}" type="slidenum">
              <a:rPr lang="en-IN" smtClean="0"/>
              <a:t>165</a:t>
            </a:fld>
            <a:endParaRPr lang="en-IN"/>
          </a:p>
        </p:txBody>
      </p:sp>
    </p:spTree>
    <p:extLst>
      <p:ext uri="{BB962C8B-B14F-4D97-AF65-F5344CB8AC3E}">
        <p14:creationId xmlns:p14="http://schemas.microsoft.com/office/powerpoint/2010/main" val="15514580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1668" y="281354"/>
            <a:ext cx="5628272" cy="584775"/>
          </a:xfrm>
          <a:prstGeom prst="rect">
            <a:avLst/>
          </a:prstGeom>
        </p:spPr>
        <p:txBody>
          <a:bodyPr wrap="none">
            <a:spAutoFit/>
          </a:bodyPr>
          <a:lstStyle/>
          <a:p>
            <a:r>
              <a:rPr lang="en-US" sz="3200" b="1" dirty="0">
                <a:solidFill>
                  <a:schemeClr val="bg1"/>
                </a:solidFill>
                <a:latin typeface="Arial" panose="020B0604020202020204" pitchFamily="34" charset="0"/>
                <a:cs typeface="Arial" panose="020B0604020202020204" pitchFamily="34" charset="0"/>
              </a:rPr>
              <a:t>IEEE 802.11 Data Link Layer</a:t>
            </a:r>
            <a:endParaRPr lang="en-IN" sz="32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793885" y="1012815"/>
            <a:ext cx="10448585" cy="5632311"/>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The data link layer within 802.11 consists of two sublayers</a:t>
            </a:r>
            <a:r>
              <a:rPr lang="en-US" sz="2400" dirty="0">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ü"/>
            </a:pPr>
            <a:r>
              <a:rPr lang="en-US" sz="2400" dirty="0">
                <a:solidFill>
                  <a:srgbClr val="C00000"/>
                </a:solidFill>
                <a:latin typeface="Arial" panose="020B0604020202020204" pitchFamily="34" charset="0"/>
                <a:cs typeface="Arial" panose="020B0604020202020204" pitchFamily="34" charset="0"/>
              </a:rPr>
              <a:t>Logical link control (LLC) and </a:t>
            </a:r>
          </a:p>
          <a:p>
            <a:pPr marL="342900" indent="-342900" algn="just">
              <a:lnSpc>
                <a:spcPct val="150000"/>
              </a:lnSpc>
              <a:buFont typeface="Wingdings" panose="05000000000000000000" pitchFamily="2" charset="2"/>
              <a:buChar char="ü"/>
            </a:pPr>
            <a:r>
              <a:rPr lang="en-US" sz="2400" dirty="0">
                <a:solidFill>
                  <a:srgbClr val="C00000"/>
                </a:solidFill>
                <a:latin typeface="Arial" panose="020B0604020202020204" pitchFamily="34" charset="0"/>
                <a:cs typeface="Arial" panose="020B0604020202020204" pitchFamily="34" charset="0"/>
              </a:rPr>
              <a:t>Media access control (MAC). </a:t>
            </a:r>
          </a:p>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802.11 uses the same 802.2 LLC and </a:t>
            </a:r>
            <a:r>
              <a:rPr lang="en-US" sz="2400" dirty="0">
                <a:solidFill>
                  <a:srgbClr val="C00000"/>
                </a:solidFill>
                <a:latin typeface="Arial" panose="020B0604020202020204" pitchFamily="34" charset="0"/>
                <a:cs typeface="Arial" panose="020B0604020202020204" pitchFamily="34" charset="0"/>
              </a:rPr>
              <a:t>48-bit addressing</a:t>
            </a:r>
            <a:r>
              <a:rPr lang="en-US" sz="2400" dirty="0">
                <a:solidFill>
                  <a:schemeClr val="bg1"/>
                </a:solidFill>
                <a:latin typeface="Arial" panose="020B0604020202020204" pitchFamily="34" charset="0"/>
                <a:cs typeface="Arial" panose="020B0604020202020204" pitchFamily="34" charset="0"/>
              </a:rPr>
              <a:t> as the other 802 LAN, allowing for </a:t>
            </a:r>
            <a:r>
              <a:rPr lang="en-US" sz="2400" dirty="0">
                <a:solidFill>
                  <a:srgbClr val="0070C0"/>
                </a:solidFill>
                <a:latin typeface="Arial" panose="020B0604020202020204" pitchFamily="34" charset="0"/>
                <a:cs typeface="Arial" panose="020B0604020202020204" pitchFamily="34" charset="0"/>
              </a:rPr>
              <a:t>simple bridging from wireless to IEEE wired networks</a:t>
            </a:r>
            <a:r>
              <a:rPr lang="en-US" sz="2400" dirty="0">
                <a:solidFill>
                  <a:schemeClr val="bg1"/>
                </a:solidFill>
                <a:latin typeface="Arial" panose="020B0604020202020204" pitchFamily="34" charset="0"/>
                <a:cs typeface="Arial" panose="020B0604020202020204" pitchFamily="34" charset="0"/>
              </a:rPr>
              <a:t>, but </a:t>
            </a:r>
            <a:r>
              <a:rPr lang="en-US" sz="2400" dirty="0">
                <a:solidFill>
                  <a:srgbClr val="0070C0"/>
                </a:solidFill>
                <a:latin typeface="Arial" panose="020B0604020202020204" pitchFamily="34" charset="0"/>
                <a:cs typeface="Arial" panose="020B0604020202020204" pitchFamily="34" charset="0"/>
              </a:rPr>
              <a:t>the MAC is unique to WLAN. </a:t>
            </a:r>
          </a:p>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The sublayer above MAC is the LLC, where the framing takes place. The </a:t>
            </a:r>
            <a:r>
              <a:rPr lang="en-US" sz="2400" dirty="0">
                <a:solidFill>
                  <a:srgbClr val="C00000"/>
                </a:solidFill>
                <a:latin typeface="Arial" panose="020B0604020202020204" pitchFamily="34" charset="0"/>
                <a:cs typeface="Arial" panose="020B0604020202020204" pitchFamily="34" charset="0"/>
              </a:rPr>
              <a:t>LLC inserts certain fields in the frame such as the source address and destination address at the head end of the frame and error handling bits at the end of the frame</a:t>
            </a:r>
            <a:endParaRPr lang="en-IN" sz="2400" dirty="0">
              <a:solidFill>
                <a:srgbClr val="C00000"/>
              </a:solidFill>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FA530D35-1E6A-4E0C-BD0C-1A9D4AE35697}"/>
              </a:ext>
            </a:extLst>
          </p:cNvPr>
          <p:cNvSpPr>
            <a:spLocks noGrp="1"/>
          </p:cNvSpPr>
          <p:nvPr>
            <p:ph type="dt" sz="half" idx="10"/>
          </p:nvPr>
        </p:nvSpPr>
        <p:spPr/>
        <p:txBody>
          <a:bodyPr/>
          <a:lstStyle/>
          <a:p>
            <a:fld id="{9FAA1ABF-D0EE-4E8A-A0B5-FFCE47CB8845}" type="datetime1">
              <a:rPr lang="en-IN" smtClean="0"/>
              <a:t>25-03-2023</a:t>
            </a:fld>
            <a:endParaRPr lang="en-IN"/>
          </a:p>
        </p:txBody>
      </p:sp>
      <p:sp>
        <p:nvSpPr>
          <p:cNvPr id="5" name="Slide Number Placeholder 4">
            <a:extLst>
              <a:ext uri="{FF2B5EF4-FFF2-40B4-BE49-F238E27FC236}">
                <a16:creationId xmlns:a16="http://schemas.microsoft.com/office/drawing/2014/main" id="{8B62B02A-B777-40E4-98E3-42183F8F119D}"/>
              </a:ext>
            </a:extLst>
          </p:cNvPr>
          <p:cNvSpPr>
            <a:spLocks noGrp="1"/>
          </p:cNvSpPr>
          <p:nvPr>
            <p:ph type="sldNum" sz="quarter" idx="12"/>
          </p:nvPr>
        </p:nvSpPr>
        <p:spPr/>
        <p:txBody>
          <a:bodyPr/>
          <a:lstStyle/>
          <a:p>
            <a:fld id="{A2D3AD60-8DFE-4A91-8D6A-A890996E6D96}" type="slidenum">
              <a:rPr lang="en-IN" smtClean="0"/>
              <a:t>166</a:t>
            </a:fld>
            <a:endParaRPr lang="en-IN"/>
          </a:p>
        </p:txBody>
      </p:sp>
    </p:spTree>
    <p:extLst>
      <p:ext uri="{BB962C8B-B14F-4D97-AF65-F5344CB8AC3E}">
        <p14:creationId xmlns:p14="http://schemas.microsoft.com/office/powerpoint/2010/main" val="294433989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3831" y="924083"/>
            <a:ext cx="10775853" cy="4524315"/>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The 802.11 MAC is similar in concept to 802.3, in that it is designed to support multiple users on a shared medium by having the sender sense the medium before accessing it. </a:t>
            </a:r>
          </a:p>
          <a:p>
            <a:pPr marL="342900" indent="-3429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In an 802.11 WLAN, collision detection is not possible due to the </a:t>
            </a:r>
            <a:r>
              <a:rPr lang="en-US" sz="2400" i="1" dirty="0">
                <a:solidFill>
                  <a:srgbClr val="C00000"/>
                </a:solidFill>
                <a:latin typeface="Arial" panose="020B0604020202020204" pitchFamily="34" charset="0"/>
                <a:cs typeface="Arial" panose="020B0604020202020204" pitchFamily="34" charset="0"/>
              </a:rPr>
              <a:t>near/far </a:t>
            </a:r>
            <a:r>
              <a:rPr lang="en-US" sz="2400" dirty="0">
                <a:solidFill>
                  <a:srgbClr val="C00000"/>
                </a:solidFill>
                <a:latin typeface="Arial" panose="020B0604020202020204" pitchFamily="34" charset="0"/>
                <a:cs typeface="Arial" panose="020B0604020202020204" pitchFamily="34" charset="0"/>
              </a:rPr>
              <a:t>problem </a:t>
            </a:r>
            <a:r>
              <a:rPr lang="en-US" sz="2400" dirty="0">
                <a:solidFill>
                  <a:schemeClr val="bg1"/>
                </a:solidFill>
                <a:latin typeface="Arial" panose="020B0604020202020204" pitchFamily="34" charset="0"/>
                <a:cs typeface="Arial" panose="020B0604020202020204" pitchFamily="34" charset="0"/>
              </a:rPr>
              <a:t>.</a:t>
            </a:r>
          </a:p>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To detect a collision, a station must be able to transmit and listen at the same time, but in radio systems the transmission drowns out the ability of a station to hear a collision.</a:t>
            </a:r>
            <a:endParaRPr lang="en-IN" sz="2400" dirty="0">
              <a:solidFill>
                <a:schemeClr val="bg1"/>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5E23C461-D2E1-4286-86E1-407260004088}"/>
              </a:ext>
            </a:extLst>
          </p:cNvPr>
          <p:cNvSpPr>
            <a:spLocks noGrp="1"/>
          </p:cNvSpPr>
          <p:nvPr>
            <p:ph type="dt" sz="half" idx="10"/>
          </p:nvPr>
        </p:nvSpPr>
        <p:spPr/>
        <p:txBody>
          <a:bodyPr/>
          <a:lstStyle/>
          <a:p>
            <a:fld id="{9DC24925-6BD4-43C7-B701-F1A73E0A6622}" type="datetime1">
              <a:rPr lang="en-IN" smtClean="0"/>
              <a:t>25-03-2023</a:t>
            </a:fld>
            <a:endParaRPr lang="en-IN"/>
          </a:p>
        </p:txBody>
      </p:sp>
      <p:sp>
        <p:nvSpPr>
          <p:cNvPr id="4" name="Slide Number Placeholder 3">
            <a:extLst>
              <a:ext uri="{FF2B5EF4-FFF2-40B4-BE49-F238E27FC236}">
                <a16:creationId xmlns:a16="http://schemas.microsoft.com/office/drawing/2014/main" id="{F9C776C7-7B3F-412A-ADE6-B04A7B3C01EB}"/>
              </a:ext>
            </a:extLst>
          </p:cNvPr>
          <p:cNvSpPr>
            <a:spLocks noGrp="1"/>
          </p:cNvSpPr>
          <p:nvPr>
            <p:ph type="sldNum" sz="quarter" idx="12"/>
          </p:nvPr>
        </p:nvSpPr>
        <p:spPr/>
        <p:txBody>
          <a:bodyPr/>
          <a:lstStyle/>
          <a:p>
            <a:fld id="{A2D3AD60-8DFE-4A91-8D6A-A890996E6D96}" type="slidenum">
              <a:rPr lang="en-IN" smtClean="0"/>
              <a:t>167</a:t>
            </a:fld>
            <a:endParaRPr lang="en-IN"/>
          </a:p>
        </p:txBody>
      </p:sp>
    </p:spTree>
    <p:extLst>
      <p:ext uri="{BB962C8B-B14F-4D97-AF65-F5344CB8AC3E}">
        <p14:creationId xmlns:p14="http://schemas.microsoft.com/office/powerpoint/2010/main" val="423812903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82180" y="411584"/>
            <a:ext cx="7230441" cy="584775"/>
          </a:xfrm>
          <a:prstGeom prst="rect">
            <a:avLst/>
          </a:prstGeom>
        </p:spPr>
        <p:txBody>
          <a:bodyPr wrap="none">
            <a:spAutoFit/>
          </a:bodyPr>
          <a:lstStyle/>
          <a:p>
            <a:r>
              <a:rPr lang="en-US" sz="3200" b="1" dirty="0">
                <a:solidFill>
                  <a:srgbClr val="C00000"/>
                </a:solidFill>
                <a:latin typeface="Arial" panose="020B0604020202020204" pitchFamily="34" charset="0"/>
                <a:cs typeface="Arial" panose="020B0604020202020204" pitchFamily="34" charset="0"/>
              </a:rPr>
              <a:t>IEEE 802.11 Medium Access Control</a:t>
            </a:r>
            <a:endParaRPr lang="en-IN" sz="3200" dirty="0">
              <a:solidFill>
                <a:srgbClr val="C00000"/>
              </a:solidFill>
              <a:latin typeface="Arial" panose="020B0604020202020204" pitchFamily="34" charset="0"/>
              <a:cs typeface="Arial" panose="020B0604020202020204" pitchFamily="34" charset="0"/>
            </a:endParaRPr>
          </a:p>
        </p:txBody>
      </p:sp>
      <p:sp>
        <p:nvSpPr>
          <p:cNvPr id="3" name="Rectangle 2"/>
          <p:cNvSpPr/>
          <p:nvPr/>
        </p:nvSpPr>
        <p:spPr>
          <a:xfrm>
            <a:off x="673359" y="1152660"/>
            <a:ext cx="10932487" cy="5170646"/>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solidFill>
                  <a:schemeClr val="bg1"/>
                </a:solidFill>
                <a:latin typeface="Arial" panose="020B0604020202020204" pitchFamily="34" charset="0"/>
                <a:cs typeface="Arial" panose="020B0604020202020204" pitchFamily="34" charset="0"/>
              </a:rPr>
              <a:t>Wireless local area networks operate using a </a:t>
            </a:r>
            <a:r>
              <a:rPr lang="en-US" sz="2000" dirty="0">
                <a:solidFill>
                  <a:srgbClr val="C00000"/>
                </a:solidFill>
                <a:latin typeface="Arial" panose="020B0604020202020204" pitchFamily="34" charset="0"/>
                <a:cs typeface="Arial" panose="020B0604020202020204" pitchFamily="34" charset="0"/>
              </a:rPr>
              <a:t>shared, high bit rate transmission medium </a:t>
            </a:r>
            <a:r>
              <a:rPr lang="en-US" sz="2000" dirty="0">
                <a:solidFill>
                  <a:schemeClr val="bg1"/>
                </a:solidFill>
                <a:latin typeface="Arial" panose="020B0604020202020204" pitchFamily="34" charset="0"/>
                <a:cs typeface="Arial" panose="020B0604020202020204" pitchFamily="34" charset="0"/>
              </a:rPr>
              <a:t>to which all devices are attached and </a:t>
            </a:r>
            <a:r>
              <a:rPr lang="en-US" sz="2000" dirty="0">
                <a:solidFill>
                  <a:srgbClr val="C00000"/>
                </a:solidFill>
                <a:latin typeface="Arial" panose="020B0604020202020204" pitchFamily="34" charset="0"/>
                <a:cs typeface="Arial" panose="020B0604020202020204" pitchFamily="34" charset="0"/>
              </a:rPr>
              <a:t>information frames relating to all calls are transmitted</a:t>
            </a:r>
            <a:r>
              <a:rPr lang="en-US" sz="2000" dirty="0">
                <a:solidFill>
                  <a:schemeClr val="bg1"/>
                </a:solidFill>
                <a:latin typeface="Arial" panose="020B0604020202020204" pitchFamily="34" charset="0"/>
                <a:cs typeface="Arial" panose="020B0604020202020204" pitchFamily="34" charset="0"/>
              </a:rPr>
              <a:t>. </a:t>
            </a:r>
          </a:p>
          <a:p>
            <a:pPr algn="just">
              <a:lnSpc>
                <a:spcPct val="150000"/>
              </a:lnSpc>
            </a:pPr>
            <a:r>
              <a:rPr lang="en-US" sz="2000" dirty="0">
                <a:solidFill>
                  <a:srgbClr val="C00000"/>
                </a:solidFill>
                <a:latin typeface="Arial" panose="020B0604020202020204" pitchFamily="34" charset="0"/>
                <a:cs typeface="Arial" panose="020B0604020202020204" pitchFamily="34" charset="0"/>
              </a:rPr>
              <a:t>MAC sublayer defines how a user obtains a channel when he or she needs one. </a:t>
            </a:r>
          </a:p>
          <a:p>
            <a:pPr marL="342900" indent="-342900" algn="just">
              <a:lnSpc>
                <a:spcPct val="150000"/>
              </a:lnSpc>
              <a:buFont typeface="Wingdings" panose="05000000000000000000" pitchFamily="2" charset="2"/>
              <a:buChar char="ü"/>
            </a:pPr>
            <a:r>
              <a:rPr lang="en-US" sz="2000" dirty="0">
                <a:solidFill>
                  <a:schemeClr val="bg1"/>
                </a:solidFill>
                <a:latin typeface="Arial" panose="020B0604020202020204" pitchFamily="34" charset="0"/>
                <a:cs typeface="Arial" panose="020B0604020202020204" pitchFamily="34" charset="0"/>
              </a:rPr>
              <a:t>MAC schemes include </a:t>
            </a:r>
            <a:r>
              <a:rPr lang="en-US" sz="2000" dirty="0">
                <a:solidFill>
                  <a:srgbClr val="C00000"/>
                </a:solidFill>
                <a:latin typeface="Arial" panose="020B0604020202020204" pitchFamily="34" charset="0"/>
                <a:cs typeface="Arial" panose="020B0604020202020204" pitchFamily="34" charset="0"/>
              </a:rPr>
              <a:t>random access, order access, deterministic access, and mixed access. </a:t>
            </a:r>
            <a:r>
              <a:rPr lang="en-US" sz="2000" dirty="0">
                <a:solidFill>
                  <a:schemeClr val="bg1"/>
                </a:solidFill>
                <a:latin typeface="Arial" panose="020B0604020202020204" pitchFamily="34" charset="0"/>
                <a:cs typeface="Arial" panose="020B0604020202020204" pitchFamily="34" charset="0"/>
              </a:rPr>
              <a:t>The random access MAC protocols are: </a:t>
            </a:r>
          </a:p>
          <a:p>
            <a:pPr marL="342900" indent="-342900" algn="just">
              <a:lnSpc>
                <a:spcPct val="150000"/>
              </a:lnSpc>
              <a:buFont typeface="Wingdings" panose="05000000000000000000" pitchFamily="2" charset="2"/>
              <a:buChar char="ü"/>
            </a:pPr>
            <a:r>
              <a:rPr lang="en-US" sz="2000" dirty="0">
                <a:solidFill>
                  <a:schemeClr val="bg1"/>
                </a:solidFill>
                <a:latin typeface="Arial" panose="020B0604020202020204" pitchFamily="34" charset="0"/>
                <a:cs typeface="Arial" panose="020B0604020202020204" pitchFamily="34" charset="0"/>
              </a:rPr>
              <a:t>ALOHA (asynchronous, slotted), </a:t>
            </a:r>
          </a:p>
          <a:p>
            <a:pPr marL="342900" indent="-342900" algn="just">
              <a:lnSpc>
                <a:spcPct val="150000"/>
              </a:lnSpc>
              <a:buFont typeface="Wingdings" panose="05000000000000000000" pitchFamily="2" charset="2"/>
              <a:buChar char="ü"/>
            </a:pPr>
            <a:r>
              <a:rPr lang="en-US" sz="2000" dirty="0">
                <a:solidFill>
                  <a:schemeClr val="bg1"/>
                </a:solidFill>
                <a:latin typeface="Arial" panose="020B0604020202020204" pitchFamily="34" charset="0"/>
                <a:cs typeface="Arial" panose="020B0604020202020204" pitchFamily="34" charset="0"/>
              </a:rPr>
              <a:t>Carrier-sense multiple-access (CSMA) (CSMA/collision-detection (CD),</a:t>
            </a:r>
          </a:p>
          <a:p>
            <a:pPr marL="342900" indent="-342900" algn="just">
              <a:lnSpc>
                <a:spcPct val="150000"/>
              </a:lnSpc>
              <a:buFont typeface="Wingdings" panose="05000000000000000000" pitchFamily="2" charset="2"/>
              <a:buChar char="ü"/>
            </a:pPr>
            <a:r>
              <a:rPr lang="en-US" sz="2000" dirty="0">
                <a:solidFill>
                  <a:schemeClr val="bg1"/>
                </a:solidFill>
                <a:latin typeface="Arial" panose="020B0604020202020204" pitchFamily="34" charset="0"/>
                <a:cs typeface="Arial" panose="020B0604020202020204" pitchFamily="34" charset="0"/>
              </a:rPr>
              <a:t> </a:t>
            </a:r>
            <a:r>
              <a:rPr lang="en-IN" sz="2000" dirty="0">
                <a:solidFill>
                  <a:schemeClr val="bg1"/>
                </a:solidFill>
                <a:latin typeface="Arial" panose="020B0604020202020204" pitchFamily="34" charset="0"/>
                <a:cs typeface="Arial" panose="020B0604020202020204" pitchFamily="34" charset="0"/>
              </a:rPr>
              <a:t>CSMA/collision-avoidance (CA), non-persistent, and p-persistent). </a:t>
            </a:r>
          </a:p>
          <a:p>
            <a:pPr marL="342900" indent="-342900" algn="just">
              <a:lnSpc>
                <a:spcPct val="150000"/>
              </a:lnSpc>
              <a:buFont typeface="Wingdings" panose="05000000000000000000" pitchFamily="2" charset="2"/>
              <a:buChar char="Ø"/>
            </a:pPr>
            <a:r>
              <a:rPr lang="en-IN" sz="2000" dirty="0">
                <a:solidFill>
                  <a:schemeClr val="bg1"/>
                </a:solidFill>
                <a:latin typeface="Arial" panose="020B0604020202020204" pitchFamily="34" charset="0"/>
                <a:cs typeface="Arial" panose="020B0604020202020204" pitchFamily="34" charset="0"/>
              </a:rPr>
              <a:t>The maximum </a:t>
            </a:r>
            <a:r>
              <a:rPr lang="en-US" sz="2000" dirty="0">
                <a:solidFill>
                  <a:schemeClr val="bg1"/>
                </a:solidFill>
                <a:latin typeface="Arial" panose="020B0604020202020204" pitchFamily="34" charset="0"/>
                <a:cs typeface="Arial" panose="020B0604020202020204" pitchFamily="34" charset="0"/>
              </a:rPr>
              <a:t>throughput of slotted ALOHA protocol is about 36% of the data rate of the channel .It is simple, but not very efficient. </a:t>
            </a:r>
          </a:p>
          <a:p>
            <a:pPr marL="342900" indent="-342900" algn="just">
              <a:lnSpc>
                <a:spcPct val="150000"/>
              </a:lnSpc>
              <a:buFont typeface="Wingdings" panose="05000000000000000000" pitchFamily="2" charset="2"/>
              <a:buChar char="Ø"/>
            </a:pPr>
            <a:r>
              <a:rPr lang="en-US" sz="2000" dirty="0">
                <a:solidFill>
                  <a:schemeClr val="bg1"/>
                </a:solidFill>
                <a:latin typeface="Arial" panose="020B0604020202020204" pitchFamily="34" charset="0"/>
                <a:cs typeface="Arial" panose="020B0604020202020204" pitchFamily="34" charset="0"/>
              </a:rPr>
              <a:t>The CSMA peaks at about 60%. When the traffic becomes heavy, it degrades badly. </a:t>
            </a:r>
            <a:endParaRPr lang="en-IN" sz="2000" dirty="0">
              <a:solidFill>
                <a:schemeClr val="bg1"/>
              </a:solidFill>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E1DD03FC-23D6-42EE-850C-4DB14B6D3E11}"/>
              </a:ext>
            </a:extLst>
          </p:cNvPr>
          <p:cNvSpPr>
            <a:spLocks noGrp="1"/>
          </p:cNvSpPr>
          <p:nvPr>
            <p:ph type="dt" sz="half" idx="10"/>
          </p:nvPr>
        </p:nvSpPr>
        <p:spPr/>
        <p:txBody>
          <a:bodyPr/>
          <a:lstStyle/>
          <a:p>
            <a:fld id="{C798FDC3-B990-4C2D-B038-46C74159A002}" type="datetime1">
              <a:rPr lang="en-IN" smtClean="0"/>
              <a:t>25-03-2023</a:t>
            </a:fld>
            <a:endParaRPr lang="en-IN"/>
          </a:p>
        </p:txBody>
      </p:sp>
      <p:sp>
        <p:nvSpPr>
          <p:cNvPr id="5" name="Slide Number Placeholder 4">
            <a:extLst>
              <a:ext uri="{FF2B5EF4-FFF2-40B4-BE49-F238E27FC236}">
                <a16:creationId xmlns:a16="http://schemas.microsoft.com/office/drawing/2014/main" id="{A42DDF3B-0EB7-4472-B642-76350D089055}"/>
              </a:ext>
            </a:extLst>
          </p:cNvPr>
          <p:cNvSpPr>
            <a:spLocks noGrp="1"/>
          </p:cNvSpPr>
          <p:nvPr>
            <p:ph type="sldNum" sz="quarter" idx="12"/>
          </p:nvPr>
        </p:nvSpPr>
        <p:spPr/>
        <p:txBody>
          <a:bodyPr/>
          <a:lstStyle/>
          <a:p>
            <a:fld id="{A2D3AD60-8DFE-4A91-8D6A-A890996E6D96}" type="slidenum">
              <a:rPr lang="en-IN" smtClean="0"/>
              <a:t>168</a:t>
            </a:fld>
            <a:endParaRPr lang="en-IN"/>
          </a:p>
        </p:txBody>
      </p:sp>
    </p:spTree>
    <p:extLst>
      <p:ext uri="{BB962C8B-B14F-4D97-AF65-F5344CB8AC3E}">
        <p14:creationId xmlns:p14="http://schemas.microsoft.com/office/powerpoint/2010/main" val="369198973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20000" contrast="40000"/>
          </a:blip>
          <a:stretch>
            <a:fillRect/>
          </a:stretch>
        </p:blipFill>
        <p:spPr>
          <a:xfrm>
            <a:off x="1209821" y="464234"/>
            <a:ext cx="10438227" cy="5639363"/>
          </a:xfrm>
          <a:prstGeom prst="rect">
            <a:avLst/>
          </a:prstGeom>
        </p:spPr>
      </p:pic>
      <p:sp>
        <p:nvSpPr>
          <p:cNvPr id="3" name="Date Placeholder 2">
            <a:extLst>
              <a:ext uri="{FF2B5EF4-FFF2-40B4-BE49-F238E27FC236}">
                <a16:creationId xmlns:a16="http://schemas.microsoft.com/office/drawing/2014/main" id="{954B0802-A03A-4004-AA82-3AA214A62AB4}"/>
              </a:ext>
            </a:extLst>
          </p:cNvPr>
          <p:cNvSpPr>
            <a:spLocks noGrp="1"/>
          </p:cNvSpPr>
          <p:nvPr>
            <p:ph type="dt" sz="half" idx="10"/>
          </p:nvPr>
        </p:nvSpPr>
        <p:spPr/>
        <p:txBody>
          <a:bodyPr/>
          <a:lstStyle/>
          <a:p>
            <a:fld id="{CA363DCC-BE3D-45C8-A7C4-D668BBC69691}" type="datetime1">
              <a:rPr lang="en-IN" smtClean="0"/>
              <a:t>25-03-2023</a:t>
            </a:fld>
            <a:endParaRPr lang="en-IN"/>
          </a:p>
        </p:txBody>
      </p:sp>
      <p:sp>
        <p:nvSpPr>
          <p:cNvPr id="4" name="Slide Number Placeholder 3">
            <a:extLst>
              <a:ext uri="{FF2B5EF4-FFF2-40B4-BE49-F238E27FC236}">
                <a16:creationId xmlns:a16="http://schemas.microsoft.com/office/drawing/2014/main" id="{51C49579-1BF3-4817-B836-74A56080C83B}"/>
              </a:ext>
            </a:extLst>
          </p:cNvPr>
          <p:cNvSpPr>
            <a:spLocks noGrp="1"/>
          </p:cNvSpPr>
          <p:nvPr>
            <p:ph type="sldNum" sz="quarter" idx="12"/>
          </p:nvPr>
        </p:nvSpPr>
        <p:spPr/>
        <p:txBody>
          <a:bodyPr/>
          <a:lstStyle/>
          <a:p>
            <a:fld id="{A2D3AD60-8DFE-4A91-8D6A-A890996E6D96}" type="slidenum">
              <a:rPr lang="en-IN" smtClean="0"/>
              <a:t>169</a:t>
            </a:fld>
            <a:endParaRPr lang="en-IN"/>
          </a:p>
        </p:txBody>
      </p:sp>
    </p:spTree>
    <p:extLst>
      <p:ext uri="{BB962C8B-B14F-4D97-AF65-F5344CB8AC3E}">
        <p14:creationId xmlns:p14="http://schemas.microsoft.com/office/powerpoint/2010/main" val="1641583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E710F-57DB-4D63-8A94-AD2DCCB99BFA}" type="datetime1">
              <a:rPr lang="en-US" smtClean="0"/>
              <a:t>3/25/2023</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17</a:t>
            </a:fld>
            <a:endParaRPr lang="en-US"/>
          </a:p>
        </p:txBody>
      </p:sp>
      <p:pic>
        <p:nvPicPr>
          <p:cNvPr id="5" name="Picture 4"/>
          <p:cNvPicPr>
            <a:picLocks noChangeAspect="1"/>
          </p:cNvPicPr>
          <p:nvPr/>
        </p:nvPicPr>
        <p:blipFill>
          <a:blip r:embed="rId2"/>
          <a:stretch>
            <a:fillRect/>
          </a:stretch>
        </p:blipFill>
        <p:spPr>
          <a:xfrm>
            <a:off x="1631692" y="777969"/>
            <a:ext cx="8568429" cy="5308932"/>
          </a:xfrm>
          <a:prstGeom prst="rect">
            <a:avLst/>
          </a:prstGeom>
        </p:spPr>
      </p:pic>
    </p:spTree>
    <p:extLst>
      <p:ext uri="{BB962C8B-B14F-4D97-AF65-F5344CB8AC3E}">
        <p14:creationId xmlns:p14="http://schemas.microsoft.com/office/powerpoint/2010/main" val="301196587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0363" y="907569"/>
            <a:ext cx="11071274" cy="4662815"/>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200" dirty="0">
                <a:solidFill>
                  <a:schemeClr val="bg1"/>
                </a:solidFill>
                <a:latin typeface="Arial" panose="020B0604020202020204" pitchFamily="34" charset="0"/>
                <a:cs typeface="Arial" panose="020B0604020202020204" pitchFamily="34" charset="0"/>
              </a:rPr>
              <a:t>Deterministic MAC schemes improve throughput and response time when traffic is heavy. They offer the guaranteed bandwidth for isochronous traffic. </a:t>
            </a:r>
          </a:p>
          <a:p>
            <a:pPr marL="342900" indent="-342900" algn="just">
              <a:lnSpc>
                <a:spcPct val="150000"/>
              </a:lnSpc>
              <a:buFont typeface="Wingdings" panose="05000000000000000000" pitchFamily="2" charset="2"/>
              <a:buChar char="Ø"/>
            </a:pPr>
            <a:r>
              <a:rPr lang="en-US" sz="2200" dirty="0">
                <a:solidFill>
                  <a:schemeClr val="bg1"/>
                </a:solidFill>
                <a:latin typeface="Arial" panose="020B0604020202020204" pitchFamily="34" charset="0"/>
                <a:cs typeface="Arial" panose="020B0604020202020204" pitchFamily="34" charset="0"/>
              </a:rPr>
              <a:t>When the traffic is light, it is left to be mostly random. </a:t>
            </a:r>
          </a:p>
          <a:p>
            <a:pPr marL="342900" indent="-342900" algn="just">
              <a:lnSpc>
                <a:spcPct val="150000"/>
              </a:lnSpc>
              <a:buFont typeface="Wingdings" panose="05000000000000000000" pitchFamily="2" charset="2"/>
              <a:buChar char="Ø"/>
            </a:pPr>
            <a:r>
              <a:rPr lang="en-US" sz="2200" dirty="0">
                <a:solidFill>
                  <a:schemeClr val="bg1"/>
                </a:solidFill>
                <a:latin typeface="Arial" panose="020B0604020202020204" pitchFamily="34" charset="0"/>
                <a:cs typeface="Arial" panose="020B0604020202020204" pitchFamily="34" charset="0"/>
              </a:rPr>
              <a:t>When the traffic is heavy and throughput is in danger of declining or if a node requires isochronous bandwidth, the control point allocates bandwidth deterministically. CSMA/TDMA approaches CSMA performance under light traffic, so it has fast access time. </a:t>
            </a:r>
          </a:p>
          <a:p>
            <a:pPr marL="342900" indent="-342900" algn="just">
              <a:lnSpc>
                <a:spcPct val="150000"/>
              </a:lnSpc>
              <a:buFont typeface="Wingdings" panose="05000000000000000000" pitchFamily="2" charset="2"/>
              <a:buChar char="Ø"/>
            </a:pPr>
            <a:r>
              <a:rPr lang="en-US" sz="2200" dirty="0">
                <a:solidFill>
                  <a:schemeClr val="bg1"/>
                </a:solidFill>
                <a:latin typeface="Arial" panose="020B0604020202020204" pitchFamily="34" charset="0"/>
                <a:cs typeface="Arial" panose="020B0604020202020204" pitchFamily="34" charset="0"/>
              </a:rPr>
              <a:t>It approaches TDMA performance when the traffic becomes heavy, so its throughput can rise close to 100% of the data rate. </a:t>
            </a:r>
          </a:p>
        </p:txBody>
      </p:sp>
      <p:sp>
        <p:nvSpPr>
          <p:cNvPr id="3" name="Date Placeholder 2">
            <a:extLst>
              <a:ext uri="{FF2B5EF4-FFF2-40B4-BE49-F238E27FC236}">
                <a16:creationId xmlns:a16="http://schemas.microsoft.com/office/drawing/2014/main" id="{1CE0AAB6-F47F-425B-A4BF-08DD215A475A}"/>
              </a:ext>
            </a:extLst>
          </p:cNvPr>
          <p:cNvSpPr>
            <a:spLocks noGrp="1"/>
          </p:cNvSpPr>
          <p:nvPr>
            <p:ph type="dt" sz="half" idx="10"/>
          </p:nvPr>
        </p:nvSpPr>
        <p:spPr/>
        <p:txBody>
          <a:bodyPr/>
          <a:lstStyle/>
          <a:p>
            <a:fld id="{6F5B04CE-B5BB-4326-87B4-85285240166D}" type="datetime1">
              <a:rPr lang="en-IN" smtClean="0"/>
              <a:t>25-03-2023</a:t>
            </a:fld>
            <a:endParaRPr lang="en-IN"/>
          </a:p>
        </p:txBody>
      </p:sp>
      <p:sp>
        <p:nvSpPr>
          <p:cNvPr id="4" name="Slide Number Placeholder 3">
            <a:extLst>
              <a:ext uri="{FF2B5EF4-FFF2-40B4-BE49-F238E27FC236}">
                <a16:creationId xmlns:a16="http://schemas.microsoft.com/office/drawing/2014/main" id="{A8DD8547-D3CB-4914-9264-81134ED27040}"/>
              </a:ext>
            </a:extLst>
          </p:cNvPr>
          <p:cNvSpPr>
            <a:spLocks noGrp="1"/>
          </p:cNvSpPr>
          <p:nvPr>
            <p:ph type="sldNum" sz="quarter" idx="12"/>
          </p:nvPr>
        </p:nvSpPr>
        <p:spPr/>
        <p:txBody>
          <a:bodyPr/>
          <a:lstStyle/>
          <a:p>
            <a:fld id="{A2D3AD60-8DFE-4A91-8D6A-A890996E6D96}" type="slidenum">
              <a:rPr lang="en-IN" smtClean="0"/>
              <a:t>170</a:t>
            </a:fld>
            <a:endParaRPr lang="en-IN"/>
          </a:p>
        </p:txBody>
      </p:sp>
    </p:spTree>
    <p:extLst>
      <p:ext uri="{BB962C8B-B14F-4D97-AF65-F5344CB8AC3E}">
        <p14:creationId xmlns:p14="http://schemas.microsoft.com/office/powerpoint/2010/main" val="10545984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36E9C9-2197-4C36-A642-C1AECB765981}"/>
              </a:ext>
            </a:extLst>
          </p:cNvPr>
          <p:cNvSpPr/>
          <p:nvPr/>
        </p:nvSpPr>
        <p:spPr>
          <a:xfrm>
            <a:off x="601347" y="144724"/>
            <a:ext cx="10886874" cy="6186309"/>
          </a:xfrm>
          <a:prstGeom prst="rect">
            <a:avLst/>
          </a:prstGeom>
        </p:spPr>
        <p:txBody>
          <a:bodyPr wrap="square">
            <a:spAutoFit/>
          </a:bodyPr>
          <a:lstStyle/>
          <a:p>
            <a:pPr lvl="0" algn="just">
              <a:lnSpc>
                <a:spcPct val="150000"/>
              </a:lnSpc>
            </a:pPr>
            <a:r>
              <a:rPr lang="en-US" sz="3200" i="1" dirty="0">
                <a:solidFill>
                  <a:srgbClr val="C00000"/>
                </a:solidFill>
                <a:latin typeface="Arial" panose="020B0604020202020204" pitchFamily="34" charset="0"/>
                <a:cs typeface="Arial" panose="020B0604020202020204" pitchFamily="34" charset="0"/>
              </a:rPr>
              <a:t>carrier sense multiple access with collision avoidance </a:t>
            </a:r>
            <a:r>
              <a:rPr lang="en-US" sz="3200" dirty="0">
                <a:solidFill>
                  <a:srgbClr val="C00000"/>
                </a:solidFill>
                <a:latin typeface="Arial" panose="020B0604020202020204" pitchFamily="34" charset="0"/>
                <a:cs typeface="Arial" panose="020B0604020202020204" pitchFamily="34" charset="0"/>
              </a:rPr>
              <a:t>(</a:t>
            </a:r>
            <a:r>
              <a:rPr lang="en-US" sz="3200" i="1" dirty="0">
                <a:solidFill>
                  <a:srgbClr val="C00000"/>
                </a:solidFill>
                <a:latin typeface="Arial" panose="020B0604020202020204" pitchFamily="34" charset="0"/>
                <a:cs typeface="Arial" panose="020B0604020202020204" pitchFamily="34" charset="0"/>
              </a:rPr>
              <a:t>CSMA/CA</a:t>
            </a:r>
            <a:r>
              <a:rPr lang="en-US" sz="3200" dirty="0">
                <a:solidFill>
                  <a:srgbClr val="C00000"/>
                </a:solidFill>
                <a:latin typeface="Arial" panose="020B0604020202020204" pitchFamily="34" charset="0"/>
                <a:cs typeface="Arial" panose="020B0604020202020204" pitchFamily="34" charset="0"/>
              </a:rPr>
              <a:t>) or distributed coordination function (DCF). </a:t>
            </a:r>
          </a:p>
          <a:p>
            <a:pPr lvl="0" algn="just">
              <a:lnSpc>
                <a:spcPct val="150000"/>
              </a:lnSpc>
            </a:pPr>
            <a:endParaRPr lang="en-US" sz="3200" dirty="0">
              <a:solidFill>
                <a:srgbClr val="C00000"/>
              </a:solidFill>
              <a:latin typeface="Arial" panose="020B0604020202020204" pitchFamily="34" charset="0"/>
              <a:cs typeface="Arial" panose="020B0604020202020204" pitchFamily="34" charset="0"/>
            </a:endParaRPr>
          </a:p>
          <a:p>
            <a:pPr marL="342900" lvl="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CSMA/CA attempts to avoid collisions by using </a:t>
            </a:r>
            <a:r>
              <a:rPr lang="en-US" sz="2400" i="1" dirty="0">
                <a:solidFill>
                  <a:srgbClr val="C00000"/>
                </a:solidFill>
                <a:latin typeface="Arial" panose="020B0604020202020204" pitchFamily="34" charset="0"/>
                <a:cs typeface="Arial" panose="020B0604020202020204" pitchFamily="34" charset="0"/>
              </a:rPr>
              <a:t>explicit packet acknowledgment </a:t>
            </a:r>
            <a:r>
              <a:rPr lang="en-US" sz="2400" dirty="0">
                <a:solidFill>
                  <a:srgbClr val="C00000"/>
                </a:solidFill>
                <a:latin typeface="Arial" panose="020B0604020202020204" pitchFamily="34" charset="0"/>
                <a:cs typeface="Arial" panose="020B0604020202020204" pitchFamily="34" charset="0"/>
              </a:rPr>
              <a:t>(ACK)</a:t>
            </a:r>
            <a:r>
              <a:rPr lang="en-US" sz="2400" dirty="0">
                <a:solidFill>
                  <a:prstClr val="black"/>
                </a:solidFill>
                <a:latin typeface="Arial" panose="020B0604020202020204" pitchFamily="34" charset="0"/>
                <a:cs typeface="Arial" panose="020B0604020202020204" pitchFamily="34" charset="0"/>
              </a:rPr>
              <a:t>, which means an ACK packet is sent by the receiving station to confirm that the data packet arrived intact.</a:t>
            </a:r>
          </a:p>
          <a:p>
            <a:pPr marL="342900" lvl="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The CSMA/CA protocol is very effective when </a:t>
            </a:r>
            <a:r>
              <a:rPr lang="en-US" sz="2400" dirty="0">
                <a:solidFill>
                  <a:srgbClr val="C00000"/>
                </a:solidFill>
                <a:latin typeface="Arial" panose="020B0604020202020204" pitchFamily="34" charset="0"/>
                <a:cs typeface="Arial" panose="020B0604020202020204" pitchFamily="34" charset="0"/>
              </a:rPr>
              <a:t>the medium is not heavily loaded</a:t>
            </a:r>
            <a:r>
              <a:rPr lang="en-US" sz="2400" dirty="0">
                <a:solidFill>
                  <a:prstClr val="black"/>
                </a:solidFill>
                <a:latin typeface="Arial" panose="020B0604020202020204" pitchFamily="34" charset="0"/>
                <a:cs typeface="Arial" panose="020B0604020202020204" pitchFamily="34" charset="0"/>
              </a:rPr>
              <a:t> since it allows stations to transmit with minimum delay. </a:t>
            </a:r>
          </a:p>
          <a:p>
            <a:pPr marL="342900" lvl="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But there is always a chance of stations simultaneously sensing the medium as being free and transmitting at the same time, </a:t>
            </a:r>
            <a:r>
              <a:rPr lang="en-US" sz="2400" dirty="0">
                <a:solidFill>
                  <a:srgbClr val="C00000"/>
                </a:solidFill>
                <a:latin typeface="Arial" panose="020B0604020202020204" pitchFamily="34" charset="0"/>
                <a:cs typeface="Arial" panose="020B0604020202020204" pitchFamily="34" charset="0"/>
              </a:rPr>
              <a:t>causing a collision</a:t>
            </a:r>
            <a:r>
              <a:rPr lang="en-US" sz="2400" dirty="0">
                <a:solidFill>
                  <a:prstClr val="black"/>
                </a:solidFill>
                <a:latin typeface="Arial" panose="020B0604020202020204" pitchFamily="34" charset="0"/>
                <a:cs typeface="Arial" panose="020B0604020202020204" pitchFamily="34" charset="0"/>
              </a:rPr>
              <a:t>.</a:t>
            </a:r>
            <a:endParaRPr lang="en-IN" sz="2400" dirty="0">
              <a:solidFill>
                <a:prstClr val="black"/>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34E484CA-6C04-4DC1-B2F4-E848667851E9}"/>
              </a:ext>
            </a:extLst>
          </p:cNvPr>
          <p:cNvSpPr>
            <a:spLocks noGrp="1"/>
          </p:cNvSpPr>
          <p:nvPr>
            <p:ph type="dt" sz="half" idx="10"/>
          </p:nvPr>
        </p:nvSpPr>
        <p:spPr/>
        <p:txBody>
          <a:bodyPr/>
          <a:lstStyle/>
          <a:p>
            <a:fld id="{BD22A876-BC23-42AF-9C85-7306F1254B71}" type="datetime1">
              <a:rPr lang="en-IN" smtClean="0"/>
              <a:t>25-03-2023</a:t>
            </a:fld>
            <a:endParaRPr lang="en-IN"/>
          </a:p>
        </p:txBody>
      </p:sp>
      <p:sp>
        <p:nvSpPr>
          <p:cNvPr id="4" name="Slide Number Placeholder 3">
            <a:extLst>
              <a:ext uri="{FF2B5EF4-FFF2-40B4-BE49-F238E27FC236}">
                <a16:creationId xmlns:a16="http://schemas.microsoft.com/office/drawing/2014/main" id="{34278291-A382-42DA-A279-C5FDF7BD6A9C}"/>
              </a:ext>
            </a:extLst>
          </p:cNvPr>
          <p:cNvSpPr>
            <a:spLocks noGrp="1"/>
          </p:cNvSpPr>
          <p:nvPr>
            <p:ph type="sldNum" sz="quarter" idx="12"/>
          </p:nvPr>
        </p:nvSpPr>
        <p:spPr/>
        <p:txBody>
          <a:bodyPr/>
          <a:lstStyle/>
          <a:p>
            <a:fld id="{A2D3AD60-8DFE-4A91-8D6A-A890996E6D96}" type="slidenum">
              <a:rPr lang="en-IN" smtClean="0"/>
              <a:t>171</a:t>
            </a:fld>
            <a:endParaRPr lang="en-IN"/>
          </a:p>
        </p:txBody>
      </p:sp>
    </p:spTree>
    <p:extLst>
      <p:ext uri="{BB962C8B-B14F-4D97-AF65-F5344CB8AC3E}">
        <p14:creationId xmlns:p14="http://schemas.microsoft.com/office/powerpoint/2010/main" val="167915700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11219" y="936911"/>
            <a:ext cx="10668017" cy="6302495"/>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These collisions must be identified so that the </a:t>
            </a:r>
            <a:r>
              <a:rPr lang="en-US" sz="2400" dirty="0">
                <a:solidFill>
                  <a:srgbClr val="C00000"/>
                </a:solidFill>
                <a:latin typeface="Arial" panose="020B0604020202020204" pitchFamily="34" charset="0"/>
                <a:cs typeface="Arial" panose="020B0604020202020204" pitchFamily="34" charset="0"/>
              </a:rPr>
              <a:t>MAC layer can retransmit the packet </a:t>
            </a:r>
            <a:r>
              <a:rPr lang="en-US" sz="2400" dirty="0">
                <a:solidFill>
                  <a:schemeClr val="bg1"/>
                </a:solidFill>
                <a:latin typeface="Arial" panose="020B0604020202020204" pitchFamily="34" charset="0"/>
                <a:cs typeface="Arial" panose="020B0604020202020204" pitchFamily="34" charset="0"/>
              </a:rPr>
              <a:t>by itself and not by the upper layers, which would cause significant delay. </a:t>
            </a:r>
          </a:p>
          <a:p>
            <a:pPr algn="just">
              <a:lnSpc>
                <a:spcPct val="150000"/>
              </a:lnSpc>
            </a:pPr>
            <a:r>
              <a:rPr lang="en-US" sz="2800" dirty="0">
                <a:solidFill>
                  <a:srgbClr val="C00000"/>
                </a:solidFill>
                <a:latin typeface="Arial" panose="020B0604020202020204" pitchFamily="34" charset="0"/>
                <a:cs typeface="Arial" panose="020B0604020202020204" pitchFamily="34" charset="0"/>
              </a:rPr>
              <a:t>Why not CSMA/CD?(Why CD is not possible in wireless networks?)</a:t>
            </a:r>
          </a:p>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In the Ethernet with CSMA/CD the collision is recognized by the transmitting station, which goes into a retransmission phase based on an exponential random </a:t>
            </a:r>
            <a:r>
              <a:rPr lang="en-US" sz="2400" dirty="0" err="1">
                <a:solidFill>
                  <a:schemeClr val="bg1"/>
                </a:solidFill>
                <a:latin typeface="Arial" panose="020B0604020202020204" pitchFamily="34" charset="0"/>
                <a:cs typeface="Arial" panose="020B0604020202020204" pitchFamily="34" charset="0"/>
              </a:rPr>
              <a:t>backoff</a:t>
            </a:r>
            <a:r>
              <a:rPr lang="en-US" sz="2400" dirty="0">
                <a:solidFill>
                  <a:schemeClr val="bg1"/>
                </a:solidFill>
                <a:latin typeface="Arial" panose="020B0604020202020204" pitchFamily="34" charset="0"/>
                <a:cs typeface="Arial" panose="020B0604020202020204" pitchFamily="34" charset="0"/>
              </a:rPr>
              <a:t> algorithm. </a:t>
            </a:r>
          </a:p>
          <a:p>
            <a:pPr marL="342900" lvl="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While these collision detection mechanis</a:t>
            </a:r>
            <a:r>
              <a:rPr lang="en-US" sz="2400" dirty="0">
                <a:solidFill>
                  <a:prstClr val="black"/>
                </a:solidFill>
                <a:latin typeface="Arial" panose="020B0604020202020204" pitchFamily="34" charset="0"/>
                <a:cs typeface="Arial" panose="020B0604020202020204" pitchFamily="34" charset="0"/>
              </a:rPr>
              <a:t>ms are a good idea on a wired LAN, they cannot be used on a WLAN environment for two main reasons:</a:t>
            </a:r>
          </a:p>
          <a:p>
            <a:pPr algn="just">
              <a:lnSpc>
                <a:spcPct val="150000"/>
              </a:lnSpc>
            </a:pPr>
            <a:endParaRPr lang="en-IN" sz="2400" dirty="0">
              <a:latin typeface="Arial" panose="020B0604020202020204" pitchFamily="34" charset="0"/>
              <a:cs typeface="Arial" panose="020B0604020202020204" pitchFamily="34" charset="0"/>
            </a:endParaRPr>
          </a:p>
        </p:txBody>
      </p:sp>
      <p:sp>
        <p:nvSpPr>
          <p:cNvPr id="2" name="Date Placeholder 1">
            <a:extLst>
              <a:ext uri="{FF2B5EF4-FFF2-40B4-BE49-F238E27FC236}">
                <a16:creationId xmlns:a16="http://schemas.microsoft.com/office/drawing/2014/main" id="{18219105-5C81-46F1-A40C-C43F9D471D4F}"/>
              </a:ext>
            </a:extLst>
          </p:cNvPr>
          <p:cNvSpPr>
            <a:spLocks noGrp="1"/>
          </p:cNvSpPr>
          <p:nvPr>
            <p:ph type="dt" sz="half" idx="10"/>
          </p:nvPr>
        </p:nvSpPr>
        <p:spPr/>
        <p:txBody>
          <a:bodyPr/>
          <a:lstStyle/>
          <a:p>
            <a:fld id="{286CCD60-92DF-416F-AE28-4A9D8A394903}" type="datetime1">
              <a:rPr lang="en-IN" smtClean="0"/>
              <a:t>25-03-2023</a:t>
            </a:fld>
            <a:endParaRPr lang="en-IN"/>
          </a:p>
        </p:txBody>
      </p:sp>
      <p:sp>
        <p:nvSpPr>
          <p:cNvPr id="4" name="Slide Number Placeholder 3">
            <a:extLst>
              <a:ext uri="{FF2B5EF4-FFF2-40B4-BE49-F238E27FC236}">
                <a16:creationId xmlns:a16="http://schemas.microsoft.com/office/drawing/2014/main" id="{BF3E80AF-41B2-45D9-9690-A46CBEEB0018}"/>
              </a:ext>
            </a:extLst>
          </p:cNvPr>
          <p:cNvSpPr>
            <a:spLocks noGrp="1"/>
          </p:cNvSpPr>
          <p:nvPr>
            <p:ph type="sldNum" sz="quarter" idx="12"/>
          </p:nvPr>
        </p:nvSpPr>
        <p:spPr/>
        <p:txBody>
          <a:bodyPr/>
          <a:lstStyle/>
          <a:p>
            <a:fld id="{A2D3AD60-8DFE-4A91-8D6A-A890996E6D96}" type="slidenum">
              <a:rPr lang="en-IN" smtClean="0"/>
              <a:t>172</a:t>
            </a:fld>
            <a:endParaRPr lang="en-IN"/>
          </a:p>
        </p:txBody>
      </p:sp>
    </p:spTree>
    <p:extLst>
      <p:ext uri="{BB962C8B-B14F-4D97-AF65-F5344CB8AC3E}">
        <p14:creationId xmlns:p14="http://schemas.microsoft.com/office/powerpoint/2010/main" val="32794149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8907" y="671691"/>
            <a:ext cx="10653933" cy="6740307"/>
          </a:xfrm>
          <a:prstGeom prst="rect">
            <a:avLst/>
          </a:prstGeom>
        </p:spPr>
        <p:txBody>
          <a:bodyPr wrap="square">
            <a:spAutoFit/>
          </a:bodyPr>
          <a:lstStyle/>
          <a:p>
            <a:pPr algn="just">
              <a:lnSpc>
                <a:spcPct val="150000"/>
              </a:lnSpc>
            </a:pPr>
            <a:r>
              <a:rPr lang="en-US" sz="2400" dirty="0">
                <a:solidFill>
                  <a:schemeClr val="bg1"/>
                </a:solidFill>
                <a:latin typeface="Arial" panose="020B0604020202020204" pitchFamily="34" charset="0"/>
                <a:cs typeface="Arial" panose="020B0604020202020204" pitchFamily="34" charset="0"/>
              </a:rPr>
              <a:t>1.Implementing a collision detection mechanism would require the </a:t>
            </a:r>
            <a:r>
              <a:rPr lang="en-US" sz="2400" dirty="0">
                <a:solidFill>
                  <a:srgbClr val="C00000"/>
                </a:solidFill>
                <a:latin typeface="Arial" panose="020B0604020202020204" pitchFamily="34" charset="0"/>
                <a:cs typeface="Arial" panose="020B0604020202020204" pitchFamily="34" charset="0"/>
              </a:rPr>
              <a:t>implementation of a full duplex radio </a:t>
            </a:r>
            <a:r>
              <a:rPr lang="en-US" sz="2400" dirty="0">
                <a:solidFill>
                  <a:schemeClr val="bg1"/>
                </a:solidFill>
                <a:latin typeface="Arial" panose="020B0604020202020204" pitchFamily="34" charset="0"/>
                <a:cs typeface="Arial" panose="020B0604020202020204" pitchFamily="34" charset="0"/>
              </a:rPr>
              <a:t>capable of transmitting and receiving at the same time, an approach that would </a:t>
            </a:r>
            <a:r>
              <a:rPr lang="en-US" sz="2400" dirty="0">
                <a:solidFill>
                  <a:srgbClr val="C00000"/>
                </a:solidFill>
                <a:latin typeface="Arial" panose="020B0604020202020204" pitchFamily="34" charset="0"/>
                <a:cs typeface="Arial" panose="020B0604020202020204" pitchFamily="34" charset="0"/>
              </a:rPr>
              <a:t>increase the cost significantly</a:t>
            </a:r>
            <a:r>
              <a:rPr lang="en-US" sz="2400" dirty="0">
                <a:solidFill>
                  <a:schemeClr val="bg1"/>
                </a:solidFill>
                <a:latin typeface="Arial" panose="020B0604020202020204" pitchFamily="34" charset="0"/>
                <a:cs typeface="Arial" panose="020B0604020202020204" pitchFamily="34" charset="0"/>
              </a:rPr>
              <a:t>.</a:t>
            </a:r>
          </a:p>
          <a:p>
            <a:pPr algn="just">
              <a:lnSpc>
                <a:spcPct val="150000"/>
              </a:lnSpc>
            </a:pPr>
            <a:endParaRPr lang="en-US" sz="2400" dirty="0">
              <a:solidFill>
                <a:schemeClr val="bg1"/>
              </a:solidFill>
              <a:latin typeface="Arial" panose="020B0604020202020204" pitchFamily="34" charset="0"/>
              <a:cs typeface="Arial" panose="020B0604020202020204" pitchFamily="34" charset="0"/>
            </a:endParaRPr>
          </a:p>
          <a:p>
            <a:pPr lvl="0" algn="just">
              <a:lnSpc>
                <a:spcPct val="150000"/>
              </a:lnSpc>
            </a:pPr>
            <a:r>
              <a:rPr lang="en-US" sz="2400" dirty="0">
                <a:solidFill>
                  <a:schemeClr val="bg1"/>
                </a:solidFill>
                <a:latin typeface="Arial" panose="020B0604020202020204" pitchFamily="34" charset="0"/>
                <a:cs typeface="Arial" panose="020B0604020202020204" pitchFamily="34" charset="0"/>
              </a:rPr>
              <a:t>2.In a wireless environment we cannot assume that all stations hear each other (which is the basic assumption </a:t>
            </a:r>
            <a:r>
              <a:rPr lang="en-US" sz="2400" dirty="0">
                <a:solidFill>
                  <a:prstClr val="black"/>
                </a:solidFill>
                <a:latin typeface="Arial" panose="020B0604020202020204" pitchFamily="34" charset="0"/>
                <a:cs typeface="Arial" panose="020B0604020202020204" pitchFamily="34" charset="0"/>
              </a:rPr>
              <a:t>of the collision detection scheme), and the fact that a station wants to transmit and senses the medium as free does not necessarily mean that the </a:t>
            </a:r>
            <a:r>
              <a:rPr lang="en-US" sz="2400" dirty="0">
                <a:solidFill>
                  <a:srgbClr val="C00000"/>
                </a:solidFill>
                <a:latin typeface="Arial" panose="020B0604020202020204" pitchFamily="34" charset="0"/>
                <a:cs typeface="Arial" panose="020B0604020202020204" pitchFamily="34" charset="0"/>
              </a:rPr>
              <a:t>medium is free around the receiver area</a:t>
            </a:r>
            <a:r>
              <a:rPr lang="en-US" sz="2400" dirty="0">
                <a:solidFill>
                  <a:prstClr val="black"/>
                </a:solidFill>
                <a:latin typeface="Arial" panose="020B0604020202020204" pitchFamily="34" charset="0"/>
                <a:cs typeface="Arial" panose="020B0604020202020204" pitchFamily="34" charset="0"/>
              </a:rPr>
              <a:t>. </a:t>
            </a:r>
          </a:p>
          <a:p>
            <a:pPr marL="342900" lvl="0" indent="-3429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To overcome these problems, the 802.11 uses a CA mechanism together with a positive ACK. </a:t>
            </a:r>
          </a:p>
          <a:p>
            <a:pPr lvl="0" algn="just">
              <a:lnSpc>
                <a:spcPct val="150000"/>
              </a:lnSpc>
            </a:pPr>
            <a:endParaRPr lang="en-US" sz="2400" dirty="0">
              <a:solidFill>
                <a:srgbClr val="C00000"/>
              </a:solidFill>
              <a:latin typeface="Arial" panose="020B0604020202020204" pitchFamily="34" charset="0"/>
              <a:cs typeface="Arial" panose="020B0604020202020204" pitchFamily="34" charset="0"/>
            </a:endParaRPr>
          </a:p>
          <a:p>
            <a:pPr algn="just">
              <a:lnSpc>
                <a:spcPct val="150000"/>
              </a:lnSpc>
            </a:pPr>
            <a:endParaRPr lang="en-IN" sz="2400" dirty="0">
              <a:solidFill>
                <a:srgbClr val="C00000"/>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94F43D68-8E80-4446-9A95-5DF7AFAEBBDC}"/>
              </a:ext>
            </a:extLst>
          </p:cNvPr>
          <p:cNvSpPr>
            <a:spLocks noGrp="1"/>
          </p:cNvSpPr>
          <p:nvPr>
            <p:ph type="dt" sz="half" idx="10"/>
          </p:nvPr>
        </p:nvSpPr>
        <p:spPr/>
        <p:txBody>
          <a:bodyPr/>
          <a:lstStyle/>
          <a:p>
            <a:fld id="{4BE03A5D-A2DA-414A-B433-170044813FC1}" type="datetime1">
              <a:rPr lang="en-IN" smtClean="0"/>
              <a:t>25-03-2023</a:t>
            </a:fld>
            <a:endParaRPr lang="en-IN"/>
          </a:p>
        </p:txBody>
      </p:sp>
      <p:sp>
        <p:nvSpPr>
          <p:cNvPr id="4" name="Slide Number Placeholder 3">
            <a:extLst>
              <a:ext uri="{FF2B5EF4-FFF2-40B4-BE49-F238E27FC236}">
                <a16:creationId xmlns:a16="http://schemas.microsoft.com/office/drawing/2014/main" id="{AEEA57EC-60C1-48B5-ACC8-806C0451BD52}"/>
              </a:ext>
            </a:extLst>
          </p:cNvPr>
          <p:cNvSpPr>
            <a:spLocks noGrp="1"/>
          </p:cNvSpPr>
          <p:nvPr>
            <p:ph type="sldNum" sz="quarter" idx="12"/>
          </p:nvPr>
        </p:nvSpPr>
        <p:spPr/>
        <p:txBody>
          <a:bodyPr/>
          <a:lstStyle/>
          <a:p>
            <a:fld id="{A2D3AD60-8DFE-4A91-8D6A-A890996E6D96}" type="slidenum">
              <a:rPr lang="en-IN" smtClean="0"/>
              <a:t>173</a:t>
            </a:fld>
            <a:endParaRPr lang="en-IN"/>
          </a:p>
        </p:txBody>
      </p:sp>
    </p:spTree>
    <p:extLst>
      <p:ext uri="{BB962C8B-B14F-4D97-AF65-F5344CB8AC3E}">
        <p14:creationId xmlns:p14="http://schemas.microsoft.com/office/powerpoint/2010/main" val="39554559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8483" y="576775"/>
            <a:ext cx="11021092" cy="5632311"/>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The MAC layer of a station wishing to transmit senses the medium.</a:t>
            </a:r>
          </a:p>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 If the medium is free for a specified time, called </a:t>
            </a:r>
            <a:r>
              <a:rPr lang="en-US" sz="2400" i="1" dirty="0">
                <a:solidFill>
                  <a:schemeClr val="bg1"/>
                </a:solidFill>
                <a:latin typeface="Arial" panose="020B0604020202020204" pitchFamily="34" charset="0"/>
                <a:cs typeface="Arial" panose="020B0604020202020204" pitchFamily="34" charset="0"/>
              </a:rPr>
              <a:t>distributed inter-frame space </a:t>
            </a:r>
            <a:r>
              <a:rPr lang="en-US" sz="2400" dirty="0">
                <a:solidFill>
                  <a:schemeClr val="bg1"/>
                </a:solidFill>
                <a:latin typeface="Arial" panose="020B0604020202020204" pitchFamily="34" charset="0"/>
                <a:cs typeface="Arial" panose="020B0604020202020204" pitchFamily="34" charset="0"/>
              </a:rPr>
              <a:t>(DIFS), then the station is able to transmit the packet; </a:t>
            </a:r>
          </a:p>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if the medium is busy (or becomes busy during the DIFS interval) the station defers using the </a:t>
            </a:r>
            <a:r>
              <a:rPr lang="en-US" sz="2400" i="1" dirty="0">
                <a:solidFill>
                  <a:schemeClr val="bg1"/>
                </a:solidFill>
                <a:latin typeface="Arial" panose="020B0604020202020204" pitchFamily="34" charset="0"/>
                <a:cs typeface="Arial" panose="020B0604020202020204" pitchFamily="34" charset="0"/>
              </a:rPr>
              <a:t>exponential </a:t>
            </a:r>
            <a:r>
              <a:rPr lang="en-IN" sz="2400" i="1" dirty="0" err="1">
                <a:solidFill>
                  <a:schemeClr val="bg1"/>
                </a:solidFill>
                <a:latin typeface="Arial" panose="020B0604020202020204" pitchFamily="34" charset="0"/>
                <a:cs typeface="Arial" panose="020B0604020202020204" pitchFamily="34" charset="0"/>
              </a:rPr>
              <a:t>backoff</a:t>
            </a:r>
            <a:r>
              <a:rPr lang="en-IN" sz="2400" i="1" dirty="0">
                <a:solidFill>
                  <a:schemeClr val="bg1"/>
                </a:solidFill>
                <a:latin typeface="Arial" panose="020B0604020202020204" pitchFamily="34" charset="0"/>
                <a:cs typeface="Arial" panose="020B0604020202020204" pitchFamily="34" charset="0"/>
              </a:rPr>
              <a:t> algorithm.</a:t>
            </a:r>
          </a:p>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This scheme implies that, except in cases of very high network congestion, no packets will be lost because retransmission occurs each time a packet is not acknowledged. </a:t>
            </a:r>
          </a:p>
          <a:p>
            <a:pPr marL="342900" indent="-342900" algn="just">
              <a:lnSpc>
                <a:spcPct val="150000"/>
              </a:lnSpc>
              <a:buFont typeface="Wingdings" panose="05000000000000000000" pitchFamily="2" charset="2"/>
              <a:buChar char="Ø"/>
            </a:pPr>
            <a:endParaRPr lang="en-US" sz="2400" dirty="0">
              <a:solidFill>
                <a:schemeClr val="bg1"/>
              </a:solidFill>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This entails that all packets sent will reach their destination in </a:t>
            </a:r>
            <a:r>
              <a:rPr lang="en-IN" sz="2400" dirty="0">
                <a:solidFill>
                  <a:schemeClr val="bg1"/>
                </a:solidFill>
                <a:latin typeface="Arial" panose="020B0604020202020204" pitchFamily="34" charset="0"/>
                <a:cs typeface="Arial" panose="020B0604020202020204" pitchFamily="34" charset="0"/>
              </a:rPr>
              <a:t>sequence.</a:t>
            </a:r>
          </a:p>
        </p:txBody>
      </p:sp>
      <p:sp>
        <p:nvSpPr>
          <p:cNvPr id="2" name="Date Placeholder 1">
            <a:extLst>
              <a:ext uri="{FF2B5EF4-FFF2-40B4-BE49-F238E27FC236}">
                <a16:creationId xmlns:a16="http://schemas.microsoft.com/office/drawing/2014/main" id="{6F8D8938-9E40-4ADC-83AE-5BF7F4DD92F9}"/>
              </a:ext>
            </a:extLst>
          </p:cNvPr>
          <p:cNvSpPr>
            <a:spLocks noGrp="1"/>
          </p:cNvSpPr>
          <p:nvPr>
            <p:ph type="dt" sz="half" idx="10"/>
          </p:nvPr>
        </p:nvSpPr>
        <p:spPr/>
        <p:txBody>
          <a:bodyPr/>
          <a:lstStyle/>
          <a:p>
            <a:fld id="{9262E5C1-451A-4B5F-A86A-7986330566A7}" type="datetime1">
              <a:rPr lang="en-IN" smtClean="0"/>
              <a:t>25-03-2023</a:t>
            </a:fld>
            <a:endParaRPr lang="en-IN"/>
          </a:p>
        </p:txBody>
      </p:sp>
      <p:sp>
        <p:nvSpPr>
          <p:cNvPr id="4" name="Slide Number Placeholder 3">
            <a:extLst>
              <a:ext uri="{FF2B5EF4-FFF2-40B4-BE49-F238E27FC236}">
                <a16:creationId xmlns:a16="http://schemas.microsoft.com/office/drawing/2014/main" id="{CDB25775-ADC0-4789-AFDE-2D31C5CFD007}"/>
              </a:ext>
            </a:extLst>
          </p:cNvPr>
          <p:cNvSpPr>
            <a:spLocks noGrp="1"/>
          </p:cNvSpPr>
          <p:nvPr>
            <p:ph type="sldNum" sz="quarter" idx="12"/>
          </p:nvPr>
        </p:nvSpPr>
        <p:spPr/>
        <p:txBody>
          <a:bodyPr/>
          <a:lstStyle/>
          <a:p>
            <a:fld id="{A2D3AD60-8DFE-4A91-8D6A-A890996E6D96}" type="slidenum">
              <a:rPr lang="en-IN" smtClean="0"/>
              <a:t>174</a:t>
            </a:fld>
            <a:endParaRPr lang="en-IN"/>
          </a:p>
        </p:txBody>
      </p:sp>
    </p:spTree>
    <p:extLst>
      <p:ext uri="{BB962C8B-B14F-4D97-AF65-F5344CB8AC3E}">
        <p14:creationId xmlns:p14="http://schemas.microsoft.com/office/powerpoint/2010/main" val="23997914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0748" y="525459"/>
            <a:ext cx="11260454" cy="5955476"/>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200" dirty="0">
                <a:solidFill>
                  <a:schemeClr val="bg1"/>
                </a:solidFill>
                <a:latin typeface="Arial" panose="020B0604020202020204" pitchFamily="34" charset="0"/>
                <a:cs typeface="Arial" panose="020B0604020202020204" pitchFamily="34" charset="0"/>
              </a:rPr>
              <a:t>The 802.11 MAC layer provides for two other robustness features: </a:t>
            </a:r>
          </a:p>
          <a:p>
            <a:pPr marL="342900" indent="-342900" algn="just">
              <a:lnSpc>
                <a:spcPct val="150000"/>
              </a:lnSpc>
              <a:buFont typeface="Wingdings" panose="05000000000000000000" pitchFamily="2" charset="2"/>
              <a:buChar char="ü"/>
            </a:pPr>
            <a:r>
              <a:rPr lang="en-US" sz="2800" i="1" dirty="0">
                <a:solidFill>
                  <a:srgbClr val="C00000"/>
                </a:solidFill>
                <a:latin typeface="Arial" panose="020B0604020202020204" pitchFamily="34" charset="0"/>
                <a:cs typeface="Arial" panose="020B0604020202020204" pitchFamily="34" charset="0"/>
              </a:rPr>
              <a:t>cycle redundancy check </a:t>
            </a:r>
            <a:r>
              <a:rPr lang="en-US" sz="2800" dirty="0">
                <a:solidFill>
                  <a:srgbClr val="C00000"/>
                </a:solidFill>
                <a:latin typeface="Arial" panose="020B0604020202020204" pitchFamily="34" charset="0"/>
                <a:cs typeface="Arial" panose="020B0604020202020204" pitchFamily="34" charset="0"/>
              </a:rPr>
              <a:t>(</a:t>
            </a:r>
            <a:r>
              <a:rPr lang="en-US" sz="2800" i="1" dirty="0">
                <a:solidFill>
                  <a:srgbClr val="C00000"/>
                </a:solidFill>
                <a:latin typeface="Arial" panose="020B0604020202020204" pitchFamily="34" charset="0"/>
                <a:cs typeface="Arial" panose="020B0604020202020204" pitchFamily="34" charset="0"/>
              </a:rPr>
              <a:t>CRC</a:t>
            </a:r>
            <a:r>
              <a:rPr lang="en-US" sz="2800" dirty="0">
                <a:solidFill>
                  <a:srgbClr val="C00000"/>
                </a:solidFill>
                <a:latin typeface="Arial" panose="020B0604020202020204" pitchFamily="34" charset="0"/>
                <a:cs typeface="Arial" panose="020B0604020202020204" pitchFamily="34" charset="0"/>
              </a:rPr>
              <a:t>) </a:t>
            </a:r>
            <a:r>
              <a:rPr lang="en-US" sz="2800" i="1" dirty="0">
                <a:solidFill>
                  <a:srgbClr val="C00000"/>
                </a:solidFill>
                <a:latin typeface="Arial" panose="020B0604020202020204" pitchFamily="34" charset="0"/>
                <a:cs typeface="Arial" panose="020B0604020202020204" pitchFamily="34" charset="0"/>
              </a:rPr>
              <a:t>checksum </a:t>
            </a:r>
            <a:r>
              <a:rPr lang="en-US" sz="2800" dirty="0">
                <a:solidFill>
                  <a:srgbClr val="C00000"/>
                </a:solidFill>
                <a:latin typeface="Arial" panose="020B0604020202020204" pitchFamily="34" charset="0"/>
                <a:cs typeface="Arial" panose="020B0604020202020204" pitchFamily="34" charset="0"/>
              </a:rPr>
              <a:t>and </a:t>
            </a:r>
          </a:p>
          <a:p>
            <a:pPr marL="342900" indent="-342900" algn="just">
              <a:lnSpc>
                <a:spcPct val="150000"/>
              </a:lnSpc>
              <a:buFont typeface="Wingdings" panose="05000000000000000000" pitchFamily="2" charset="2"/>
              <a:buChar char="ü"/>
            </a:pPr>
            <a:r>
              <a:rPr lang="en-US" sz="2800" i="1" dirty="0">
                <a:solidFill>
                  <a:srgbClr val="C00000"/>
                </a:solidFill>
                <a:latin typeface="Arial" panose="020B0604020202020204" pitchFamily="34" charset="0"/>
                <a:cs typeface="Arial" panose="020B0604020202020204" pitchFamily="34" charset="0"/>
              </a:rPr>
              <a:t>packet fragmentation</a:t>
            </a:r>
            <a:r>
              <a:rPr lang="en-US" sz="2800" dirty="0">
                <a:solidFill>
                  <a:srgbClr val="C00000"/>
                </a:solidFill>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Ø"/>
            </a:pPr>
            <a:r>
              <a:rPr lang="en-US" sz="2200" dirty="0">
                <a:solidFill>
                  <a:schemeClr val="bg1"/>
                </a:solidFill>
                <a:latin typeface="Arial" panose="020B0604020202020204" pitchFamily="34" charset="0"/>
                <a:cs typeface="Arial" panose="020B0604020202020204" pitchFamily="34" charset="0"/>
              </a:rPr>
              <a:t>Each packet has a CRC checksum calculated and attached to </a:t>
            </a:r>
            <a:r>
              <a:rPr lang="en-US" sz="2200" dirty="0">
                <a:solidFill>
                  <a:srgbClr val="C00000"/>
                </a:solidFill>
                <a:latin typeface="Arial" panose="020B0604020202020204" pitchFamily="34" charset="0"/>
                <a:cs typeface="Arial" panose="020B0604020202020204" pitchFamily="34" charset="0"/>
              </a:rPr>
              <a:t>ensure that the data </a:t>
            </a:r>
            <a:r>
              <a:rPr lang="en-US" sz="2200" dirty="0">
                <a:solidFill>
                  <a:schemeClr val="bg1"/>
                </a:solidFill>
                <a:latin typeface="Arial" panose="020B0604020202020204" pitchFamily="34" charset="0"/>
                <a:cs typeface="Arial" panose="020B0604020202020204" pitchFamily="34" charset="0"/>
              </a:rPr>
              <a:t>was </a:t>
            </a:r>
            <a:r>
              <a:rPr lang="en-US" sz="2200" dirty="0">
                <a:solidFill>
                  <a:srgbClr val="C00000"/>
                </a:solidFill>
                <a:latin typeface="Arial" panose="020B0604020202020204" pitchFamily="34" charset="0"/>
                <a:cs typeface="Arial" panose="020B0604020202020204" pitchFamily="34" charset="0"/>
              </a:rPr>
              <a:t>not corrupted in transmit. </a:t>
            </a:r>
          </a:p>
          <a:p>
            <a:pPr marL="342900" indent="-342900" algn="just">
              <a:lnSpc>
                <a:spcPct val="150000"/>
              </a:lnSpc>
              <a:buFont typeface="Wingdings" panose="05000000000000000000" pitchFamily="2" charset="2"/>
              <a:buChar char="Ø"/>
            </a:pPr>
            <a:r>
              <a:rPr lang="en-US" sz="2200" dirty="0">
                <a:solidFill>
                  <a:schemeClr val="bg1"/>
                </a:solidFill>
                <a:latin typeface="Arial" panose="020B0604020202020204" pitchFamily="34" charset="0"/>
                <a:cs typeface="Arial" panose="020B0604020202020204" pitchFamily="34" charset="0"/>
              </a:rPr>
              <a:t>Packet fragmentation allows </a:t>
            </a:r>
            <a:r>
              <a:rPr lang="en-US" sz="2200" dirty="0">
                <a:solidFill>
                  <a:srgbClr val="C00000"/>
                </a:solidFill>
                <a:latin typeface="Arial" panose="020B0604020202020204" pitchFamily="34" charset="0"/>
                <a:cs typeface="Arial" panose="020B0604020202020204" pitchFamily="34" charset="0"/>
              </a:rPr>
              <a:t>large packets to be segmented into smaller units </a:t>
            </a:r>
            <a:r>
              <a:rPr lang="en-US" sz="2200" dirty="0">
                <a:solidFill>
                  <a:schemeClr val="bg1"/>
                </a:solidFill>
                <a:latin typeface="Arial" panose="020B0604020202020204" pitchFamily="34" charset="0"/>
                <a:cs typeface="Arial" panose="020B0604020202020204" pitchFamily="34" charset="0"/>
              </a:rPr>
              <a:t>when sent over the medium. </a:t>
            </a:r>
          </a:p>
          <a:p>
            <a:pPr marL="342900" indent="-342900" algn="just">
              <a:lnSpc>
                <a:spcPct val="150000"/>
              </a:lnSpc>
              <a:buFont typeface="Wingdings" panose="05000000000000000000" pitchFamily="2" charset="2"/>
              <a:buChar char="Ø"/>
            </a:pPr>
            <a:r>
              <a:rPr lang="en-US" sz="2200" dirty="0">
                <a:solidFill>
                  <a:schemeClr val="bg1"/>
                </a:solidFill>
                <a:latin typeface="Arial" panose="020B0604020202020204" pitchFamily="34" charset="0"/>
                <a:cs typeface="Arial" panose="020B0604020202020204" pitchFamily="34" charset="0"/>
              </a:rPr>
              <a:t>This is useful in very </a:t>
            </a:r>
            <a:r>
              <a:rPr lang="en-US" sz="2200" dirty="0">
                <a:solidFill>
                  <a:srgbClr val="C00000"/>
                </a:solidFill>
                <a:latin typeface="Arial" panose="020B0604020202020204" pitchFamily="34" charset="0"/>
                <a:cs typeface="Arial" panose="020B0604020202020204" pitchFamily="34" charset="0"/>
              </a:rPr>
              <a:t>congested environments or when interference </a:t>
            </a:r>
            <a:r>
              <a:rPr lang="en-US" sz="2200" dirty="0">
                <a:solidFill>
                  <a:schemeClr val="bg1"/>
                </a:solidFill>
                <a:latin typeface="Arial" panose="020B0604020202020204" pitchFamily="34" charset="0"/>
                <a:cs typeface="Arial" panose="020B0604020202020204" pitchFamily="34" charset="0"/>
              </a:rPr>
              <a:t>is a factor, since large packets have a better chance of being corrupted. </a:t>
            </a:r>
          </a:p>
          <a:p>
            <a:pPr marL="342900" indent="-342900" algn="just">
              <a:lnSpc>
                <a:spcPct val="150000"/>
              </a:lnSpc>
              <a:buFont typeface="Wingdings" panose="05000000000000000000" pitchFamily="2" charset="2"/>
              <a:buChar char="Ø"/>
            </a:pPr>
            <a:r>
              <a:rPr lang="en-US" sz="2200" dirty="0">
                <a:solidFill>
                  <a:schemeClr val="bg1"/>
                </a:solidFill>
                <a:latin typeface="Arial" panose="020B0604020202020204" pitchFamily="34" charset="0"/>
                <a:cs typeface="Arial" panose="020B0604020202020204" pitchFamily="34" charset="0"/>
              </a:rPr>
              <a:t>This technique </a:t>
            </a:r>
            <a:r>
              <a:rPr lang="en-US" sz="2200" dirty="0">
                <a:solidFill>
                  <a:srgbClr val="C00000"/>
                </a:solidFill>
                <a:latin typeface="Arial" panose="020B0604020202020204" pitchFamily="34" charset="0"/>
                <a:cs typeface="Arial" panose="020B0604020202020204" pitchFamily="34" charset="0"/>
              </a:rPr>
              <a:t>reduces the need for retransmission </a:t>
            </a:r>
            <a:r>
              <a:rPr lang="en-US" sz="2200" dirty="0">
                <a:solidFill>
                  <a:schemeClr val="bg1"/>
                </a:solidFill>
                <a:latin typeface="Arial" panose="020B0604020202020204" pitchFamily="34" charset="0"/>
                <a:cs typeface="Arial" panose="020B0604020202020204" pitchFamily="34" charset="0"/>
              </a:rPr>
              <a:t>in many cases </a:t>
            </a:r>
            <a:r>
              <a:rPr lang="en-US" sz="2200" dirty="0">
                <a:solidFill>
                  <a:srgbClr val="C00000"/>
                </a:solidFill>
                <a:latin typeface="Arial" panose="020B0604020202020204" pitchFamily="34" charset="0"/>
                <a:cs typeface="Arial" panose="020B0604020202020204" pitchFamily="34" charset="0"/>
              </a:rPr>
              <a:t>and improves overall wireless network performance. </a:t>
            </a:r>
            <a:endParaRPr lang="en-IN" sz="2200" dirty="0">
              <a:solidFill>
                <a:srgbClr val="C00000"/>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052FE9A4-FA26-421D-A8E5-570946050754}"/>
              </a:ext>
            </a:extLst>
          </p:cNvPr>
          <p:cNvSpPr>
            <a:spLocks noGrp="1"/>
          </p:cNvSpPr>
          <p:nvPr>
            <p:ph type="dt" sz="half" idx="10"/>
          </p:nvPr>
        </p:nvSpPr>
        <p:spPr/>
        <p:txBody>
          <a:bodyPr/>
          <a:lstStyle/>
          <a:p>
            <a:fld id="{AEE6EBDE-0C45-4203-A3C6-B38409466F74}" type="datetime1">
              <a:rPr lang="en-IN" smtClean="0"/>
              <a:t>25-03-2023</a:t>
            </a:fld>
            <a:endParaRPr lang="en-IN" dirty="0"/>
          </a:p>
        </p:txBody>
      </p:sp>
      <p:sp>
        <p:nvSpPr>
          <p:cNvPr id="4" name="Slide Number Placeholder 3">
            <a:extLst>
              <a:ext uri="{FF2B5EF4-FFF2-40B4-BE49-F238E27FC236}">
                <a16:creationId xmlns:a16="http://schemas.microsoft.com/office/drawing/2014/main" id="{DF6779EB-D7A2-4DED-B99F-069BFC45EC5C}"/>
              </a:ext>
            </a:extLst>
          </p:cNvPr>
          <p:cNvSpPr>
            <a:spLocks noGrp="1"/>
          </p:cNvSpPr>
          <p:nvPr>
            <p:ph type="sldNum" sz="quarter" idx="12"/>
          </p:nvPr>
        </p:nvSpPr>
        <p:spPr/>
        <p:txBody>
          <a:bodyPr/>
          <a:lstStyle/>
          <a:p>
            <a:fld id="{A2D3AD60-8DFE-4A91-8D6A-A890996E6D96}" type="slidenum">
              <a:rPr lang="en-IN" smtClean="0"/>
              <a:t>175</a:t>
            </a:fld>
            <a:endParaRPr lang="en-IN"/>
          </a:p>
        </p:txBody>
      </p:sp>
    </p:spTree>
    <p:extLst>
      <p:ext uri="{BB962C8B-B14F-4D97-AF65-F5344CB8AC3E}">
        <p14:creationId xmlns:p14="http://schemas.microsoft.com/office/powerpoint/2010/main" val="15566862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F5F218-DC39-43F2-8A29-AEB759A2696C}"/>
              </a:ext>
            </a:extLst>
          </p:cNvPr>
          <p:cNvSpPr/>
          <p:nvPr/>
        </p:nvSpPr>
        <p:spPr>
          <a:xfrm>
            <a:off x="559170" y="592486"/>
            <a:ext cx="10850358" cy="5863144"/>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The MAC layer is responsible for reassembling fragments received, rendering the process transparent to higher-level </a:t>
            </a:r>
            <a:r>
              <a:rPr lang="en-IN" sz="2400" dirty="0">
                <a:solidFill>
                  <a:prstClr val="black"/>
                </a:solidFill>
                <a:latin typeface="Arial" panose="020B0604020202020204" pitchFamily="34" charset="0"/>
                <a:cs typeface="Arial" panose="020B0604020202020204" pitchFamily="34" charset="0"/>
              </a:rPr>
              <a:t>protocols.</a:t>
            </a:r>
          </a:p>
          <a:p>
            <a:pPr marL="342900" indent="-342900" algn="just">
              <a:lnSpc>
                <a:spcPct val="150000"/>
              </a:lnSpc>
              <a:buFont typeface="Wingdings" panose="05000000000000000000" pitchFamily="2" charset="2"/>
              <a:buChar char="Ø"/>
            </a:pPr>
            <a:endParaRPr lang="en-IN" sz="2400" dirty="0">
              <a:solidFill>
                <a:prstClr val="black"/>
              </a:solidFill>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The following are some of the reasons it is preferable to use smaller packets in a WLAN environment:</a:t>
            </a:r>
          </a:p>
          <a:p>
            <a:pPr marL="342900" indent="-342900" algn="just">
              <a:lnSpc>
                <a:spcPct val="150000"/>
              </a:lnSpc>
              <a:buFont typeface="Wingdings" panose="05000000000000000000" pitchFamily="2" charset="2"/>
              <a:buChar char="ü"/>
            </a:pPr>
            <a:r>
              <a:rPr lang="en-US" sz="2800" dirty="0">
                <a:solidFill>
                  <a:srgbClr val="C00000"/>
                </a:solidFill>
                <a:latin typeface="Arial" panose="020B0604020202020204" pitchFamily="34" charset="0"/>
                <a:cs typeface="Arial" panose="020B0604020202020204" pitchFamily="34" charset="0"/>
              </a:rPr>
              <a:t>Due to higher BER of a radio link, the probability of a packet getting corrupted increases with packet size.</a:t>
            </a:r>
          </a:p>
          <a:p>
            <a:pPr marL="342900" indent="-342900" algn="just">
              <a:lnSpc>
                <a:spcPct val="150000"/>
              </a:lnSpc>
              <a:buFont typeface="Wingdings" panose="05000000000000000000" pitchFamily="2" charset="2"/>
              <a:buChar char="ü"/>
            </a:pPr>
            <a:r>
              <a:rPr lang="en-US" sz="2800" dirty="0">
                <a:solidFill>
                  <a:srgbClr val="C00000"/>
                </a:solidFill>
                <a:latin typeface="Arial" panose="020B0604020202020204" pitchFamily="34" charset="0"/>
                <a:cs typeface="Arial" panose="020B0604020202020204" pitchFamily="34" charset="0"/>
              </a:rPr>
              <a:t>In case of corrupted packets (either due to collision or interference), smaller </a:t>
            </a:r>
            <a:r>
              <a:rPr lang="en-IN" sz="2800" dirty="0">
                <a:solidFill>
                  <a:srgbClr val="C00000"/>
                </a:solidFill>
                <a:latin typeface="Arial" panose="020B0604020202020204" pitchFamily="34" charset="0"/>
                <a:cs typeface="Arial" panose="020B0604020202020204" pitchFamily="34" charset="0"/>
              </a:rPr>
              <a:t>packets cause less overhead.</a:t>
            </a:r>
          </a:p>
          <a:p>
            <a:pPr algn="just">
              <a:lnSpc>
                <a:spcPct val="150000"/>
              </a:lnSpc>
            </a:pPr>
            <a:endParaRPr lang="en-IN" sz="2000" dirty="0">
              <a:solidFill>
                <a:srgbClr val="C00000"/>
              </a:solidFill>
            </a:endParaRPr>
          </a:p>
        </p:txBody>
      </p:sp>
      <p:sp>
        <p:nvSpPr>
          <p:cNvPr id="3" name="Date Placeholder 2">
            <a:extLst>
              <a:ext uri="{FF2B5EF4-FFF2-40B4-BE49-F238E27FC236}">
                <a16:creationId xmlns:a16="http://schemas.microsoft.com/office/drawing/2014/main" id="{498C619C-FF41-4087-AE2D-12C70CD4BA7C}"/>
              </a:ext>
            </a:extLst>
          </p:cNvPr>
          <p:cNvSpPr>
            <a:spLocks noGrp="1"/>
          </p:cNvSpPr>
          <p:nvPr>
            <p:ph type="dt" sz="half" idx="10"/>
          </p:nvPr>
        </p:nvSpPr>
        <p:spPr/>
        <p:txBody>
          <a:bodyPr/>
          <a:lstStyle/>
          <a:p>
            <a:fld id="{D7996D97-B2EE-4D3D-81A6-AEB4F4E29D4A}" type="datetime1">
              <a:rPr lang="en-IN" smtClean="0"/>
              <a:t>25-03-2023</a:t>
            </a:fld>
            <a:endParaRPr lang="en-IN"/>
          </a:p>
        </p:txBody>
      </p:sp>
      <p:sp>
        <p:nvSpPr>
          <p:cNvPr id="4" name="Slide Number Placeholder 3">
            <a:extLst>
              <a:ext uri="{FF2B5EF4-FFF2-40B4-BE49-F238E27FC236}">
                <a16:creationId xmlns:a16="http://schemas.microsoft.com/office/drawing/2014/main" id="{7423AC43-A23C-41F9-B818-9BDC2C17C44C}"/>
              </a:ext>
            </a:extLst>
          </p:cNvPr>
          <p:cNvSpPr>
            <a:spLocks noGrp="1"/>
          </p:cNvSpPr>
          <p:nvPr>
            <p:ph type="sldNum" sz="quarter" idx="12"/>
          </p:nvPr>
        </p:nvSpPr>
        <p:spPr/>
        <p:txBody>
          <a:bodyPr/>
          <a:lstStyle/>
          <a:p>
            <a:fld id="{A2D3AD60-8DFE-4A91-8D6A-A890996E6D96}" type="slidenum">
              <a:rPr lang="en-IN" smtClean="0"/>
              <a:t>176</a:t>
            </a:fld>
            <a:endParaRPr lang="en-IN"/>
          </a:p>
        </p:txBody>
      </p:sp>
    </p:spTree>
    <p:extLst>
      <p:ext uri="{BB962C8B-B14F-4D97-AF65-F5344CB8AC3E}">
        <p14:creationId xmlns:p14="http://schemas.microsoft.com/office/powerpoint/2010/main" val="67352438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5166" y="738555"/>
            <a:ext cx="11121667" cy="4616648"/>
          </a:xfrm>
          <a:prstGeom prst="rect">
            <a:avLst/>
          </a:prstGeom>
        </p:spPr>
        <p:txBody>
          <a:bodyPr wrap="square">
            <a:spAutoFit/>
          </a:bodyPr>
          <a:lstStyle/>
          <a:p>
            <a:pPr algn="just">
              <a:lnSpc>
                <a:spcPct val="150000"/>
              </a:lnSpc>
            </a:pPr>
            <a:r>
              <a:rPr lang="en-US" sz="2800" i="1" dirty="0">
                <a:solidFill>
                  <a:srgbClr val="C00000"/>
                </a:solidFill>
                <a:latin typeface="Arial" panose="020B0604020202020204" pitchFamily="34" charset="0"/>
                <a:cs typeface="Arial" panose="020B0604020202020204" pitchFamily="34" charset="0"/>
              </a:rPr>
              <a:t>send-and-wait </a:t>
            </a:r>
            <a:r>
              <a:rPr lang="en-US" sz="2800" dirty="0">
                <a:solidFill>
                  <a:srgbClr val="C00000"/>
                </a:solidFill>
                <a:latin typeface="Arial" panose="020B0604020202020204" pitchFamily="34" charset="0"/>
                <a:cs typeface="Arial" panose="020B0604020202020204" pitchFamily="34" charset="0"/>
              </a:rPr>
              <a:t>algorithm is used at the MAC sublayer</a:t>
            </a:r>
            <a:r>
              <a:rPr lang="en-US" sz="2400" dirty="0">
                <a:solidFill>
                  <a:srgbClr val="C00000"/>
                </a:solidFill>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ü"/>
            </a:pPr>
            <a:endParaRPr lang="en-US" sz="2400" dirty="0">
              <a:solidFill>
                <a:srgbClr val="C00000"/>
              </a:solidFill>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ü"/>
            </a:pPr>
            <a:endParaRPr lang="en-US" sz="2400" dirty="0">
              <a:solidFill>
                <a:srgbClr val="C00000"/>
              </a:solidFill>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In this mechanism the transmitting station is not allowed to transmit a new packet until one </a:t>
            </a:r>
            <a:r>
              <a:rPr lang="en-IN" sz="2400" dirty="0">
                <a:solidFill>
                  <a:schemeClr val="bg1"/>
                </a:solidFill>
                <a:latin typeface="Arial" panose="020B0604020202020204" pitchFamily="34" charset="0"/>
                <a:cs typeface="Arial" panose="020B0604020202020204" pitchFamily="34" charset="0"/>
              </a:rPr>
              <a:t>of the following happens:</a:t>
            </a:r>
          </a:p>
          <a:p>
            <a:pPr marL="342900" indent="-342900" algn="just">
              <a:lnSpc>
                <a:spcPct val="150000"/>
              </a:lnSpc>
              <a:buFont typeface="Wingdings" panose="05000000000000000000" pitchFamily="2" charset="2"/>
              <a:buChar char="ü"/>
            </a:pPr>
            <a:r>
              <a:rPr lang="en-US" sz="2400" dirty="0">
                <a:solidFill>
                  <a:srgbClr val="C00000"/>
                </a:solidFill>
                <a:latin typeface="Arial" panose="020B0604020202020204" pitchFamily="34" charset="0"/>
                <a:cs typeface="Arial" panose="020B0604020202020204" pitchFamily="34" charset="0"/>
              </a:rPr>
              <a:t>Receives an ACK for the packet, or</a:t>
            </a:r>
          </a:p>
          <a:p>
            <a:pPr marL="342900" indent="-342900" algn="just">
              <a:lnSpc>
                <a:spcPct val="150000"/>
              </a:lnSpc>
              <a:buFont typeface="Wingdings" panose="05000000000000000000" pitchFamily="2" charset="2"/>
              <a:buChar char="ü"/>
            </a:pPr>
            <a:r>
              <a:rPr lang="en-US" sz="2400" dirty="0">
                <a:solidFill>
                  <a:srgbClr val="C00000"/>
                </a:solidFill>
                <a:latin typeface="Arial" panose="020B0604020202020204" pitchFamily="34" charset="0"/>
                <a:cs typeface="Arial" panose="020B0604020202020204" pitchFamily="34" charset="0"/>
              </a:rPr>
              <a:t>Decides that packet was retransmitted too many times and drops the whole </a:t>
            </a:r>
            <a:r>
              <a:rPr lang="en-IN" sz="2400" dirty="0">
                <a:solidFill>
                  <a:srgbClr val="C00000"/>
                </a:solidFill>
                <a:latin typeface="Arial" panose="020B0604020202020204" pitchFamily="34" charset="0"/>
                <a:cs typeface="Arial" panose="020B0604020202020204" pitchFamily="34" charset="0"/>
              </a:rPr>
              <a:t>frame.</a:t>
            </a:r>
          </a:p>
        </p:txBody>
      </p:sp>
      <p:sp>
        <p:nvSpPr>
          <p:cNvPr id="2" name="Date Placeholder 1">
            <a:extLst>
              <a:ext uri="{FF2B5EF4-FFF2-40B4-BE49-F238E27FC236}">
                <a16:creationId xmlns:a16="http://schemas.microsoft.com/office/drawing/2014/main" id="{C86B40AF-844D-4727-965A-5265457765D7}"/>
              </a:ext>
            </a:extLst>
          </p:cNvPr>
          <p:cNvSpPr>
            <a:spLocks noGrp="1"/>
          </p:cNvSpPr>
          <p:nvPr>
            <p:ph type="dt" sz="half" idx="10"/>
          </p:nvPr>
        </p:nvSpPr>
        <p:spPr/>
        <p:txBody>
          <a:bodyPr/>
          <a:lstStyle/>
          <a:p>
            <a:fld id="{22CF1B6F-0294-4A42-B408-87CF532335AE}" type="datetime1">
              <a:rPr lang="en-IN" smtClean="0"/>
              <a:t>25-03-2023</a:t>
            </a:fld>
            <a:endParaRPr lang="en-IN"/>
          </a:p>
        </p:txBody>
      </p:sp>
      <p:sp>
        <p:nvSpPr>
          <p:cNvPr id="4" name="Slide Number Placeholder 3">
            <a:extLst>
              <a:ext uri="{FF2B5EF4-FFF2-40B4-BE49-F238E27FC236}">
                <a16:creationId xmlns:a16="http://schemas.microsoft.com/office/drawing/2014/main" id="{92350340-CEFD-4E10-8D01-2E3021CD09F7}"/>
              </a:ext>
            </a:extLst>
          </p:cNvPr>
          <p:cNvSpPr>
            <a:spLocks noGrp="1"/>
          </p:cNvSpPr>
          <p:nvPr>
            <p:ph type="sldNum" sz="quarter" idx="12"/>
          </p:nvPr>
        </p:nvSpPr>
        <p:spPr/>
        <p:txBody>
          <a:bodyPr/>
          <a:lstStyle/>
          <a:p>
            <a:fld id="{A2D3AD60-8DFE-4A91-8D6A-A890996E6D96}" type="slidenum">
              <a:rPr lang="en-IN" smtClean="0"/>
              <a:t>177</a:t>
            </a:fld>
            <a:endParaRPr lang="en-IN"/>
          </a:p>
        </p:txBody>
      </p:sp>
    </p:spTree>
    <p:extLst>
      <p:ext uri="{BB962C8B-B14F-4D97-AF65-F5344CB8AC3E}">
        <p14:creationId xmlns:p14="http://schemas.microsoft.com/office/powerpoint/2010/main" val="55005441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7261" y="194247"/>
            <a:ext cx="6156622" cy="584775"/>
          </a:xfrm>
          <a:prstGeom prst="rect">
            <a:avLst/>
          </a:prstGeom>
        </p:spPr>
        <p:txBody>
          <a:bodyPr wrap="none">
            <a:spAutoFit/>
          </a:bodyPr>
          <a:lstStyle/>
          <a:p>
            <a:r>
              <a:rPr lang="en-IN" sz="3200" b="1" dirty="0">
                <a:solidFill>
                  <a:schemeClr val="bg1"/>
                </a:solidFill>
                <a:latin typeface="Arial" panose="020B0604020202020204" pitchFamily="34" charset="0"/>
                <a:cs typeface="Arial" panose="020B0604020202020204" pitchFamily="34" charset="0"/>
              </a:rPr>
              <a:t>Exponential </a:t>
            </a:r>
            <a:r>
              <a:rPr lang="en-IN" sz="3200" b="1" dirty="0" err="1">
                <a:solidFill>
                  <a:schemeClr val="bg1"/>
                </a:solidFill>
                <a:latin typeface="Arial" panose="020B0604020202020204" pitchFamily="34" charset="0"/>
                <a:cs typeface="Arial" panose="020B0604020202020204" pitchFamily="34" charset="0"/>
              </a:rPr>
              <a:t>Backoff</a:t>
            </a:r>
            <a:r>
              <a:rPr lang="en-IN" sz="3200" b="1" dirty="0">
                <a:solidFill>
                  <a:schemeClr val="bg1"/>
                </a:solidFill>
                <a:latin typeface="Arial" panose="020B0604020202020204" pitchFamily="34" charset="0"/>
                <a:cs typeface="Arial" panose="020B0604020202020204" pitchFamily="34" charset="0"/>
              </a:rPr>
              <a:t> Algorithm</a:t>
            </a:r>
            <a:endParaRPr lang="en-IN" sz="32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464026" y="899411"/>
            <a:ext cx="11245754" cy="6209392"/>
          </a:xfrm>
          <a:prstGeom prst="rect">
            <a:avLst/>
          </a:prstGeom>
        </p:spPr>
        <p:txBody>
          <a:bodyPr wrap="square">
            <a:spAutoFit/>
          </a:bodyPr>
          <a:lstStyle/>
          <a:p>
            <a:pPr algn="just">
              <a:lnSpc>
                <a:spcPct val="150000"/>
              </a:lnSpc>
            </a:pPr>
            <a:r>
              <a:rPr lang="en-US" sz="2400" dirty="0">
                <a:solidFill>
                  <a:srgbClr val="FF0000"/>
                </a:solidFill>
                <a:latin typeface="Arial" panose="020B0604020202020204" pitchFamily="34" charset="0"/>
                <a:cs typeface="Arial" panose="020B0604020202020204" pitchFamily="34" charset="0"/>
              </a:rPr>
              <a:t>Explain Exponential </a:t>
            </a:r>
            <a:r>
              <a:rPr lang="en-US" sz="2400" dirty="0" err="1">
                <a:solidFill>
                  <a:srgbClr val="FF0000"/>
                </a:solidFill>
                <a:latin typeface="Arial" panose="020B0604020202020204" pitchFamily="34" charset="0"/>
                <a:cs typeface="Arial" panose="020B0604020202020204" pitchFamily="34" charset="0"/>
              </a:rPr>
              <a:t>Backoff</a:t>
            </a:r>
            <a:r>
              <a:rPr lang="en-US" sz="2400" dirty="0">
                <a:solidFill>
                  <a:srgbClr val="FF0000"/>
                </a:solidFill>
                <a:latin typeface="Arial" panose="020B0604020202020204" pitchFamily="34" charset="0"/>
                <a:cs typeface="Arial" panose="020B0604020202020204" pitchFamily="34" charset="0"/>
              </a:rPr>
              <a:t> algorithm.</a:t>
            </a:r>
          </a:p>
          <a:p>
            <a:pPr marL="342900" indent="-342900" algn="just">
              <a:lnSpc>
                <a:spcPct val="150000"/>
              </a:lnSpc>
              <a:buFont typeface="Wingdings" panose="05000000000000000000" pitchFamily="2" charset="2"/>
              <a:buChar char="Ø"/>
            </a:pPr>
            <a:r>
              <a:rPr lang="en-US" sz="2200" dirty="0">
                <a:solidFill>
                  <a:schemeClr val="bg1"/>
                </a:solidFill>
                <a:latin typeface="Arial" panose="020B0604020202020204" pitchFamily="34" charset="0"/>
                <a:cs typeface="Arial" panose="020B0604020202020204" pitchFamily="34" charset="0"/>
              </a:rPr>
              <a:t>used </a:t>
            </a:r>
            <a:r>
              <a:rPr lang="en-US" sz="2200" dirty="0">
                <a:solidFill>
                  <a:srgbClr val="C00000"/>
                </a:solidFill>
                <a:latin typeface="Arial" panose="020B0604020202020204" pitchFamily="34" charset="0"/>
                <a:cs typeface="Arial" panose="020B0604020202020204" pitchFamily="34" charset="0"/>
              </a:rPr>
              <a:t>to resolve contention problems among different stations wishing to transmit data at the same time. </a:t>
            </a:r>
          </a:p>
          <a:p>
            <a:pPr marL="342900" indent="-342900" algn="just">
              <a:lnSpc>
                <a:spcPct val="150000"/>
              </a:lnSpc>
              <a:buFont typeface="Wingdings" panose="05000000000000000000" pitchFamily="2" charset="2"/>
              <a:buChar char="Ø"/>
            </a:pPr>
            <a:r>
              <a:rPr lang="en-US" sz="2200" dirty="0">
                <a:solidFill>
                  <a:schemeClr val="bg1"/>
                </a:solidFill>
                <a:latin typeface="Arial" panose="020B0604020202020204" pitchFamily="34" charset="0"/>
                <a:cs typeface="Arial" panose="020B0604020202020204" pitchFamily="34" charset="0"/>
              </a:rPr>
              <a:t>When a station goes into the </a:t>
            </a:r>
            <a:r>
              <a:rPr lang="en-US" sz="2200" dirty="0" err="1">
                <a:solidFill>
                  <a:srgbClr val="C00000"/>
                </a:solidFill>
                <a:latin typeface="Arial" panose="020B0604020202020204" pitchFamily="34" charset="0"/>
                <a:cs typeface="Arial" panose="020B0604020202020204" pitchFamily="34" charset="0"/>
              </a:rPr>
              <a:t>backoff</a:t>
            </a:r>
            <a:r>
              <a:rPr lang="en-US" sz="2200" dirty="0">
                <a:solidFill>
                  <a:srgbClr val="C00000"/>
                </a:solidFill>
                <a:latin typeface="Arial" panose="020B0604020202020204" pitchFamily="34" charset="0"/>
                <a:cs typeface="Arial" panose="020B0604020202020204" pitchFamily="34" charset="0"/>
              </a:rPr>
              <a:t> state, it waits an additional, randomly selected number of time slots. </a:t>
            </a:r>
          </a:p>
          <a:p>
            <a:pPr marL="342900" indent="-342900" algn="just">
              <a:lnSpc>
                <a:spcPct val="150000"/>
              </a:lnSpc>
              <a:buFont typeface="Wingdings" panose="05000000000000000000" pitchFamily="2" charset="2"/>
              <a:buChar char="Ø"/>
            </a:pPr>
            <a:r>
              <a:rPr lang="en-US" sz="2200" dirty="0">
                <a:solidFill>
                  <a:schemeClr val="bg1"/>
                </a:solidFill>
                <a:latin typeface="Arial" panose="020B0604020202020204" pitchFamily="34" charset="0"/>
                <a:cs typeface="Arial" panose="020B0604020202020204" pitchFamily="34" charset="0"/>
              </a:rPr>
              <a:t>During the wait, the station </a:t>
            </a:r>
            <a:r>
              <a:rPr lang="en-US" sz="2200" dirty="0">
                <a:solidFill>
                  <a:srgbClr val="C00000"/>
                </a:solidFill>
                <a:latin typeface="Arial" panose="020B0604020202020204" pitchFamily="34" charset="0"/>
                <a:cs typeface="Arial" panose="020B0604020202020204" pitchFamily="34" charset="0"/>
              </a:rPr>
              <a:t>continues sensing the medium to check whether it remains free or another transmission begins. </a:t>
            </a:r>
          </a:p>
          <a:p>
            <a:pPr marL="342900" indent="-342900" algn="just">
              <a:lnSpc>
                <a:spcPct val="150000"/>
              </a:lnSpc>
              <a:buFont typeface="Wingdings" panose="05000000000000000000" pitchFamily="2" charset="2"/>
              <a:buChar char="Ø"/>
            </a:pPr>
            <a:r>
              <a:rPr lang="en-US" sz="2200" dirty="0">
                <a:solidFill>
                  <a:schemeClr val="bg1"/>
                </a:solidFill>
                <a:latin typeface="Arial" panose="020B0604020202020204" pitchFamily="34" charset="0"/>
                <a:cs typeface="Arial" panose="020B0604020202020204" pitchFamily="34" charset="0"/>
              </a:rPr>
              <a:t>At the end of its </a:t>
            </a:r>
            <a:r>
              <a:rPr lang="en-US" sz="2200" dirty="0">
                <a:solidFill>
                  <a:srgbClr val="C00000"/>
                </a:solidFill>
                <a:latin typeface="Arial" panose="020B0604020202020204" pitchFamily="34" charset="0"/>
                <a:cs typeface="Arial" panose="020B0604020202020204" pitchFamily="34" charset="0"/>
              </a:rPr>
              <a:t>contention window</a:t>
            </a:r>
            <a:r>
              <a:rPr lang="en-US" sz="2200" dirty="0">
                <a:solidFill>
                  <a:schemeClr val="bg1"/>
                </a:solidFill>
                <a:latin typeface="Arial" panose="020B0604020202020204" pitchFamily="34" charset="0"/>
                <a:cs typeface="Arial" panose="020B0604020202020204" pitchFamily="34" charset="0"/>
              </a:rPr>
              <a:t>, if the medium is still free the station can send its frame. </a:t>
            </a:r>
          </a:p>
          <a:p>
            <a:pPr marL="342900" indent="-342900" algn="just">
              <a:lnSpc>
                <a:spcPct val="150000"/>
              </a:lnSpc>
              <a:buFont typeface="Wingdings" panose="05000000000000000000" pitchFamily="2" charset="2"/>
              <a:buChar char="Ø"/>
            </a:pPr>
            <a:r>
              <a:rPr lang="en-US" sz="2200" dirty="0">
                <a:solidFill>
                  <a:schemeClr val="bg1"/>
                </a:solidFill>
                <a:latin typeface="Arial" panose="020B0604020202020204" pitchFamily="34" charset="0"/>
                <a:cs typeface="Arial" panose="020B0604020202020204" pitchFamily="34" charset="0"/>
              </a:rPr>
              <a:t>If during the contention window another station begins transmitting data, the </a:t>
            </a:r>
            <a:r>
              <a:rPr lang="en-US" sz="2200" dirty="0" err="1">
                <a:solidFill>
                  <a:schemeClr val="bg1"/>
                </a:solidFill>
                <a:latin typeface="Arial" panose="020B0604020202020204" pitchFamily="34" charset="0"/>
                <a:cs typeface="Arial" panose="020B0604020202020204" pitchFamily="34" charset="0"/>
              </a:rPr>
              <a:t>backoff</a:t>
            </a:r>
            <a:r>
              <a:rPr lang="en-US" sz="2200" dirty="0">
                <a:solidFill>
                  <a:schemeClr val="bg1"/>
                </a:solidFill>
                <a:latin typeface="Arial" panose="020B0604020202020204" pitchFamily="34" charset="0"/>
                <a:cs typeface="Arial" panose="020B0604020202020204" pitchFamily="34" charset="0"/>
              </a:rPr>
              <a:t> counter is frozen and counting down starts again when the channel returns to </a:t>
            </a:r>
            <a:r>
              <a:rPr lang="en-IN" sz="2200" dirty="0">
                <a:solidFill>
                  <a:schemeClr val="bg1"/>
                </a:solidFill>
                <a:latin typeface="Arial" panose="020B0604020202020204" pitchFamily="34" charset="0"/>
                <a:cs typeface="Arial" panose="020B0604020202020204" pitchFamily="34" charset="0"/>
              </a:rPr>
              <a:t>the idle state.</a:t>
            </a:r>
          </a:p>
        </p:txBody>
      </p:sp>
      <p:sp>
        <p:nvSpPr>
          <p:cNvPr id="4" name="Date Placeholder 3">
            <a:extLst>
              <a:ext uri="{FF2B5EF4-FFF2-40B4-BE49-F238E27FC236}">
                <a16:creationId xmlns:a16="http://schemas.microsoft.com/office/drawing/2014/main" id="{E600E41B-8AB8-4F5D-9ACA-631E1062B93D}"/>
              </a:ext>
            </a:extLst>
          </p:cNvPr>
          <p:cNvSpPr>
            <a:spLocks noGrp="1"/>
          </p:cNvSpPr>
          <p:nvPr>
            <p:ph type="dt" sz="half" idx="10"/>
          </p:nvPr>
        </p:nvSpPr>
        <p:spPr/>
        <p:txBody>
          <a:bodyPr/>
          <a:lstStyle/>
          <a:p>
            <a:fld id="{37DCBF52-53DE-4F31-944D-EA2688A48817}" type="datetime1">
              <a:rPr lang="en-IN" smtClean="0"/>
              <a:t>25-03-2023</a:t>
            </a:fld>
            <a:endParaRPr lang="en-IN"/>
          </a:p>
        </p:txBody>
      </p:sp>
      <p:sp>
        <p:nvSpPr>
          <p:cNvPr id="5" name="Slide Number Placeholder 4">
            <a:extLst>
              <a:ext uri="{FF2B5EF4-FFF2-40B4-BE49-F238E27FC236}">
                <a16:creationId xmlns:a16="http://schemas.microsoft.com/office/drawing/2014/main" id="{338E8A14-9554-495B-A73A-8DC89BF97B4E}"/>
              </a:ext>
            </a:extLst>
          </p:cNvPr>
          <p:cNvSpPr>
            <a:spLocks noGrp="1"/>
          </p:cNvSpPr>
          <p:nvPr>
            <p:ph type="sldNum" sz="quarter" idx="12"/>
          </p:nvPr>
        </p:nvSpPr>
        <p:spPr/>
        <p:txBody>
          <a:bodyPr/>
          <a:lstStyle/>
          <a:p>
            <a:fld id="{A2D3AD60-8DFE-4A91-8D6A-A890996E6D96}" type="slidenum">
              <a:rPr lang="en-IN" smtClean="0"/>
              <a:t>178</a:t>
            </a:fld>
            <a:endParaRPr lang="en-IN"/>
          </a:p>
        </p:txBody>
      </p:sp>
    </p:spTree>
    <p:extLst>
      <p:ext uri="{BB962C8B-B14F-4D97-AF65-F5344CB8AC3E}">
        <p14:creationId xmlns:p14="http://schemas.microsoft.com/office/powerpoint/2010/main" val="204177782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3914" y="723395"/>
            <a:ext cx="11116554" cy="5632311"/>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There is a problem related to the </a:t>
            </a:r>
            <a:r>
              <a:rPr lang="en-US" sz="2400" dirty="0">
                <a:solidFill>
                  <a:srgbClr val="C00000"/>
                </a:solidFill>
                <a:latin typeface="Arial" panose="020B0604020202020204" pitchFamily="34" charset="0"/>
                <a:cs typeface="Arial" panose="020B0604020202020204" pitchFamily="34" charset="0"/>
              </a:rPr>
              <a:t>CW dimension</a:t>
            </a:r>
            <a:r>
              <a:rPr lang="en-US" sz="2400" dirty="0">
                <a:solidFill>
                  <a:schemeClr val="bg1"/>
                </a:solidFill>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With </a:t>
            </a:r>
            <a:r>
              <a:rPr lang="en-US" sz="2400" dirty="0">
                <a:solidFill>
                  <a:srgbClr val="C00000"/>
                </a:solidFill>
                <a:latin typeface="Arial" panose="020B0604020202020204" pitchFamily="34" charset="0"/>
                <a:cs typeface="Arial" panose="020B0604020202020204" pitchFamily="34" charset="0"/>
              </a:rPr>
              <a:t>a small CW</a:t>
            </a:r>
            <a:r>
              <a:rPr lang="en-US" sz="2400" dirty="0">
                <a:solidFill>
                  <a:schemeClr val="bg1"/>
                </a:solidFill>
                <a:latin typeface="Arial" panose="020B0604020202020204" pitchFamily="34" charset="0"/>
                <a:cs typeface="Arial" panose="020B0604020202020204" pitchFamily="34" charset="0"/>
              </a:rPr>
              <a:t>, if many stations attempt to transmit data at the same time it is very possible that some of them may have the </a:t>
            </a:r>
            <a:r>
              <a:rPr lang="en-US" sz="2400" dirty="0">
                <a:solidFill>
                  <a:srgbClr val="C00000"/>
                </a:solidFill>
                <a:latin typeface="Arial" panose="020B0604020202020204" pitchFamily="34" charset="0"/>
                <a:cs typeface="Arial" panose="020B0604020202020204" pitchFamily="34" charset="0"/>
              </a:rPr>
              <a:t>same </a:t>
            </a:r>
            <a:r>
              <a:rPr lang="en-US" sz="2400" dirty="0" err="1">
                <a:solidFill>
                  <a:srgbClr val="C00000"/>
                </a:solidFill>
                <a:latin typeface="Arial" panose="020B0604020202020204" pitchFamily="34" charset="0"/>
                <a:cs typeface="Arial" panose="020B0604020202020204" pitchFamily="34" charset="0"/>
              </a:rPr>
              <a:t>backoff</a:t>
            </a:r>
            <a:r>
              <a:rPr lang="en-US" sz="2400" dirty="0">
                <a:solidFill>
                  <a:srgbClr val="C00000"/>
                </a:solidFill>
                <a:latin typeface="Arial" panose="020B0604020202020204" pitchFamily="34" charset="0"/>
                <a:cs typeface="Arial" panose="020B0604020202020204" pitchFamily="34" charset="0"/>
              </a:rPr>
              <a:t> interval</a:t>
            </a:r>
            <a:r>
              <a:rPr lang="en-US" sz="2400" dirty="0">
                <a:solidFill>
                  <a:schemeClr val="bg1"/>
                </a:solidFill>
                <a:latin typeface="Arial" panose="020B0604020202020204" pitchFamily="34" charset="0"/>
                <a:cs typeface="Arial" panose="020B0604020202020204" pitchFamily="34" charset="0"/>
              </a:rPr>
              <a:t>. This means that there will continuously be collisions, with serious effects on the network performance. </a:t>
            </a:r>
          </a:p>
          <a:p>
            <a:pPr marL="342900" indent="-3429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On the other hand, with </a:t>
            </a:r>
            <a:r>
              <a:rPr lang="en-US" sz="2400" dirty="0">
                <a:solidFill>
                  <a:srgbClr val="C00000"/>
                </a:solidFill>
                <a:latin typeface="Arial" panose="020B0604020202020204" pitchFamily="34" charset="0"/>
                <a:cs typeface="Arial" panose="020B0604020202020204" pitchFamily="34" charset="0"/>
              </a:rPr>
              <a:t>a large CW</a:t>
            </a:r>
            <a:r>
              <a:rPr lang="en-US" sz="2400" dirty="0">
                <a:solidFill>
                  <a:schemeClr val="bg1"/>
                </a:solidFill>
                <a:latin typeface="Arial" panose="020B0604020202020204" pitchFamily="34" charset="0"/>
                <a:cs typeface="Arial" panose="020B0604020202020204" pitchFamily="34" charset="0"/>
              </a:rPr>
              <a:t>, if few stations wish to transmit data they will likely have </a:t>
            </a:r>
            <a:r>
              <a:rPr lang="en-US" sz="2400" dirty="0">
                <a:solidFill>
                  <a:srgbClr val="C00000"/>
                </a:solidFill>
                <a:latin typeface="Arial" panose="020B0604020202020204" pitchFamily="34" charset="0"/>
                <a:cs typeface="Arial" panose="020B0604020202020204" pitchFamily="34" charset="0"/>
              </a:rPr>
              <a:t>long </a:t>
            </a:r>
            <a:r>
              <a:rPr lang="en-US" sz="2400" dirty="0" err="1">
                <a:solidFill>
                  <a:srgbClr val="C00000"/>
                </a:solidFill>
                <a:latin typeface="Arial" panose="020B0604020202020204" pitchFamily="34" charset="0"/>
                <a:cs typeface="Arial" panose="020B0604020202020204" pitchFamily="34" charset="0"/>
              </a:rPr>
              <a:t>backoff</a:t>
            </a:r>
            <a:r>
              <a:rPr lang="en-US" sz="2400" dirty="0">
                <a:solidFill>
                  <a:srgbClr val="C00000"/>
                </a:solidFill>
                <a:latin typeface="Arial" panose="020B0604020202020204" pitchFamily="34" charset="0"/>
                <a:cs typeface="Arial" panose="020B0604020202020204" pitchFamily="34" charset="0"/>
              </a:rPr>
              <a:t> delays </a:t>
            </a:r>
            <a:r>
              <a:rPr lang="en-US" sz="2400" dirty="0">
                <a:solidFill>
                  <a:schemeClr val="bg1"/>
                </a:solidFill>
                <a:latin typeface="Arial" panose="020B0604020202020204" pitchFamily="34" charset="0"/>
                <a:cs typeface="Arial" panose="020B0604020202020204" pitchFamily="34" charset="0"/>
              </a:rPr>
              <a:t>resulting in the degradation of the network performance. </a:t>
            </a:r>
            <a:r>
              <a:rPr lang="en-US" sz="2400" dirty="0">
                <a:solidFill>
                  <a:srgbClr val="C00000"/>
                </a:solidFill>
                <a:latin typeface="Arial" panose="020B0604020202020204" pitchFamily="34" charset="0"/>
                <a:cs typeface="Arial" panose="020B0604020202020204" pitchFamily="34" charset="0"/>
              </a:rPr>
              <a:t>The solution is to use an exponentially growing CW size</a:t>
            </a:r>
            <a:r>
              <a:rPr lang="en-US" sz="2400" dirty="0">
                <a:solidFill>
                  <a:schemeClr val="bg1"/>
                </a:solidFill>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ü"/>
            </a:pPr>
            <a:r>
              <a:rPr lang="en-US" sz="2400" dirty="0">
                <a:solidFill>
                  <a:srgbClr val="002060"/>
                </a:solidFill>
                <a:latin typeface="Arial" panose="020B0604020202020204" pitchFamily="34" charset="0"/>
                <a:cs typeface="Arial" panose="020B0604020202020204" pitchFamily="34" charset="0"/>
              </a:rPr>
              <a:t>It starts from a small value (</a:t>
            </a:r>
            <a:r>
              <a:rPr lang="en-US" sz="2400" i="1" dirty="0" err="1">
                <a:solidFill>
                  <a:srgbClr val="002060"/>
                </a:solidFill>
                <a:latin typeface="Arial" panose="020B0604020202020204" pitchFamily="34" charset="0"/>
                <a:cs typeface="Arial" panose="020B0604020202020204" pitchFamily="34" charset="0"/>
              </a:rPr>
              <a:t>CW</a:t>
            </a:r>
            <a:r>
              <a:rPr lang="en-US" sz="2400" dirty="0" err="1">
                <a:solidFill>
                  <a:srgbClr val="002060"/>
                </a:solidFill>
                <a:latin typeface="Arial" panose="020B0604020202020204" pitchFamily="34" charset="0"/>
                <a:cs typeface="Arial" panose="020B0604020202020204" pitchFamily="34" charset="0"/>
              </a:rPr>
              <a:t>min</a:t>
            </a:r>
            <a:r>
              <a:rPr lang="en-US" sz="2400" dirty="0">
                <a:solidFill>
                  <a:srgbClr val="002060"/>
                </a:solidFill>
                <a:latin typeface="Arial" panose="020B0604020202020204" pitchFamily="34" charset="0"/>
                <a:cs typeface="Arial" panose="020B0604020202020204" pitchFamily="34" charset="0"/>
              </a:rPr>
              <a:t> =31) and doubles after each collision, until it reaches the maximum value </a:t>
            </a:r>
            <a:r>
              <a:rPr lang="en-US" sz="2400" i="1" dirty="0" err="1">
                <a:solidFill>
                  <a:srgbClr val="002060"/>
                </a:solidFill>
                <a:latin typeface="Arial" panose="020B0604020202020204" pitchFamily="34" charset="0"/>
                <a:cs typeface="Arial" panose="020B0604020202020204" pitchFamily="34" charset="0"/>
              </a:rPr>
              <a:t>CW</a:t>
            </a:r>
            <a:r>
              <a:rPr lang="en-US" sz="2400" dirty="0" err="1">
                <a:solidFill>
                  <a:srgbClr val="002060"/>
                </a:solidFill>
                <a:latin typeface="Arial" panose="020B0604020202020204" pitchFamily="34" charset="0"/>
                <a:cs typeface="Arial" panose="020B0604020202020204" pitchFamily="34" charset="0"/>
              </a:rPr>
              <a:t>max</a:t>
            </a:r>
            <a:r>
              <a:rPr lang="en-US" sz="2400" dirty="0">
                <a:solidFill>
                  <a:srgbClr val="002060"/>
                </a:solidFill>
                <a:latin typeface="Arial" panose="020B0604020202020204" pitchFamily="34" charset="0"/>
                <a:cs typeface="Arial" panose="020B0604020202020204" pitchFamily="34" charset="0"/>
              </a:rPr>
              <a:t> (</a:t>
            </a:r>
            <a:r>
              <a:rPr lang="en-US" sz="2400" i="1" dirty="0" err="1">
                <a:solidFill>
                  <a:srgbClr val="002060"/>
                </a:solidFill>
                <a:latin typeface="Arial" panose="020B0604020202020204" pitchFamily="34" charset="0"/>
                <a:cs typeface="Arial" panose="020B0604020202020204" pitchFamily="34" charset="0"/>
              </a:rPr>
              <a:t>CW</a:t>
            </a:r>
            <a:r>
              <a:rPr lang="en-US" sz="2400" dirty="0" err="1">
                <a:solidFill>
                  <a:srgbClr val="002060"/>
                </a:solidFill>
                <a:latin typeface="Arial" panose="020B0604020202020204" pitchFamily="34" charset="0"/>
                <a:cs typeface="Arial" panose="020B0604020202020204" pitchFamily="34" charset="0"/>
              </a:rPr>
              <a:t>max</a:t>
            </a:r>
            <a:r>
              <a:rPr lang="en-US" sz="2400" dirty="0">
                <a:solidFill>
                  <a:srgbClr val="002060"/>
                </a:solidFill>
                <a:latin typeface="Arial" panose="020B0604020202020204" pitchFamily="34" charset="0"/>
                <a:cs typeface="Arial" panose="020B0604020202020204" pitchFamily="34" charset="0"/>
              </a:rPr>
              <a:t>  =1023). </a:t>
            </a:r>
            <a:endParaRPr lang="en-IN" sz="2400" dirty="0">
              <a:solidFill>
                <a:srgbClr val="002060"/>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D7002741-112A-41D8-B309-E3CA12AB8C58}"/>
              </a:ext>
            </a:extLst>
          </p:cNvPr>
          <p:cNvSpPr>
            <a:spLocks noGrp="1"/>
          </p:cNvSpPr>
          <p:nvPr>
            <p:ph type="dt" sz="half" idx="10"/>
          </p:nvPr>
        </p:nvSpPr>
        <p:spPr/>
        <p:txBody>
          <a:bodyPr/>
          <a:lstStyle/>
          <a:p>
            <a:fld id="{319C7955-6B23-4E47-A2EF-383C5E987B89}" type="datetime1">
              <a:rPr lang="en-IN" smtClean="0"/>
              <a:t>25-03-2023</a:t>
            </a:fld>
            <a:endParaRPr lang="en-IN"/>
          </a:p>
        </p:txBody>
      </p:sp>
      <p:sp>
        <p:nvSpPr>
          <p:cNvPr id="4" name="Slide Number Placeholder 3">
            <a:extLst>
              <a:ext uri="{FF2B5EF4-FFF2-40B4-BE49-F238E27FC236}">
                <a16:creationId xmlns:a16="http://schemas.microsoft.com/office/drawing/2014/main" id="{1B3FE492-DA63-401B-BB52-14596F065356}"/>
              </a:ext>
            </a:extLst>
          </p:cNvPr>
          <p:cNvSpPr>
            <a:spLocks noGrp="1"/>
          </p:cNvSpPr>
          <p:nvPr>
            <p:ph type="sldNum" sz="quarter" idx="12"/>
          </p:nvPr>
        </p:nvSpPr>
        <p:spPr/>
        <p:txBody>
          <a:bodyPr/>
          <a:lstStyle/>
          <a:p>
            <a:fld id="{A2D3AD60-8DFE-4A91-8D6A-A890996E6D96}" type="slidenum">
              <a:rPr lang="en-IN" smtClean="0"/>
              <a:t>179</a:t>
            </a:fld>
            <a:endParaRPr lang="en-IN"/>
          </a:p>
        </p:txBody>
      </p:sp>
    </p:spTree>
    <p:extLst>
      <p:ext uri="{BB962C8B-B14F-4D97-AF65-F5344CB8AC3E}">
        <p14:creationId xmlns:p14="http://schemas.microsoft.com/office/powerpoint/2010/main" val="946895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3/25/2023</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18</a:t>
            </a:fld>
            <a:endParaRPr lang="en-US"/>
          </a:p>
        </p:txBody>
      </p:sp>
      <p:sp>
        <p:nvSpPr>
          <p:cNvPr id="5" name="TextBox 4"/>
          <p:cNvSpPr txBox="1"/>
          <p:nvPr/>
        </p:nvSpPr>
        <p:spPr>
          <a:xfrm>
            <a:off x="1384110" y="145506"/>
            <a:ext cx="8816011" cy="523220"/>
          </a:xfrm>
          <a:prstGeom prst="rect">
            <a:avLst/>
          </a:prstGeom>
          <a:noFill/>
        </p:spPr>
        <p:txBody>
          <a:bodyPr wrap="square" rtlCol="0">
            <a:spAutoFit/>
          </a:bodyPr>
          <a:lstStyle/>
          <a:p>
            <a:r>
              <a:rPr lang="en-US" sz="2800" dirty="0">
                <a:solidFill>
                  <a:schemeClr val="bg1"/>
                </a:solidFill>
                <a:latin typeface="Arial" panose="020B0604020202020204" pitchFamily="34" charset="0"/>
                <a:cs typeface="Arial" panose="020B0604020202020204" pitchFamily="34" charset="0"/>
              </a:rPr>
              <a:t>WMAN Network Architecture</a:t>
            </a:r>
          </a:p>
        </p:txBody>
      </p:sp>
      <p:pic>
        <p:nvPicPr>
          <p:cNvPr id="6" name="Picture 5"/>
          <p:cNvPicPr>
            <a:picLocks noChangeAspect="1"/>
          </p:cNvPicPr>
          <p:nvPr/>
        </p:nvPicPr>
        <p:blipFill>
          <a:blip r:embed="rId2">
            <a:lum bright="-20000" contrast="40000"/>
          </a:blip>
          <a:stretch>
            <a:fillRect/>
          </a:stretch>
        </p:blipFill>
        <p:spPr>
          <a:xfrm>
            <a:off x="709263" y="621639"/>
            <a:ext cx="10677379" cy="5444197"/>
          </a:xfrm>
          <a:prstGeom prst="rect">
            <a:avLst/>
          </a:prstGeom>
        </p:spPr>
      </p:pic>
      <p:sp>
        <p:nvSpPr>
          <p:cNvPr id="7" name="Rectangle 6"/>
          <p:cNvSpPr/>
          <p:nvPr/>
        </p:nvSpPr>
        <p:spPr>
          <a:xfrm>
            <a:off x="1539188" y="6357303"/>
            <a:ext cx="5027338" cy="400110"/>
          </a:xfrm>
          <a:prstGeom prst="rect">
            <a:avLst/>
          </a:prstGeom>
        </p:spPr>
        <p:txBody>
          <a:bodyPr wrap="none">
            <a:spAutoFit/>
          </a:bodyPr>
          <a:lstStyle/>
          <a:p>
            <a:r>
              <a:rPr lang="en-US" sz="2000" dirty="0">
                <a:solidFill>
                  <a:srgbClr val="FF0000"/>
                </a:solidFill>
                <a:latin typeface="Arial" panose="020B0604020202020204" pitchFamily="34" charset="0"/>
                <a:cs typeface="Arial" panose="020B0604020202020204" pitchFamily="34" charset="0"/>
              </a:rPr>
              <a:t>Draw and explain the WMAN architecture. </a:t>
            </a:r>
          </a:p>
        </p:txBody>
      </p:sp>
    </p:spTree>
    <p:extLst>
      <p:ext uri="{BB962C8B-B14F-4D97-AF65-F5344CB8AC3E}">
        <p14:creationId xmlns:p14="http://schemas.microsoft.com/office/powerpoint/2010/main" val="414685413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8961" y="387716"/>
            <a:ext cx="10874077" cy="6832640"/>
          </a:xfrm>
          <a:prstGeom prst="rect">
            <a:avLst/>
          </a:prstGeom>
        </p:spPr>
        <p:txBody>
          <a:bodyPr wrap="square">
            <a:spAutoFit/>
          </a:bodyPr>
          <a:lstStyle/>
          <a:p>
            <a:pPr lvl="0" algn="just">
              <a:lnSpc>
                <a:spcPct val="150000"/>
              </a:lnSpc>
            </a:pPr>
            <a:r>
              <a:rPr lang="en-US" sz="2800" dirty="0">
                <a:solidFill>
                  <a:srgbClr val="C00000"/>
                </a:solidFill>
                <a:latin typeface="Arial" panose="020B0604020202020204" pitchFamily="34" charset="0"/>
                <a:cs typeface="Arial" panose="020B0604020202020204" pitchFamily="34" charset="0"/>
              </a:rPr>
              <a:t>In 802.11 the </a:t>
            </a:r>
            <a:r>
              <a:rPr lang="en-US" sz="2800" dirty="0" err="1">
                <a:solidFill>
                  <a:srgbClr val="C00000"/>
                </a:solidFill>
                <a:latin typeface="Arial" panose="020B0604020202020204" pitchFamily="34" charset="0"/>
                <a:cs typeface="Arial" panose="020B0604020202020204" pitchFamily="34" charset="0"/>
              </a:rPr>
              <a:t>backoff</a:t>
            </a:r>
            <a:r>
              <a:rPr lang="en-US" sz="2800" dirty="0">
                <a:solidFill>
                  <a:srgbClr val="C00000"/>
                </a:solidFill>
                <a:latin typeface="Arial" panose="020B0604020202020204" pitchFamily="34" charset="0"/>
                <a:cs typeface="Arial" panose="020B0604020202020204" pitchFamily="34" charset="0"/>
              </a:rPr>
              <a:t> algorithm must be executed </a:t>
            </a:r>
            <a:r>
              <a:rPr lang="en-IN" sz="2800" dirty="0">
                <a:solidFill>
                  <a:srgbClr val="C00000"/>
                </a:solidFill>
                <a:latin typeface="Arial" panose="020B0604020202020204" pitchFamily="34" charset="0"/>
                <a:cs typeface="Arial" panose="020B0604020202020204" pitchFamily="34" charset="0"/>
              </a:rPr>
              <a:t>in three cases:</a:t>
            </a:r>
          </a:p>
          <a:p>
            <a:pPr marL="342900" lvl="0" indent="-342900" algn="just">
              <a:lnSpc>
                <a:spcPct val="150000"/>
              </a:lnSpc>
              <a:buFont typeface="Wingdings" panose="05000000000000000000" pitchFamily="2" charset="2"/>
              <a:buChar char="ü"/>
            </a:pPr>
            <a:r>
              <a:rPr lang="en-US" sz="2400" dirty="0">
                <a:solidFill>
                  <a:prstClr val="black"/>
                </a:solidFill>
                <a:latin typeface="Arial" panose="020B0604020202020204" pitchFamily="34" charset="0"/>
                <a:cs typeface="Arial" panose="020B0604020202020204" pitchFamily="34" charset="0"/>
              </a:rPr>
              <a:t>When the station senses the medium is busy </a:t>
            </a:r>
            <a:r>
              <a:rPr lang="en-US" sz="2400" dirty="0">
                <a:solidFill>
                  <a:srgbClr val="C00000"/>
                </a:solidFill>
                <a:latin typeface="Arial" panose="020B0604020202020204" pitchFamily="34" charset="0"/>
                <a:cs typeface="Arial" panose="020B0604020202020204" pitchFamily="34" charset="0"/>
              </a:rPr>
              <a:t>before the first transmission </a:t>
            </a:r>
            <a:r>
              <a:rPr lang="en-US" sz="2400" dirty="0">
                <a:solidFill>
                  <a:prstClr val="black"/>
                </a:solidFill>
                <a:latin typeface="Arial" panose="020B0604020202020204" pitchFamily="34" charset="0"/>
                <a:cs typeface="Arial" panose="020B0604020202020204" pitchFamily="34" charset="0"/>
              </a:rPr>
              <a:t>of</a:t>
            </a:r>
          </a:p>
          <a:p>
            <a:pPr lvl="0" algn="just">
              <a:lnSpc>
                <a:spcPct val="150000"/>
              </a:lnSpc>
            </a:pPr>
            <a:r>
              <a:rPr lang="en-IN" sz="2400" dirty="0">
                <a:solidFill>
                  <a:prstClr val="black"/>
                </a:solidFill>
                <a:latin typeface="Arial" panose="020B0604020202020204" pitchFamily="34" charset="0"/>
                <a:cs typeface="Arial" panose="020B0604020202020204" pitchFamily="34" charset="0"/>
              </a:rPr>
              <a:t>a packet</a:t>
            </a:r>
          </a:p>
          <a:p>
            <a:pPr marL="342900" lvl="0" indent="-342900" algn="just">
              <a:lnSpc>
                <a:spcPct val="150000"/>
              </a:lnSpc>
              <a:buFont typeface="Wingdings" panose="05000000000000000000" pitchFamily="2" charset="2"/>
              <a:buChar char="ü"/>
            </a:pPr>
            <a:r>
              <a:rPr lang="en-IN" sz="2400" dirty="0">
                <a:solidFill>
                  <a:srgbClr val="C00000"/>
                </a:solidFill>
                <a:latin typeface="Arial" panose="020B0604020202020204" pitchFamily="34" charset="0"/>
                <a:cs typeface="Arial" panose="020B0604020202020204" pitchFamily="34" charset="0"/>
              </a:rPr>
              <a:t>After each retransmission</a:t>
            </a:r>
          </a:p>
          <a:p>
            <a:pPr marL="342900" lvl="0" indent="-342900" algn="just">
              <a:lnSpc>
                <a:spcPct val="150000"/>
              </a:lnSpc>
              <a:buFont typeface="Wingdings" panose="05000000000000000000" pitchFamily="2" charset="2"/>
              <a:buChar char="ü"/>
            </a:pPr>
            <a:r>
              <a:rPr lang="en-IN" sz="2400" dirty="0">
                <a:solidFill>
                  <a:srgbClr val="C00000"/>
                </a:solidFill>
                <a:latin typeface="Arial" panose="020B0604020202020204" pitchFamily="34" charset="0"/>
                <a:cs typeface="Arial" panose="020B0604020202020204" pitchFamily="34" charset="0"/>
              </a:rPr>
              <a:t>After a successful transmission</a:t>
            </a:r>
          </a:p>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This is necessary to </a:t>
            </a:r>
            <a:r>
              <a:rPr lang="en-US" sz="2400" dirty="0">
                <a:solidFill>
                  <a:srgbClr val="C00000"/>
                </a:solidFill>
                <a:latin typeface="Arial" panose="020B0604020202020204" pitchFamily="34" charset="0"/>
                <a:cs typeface="Arial" panose="020B0604020202020204" pitchFamily="34" charset="0"/>
              </a:rPr>
              <a:t>avoid a single host wanting to transmit a large quantity </a:t>
            </a:r>
            <a:r>
              <a:rPr lang="en-US" sz="2400" dirty="0">
                <a:solidFill>
                  <a:schemeClr val="bg1"/>
                </a:solidFill>
                <a:latin typeface="Arial" panose="020B0604020202020204" pitchFamily="34" charset="0"/>
                <a:cs typeface="Arial" panose="020B0604020202020204" pitchFamily="34" charset="0"/>
              </a:rPr>
              <a:t>of data, occupying the channel for too long a period, and denying access to all other stations.</a:t>
            </a:r>
            <a:r>
              <a:rPr lang="en-US" sz="2400" dirty="0">
                <a:solidFill>
                  <a:schemeClr val="bg1"/>
                </a:solidFill>
                <a:latin typeface="Sabon-Roman"/>
              </a:rPr>
              <a:t> </a:t>
            </a:r>
          </a:p>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The </a:t>
            </a:r>
            <a:r>
              <a:rPr lang="en-US" sz="2400" dirty="0" err="1">
                <a:solidFill>
                  <a:schemeClr val="bg1"/>
                </a:solidFill>
                <a:latin typeface="Arial" panose="020B0604020202020204" pitchFamily="34" charset="0"/>
                <a:cs typeface="Arial" panose="020B0604020202020204" pitchFamily="34" charset="0"/>
              </a:rPr>
              <a:t>backoff</a:t>
            </a:r>
            <a:r>
              <a:rPr lang="en-US" sz="2400" dirty="0">
                <a:solidFill>
                  <a:schemeClr val="bg1"/>
                </a:solidFill>
                <a:latin typeface="Arial" panose="020B0604020202020204" pitchFamily="34" charset="0"/>
                <a:cs typeface="Arial" panose="020B0604020202020204" pitchFamily="34" charset="0"/>
              </a:rPr>
              <a:t> mechanism is not used when the station decides to transmit a new packet after an idle period and the medium has been free for more than the DIFS (see Figure 21.14).</a:t>
            </a:r>
            <a:endParaRPr lang="en-IN" sz="2400" dirty="0">
              <a:solidFill>
                <a:schemeClr val="bg1"/>
              </a:solidFill>
              <a:latin typeface="Arial" panose="020B0604020202020204" pitchFamily="34" charset="0"/>
              <a:cs typeface="Arial" panose="020B0604020202020204" pitchFamily="34" charset="0"/>
            </a:endParaRPr>
          </a:p>
          <a:p>
            <a:pPr algn="just">
              <a:lnSpc>
                <a:spcPct val="150000"/>
              </a:lnSpc>
            </a:pPr>
            <a:endParaRPr lang="en-IN" sz="2400" dirty="0">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38CA4DE4-B685-4374-925C-4AD321AE8E09}"/>
              </a:ext>
            </a:extLst>
          </p:cNvPr>
          <p:cNvSpPr>
            <a:spLocks noGrp="1"/>
          </p:cNvSpPr>
          <p:nvPr>
            <p:ph type="dt" sz="half" idx="10"/>
          </p:nvPr>
        </p:nvSpPr>
        <p:spPr/>
        <p:txBody>
          <a:bodyPr/>
          <a:lstStyle/>
          <a:p>
            <a:fld id="{3EC04CC4-A086-41F6-888F-240F554E42D9}" type="datetime1">
              <a:rPr lang="en-IN" smtClean="0"/>
              <a:t>25-03-2023</a:t>
            </a:fld>
            <a:endParaRPr lang="en-IN"/>
          </a:p>
        </p:txBody>
      </p:sp>
      <p:sp>
        <p:nvSpPr>
          <p:cNvPr id="4" name="Slide Number Placeholder 3">
            <a:extLst>
              <a:ext uri="{FF2B5EF4-FFF2-40B4-BE49-F238E27FC236}">
                <a16:creationId xmlns:a16="http://schemas.microsoft.com/office/drawing/2014/main" id="{112BD602-FB03-474F-AF35-2B2015A697C5}"/>
              </a:ext>
            </a:extLst>
          </p:cNvPr>
          <p:cNvSpPr>
            <a:spLocks noGrp="1"/>
          </p:cNvSpPr>
          <p:nvPr>
            <p:ph type="sldNum" sz="quarter" idx="12"/>
          </p:nvPr>
        </p:nvSpPr>
        <p:spPr/>
        <p:txBody>
          <a:bodyPr/>
          <a:lstStyle/>
          <a:p>
            <a:fld id="{A2D3AD60-8DFE-4A91-8D6A-A890996E6D96}" type="slidenum">
              <a:rPr lang="en-IN" smtClean="0"/>
              <a:t>180</a:t>
            </a:fld>
            <a:endParaRPr lang="en-IN"/>
          </a:p>
        </p:txBody>
      </p:sp>
    </p:spTree>
    <p:extLst>
      <p:ext uri="{BB962C8B-B14F-4D97-AF65-F5344CB8AC3E}">
        <p14:creationId xmlns:p14="http://schemas.microsoft.com/office/powerpoint/2010/main" val="366580817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20000" contrast="40000"/>
          </a:blip>
          <a:stretch>
            <a:fillRect/>
          </a:stretch>
        </p:blipFill>
        <p:spPr>
          <a:xfrm>
            <a:off x="1463040" y="3103604"/>
            <a:ext cx="8876713" cy="3394828"/>
          </a:xfrm>
          <a:prstGeom prst="rect">
            <a:avLst/>
          </a:prstGeom>
        </p:spPr>
      </p:pic>
      <p:pic>
        <p:nvPicPr>
          <p:cNvPr id="3" name="Picture 2"/>
          <p:cNvPicPr>
            <a:picLocks noChangeAspect="1"/>
          </p:cNvPicPr>
          <p:nvPr/>
        </p:nvPicPr>
        <p:blipFill>
          <a:blip r:embed="rId3">
            <a:lum bright="-20000" contrast="40000"/>
          </a:blip>
          <a:stretch>
            <a:fillRect/>
          </a:stretch>
        </p:blipFill>
        <p:spPr>
          <a:xfrm>
            <a:off x="1463040" y="323556"/>
            <a:ext cx="7891975" cy="872197"/>
          </a:xfrm>
          <a:prstGeom prst="rect">
            <a:avLst/>
          </a:prstGeom>
        </p:spPr>
      </p:pic>
      <p:sp>
        <p:nvSpPr>
          <p:cNvPr id="4" name="Rectangle 3"/>
          <p:cNvSpPr/>
          <p:nvPr/>
        </p:nvSpPr>
        <p:spPr>
          <a:xfrm>
            <a:off x="761549" y="1195753"/>
            <a:ext cx="10907152" cy="1754326"/>
          </a:xfrm>
          <a:prstGeom prst="rect">
            <a:avLst/>
          </a:prstGeom>
        </p:spPr>
        <p:txBody>
          <a:bodyPr wrap="square">
            <a:spAutoFit/>
          </a:bodyPr>
          <a:lstStyle/>
          <a:p>
            <a:pPr algn="just">
              <a:lnSpc>
                <a:spcPct val="150000"/>
              </a:lnSpc>
            </a:pPr>
            <a:r>
              <a:rPr lang="en-US" sz="2400" dirty="0">
                <a:solidFill>
                  <a:schemeClr val="bg1"/>
                </a:solidFill>
                <a:latin typeface="Arial" panose="020B0604020202020204" pitchFamily="34" charset="0"/>
                <a:cs typeface="Arial" panose="020B0604020202020204" pitchFamily="34" charset="0"/>
              </a:rPr>
              <a:t>PLCP = the time required to transmit the physical layer convergence protocol </a:t>
            </a:r>
          </a:p>
          <a:p>
            <a:pPr algn="just">
              <a:lnSpc>
                <a:spcPct val="150000"/>
              </a:lnSpc>
            </a:pPr>
            <a:r>
              <a:rPr lang="en-IN" sz="2400" i="1" dirty="0">
                <a:solidFill>
                  <a:schemeClr val="bg1"/>
                </a:solidFill>
                <a:latin typeface="Arial" panose="020B0604020202020204" pitchFamily="34" charset="0"/>
                <a:cs typeface="Arial" panose="020B0604020202020204" pitchFamily="34" charset="0"/>
              </a:rPr>
              <a:t>D =</a:t>
            </a:r>
            <a:r>
              <a:rPr lang="en-IN" sz="2400" dirty="0">
                <a:solidFill>
                  <a:schemeClr val="bg1"/>
                </a:solidFill>
                <a:latin typeface="Arial" panose="020B0604020202020204" pitchFamily="34" charset="0"/>
                <a:cs typeface="Arial" panose="020B0604020202020204" pitchFamily="34" charset="0"/>
              </a:rPr>
              <a:t> the frame size</a:t>
            </a:r>
          </a:p>
          <a:p>
            <a:pPr algn="just">
              <a:lnSpc>
                <a:spcPct val="150000"/>
              </a:lnSpc>
            </a:pPr>
            <a:r>
              <a:rPr lang="en-US" sz="2400" i="1" dirty="0">
                <a:solidFill>
                  <a:schemeClr val="bg1"/>
                </a:solidFill>
                <a:latin typeface="Arial" panose="020B0604020202020204" pitchFamily="34" charset="0"/>
                <a:cs typeface="Arial" panose="020B0604020202020204" pitchFamily="34" charset="0"/>
              </a:rPr>
              <a:t>R =</a:t>
            </a:r>
            <a:r>
              <a:rPr lang="en-US" sz="2400" dirty="0">
                <a:solidFill>
                  <a:schemeClr val="bg1"/>
                </a:solidFill>
                <a:latin typeface="Arial" panose="020B0604020202020204" pitchFamily="34" charset="0"/>
                <a:cs typeface="Arial" panose="020B0604020202020204" pitchFamily="34" charset="0"/>
              </a:rPr>
              <a:t> the channel bit rate</a:t>
            </a:r>
          </a:p>
        </p:txBody>
      </p:sp>
      <p:sp>
        <p:nvSpPr>
          <p:cNvPr id="5" name="Date Placeholder 4">
            <a:extLst>
              <a:ext uri="{FF2B5EF4-FFF2-40B4-BE49-F238E27FC236}">
                <a16:creationId xmlns:a16="http://schemas.microsoft.com/office/drawing/2014/main" id="{211C8152-4F29-4210-9E17-205AA973D558}"/>
              </a:ext>
            </a:extLst>
          </p:cNvPr>
          <p:cNvSpPr>
            <a:spLocks noGrp="1"/>
          </p:cNvSpPr>
          <p:nvPr>
            <p:ph type="dt" sz="half" idx="10"/>
          </p:nvPr>
        </p:nvSpPr>
        <p:spPr/>
        <p:txBody>
          <a:bodyPr/>
          <a:lstStyle/>
          <a:p>
            <a:fld id="{302DF47C-CFA1-4F5D-90C3-E920945D05B7}" type="datetime1">
              <a:rPr lang="en-IN" smtClean="0"/>
              <a:t>25-03-2023</a:t>
            </a:fld>
            <a:endParaRPr lang="en-IN"/>
          </a:p>
        </p:txBody>
      </p:sp>
      <p:sp>
        <p:nvSpPr>
          <p:cNvPr id="6" name="Slide Number Placeholder 5">
            <a:extLst>
              <a:ext uri="{FF2B5EF4-FFF2-40B4-BE49-F238E27FC236}">
                <a16:creationId xmlns:a16="http://schemas.microsoft.com/office/drawing/2014/main" id="{7F6D139F-7270-43A8-B5EA-2C64C80EAE45}"/>
              </a:ext>
            </a:extLst>
          </p:cNvPr>
          <p:cNvSpPr>
            <a:spLocks noGrp="1"/>
          </p:cNvSpPr>
          <p:nvPr>
            <p:ph type="sldNum" sz="quarter" idx="12"/>
          </p:nvPr>
        </p:nvSpPr>
        <p:spPr/>
        <p:txBody>
          <a:bodyPr/>
          <a:lstStyle/>
          <a:p>
            <a:fld id="{A2D3AD60-8DFE-4A91-8D6A-A890996E6D96}" type="slidenum">
              <a:rPr lang="en-IN" smtClean="0"/>
              <a:t>181</a:t>
            </a:fld>
            <a:endParaRPr lang="en-IN"/>
          </a:p>
        </p:txBody>
      </p:sp>
    </p:spTree>
    <p:extLst>
      <p:ext uri="{BB962C8B-B14F-4D97-AF65-F5344CB8AC3E}">
        <p14:creationId xmlns:p14="http://schemas.microsoft.com/office/powerpoint/2010/main" val="205589335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6222" y="228638"/>
            <a:ext cx="8443415" cy="369332"/>
          </a:xfrm>
          <a:prstGeom prst="rect">
            <a:avLst/>
          </a:prstGeom>
        </p:spPr>
        <p:txBody>
          <a:bodyPr wrap="square">
            <a:spAutoFit/>
          </a:bodyPr>
          <a:lstStyle/>
          <a:p>
            <a:r>
              <a:rPr lang="en-US" dirty="0">
                <a:latin typeface="Sabon-Roman"/>
              </a:rPr>
              <a:t>. </a:t>
            </a:r>
            <a:endParaRPr lang="en-IN" dirty="0"/>
          </a:p>
        </p:txBody>
      </p:sp>
      <p:pic>
        <p:nvPicPr>
          <p:cNvPr id="5" name="Picture 4"/>
          <p:cNvPicPr>
            <a:picLocks noChangeAspect="1"/>
          </p:cNvPicPr>
          <p:nvPr/>
        </p:nvPicPr>
        <p:blipFill>
          <a:blip r:embed="rId3">
            <a:lum bright="-20000" contrast="40000"/>
          </a:blip>
          <a:stretch>
            <a:fillRect/>
          </a:stretch>
        </p:blipFill>
        <p:spPr>
          <a:xfrm>
            <a:off x="738739" y="645034"/>
            <a:ext cx="10127760" cy="2352885"/>
          </a:xfrm>
          <a:prstGeom prst="rect">
            <a:avLst/>
          </a:prstGeom>
        </p:spPr>
      </p:pic>
      <p:sp>
        <p:nvSpPr>
          <p:cNvPr id="6" name="Rectangle 5"/>
          <p:cNvSpPr/>
          <p:nvPr/>
        </p:nvSpPr>
        <p:spPr>
          <a:xfrm>
            <a:off x="445651" y="3276995"/>
            <a:ext cx="10922934" cy="3139321"/>
          </a:xfrm>
          <a:prstGeom prst="rect">
            <a:avLst/>
          </a:prstGeom>
        </p:spPr>
        <p:txBody>
          <a:bodyPr wrap="square">
            <a:spAutoFit/>
          </a:bodyPr>
          <a:lstStyle/>
          <a:p>
            <a:pPr algn="just">
              <a:lnSpc>
                <a:spcPct val="150000"/>
              </a:lnSpc>
            </a:pPr>
            <a:r>
              <a:rPr lang="en-US" sz="2200" dirty="0">
                <a:solidFill>
                  <a:schemeClr val="bg1"/>
                </a:solidFill>
                <a:latin typeface="Arial" panose="020B0604020202020204" pitchFamily="34" charset="0"/>
                <a:cs typeface="Arial" panose="020B0604020202020204" pitchFamily="34" charset="0"/>
              </a:rPr>
              <a:t>The 802.11 standard defines the following four inter-frame spaces to provide different priorities. </a:t>
            </a:r>
          </a:p>
          <a:p>
            <a:pPr marL="342900" indent="-342900" algn="just">
              <a:lnSpc>
                <a:spcPct val="150000"/>
              </a:lnSpc>
              <a:buFont typeface="Wingdings" panose="05000000000000000000" pitchFamily="2" charset="2"/>
              <a:buChar char="Ø"/>
            </a:pPr>
            <a:r>
              <a:rPr lang="en-US" sz="2200" b="1" dirty="0">
                <a:solidFill>
                  <a:schemeClr val="bg1"/>
                </a:solidFill>
                <a:latin typeface="Arial" panose="020B0604020202020204" pitchFamily="34" charset="0"/>
                <a:cs typeface="Arial" panose="020B0604020202020204" pitchFamily="34" charset="0"/>
              </a:rPr>
              <a:t>Short inter-frame space (SIFS): </a:t>
            </a:r>
            <a:r>
              <a:rPr lang="en-US" sz="2200" dirty="0">
                <a:solidFill>
                  <a:schemeClr val="bg1"/>
                </a:solidFill>
                <a:latin typeface="Arial" panose="020B0604020202020204" pitchFamily="34" charset="0"/>
                <a:cs typeface="Arial" panose="020B0604020202020204" pitchFamily="34" charset="0"/>
              </a:rPr>
              <a:t>It is used to separate transmissions belonging to a </a:t>
            </a:r>
            <a:r>
              <a:rPr lang="en-US" sz="2200" dirty="0">
                <a:solidFill>
                  <a:srgbClr val="C00000"/>
                </a:solidFill>
                <a:latin typeface="Arial" panose="020B0604020202020204" pitchFamily="34" charset="0"/>
                <a:cs typeface="Arial" panose="020B0604020202020204" pitchFamily="34" charset="0"/>
              </a:rPr>
              <a:t>single dialog </a:t>
            </a:r>
            <a:r>
              <a:rPr lang="en-US" sz="2200" dirty="0">
                <a:solidFill>
                  <a:schemeClr val="bg1"/>
                </a:solidFill>
                <a:latin typeface="Arial" panose="020B0604020202020204" pitchFamily="34" charset="0"/>
                <a:cs typeface="Arial" panose="020B0604020202020204" pitchFamily="34" charset="0"/>
              </a:rPr>
              <a:t>(e.g., fragment-ACK), and is the minimum inter-frame space. There is always at most one single station to transmit at any given time, therefore giving it priority over all other stations. </a:t>
            </a:r>
            <a:r>
              <a:rPr lang="en-US" sz="2200" dirty="0">
                <a:solidFill>
                  <a:srgbClr val="C00000"/>
                </a:solidFill>
                <a:latin typeface="Arial" panose="020B0604020202020204" pitchFamily="34" charset="0"/>
                <a:cs typeface="Arial" panose="020B0604020202020204" pitchFamily="34" charset="0"/>
              </a:rPr>
              <a:t>For the 802.11 DSSS PHY the value is 10 µs.</a:t>
            </a:r>
            <a:endParaRPr lang="en-IN" sz="2200" dirty="0">
              <a:solidFill>
                <a:srgbClr val="C00000"/>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3720271C-C84B-4D99-9C28-4BC3A23F8657}"/>
              </a:ext>
            </a:extLst>
          </p:cNvPr>
          <p:cNvSpPr>
            <a:spLocks noGrp="1"/>
          </p:cNvSpPr>
          <p:nvPr>
            <p:ph type="dt" sz="half" idx="10"/>
          </p:nvPr>
        </p:nvSpPr>
        <p:spPr/>
        <p:txBody>
          <a:bodyPr/>
          <a:lstStyle/>
          <a:p>
            <a:fld id="{6D373F8F-484E-42F7-97FF-C8F9F192C257}" type="datetime1">
              <a:rPr lang="en-IN" smtClean="0"/>
              <a:t>25-03-2023</a:t>
            </a:fld>
            <a:endParaRPr lang="en-IN"/>
          </a:p>
        </p:txBody>
      </p:sp>
      <p:sp>
        <p:nvSpPr>
          <p:cNvPr id="4" name="Slide Number Placeholder 3">
            <a:extLst>
              <a:ext uri="{FF2B5EF4-FFF2-40B4-BE49-F238E27FC236}">
                <a16:creationId xmlns:a16="http://schemas.microsoft.com/office/drawing/2014/main" id="{79B7AE86-6F04-4748-B203-A423FE092396}"/>
              </a:ext>
            </a:extLst>
          </p:cNvPr>
          <p:cNvSpPr>
            <a:spLocks noGrp="1"/>
          </p:cNvSpPr>
          <p:nvPr>
            <p:ph type="sldNum" sz="quarter" idx="12"/>
          </p:nvPr>
        </p:nvSpPr>
        <p:spPr/>
        <p:txBody>
          <a:bodyPr/>
          <a:lstStyle/>
          <a:p>
            <a:fld id="{A2D3AD60-8DFE-4A91-8D6A-A890996E6D96}" type="slidenum">
              <a:rPr lang="en-IN" smtClean="0"/>
              <a:t>182</a:t>
            </a:fld>
            <a:endParaRPr lang="en-IN"/>
          </a:p>
        </p:txBody>
      </p:sp>
    </p:spTree>
    <p:extLst>
      <p:ext uri="{BB962C8B-B14F-4D97-AF65-F5344CB8AC3E}">
        <p14:creationId xmlns:p14="http://schemas.microsoft.com/office/powerpoint/2010/main" val="90254637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5631" y="670168"/>
            <a:ext cx="10884642" cy="5586145"/>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b="1" dirty="0">
                <a:solidFill>
                  <a:schemeClr val="bg1"/>
                </a:solidFill>
                <a:latin typeface="Arial" panose="020B0604020202020204" pitchFamily="34" charset="0"/>
                <a:cs typeface="Arial" panose="020B0604020202020204" pitchFamily="34" charset="0"/>
              </a:rPr>
              <a:t>Point coordinate inter-frame space (PIFS): </a:t>
            </a:r>
            <a:r>
              <a:rPr lang="en-US" sz="2400" dirty="0">
                <a:solidFill>
                  <a:schemeClr val="bg1"/>
                </a:solidFill>
                <a:latin typeface="Arial" panose="020B0604020202020204" pitchFamily="34" charset="0"/>
                <a:cs typeface="Arial" panose="020B0604020202020204" pitchFamily="34" charset="0"/>
              </a:rPr>
              <a:t>It is used by the AP to gain access to the medium before any other station. </a:t>
            </a:r>
            <a:r>
              <a:rPr lang="en-US" sz="2200" dirty="0">
                <a:solidFill>
                  <a:schemeClr val="bg1"/>
                </a:solidFill>
                <a:latin typeface="Arial" panose="020B0604020202020204" pitchFamily="34" charset="0"/>
                <a:cs typeface="Arial" panose="020B0604020202020204" pitchFamily="34" charset="0"/>
              </a:rPr>
              <a:t>This value is SIFS plus a slot time </a:t>
            </a:r>
            <a:r>
              <a:rPr lang="en-IN" sz="2200" dirty="0">
                <a:solidFill>
                  <a:schemeClr val="bg1"/>
                </a:solidFill>
                <a:latin typeface="Arial" panose="020B0604020202020204" pitchFamily="34" charset="0"/>
                <a:cs typeface="Arial" panose="020B0604020202020204" pitchFamily="34" charset="0"/>
              </a:rPr>
              <a:t>(i.e.,30 s). </a:t>
            </a:r>
          </a:p>
          <a:p>
            <a:pPr marL="342900" indent="-342900" algn="just">
              <a:lnSpc>
                <a:spcPct val="150000"/>
              </a:lnSpc>
              <a:buFont typeface="Wingdings" panose="05000000000000000000" pitchFamily="2" charset="2"/>
              <a:buChar char="Ø"/>
            </a:pPr>
            <a:r>
              <a:rPr lang="en-US" sz="2400" b="1" dirty="0">
                <a:solidFill>
                  <a:schemeClr val="bg1"/>
                </a:solidFill>
                <a:latin typeface="Arial" panose="020B0604020202020204" pitchFamily="34" charset="0"/>
                <a:cs typeface="Arial" panose="020B0604020202020204" pitchFamily="34" charset="0"/>
              </a:rPr>
              <a:t>Distributed inter-frame space (DIFS):</a:t>
            </a:r>
            <a:r>
              <a:rPr lang="en-US" sz="2400" dirty="0">
                <a:solidFill>
                  <a:schemeClr val="bg1"/>
                </a:solidFill>
                <a:latin typeface="Arial" panose="020B0604020202020204" pitchFamily="34" charset="0"/>
                <a:cs typeface="Arial" panose="020B0604020202020204" pitchFamily="34" charset="0"/>
              </a:rPr>
              <a:t> It is the inter-frame space used for a station willing to start a new transmission. It is calculated as PIFS plus one slot time (i.e., 50 s).</a:t>
            </a:r>
          </a:p>
          <a:p>
            <a:pPr marL="342900" indent="-342900" algn="just">
              <a:lnSpc>
                <a:spcPct val="150000"/>
              </a:lnSpc>
              <a:buFont typeface="Wingdings" panose="05000000000000000000" pitchFamily="2" charset="2"/>
              <a:buChar char="Ø"/>
            </a:pPr>
            <a:r>
              <a:rPr lang="en-US" sz="2400" b="1" dirty="0">
                <a:solidFill>
                  <a:schemeClr val="bg1"/>
                </a:solidFill>
                <a:latin typeface="Arial" panose="020B0604020202020204" pitchFamily="34" charset="0"/>
                <a:cs typeface="Arial" panose="020B0604020202020204" pitchFamily="34" charset="0"/>
              </a:rPr>
              <a:t>Extended inter-frame space (EIFS): </a:t>
            </a:r>
            <a:r>
              <a:rPr lang="en-US" sz="2400" dirty="0">
                <a:solidFill>
                  <a:schemeClr val="bg1"/>
                </a:solidFill>
                <a:latin typeface="Arial" panose="020B0604020202020204" pitchFamily="34" charset="0"/>
                <a:cs typeface="Arial" panose="020B0604020202020204" pitchFamily="34" charset="0"/>
              </a:rPr>
              <a:t>It is the longer inter-frame space used by a station that has received a packet which it could not understand. This is required to prevent the station from colliding with a future packet belonging to the current dialog.</a:t>
            </a:r>
            <a:endParaRPr lang="en-IN" sz="2400" dirty="0">
              <a:solidFill>
                <a:schemeClr val="bg1"/>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9E622EAA-161E-439C-ABEF-BF9A20717F58}"/>
              </a:ext>
            </a:extLst>
          </p:cNvPr>
          <p:cNvSpPr>
            <a:spLocks noGrp="1"/>
          </p:cNvSpPr>
          <p:nvPr>
            <p:ph type="dt" sz="half" idx="10"/>
          </p:nvPr>
        </p:nvSpPr>
        <p:spPr/>
        <p:txBody>
          <a:bodyPr/>
          <a:lstStyle/>
          <a:p>
            <a:fld id="{1E9574A1-A1BA-4F04-AFBF-747F673A4032}" type="datetime1">
              <a:rPr lang="en-IN" smtClean="0"/>
              <a:t>25-03-2023</a:t>
            </a:fld>
            <a:endParaRPr lang="en-IN"/>
          </a:p>
        </p:txBody>
      </p:sp>
      <p:sp>
        <p:nvSpPr>
          <p:cNvPr id="4" name="Slide Number Placeholder 3">
            <a:extLst>
              <a:ext uri="{FF2B5EF4-FFF2-40B4-BE49-F238E27FC236}">
                <a16:creationId xmlns:a16="http://schemas.microsoft.com/office/drawing/2014/main" id="{4058B3B1-B9AA-4C15-BCD0-4105FAF300B7}"/>
              </a:ext>
            </a:extLst>
          </p:cNvPr>
          <p:cNvSpPr>
            <a:spLocks noGrp="1"/>
          </p:cNvSpPr>
          <p:nvPr>
            <p:ph type="sldNum" sz="quarter" idx="12"/>
          </p:nvPr>
        </p:nvSpPr>
        <p:spPr/>
        <p:txBody>
          <a:bodyPr/>
          <a:lstStyle/>
          <a:p>
            <a:fld id="{A2D3AD60-8DFE-4A91-8D6A-A890996E6D96}" type="slidenum">
              <a:rPr lang="en-IN" smtClean="0"/>
              <a:t>183</a:t>
            </a:fld>
            <a:endParaRPr lang="en-IN"/>
          </a:p>
        </p:txBody>
      </p:sp>
    </p:spTree>
    <p:extLst>
      <p:ext uri="{BB962C8B-B14F-4D97-AF65-F5344CB8AC3E}">
        <p14:creationId xmlns:p14="http://schemas.microsoft.com/office/powerpoint/2010/main" val="353964878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0038" y="68094"/>
            <a:ext cx="7128875" cy="584775"/>
          </a:xfrm>
          <a:prstGeom prst="rect">
            <a:avLst/>
          </a:prstGeom>
        </p:spPr>
        <p:txBody>
          <a:bodyPr wrap="none">
            <a:spAutoFit/>
          </a:bodyPr>
          <a:lstStyle/>
          <a:p>
            <a:r>
              <a:rPr lang="en-US" sz="3200" b="1" dirty="0">
                <a:solidFill>
                  <a:srgbClr val="C00000"/>
                </a:solidFill>
                <a:latin typeface="Arial" panose="020B0604020202020204" pitchFamily="34" charset="0"/>
                <a:cs typeface="Arial" panose="020B0604020202020204" pitchFamily="34" charset="0"/>
              </a:rPr>
              <a:t>Hidden and Exposed Node Problem</a:t>
            </a:r>
            <a:endParaRPr lang="en-IN" sz="3200" dirty="0">
              <a:solidFill>
                <a:srgbClr val="C00000"/>
              </a:solidFill>
              <a:latin typeface="Arial" panose="020B0604020202020204" pitchFamily="34" charset="0"/>
              <a:cs typeface="Arial" panose="020B0604020202020204" pitchFamily="34" charset="0"/>
            </a:endParaRPr>
          </a:p>
        </p:txBody>
      </p:sp>
      <p:sp>
        <p:nvSpPr>
          <p:cNvPr id="3" name="Rectangle 2"/>
          <p:cNvSpPr/>
          <p:nvPr/>
        </p:nvSpPr>
        <p:spPr>
          <a:xfrm>
            <a:off x="547370" y="584775"/>
            <a:ext cx="10748985" cy="2308324"/>
          </a:xfrm>
          <a:prstGeom prst="rect">
            <a:avLst/>
          </a:prstGeom>
        </p:spPr>
        <p:txBody>
          <a:bodyPr wrap="square">
            <a:spAutoFit/>
          </a:bodyPr>
          <a:lstStyle/>
          <a:p>
            <a:pPr algn="just">
              <a:lnSpc>
                <a:spcPct val="150000"/>
              </a:lnSpc>
            </a:pPr>
            <a:r>
              <a:rPr lang="en-US" sz="2400" dirty="0">
                <a:solidFill>
                  <a:schemeClr val="bg1"/>
                </a:solidFill>
                <a:latin typeface="Arial" panose="020B0604020202020204" pitchFamily="34" charset="0"/>
                <a:cs typeface="Arial" panose="020B0604020202020204" pitchFamily="34" charset="0"/>
              </a:rPr>
              <a:t>Another major MAC layer problem specific to a WLAN is the </a:t>
            </a:r>
            <a:r>
              <a:rPr lang="en-US" sz="2400" i="1" dirty="0">
                <a:solidFill>
                  <a:schemeClr val="bg1"/>
                </a:solidFill>
                <a:latin typeface="Arial" panose="020B0604020202020204" pitchFamily="34" charset="0"/>
                <a:cs typeface="Arial" panose="020B0604020202020204" pitchFamily="34" charset="0"/>
              </a:rPr>
              <a:t>hidden node </a:t>
            </a:r>
            <a:r>
              <a:rPr lang="en-US" sz="2400" dirty="0">
                <a:solidFill>
                  <a:schemeClr val="bg1"/>
                </a:solidFill>
                <a:latin typeface="Arial" panose="020B0604020202020204" pitchFamily="34" charset="0"/>
                <a:cs typeface="Arial" panose="020B0604020202020204" pitchFamily="34" charset="0"/>
              </a:rPr>
              <a:t>issue, in which two stations on opposite sides of an AP can both hear activity from an AP, but not from each other, usually due to distance or an obstruction (see Figure 21.15a). </a:t>
            </a:r>
            <a:endParaRPr lang="en-IN" sz="2400" dirty="0">
              <a:solidFill>
                <a:schemeClr val="bg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lum bright="-20000" contrast="40000"/>
          </a:blip>
          <a:stretch>
            <a:fillRect/>
          </a:stretch>
        </p:blipFill>
        <p:spPr>
          <a:xfrm>
            <a:off x="3952907" y="2495417"/>
            <a:ext cx="7343448" cy="4362583"/>
          </a:xfrm>
          <a:prstGeom prst="rect">
            <a:avLst/>
          </a:prstGeom>
        </p:spPr>
      </p:pic>
      <p:sp>
        <p:nvSpPr>
          <p:cNvPr id="5" name="Date Placeholder 4">
            <a:extLst>
              <a:ext uri="{FF2B5EF4-FFF2-40B4-BE49-F238E27FC236}">
                <a16:creationId xmlns:a16="http://schemas.microsoft.com/office/drawing/2014/main" id="{36C172AB-5DA8-457C-BC28-06BE1BB26B1E}"/>
              </a:ext>
            </a:extLst>
          </p:cNvPr>
          <p:cNvSpPr>
            <a:spLocks noGrp="1"/>
          </p:cNvSpPr>
          <p:nvPr>
            <p:ph type="dt" sz="half" idx="10"/>
          </p:nvPr>
        </p:nvSpPr>
        <p:spPr/>
        <p:txBody>
          <a:bodyPr/>
          <a:lstStyle/>
          <a:p>
            <a:fld id="{5A270A73-2202-4334-A948-3D52561A155C}" type="datetime1">
              <a:rPr lang="en-IN" smtClean="0"/>
              <a:t>25-03-2023</a:t>
            </a:fld>
            <a:endParaRPr lang="en-IN"/>
          </a:p>
        </p:txBody>
      </p:sp>
      <p:sp>
        <p:nvSpPr>
          <p:cNvPr id="6" name="Slide Number Placeholder 5">
            <a:extLst>
              <a:ext uri="{FF2B5EF4-FFF2-40B4-BE49-F238E27FC236}">
                <a16:creationId xmlns:a16="http://schemas.microsoft.com/office/drawing/2014/main" id="{A97F0D8A-92B6-4F06-9627-2B1699AA7DA0}"/>
              </a:ext>
            </a:extLst>
          </p:cNvPr>
          <p:cNvSpPr>
            <a:spLocks noGrp="1"/>
          </p:cNvSpPr>
          <p:nvPr>
            <p:ph type="sldNum" sz="quarter" idx="12"/>
          </p:nvPr>
        </p:nvSpPr>
        <p:spPr/>
        <p:txBody>
          <a:bodyPr/>
          <a:lstStyle/>
          <a:p>
            <a:fld id="{A2D3AD60-8DFE-4A91-8D6A-A890996E6D96}" type="slidenum">
              <a:rPr lang="en-IN" smtClean="0"/>
              <a:t>184</a:t>
            </a:fld>
            <a:endParaRPr lang="en-IN"/>
          </a:p>
        </p:txBody>
      </p:sp>
      <p:sp>
        <p:nvSpPr>
          <p:cNvPr id="7" name="Rectangle 6"/>
          <p:cNvSpPr/>
          <p:nvPr/>
        </p:nvSpPr>
        <p:spPr>
          <a:xfrm>
            <a:off x="151586" y="3643120"/>
            <a:ext cx="3424128" cy="1938992"/>
          </a:xfrm>
          <a:prstGeom prst="rect">
            <a:avLst/>
          </a:prstGeom>
        </p:spPr>
        <p:txBody>
          <a:bodyPr wrap="square">
            <a:spAutoFit/>
          </a:bodyPr>
          <a:lstStyle/>
          <a:p>
            <a:r>
              <a:rPr lang="en-US" sz="2400" dirty="0">
                <a:solidFill>
                  <a:srgbClr val="FF0000"/>
                </a:solidFill>
                <a:latin typeface="Arial" panose="020B0604020202020204" pitchFamily="34" charset="0"/>
                <a:cs typeface="Arial" panose="020B0604020202020204" pitchFamily="34" charset="0"/>
              </a:rPr>
              <a:t>What is hidden node and exposed node problems in WLAN? Explain with suitable illustration.</a:t>
            </a:r>
            <a:endParaRPr lang="en-US" sz="2400" dirty="0">
              <a:solidFill>
                <a:srgbClr val="FF0000"/>
              </a:solidFill>
            </a:endParaRPr>
          </a:p>
        </p:txBody>
      </p:sp>
    </p:spTree>
    <p:extLst>
      <p:ext uri="{BB962C8B-B14F-4D97-AF65-F5344CB8AC3E}">
        <p14:creationId xmlns:p14="http://schemas.microsoft.com/office/powerpoint/2010/main" val="183505438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2228" y="642660"/>
            <a:ext cx="11127544" cy="5816977"/>
          </a:xfrm>
          <a:prstGeom prst="rect">
            <a:avLst/>
          </a:prstGeom>
        </p:spPr>
        <p:txBody>
          <a:bodyPr wrap="square">
            <a:spAutoFit/>
          </a:bodyPr>
          <a:lstStyle/>
          <a:p>
            <a:pPr marL="342900" indent="-342900" algn="just">
              <a:lnSpc>
                <a:spcPct val="150000"/>
              </a:lnSpc>
              <a:buFont typeface="Wingdings" panose="05000000000000000000" pitchFamily="2" charset="2"/>
              <a:buChar char="ü"/>
            </a:pPr>
            <a:r>
              <a:rPr lang="en-US" sz="2400" dirty="0">
                <a:solidFill>
                  <a:prstClr val="black"/>
                </a:solidFill>
                <a:latin typeface="Arial" panose="020B0604020202020204" pitchFamily="34" charset="0"/>
                <a:cs typeface="Arial" panose="020B0604020202020204" pitchFamily="34" charset="0"/>
              </a:rPr>
              <a:t>To solve this problem, 802.11 specifies an optional </a:t>
            </a:r>
            <a:r>
              <a:rPr lang="en-US" sz="2800" i="1" dirty="0">
                <a:solidFill>
                  <a:srgbClr val="C00000"/>
                </a:solidFill>
                <a:latin typeface="Arial" panose="020B0604020202020204" pitchFamily="34" charset="0"/>
                <a:cs typeface="Arial" panose="020B0604020202020204" pitchFamily="34" charset="0"/>
              </a:rPr>
              <a:t>request to send/clear to send </a:t>
            </a:r>
            <a:r>
              <a:rPr lang="en-US" sz="2800" dirty="0">
                <a:solidFill>
                  <a:srgbClr val="C00000"/>
                </a:solidFill>
                <a:latin typeface="Arial" panose="020B0604020202020204" pitchFamily="34" charset="0"/>
                <a:cs typeface="Arial" panose="020B0604020202020204" pitchFamily="34" charset="0"/>
              </a:rPr>
              <a:t>(RTS/CTS) protocol at the MAC layer. </a:t>
            </a:r>
          </a:p>
          <a:p>
            <a:pPr marL="342900" indent="-342900" algn="just">
              <a:lnSpc>
                <a:spcPct val="150000"/>
              </a:lnSpc>
              <a:buFont typeface="Wingdings" panose="05000000000000000000" pitchFamily="2" charset="2"/>
              <a:buChar char="ü"/>
            </a:pPr>
            <a:r>
              <a:rPr lang="en-US" sz="2400" dirty="0">
                <a:solidFill>
                  <a:prstClr val="black"/>
                </a:solidFill>
                <a:latin typeface="Arial" panose="020B0604020202020204" pitchFamily="34" charset="0"/>
                <a:cs typeface="Arial" panose="020B0604020202020204" pitchFamily="34" charset="0"/>
              </a:rPr>
              <a:t>When this feature is in use, a sending station transmits an RTS and waits for the AP to reply with a CTS. </a:t>
            </a:r>
          </a:p>
          <a:p>
            <a:pPr marL="342900" indent="-342900" algn="just">
              <a:lnSpc>
                <a:spcPct val="150000"/>
              </a:lnSpc>
              <a:buFont typeface="Wingdings" panose="05000000000000000000" pitchFamily="2" charset="2"/>
              <a:buChar char="ü"/>
            </a:pPr>
            <a:r>
              <a:rPr lang="en-US" sz="2400" dirty="0">
                <a:solidFill>
                  <a:srgbClr val="C00000"/>
                </a:solidFill>
                <a:latin typeface="Arial" panose="020B0604020202020204" pitchFamily="34" charset="0"/>
                <a:cs typeface="Arial" panose="020B0604020202020204" pitchFamily="34" charset="0"/>
              </a:rPr>
              <a:t>Since all stations in the network can hear the AP, the CTS causes them to delay any intended transmissions, allowing the sending station to transmit and receive a packet acknowledgment without any chance of collision</a:t>
            </a:r>
            <a:r>
              <a:rPr lang="en-US" sz="2400" dirty="0">
                <a:solidFill>
                  <a:prstClr val="black"/>
                </a:solidFill>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ü"/>
            </a:pPr>
            <a:r>
              <a:rPr lang="en-US" sz="2400" dirty="0">
                <a:solidFill>
                  <a:prstClr val="black"/>
                </a:solidFill>
                <a:latin typeface="Arial" panose="020B0604020202020204" pitchFamily="34" charset="0"/>
                <a:cs typeface="Arial" panose="020B0604020202020204" pitchFamily="34" charset="0"/>
              </a:rPr>
              <a:t>Since RTS/CTS adds additional overhead to the network by temporarily reserving the medium, it is typically used only on the largest-sized packets, for which transmission would be expensive from a bandwidth standpoint. </a:t>
            </a:r>
            <a:endParaRPr lang="en-IN" dirty="0"/>
          </a:p>
        </p:txBody>
      </p:sp>
      <p:sp>
        <p:nvSpPr>
          <p:cNvPr id="2" name="Date Placeholder 1">
            <a:extLst>
              <a:ext uri="{FF2B5EF4-FFF2-40B4-BE49-F238E27FC236}">
                <a16:creationId xmlns:a16="http://schemas.microsoft.com/office/drawing/2014/main" id="{4D231782-6B43-4624-8123-F688E2AF9320}"/>
              </a:ext>
            </a:extLst>
          </p:cNvPr>
          <p:cNvSpPr>
            <a:spLocks noGrp="1"/>
          </p:cNvSpPr>
          <p:nvPr>
            <p:ph type="dt" sz="half" idx="10"/>
          </p:nvPr>
        </p:nvSpPr>
        <p:spPr/>
        <p:txBody>
          <a:bodyPr/>
          <a:lstStyle/>
          <a:p>
            <a:fld id="{DCFA9EF7-D478-4D67-827D-1D85893078BB}" type="datetime1">
              <a:rPr lang="en-IN" smtClean="0"/>
              <a:t>25-03-2023</a:t>
            </a:fld>
            <a:endParaRPr lang="en-IN"/>
          </a:p>
        </p:txBody>
      </p:sp>
      <p:sp>
        <p:nvSpPr>
          <p:cNvPr id="4" name="Slide Number Placeholder 3">
            <a:extLst>
              <a:ext uri="{FF2B5EF4-FFF2-40B4-BE49-F238E27FC236}">
                <a16:creationId xmlns:a16="http://schemas.microsoft.com/office/drawing/2014/main" id="{0DCEDAA0-A515-472E-8ABF-236C02AB3072}"/>
              </a:ext>
            </a:extLst>
          </p:cNvPr>
          <p:cNvSpPr>
            <a:spLocks noGrp="1"/>
          </p:cNvSpPr>
          <p:nvPr>
            <p:ph type="sldNum" sz="quarter" idx="12"/>
          </p:nvPr>
        </p:nvSpPr>
        <p:spPr/>
        <p:txBody>
          <a:bodyPr/>
          <a:lstStyle/>
          <a:p>
            <a:fld id="{A2D3AD60-8DFE-4A91-8D6A-A890996E6D96}" type="slidenum">
              <a:rPr lang="en-IN" smtClean="0"/>
              <a:t>185</a:t>
            </a:fld>
            <a:endParaRPr lang="en-IN"/>
          </a:p>
        </p:txBody>
      </p:sp>
    </p:spTree>
    <p:extLst>
      <p:ext uri="{BB962C8B-B14F-4D97-AF65-F5344CB8AC3E}">
        <p14:creationId xmlns:p14="http://schemas.microsoft.com/office/powerpoint/2010/main" val="408323305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2369" y="444720"/>
            <a:ext cx="10888395" cy="6186309"/>
          </a:xfrm>
          <a:prstGeom prst="rect">
            <a:avLst/>
          </a:prstGeom>
        </p:spPr>
        <p:txBody>
          <a:bodyPr wrap="square">
            <a:spAutoFit/>
          </a:bodyPr>
          <a:lstStyle/>
          <a:p>
            <a:pPr marL="342900" indent="-342900" algn="just">
              <a:lnSpc>
                <a:spcPct val="150000"/>
              </a:lnSpc>
              <a:buFont typeface="Wingdings" panose="05000000000000000000" pitchFamily="2" charset="2"/>
              <a:buChar char="ü"/>
            </a:pPr>
            <a:r>
              <a:rPr lang="en-US" sz="2200" dirty="0">
                <a:solidFill>
                  <a:srgbClr val="C00000"/>
                </a:solidFill>
                <a:latin typeface="Arial" panose="020B0604020202020204" pitchFamily="34" charset="0"/>
                <a:cs typeface="Arial" panose="020B0604020202020204" pitchFamily="34" charset="0"/>
              </a:rPr>
              <a:t>This mechanism reduces the probability of a collision on the receiver area by a station that is hidden from the transmitter to the short duration of the RTS transmission, because all stations hear the CTS and make the medium busy until the end of the transaction. </a:t>
            </a:r>
          </a:p>
          <a:p>
            <a:pPr marL="342900" lvl="0" indent="-342900" algn="just">
              <a:lnSpc>
                <a:spcPct val="150000"/>
              </a:lnSpc>
              <a:buFont typeface="Wingdings" panose="05000000000000000000" pitchFamily="2" charset="2"/>
              <a:buChar char="ü"/>
            </a:pPr>
            <a:r>
              <a:rPr lang="en-US" sz="2200" dirty="0">
                <a:solidFill>
                  <a:prstClr val="black"/>
                </a:solidFill>
                <a:latin typeface="Arial" panose="020B0604020202020204" pitchFamily="34" charset="0"/>
                <a:cs typeface="Arial" panose="020B0604020202020204" pitchFamily="34" charset="0"/>
              </a:rPr>
              <a:t>The duration information on the </a:t>
            </a:r>
            <a:r>
              <a:rPr lang="en-US" sz="2200" dirty="0">
                <a:solidFill>
                  <a:srgbClr val="C00000"/>
                </a:solidFill>
                <a:latin typeface="Arial" panose="020B0604020202020204" pitchFamily="34" charset="0"/>
                <a:cs typeface="Arial" panose="020B0604020202020204" pitchFamily="34" charset="0"/>
              </a:rPr>
              <a:t>RTS also protects the transmitter area from collisions during the ACK</a:t>
            </a:r>
            <a:r>
              <a:rPr lang="en-US" sz="2200" dirty="0">
                <a:solidFill>
                  <a:prstClr val="black"/>
                </a:solidFill>
                <a:latin typeface="Arial" panose="020B0604020202020204" pitchFamily="34" charset="0"/>
                <a:cs typeface="Arial" panose="020B0604020202020204" pitchFamily="34" charset="0"/>
              </a:rPr>
              <a:t> (from stations that are out of range of the acknowledged station).</a:t>
            </a:r>
          </a:p>
          <a:p>
            <a:pPr marL="342900" lvl="0" indent="-342900" algn="just">
              <a:lnSpc>
                <a:spcPct val="150000"/>
              </a:lnSpc>
              <a:buFont typeface="Wingdings" panose="05000000000000000000" pitchFamily="2" charset="2"/>
              <a:buChar char="ü"/>
            </a:pPr>
            <a:r>
              <a:rPr lang="en-US" sz="2200" dirty="0">
                <a:solidFill>
                  <a:prstClr val="black"/>
                </a:solidFill>
                <a:latin typeface="Arial" panose="020B0604020202020204" pitchFamily="34" charset="0"/>
                <a:cs typeface="Arial" panose="020B0604020202020204" pitchFamily="34" charset="0"/>
              </a:rPr>
              <a:t> It should also be noted that, due to the fact that </a:t>
            </a:r>
            <a:r>
              <a:rPr lang="en-US" sz="2200" dirty="0">
                <a:solidFill>
                  <a:srgbClr val="C00000"/>
                </a:solidFill>
                <a:latin typeface="Arial" panose="020B0604020202020204" pitchFamily="34" charset="0"/>
                <a:cs typeface="Arial" panose="020B0604020202020204" pitchFamily="34" charset="0"/>
              </a:rPr>
              <a:t>RTS and CTS are short frames, </a:t>
            </a:r>
            <a:r>
              <a:rPr lang="en-US" sz="2200" dirty="0">
                <a:solidFill>
                  <a:prstClr val="black"/>
                </a:solidFill>
                <a:latin typeface="Arial" panose="020B0604020202020204" pitchFamily="34" charset="0"/>
                <a:cs typeface="Arial" panose="020B0604020202020204" pitchFamily="34" charset="0"/>
              </a:rPr>
              <a:t>the mechanism also reduces the </a:t>
            </a:r>
            <a:r>
              <a:rPr lang="en-US" sz="2200" dirty="0">
                <a:solidFill>
                  <a:srgbClr val="C00000"/>
                </a:solidFill>
                <a:latin typeface="Arial" panose="020B0604020202020204" pitchFamily="34" charset="0"/>
                <a:cs typeface="Arial" panose="020B0604020202020204" pitchFamily="34" charset="0"/>
              </a:rPr>
              <a:t>overhead of collisions</a:t>
            </a:r>
            <a:r>
              <a:rPr lang="en-US" sz="2200" dirty="0">
                <a:solidFill>
                  <a:prstClr val="black"/>
                </a:solidFill>
                <a:latin typeface="Arial" panose="020B0604020202020204" pitchFamily="34" charset="0"/>
                <a:cs typeface="Arial" panose="020B0604020202020204" pitchFamily="34" charset="0"/>
              </a:rPr>
              <a:t>, since these frames are recognized faster than if the whole packet were to be transmitted. </a:t>
            </a:r>
          </a:p>
          <a:p>
            <a:pPr marL="342900" lvl="0" indent="-342900" algn="just">
              <a:lnSpc>
                <a:spcPct val="150000"/>
              </a:lnSpc>
              <a:buFont typeface="Wingdings" panose="05000000000000000000" pitchFamily="2" charset="2"/>
              <a:buChar char="ü"/>
            </a:pPr>
            <a:r>
              <a:rPr lang="en-US" sz="2200" dirty="0">
                <a:solidFill>
                  <a:prstClr val="black"/>
                </a:solidFill>
                <a:latin typeface="Arial" panose="020B0604020202020204" pitchFamily="34" charset="0"/>
                <a:cs typeface="Arial" panose="020B0604020202020204" pitchFamily="34" charset="0"/>
              </a:rPr>
              <a:t>The mechanism is controlled by a parameter called RTS threshold, which, if used, must be set on both the AP and the client side.</a:t>
            </a:r>
            <a:endParaRPr lang="en-IN" sz="2200" dirty="0">
              <a:solidFill>
                <a:prstClr val="black"/>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4111BBA9-A916-4D1F-90A9-73B136F2060A}"/>
              </a:ext>
            </a:extLst>
          </p:cNvPr>
          <p:cNvSpPr>
            <a:spLocks noGrp="1"/>
          </p:cNvSpPr>
          <p:nvPr>
            <p:ph type="dt" sz="half" idx="10"/>
          </p:nvPr>
        </p:nvSpPr>
        <p:spPr/>
        <p:txBody>
          <a:bodyPr/>
          <a:lstStyle/>
          <a:p>
            <a:fld id="{CA6FBBC9-5818-4779-91A1-570D6B160E41}" type="datetime1">
              <a:rPr lang="en-IN" smtClean="0"/>
              <a:t>25-03-2023</a:t>
            </a:fld>
            <a:endParaRPr lang="en-IN"/>
          </a:p>
        </p:txBody>
      </p:sp>
      <p:sp>
        <p:nvSpPr>
          <p:cNvPr id="4" name="Slide Number Placeholder 3">
            <a:extLst>
              <a:ext uri="{FF2B5EF4-FFF2-40B4-BE49-F238E27FC236}">
                <a16:creationId xmlns:a16="http://schemas.microsoft.com/office/drawing/2014/main" id="{2BD90C50-588D-45A0-A515-7D52D7640064}"/>
              </a:ext>
            </a:extLst>
          </p:cNvPr>
          <p:cNvSpPr>
            <a:spLocks noGrp="1"/>
          </p:cNvSpPr>
          <p:nvPr>
            <p:ph type="sldNum" sz="quarter" idx="12"/>
          </p:nvPr>
        </p:nvSpPr>
        <p:spPr/>
        <p:txBody>
          <a:bodyPr/>
          <a:lstStyle/>
          <a:p>
            <a:fld id="{A2D3AD60-8DFE-4A91-8D6A-A890996E6D96}" type="slidenum">
              <a:rPr lang="en-IN" smtClean="0"/>
              <a:t>186</a:t>
            </a:fld>
            <a:endParaRPr lang="en-IN"/>
          </a:p>
        </p:txBody>
      </p:sp>
    </p:spTree>
    <p:extLst>
      <p:ext uri="{BB962C8B-B14F-4D97-AF65-F5344CB8AC3E}">
        <p14:creationId xmlns:p14="http://schemas.microsoft.com/office/powerpoint/2010/main" val="239692520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5285" y="566380"/>
            <a:ext cx="10506327" cy="1200329"/>
          </a:xfrm>
          <a:prstGeom prst="rect">
            <a:avLst/>
          </a:prstGeom>
        </p:spPr>
        <p:txBody>
          <a:bodyPr wrap="square">
            <a:spAutoFit/>
          </a:bodyPr>
          <a:lstStyle/>
          <a:p>
            <a:pPr algn="just">
              <a:lnSpc>
                <a:spcPct val="150000"/>
              </a:lnSpc>
            </a:pPr>
            <a:r>
              <a:rPr lang="en-US" sz="2400" dirty="0">
                <a:solidFill>
                  <a:srgbClr val="C00000"/>
                </a:solidFill>
                <a:latin typeface="Arial" panose="020B0604020202020204" pitchFamily="34" charset="0"/>
                <a:cs typeface="Arial" panose="020B0604020202020204" pitchFamily="34" charset="0"/>
              </a:rPr>
              <a:t>The time required to transmit a frame, taking into account the RTS/CTS</a:t>
            </a:r>
          </a:p>
          <a:p>
            <a:pPr algn="just">
              <a:lnSpc>
                <a:spcPct val="150000"/>
              </a:lnSpc>
            </a:pPr>
            <a:r>
              <a:rPr lang="en-US" sz="2400" dirty="0">
                <a:solidFill>
                  <a:srgbClr val="C00000"/>
                </a:solidFill>
                <a:latin typeface="Arial" panose="020B0604020202020204" pitchFamily="34" charset="0"/>
                <a:cs typeface="Arial" panose="020B0604020202020204" pitchFamily="34" charset="0"/>
              </a:rPr>
              <a:t>four-way handshake is given as:</a:t>
            </a:r>
            <a:endParaRPr lang="en-IN" sz="2400" dirty="0">
              <a:solidFill>
                <a:srgbClr val="C000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lum bright="-20000" contrast="40000"/>
          </a:blip>
          <a:stretch>
            <a:fillRect/>
          </a:stretch>
        </p:blipFill>
        <p:spPr>
          <a:xfrm>
            <a:off x="1369297" y="2011681"/>
            <a:ext cx="7494212" cy="820076"/>
          </a:xfrm>
          <a:prstGeom prst="rect">
            <a:avLst/>
          </a:prstGeom>
        </p:spPr>
      </p:pic>
      <p:pic>
        <p:nvPicPr>
          <p:cNvPr id="4" name="Picture 3"/>
          <p:cNvPicPr>
            <a:picLocks noChangeAspect="1"/>
          </p:cNvPicPr>
          <p:nvPr/>
        </p:nvPicPr>
        <p:blipFill>
          <a:blip r:embed="rId3">
            <a:lum bright="-20000" contrast="40000"/>
          </a:blip>
          <a:stretch>
            <a:fillRect/>
          </a:stretch>
        </p:blipFill>
        <p:spPr>
          <a:xfrm>
            <a:off x="1369297" y="3094892"/>
            <a:ext cx="9234521" cy="3090726"/>
          </a:xfrm>
          <a:prstGeom prst="rect">
            <a:avLst/>
          </a:prstGeom>
        </p:spPr>
      </p:pic>
      <p:sp>
        <p:nvSpPr>
          <p:cNvPr id="5" name="Date Placeholder 4">
            <a:extLst>
              <a:ext uri="{FF2B5EF4-FFF2-40B4-BE49-F238E27FC236}">
                <a16:creationId xmlns:a16="http://schemas.microsoft.com/office/drawing/2014/main" id="{AD28DAF1-C780-4F78-8193-249089240994}"/>
              </a:ext>
            </a:extLst>
          </p:cNvPr>
          <p:cNvSpPr>
            <a:spLocks noGrp="1"/>
          </p:cNvSpPr>
          <p:nvPr>
            <p:ph type="dt" sz="half" idx="10"/>
          </p:nvPr>
        </p:nvSpPr>
        <p:spPr/>
        <p:txBody>
          <a:bodyPr/>
          <a:lstStyle/>
          <a:p>
            <a:fld id="{0C1DE17A-80BE-46F0-A924-3936F2CFCAF4}" type="datetime1">
              <a:rPr lang="en-IN" smtClean="0"/>
              <a:t>25-03-2023</a:t>
            </a:fld>
            <a:endParaRPr lang="en-IN"/>
          </a:p>
        </p:txBody>
      </p:sp>
      <p:sp>
        <p:nvSpPr>
          <p:cNvPr id="6" name="Slide Number Placeholder 5">
            <a:extLst>
              <a:ext uri="{FF2B5EF4-FFF2-40B4-BE49-F238E27FC236}">
                <a16:creationId xmlns:a16="http://schemas.microsoft.com/office/drawing/2014/main" id="{424FBFEE-0F09-4D82-BFE1-D53C32A0D28A}"/>
              </a:ext>
            </a:extLst>
          </p:cNvPr>
          <p:cNvSpPr>
            <a:spLocks noGrp="1"/>
          </p:cNvSpPr>
          <p:nvPr>
            <p:ph type="sldNum" sz="quarter" idx="12"/>
          </p:nvPr>
        </p:nvSpPr>
        <p:spPr/>
        <p:txBody>
          <a:bodyPr/>
          <a:lstStyle/>
          <a:p>
            <a:fld id="{A2D3AD60-8DFE-4A91-8D6A-A890996E6D96}" type="slidenum">
              <a:rPr lang="en-IN" smtClean="0"/>
              <a:t>187</a:t>
            </a:fld>
            <a:endParaRPr lang="en-IN"/>
          </a:p>
        </p:txBody>
      </p:sp>
    </p:spTree>
    <p:extLst>
      <p:ext uri="{BB962C8B-B14F-4D97-AF65-F5344CB8AC3E}">
        <p14:creationId xmlns:p14="http://schemas.microsoft.com/office/powerpoint/2010/main" val="106115563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205927E-75EE-45AE-94CE-9C438243ADDC}"/>
              </a:ext>
            </a:extLst>
          </p:cNvPr>
          <p:cNvPicPr>
            <a:picLocks noChangeAspect="1"/>
          </p:cNvPicPr>
          <p:nvPr/>
        </p:nvPicPr>
        <p:blipFill>
          <a:blip r:embed="rId2"/>
          <a:stretch>
            <a:fillRect/>
          </a:stretch>
        </p:blipFill>
        <p:spPr>
          <a:xfrm>
            <a:off x="1598627" y="1261743"/>
            <a:ext cx="8430590" cy="5236333"/>
          </a:xfrm>
          <a:prstGeom prst="rect">
            <a:avLst/>
          </a:prstGeom>
        </p:spPr>
      </p:pic>
      <p:sp>
        <p:nvSpPr>
          <p:cNvPr id="3" name="Rectangle 2">
            <a:extLst>
              <a:ext uri="{FF2B5EF4-FFF2-40B4-BE49-F238E27FC236}">
                <a16:creationId xmlns:a16="http://schemas.microsoft.com/office/drawing/2014/main" id="{421C24C3-984F-40A9-A197-40B7D922FE47}"/>
              </a:ext>
            </a:extLst>
          </p:cNvPr>
          <p:cNvSpPr/>
          <p:nvPr/>
        </p:nvSpPr>
        <p:spPr>
          <a:xfrm>
            <a:off x="3307657" y="340469"/>
            <a:ext cx="5993949" cy="707886"/>
          </a:xfrm>
          <a:prstGeom prst="rect">
            <a:avLst/>
          </a:prstGeom>
        </p:spPr>
        <p:txBody>
          <a:bodyPr wrap="none">
            <a:spAutoFit/>
          </a:bodyPr>
          <a:lstStyle/>
          <a:p>
            <a:r>
              <a:rPr lang="en-US" sz="4000" b="1" dirty="0">
                <a:solidFill>
                  <a:schemeClr val="bg1"/>
                </a:solidFill>
                <a:latin typeface="Arial" panose="020B0604020202020204" pitchFamily="34" charset="0"/>
                <a:cs typeface="Arial" panose="020B0604020202020204" pitchFamily="34" charset="0"/>
              </a:rPr>
              <a:t>Exposed node problem</a:t>
            </a:r>
            <a:endParaRPr lang="en-IN" sz="4000" dirty="0">
              <a:solidFill>
                <a:schemeClr val="bg1"/>
              </a:solidFill>
            </a:endParaRPr>
          </a:p>
        </p:txBody>
      </p:sp>
      <p:sp>
        <p:nvSpPr>
          <p:cNvPr id="4" name="Date Placeholder 3">
            <a:extLst>
              <a:ext uri="{FF2B5EF4-FFF2-40B4-BE49-F238E27FC236}">
                <a16:creationId xmlns:a16="http://schemas.microsoft.com/office/drawing/2014/main" id="{4469F3CE-E0EF-43D2-917E-DED6D2FF849D}"/>
              </a:ext>
            </a:extLst>
          </p:cNvPr>
          <p:cNvSpPr>
            <a:spLocks noGrp="1"/>
          </p:cNvSpPr>
          <p:nvPr>
            <p:ph type="dt" sz="half" idx="10"/>
          </p:nvPr>
        </p:nvSpPr>
        <p:spPr/>
        <p:txBody>
          <a:bodyPr/>
          <a:lstStyle/>
          <a:p>
            <a:fld id="{9A57096E-BC88-47F1-A620-265DC883EBAF}" type="datetime1">
              <a:rPr lang="en-IN" smtClean="0"/>
              <a:t>25-03-2023</a:t>
            </a:fld>
            <a:endParaRPr lang="en-IN"/>
          </a:p>
        </p:txBody>
      </p:sp>
      <p:sp>
        <p:nvSpPr>
          <p:cNvPr id="5" name="Slide Number Placeholder 4">
            <a:extLst>
              <a:ext uri="{FF2B5EF4-FFF2-40B4-BE49-F238E27FC236}">
                <a16:creationId xmlns:a16="http://schemas.microsoft.com/office/drawing/2014/main" id="{079581C2-D8B1-433B-9983-C79983B98BE7}"/>
              </a:ext>
            </a:extLst>
          </p:cNvPr>
          <p:cNvSpPr>
            <a:spLocks noGrp="1"/>
          </p:cNvSpPr>
          <p:nvPr>
            <p:ph type="sldNum" sz="quarter" idx="12"/>
          </p:nvPr>
        </p:nvSpPr>
        <p:spPr/>
        <p:txBody>
          <a:bodyPr/>
          <a:lstStyle/>
          <a:p>
            <a:fld id="{A2D3AD60-8DFE-4A91-8D6A-A890996E6D96}" type="slidenum">
              <a:rPr lang="en-IN" smtClean="0"/>
              <a:t>188</a:t>
            </a:fld>
            <a:endParaRPr lang="en-IN"/>
          </a:p>
        </p:txBody>
      </p:sp>
    </p:spTree>
    <p:extLst>
      <p:ext uri="{BB962C8B-B14F-4D97-AF65-F5344CB8AC3E}">
        <p14:creationId xmlns:p14="http://schemas.microsoft.com/office/powerpoint/2010/main" val="3301217047"/>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8955" y="620579"/>
            <a:ext cx="11404781" cy="6186309"/>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Assume that node B and C intend to transmit data only without receiving data. When node C is transmitting data to node D, node B is aware of the transmission. </a:t>
            </a:r>
          </a:p>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This is because node B is within the radio coverage of node C. Without exchanging RTS and CTS frames, node B will not initiate data transmission to node A because it will detect a busy medium. </a:t>
            </a:r>
          </a:p>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The transmission between node A and node B, therefore, is blocked even if both of them are idle.</a:t>
            </a:r>
          </a:p>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 This is referred as the </a:t>
            </a:r>
            <a:r>
              <a:rPr lang="en-US" sz="2400" b="1" i="1" dirty="0">
                <a:solidFill>
                  <a:schemeClr val="bg1"/>
                </a:solidFill>
                <a:latin typeface="Arial" panose="020B0604020202020204" pitchFamily="34" charset="0"/>
                <a:cs typeface="Arial" panose="020B0604020202020204" pitchFamily="34" charset="0"/>
              </a:rPr>
              <a:t>exposed node problem</a:t>
            </a:r>
            <a:r>
              <a:rPr lang="en-US" sz="2400" b="1" dirty="0">
                <a:solidFill>
                  <a:schemeClr val="bg1"/>
                </a:solidFill>
                <a:latin typeface="Arial" panose="020B0604020202020204" pitchFamily="34" charset="0"/>
                <a:cs typeface="Arial" panose="020B0604020202020204" pitchFamily="34" charset="0"/>
              </a:rPr>
              <a:t>.</a:t>
            </a:r>
            <a:r>
              <a:rPr lang="en-US" sz="2400" dirty="0">
                <a:solidFill>
                  <a:schemeClr val="bg1"/>
                </a:solidFill>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To alleviate this problem, a node must wait a random </a:t>
            </a:r>
            <a:r>
              <a:rPr lang="en-US" sz="2400" dirty="0" err="1">
                <a:solidFill>
                  <a:schemeClr val="bg1"/>
                </a:solidFill>
                <a:latin typeface="Arial" panose="020B0604020202020204" pitchFamily="34" charset="0"/>
                <a:cs typeface="Arial" panose="020B0604020202020204" pitchFamily="34" charset="0"/>
              </a:rPr>
              <a:t>backoff</a:t>
            </a:r>
            <a:r>
              <a:rPr lang="en-US" sz="2400" dirty="0">
                <a:solidFill>
                  <a:schemeClr val="bg1"/>
                </a:solidFill>
                <a:latin typeface="Arial" panose="020B0604020202020204" pitchFamily="34" charset="0"/>
                <a:cs typeface="Arial" panose="020B0604020202020204" pitchFamily="34" charset="0"/>
              </a:rPr>
              <a:t> time between the two consecutive new </a:t>
            </a:r>
            <a:r>
              <a:rPr lang="en-IN" sz="2400" dirty="0">
                <a:solidFill>
                  <a:schemeClr val="bg1"/>
                </a:solidFill>
                <a:latin typeface="Arial" panose="020B0604020202020204" pitchFamily="34" charset="0"/>
                <a:cs typeface="Arial" panose="020B0604020202020204" pitchFamily="34" charset="0"/>
              </a:rPr>
              <a:t>packet transmission times.</a:t>
            </a:r>
          </a:p>
        </p:txBody>
      </p:sp>
      <p:sp>
        <p:nvSpPr>
          <p:cNvPr id="2" name="Date Placeholder 1">
            <a:extLst>
              <a:ext uri="{FF2B5EF4-FFF2-40B4-BE49-F238E27FC236}">
                <a16:creationId xmlns:a16="http://schemas.microsoft.com/office/drawing/2014/main" id="{694C3DFC-EA1C-43DE-8BCF-E95EE9A4243B}"/>
              </a:ext>
            </a:extLst>
          </p:cNvPr>
          <p:cNvSpPr>
            <a:spLocks noGrp="1"/>
          </p:cNvSpPr>
          <p:nvPr>
            <p:ph type="dt" sz="half" idx="10"/>
          </p:nvPr>
        </p:nvSpPr>
        <p:spPr/>
        <p:txBody>
          <a:bodyPr/>
          <a:lstStyle/>
          <a:p>
            <a:fld id="{302EAC53-EA76-4833-A320-0959FB91BECF}" type="datetime1">
              <a:rPr lang="en-IN" smtClean="0"/>
              <a:t>25-03-2023</a:t>
            </a:fld>
            <a:endParaRPr lang="en-IN"/>
          </a:p>
        </p:txBody>
      </p:sp>
      <p:sp>
        <p:nvSpPr>
          <p:cNvPr id="4" name="Slide Number Placeholder 3">
            <a:extLst>
              <a:ext uri="{FF2B5EF4-FFF2-40B4-BE49-F238E27FC236}">
                <a16:creationId xmlns:a16="http://schemas.microsoft.com/office/drawing/2014/main" id="{2BE462C9-735C-44EE-836B-2BE5C855C51C}"/>
              </a:ext>
            </a:extLst>
          </p:cNvPr>
          <p:cNvSpPr>
            <a:spLocks noGrp="1"/>
          </p:cNvSpPr>
          <p:nvPr>
            <p:ph type="sldNum" sz="quarter" idx="12"/>
          </p:nvPr>
        </p:nvSpPr>
        <p:spPr/>
        <p:txBody>
          <a:bodyPr/>
          <a:lstStyle/>
          <a:p>
            <a:fld id="{A2D3AD60-8DFE-4A91-8D6A-A890996E6D96}" type="slidenum">
              <a:rPr lang="en-IN" smtClean="0"/>
              <a:t>189</a:t>
            </a:fld>
            <a:endParaRPr lang="en-IN"/>
          </a:p>
        </p:txBody>
      </p:sp>
    </p:spTree>
    <p:extLst>
      <p:ext uri="{BB962C8B-B14F-4D97-AF65-F5344CB8AC3E}">
        <p14:creationId xmlns:p14="http://schemas.microsoft.com/office/powerpoint/2010/main" val="679235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3/25/2023</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19</a:t>
            </a:fld>
            <a:endParaRPr lang="en-US"/>
          </a:p>
        </p:txBody>
      </p:sp>
      <p:sp>
        <p:nvSpPr>
          <p:cNvPr id="5" name="TextBox 4"/>
          <p:cNvSpPr txBox="1"/>
          <p:nvPr/>
        </p:nvSpPr>
        <p:spPr>
          <a:xfrm>
            <a:off x="1141411" y="828044"/>
            <a:ext cx="10183081" cy="5055230"/>
          </a:xfrm>
          <a:prstGeom prst="rect">
            <a:avLst/>
          </a:prstGeom>
          <a:noFill/>
        </p:spPr>
        <p:txBody>
          <a:bodyPr wrap="square" rtlCol="0">
            <a:spAutoFit/>
          </a:bodyPr>
          <a:lstStyle/>
          <a:p>
            <a:pPr algn="just">
              <a:lnSpc>
                <a:spcPct val="150000"/>
              </a:lnSpc>
            </a:pPr>
            <a:r>
              <a:rPr lang="en-US" sz="2400" dirty="0">
                <a:solidFill>
                  <a:schemeClr val="bg1"/>
                </a:solidFill>
                <a:latin typeface="Arial" panose="020B0604020202020204" pitchFamily="34" charset="0"/>
                <a:cs typeface="Arial" panose="020B0604020202020204" pitchFamily="34" charset="0"/>
              </a:rPr>
              <a:t>WiMAX is a separate radio system that is designed to either supplement or replace the existing broadband Internet distribution systems</a:t>
            </a:r>
          </a:p>
          <a:p>
            <a:pPr algn="just">
              <a:lnSpc>
                <a:spcPct val="150000"/>
              </a:lnSpc>
            </a:pPr>
            <a:endParaRPr lang="en-US" sz="1100" dirty="0">
              <a:solidFill>
                <a:schemeClr val="bg1"/>
              </a:solidFill>
              <a:latin typeface="Arial" panose="020B0604020202020204" pitchFamily="34" charset="0"/>
              <a:cs typeface="Arial" panose="020B0604020202020204" pitchFamily="34" charset="0"/>
            </a:endParaRP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Figure  shows a typical distributed WiMAX network architecture. </a:t>
            </a: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With a distributed WiMAX network architecture, </a:t>
            </a:r>
            <a:r>
              <a:rPr lang="en-US" sz="2400" dirty="0">
                <a:solidFill>
                  <a:srgbClr val="C00000"/>
                </a:solidFill>
                <a:latin typeface="Arial" panose="020B0604020202020204" pitchFamily="34" charset="0"/>
                <a:cs typeface="Arial" panose="020B0604020202020204" pitchFamily="34" charset="0"/>
              </a:rPr>
              <a:t>the WiMAX system simply becomes an extension of the Internet or public switched telephone network (PSTN) to the mobile user</a:t>
            </a: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 The cell equipment in the WiMAX BS comprises the basic BS equipment, radio equipment, and a BS link to the backbone network. </a:t>
            </a:r>
          </a:p>
          <a:p>
            <a:endParaRPr lang="en-US" dirty="0">
              <a:solidFill>
                <a:schemeClr val="bg1"/>
              </a:solidFill>
            </a:endParaRPr>
          </a:p>
        </p:txBody>
      </p:sp>
    </p:spTree>
    <p:extLst>
      <p:ext uri="{BB962C8B-B14F-4D97-AF65-F5344CB8AC3E}">
        <p14:creationId xmlns:p14="http://schemas.microsoft.com/office/powerpoint/2010/main" val="2410299341"/>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65567" y="282102"/>
            <a:ext cx="5357364" cy="584775"/>
          </a:xfrm>
          <a:prstGeom prst="rect">
            <a:avLst/>
          </a:prstGeom>
        </p:spPr>
        <p:txBody>
          <a:bodyPr wrap="none">
            <a:spAutoFit/>
          </a:bodyPr>
          <a:lstStyle/>
          <a:p>
            <a:r>
              <a:rPr lang="en-IN" sz="3200" b="1" dirty="0">
                <a:solidFill>
                  <a:schemeClr val="bg1"/>
                </a:solidFill>
                <a:latin typeface="Arial" panose="020B0604020202020204" pitchFamily="34" charset="0"/>
                <a:cs typeface="Arial" panose="020B0604020202020204" pitchFamily="34" charset="0"/>
              </a:rPr>
              <a:t>IEEE 802.11 MAC </a:t>
            </a:r>
            <a:r>
              <a:rPr lang="en-IN" sz="3200" b="1" dirty="0" err="1">
                <a:solidFill>
                  <a:schemeClr val="bg1"/>
                </a:solidFill>
                <a:latin typeface="Arial" panose="020B0604020202020204" pitchFamily="34" charset="0"/>
                <a:cs typeface="Arial" panose="020B0604020202020204" pitchFamily="34" charset="0"/>
              </a:rPr>
              <a:t>Sublayer</a:t>
            </a:r>
            <a:endParaRPr lang="en-IN" sz="32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534698" y="1106697"/>
            <a:ext cx="10819102" cy="5078313"/>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In IEEE 802.11, the MAC sublayer is responsible for </a:t>
            </a:r>
            <a:r>
              <a:rPr lang="en-US" sz="2400" dirty="0">
                <a:solidFill>
                  <a:srgbClr val="C00000"/>
                </a:solidFill>
                <a:latin typeface="Arial" panose="020B0604020202020204" pitchFamily="34" charset="0"/>
                <a:cs typeface="Arial" panose="020B0604020202020204" pitchFamily="34" charset="0"/>
              </a:rPr>
              <a:t>asynchronous data service </a:t>
            </a:r>
            <a:r>
              <a:rPr lang="en-US" sz="2400" dirty="0">
                <a:solidFill>
                  <a:schemeClr val="bg1"/>
                </a:solidFill>
                <a:latin typeface="Arial" panose="020B0604020202020204" pitchFamily="34" charset="0"/>
                <a:cs typeface="Arial" panose="020B0604020202020204" pitchFamily="34" charset="0"/>
              </a:rPr>
              <a:t>(e.g., exchange of MAC service data units (MSDUs)), </a:t>
            </a:r>
            <a:r>
              <a:rPr lang="en-US" sz="2400" dirty="0">
                <a:solidFill>
                  <a:srgbClr val="C00000"/>
                </a:solidFill>
                <a:latin typeface="Arial" panose="020B0604020202020204" pitchFamily="34" charset="0"/>
                <a:cs typeface="Arial" panose="020B0604020202020204" pitchFamily="34" charset="0"/>
              </a:rPr>
              <a:t>security service </a:t>
            </a:r>
            <a:r>
              <a:rPr lang="en-US" sz="2400" dirty="0">
                <a:solidFill>
                  <a:schemeClr val="bg1"/>
                </a:solidFill>
                <a:latin typeface="Arial" panose="020B0604020202020204" pitchFamily="34" charset="0"/>
                <a:cs typeface="Arial" panose="020B0604020202020204" pitchFamily="34" charset="0"/>
              </a:rPr>
              <a:t>(confidentiality, authentication, access control in conjunction with layer management), and </a:t>
            </a:r>
            <a:r>
              <a:rPr lang="en-IN" sz="2400" dirty="0">
                <a:solidFill>
                  <a:srgbClr val="C00000"/>
                </a:solidFill>
                <a:latin typeface="Arial" panose="020B0604020202020204" pitchFamily="34" charset="0"/>
                <a:cs typeface="Arial" panose="020B0604020202020204" pitchFamily="34" charset="0"/>
              </a:rPr>
              <a:t>MSDU ordering</a:t>
            </a:r>
            <a:r>
              <a:rPr lang="en-IN" sz="2400" dirty="0">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The MAC sublayer </a:t>
            </a:r>
            <a:r>
              <a:rPr lang="en-US" sz="2400" dirty="0">
                <a:solidFill>
                  <a:srgbClr val="C00000"/>
                </a:solidFill>
                <a:latin typeface="Arial" panose="020B0604020202020204" pitchFamily="34" charset="0"/>
                <a:cs typeface="Arial" panose="020B0604020202020204" pitchFamily="34" charset="0"/>
              </a:rPr>
              <a:t>accepts MSDUs from higher layers </a:t>
            </a:r>
            <a:r>
              <a:rPr lang="en-US" sz="2400" dirty="0">
                <a:solidFill>
                  <a:schemeClr val="bg1"/>
                </a:solidFill>
                <a:latin typeface="Arial" panose="020B0604020202020204" pitchFamily="34" charset="0"/>
                <a:cs typeface="Arial" panose="020B0604020202020204" pitchFamily="34" charset="0"/>
              </a:rPr>
              <a:t>in the protocol stack to</a:t>
            </a:r>
            <a:r>
              <a:rPr lang="en-US" sz="2400" dirty="0">
                <a:latin typeface="Arial" panose="020B0604020202020204" pitchFamily="34" charset="0"/>
                <a:cs typeface="Arial" panose="020B0604020202020204" pitchFamily="34" charset="0"/>
              </a:rPr>
              <a:t> </a:t>
            </a:r>
            <a:r>
              <a:rPr lang="en-US" sz="2400" dirty="0">
                <a:solidFill>
                  <a:srgbClr val="C00000"/>
                </a:solidFill>
                <a:latin typeface="Arial" panose="020B0604020202020204" pitchFamily="34" charset="0"/>
                <a:cs typeface="Arial" panose="020B0604020202020204" pitchFamily="34" charset="0"/>
              </a:rPr>
              <a:t>send them to the equivalent layer of the protocol stack in another station. </a:t>
            </a:r>
          </a:p>
          <a:p>
            <a:pPr marL="342900" indent="-3429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The MAC adds information to the MSDU in the form of headers and trailers to generate a MAC protocol data unit (MPDU). </a:t>
            </a:r>
            <a:r>
              <a:rPr lang="en-US" sz="2400" dirty="0">
                <a:solidFill>
                  <a:schemeClr val="bg1"/>
                </a:solidFill>
                <a:latin typeface="Arial" panose="020B0604020202020204" pitchFamily="34" charset="0"/>
                <a:cs typeface="Arial" panose="020B0604020202020204" pitchFamily="34" charset="0"/>
              </a:rPr>
              <a:t>The MPDU is then passed to the physical layer to be sent over the wireless medium to other stations</a:t>
            </a:r>
            <a:r>
              <a:rPr lang="en-US" sz="2400" dirty="0">
                <a:latin typeface="Arial" panose="020B0604020202020204" pitchFamily="34" charset="0"/>
                <a:cs typeface="Arial" panose="020B0604020202020204" pitchFamily="34" charset="0"/>
              </a:rPr>
              <a:t>. </a:t>
            </a:r>
            <a:endParaRPr lang="en-IN" sz="24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0478B261-2D24-4951-B065-F43D0F5E9A4B}"/>
              </a:ext>
            </a:extLst>
          </p:cNvPr>
          <p:cNvSpPr>
            <a:spLocks noGrp="1"/>
          </p:cNvSpPr>
          <p:nvPr>
            <p:ph type="dt" sz="half" idx="10"/>
          </p:nvPr>
        </p:nvSpPr>
        <p:spPr/>
        <p:txBody>
          <a:bodyPr/>
          <a:lstStyle/>
          <a:p>
            <a:fld id="{77130B42-3D0D-485C-9C97-4F3BC0426F11}" type="datetime1">
              <a:rPr lang="en-IN" smtClean="0"/>
              <a:t>25-03-2023</a:t>
            </a:fld>
            <a:endParaRPr lang="en-IN"/>
          </a:p>
        </p:txBody>
      </p:sp>
      <p:sp>
        <p:nvSpPr>
          <p:cNvPr id="5" name="Slide Number Placeholder 4">
            <a:extLst>
              <a:ext uri="{FF2B5EF4-FFF2-40B4-BE49-F238E27FC236}">
                <a16:creationId xmlns:a16="http://schemas.microsoft.com/office/drawing/2014/main" id="{7DED3183-A6DB-4B25-8EC4-A32D1CDA2F1C}"/>
              </a:ext>
            </a:extLst>
          </p:cNvPr>
          <p:cNvSpPr>
            <a:spLocks noGrp="1"/>
          </p:cNvSpPr>
          <p:nvPr>
            <p:ph type="sldNum" sz="quarter" idx="12"/>
          </p:nvPr>
        </p:nvSpPr>
        <p:spPr/>
        <p:txBody>
          <a:bodyPr/>
          <a:lstStyle/>
          <a:p>
            <a:fld id="{A2D3AD60-8DFE-4A91-8D6A-A890996E6D96}" type="slidenum">
              <a:rPr lang="en-IN" smtClean="0"/>
              <a:t>190</a:t>
            </a:fld>
            <a:endParaRPr lang="en-IN"/>
          </a:p>
        </p:txBody>
      </p:sp>
    </p:spTree>
    <p:extLst>
      <p:ext uri="{BB962C8B-B14F-4D97-AF65-F5344CB8AC3E}">
        <p14:creationId xmlns:p14="http://schemas.microsoft.com/office/powerpoint/2010/main" val="2004218290"/>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7439" y="519075"/>
            <a:ext cx="10283483" cy="2862322"/>
          </a:xfrm>
          <a:prstGeom prst="rect">
            <a:avLst/>
          </a:prstGeom>
        </p:spPr>
        <p:txBody>
          <a:bodyPr wrap="square">
            <a:spAutoFit/>
          </a:bodyPr>
          <a:lstStyle/>
          <a:p>
            <a:pPr marL="342900" lvl="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The MAC may fragment MSDUs into several frames to increase the probability of each individual frame being delivered successfully. </a:t>
            </a:r>
          </a:p>
          <a:p>
            <a:pPr marL="342900" lvl="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The MAC frame contains addressing information, information to set the network allocation vector (NAV), and a </a:t>
            </a:r>
            <a:r>
              <a:rPr lang="en-US" sz="2400" dirty="0">
                <a:solidFill>
                  <a:srgbClr val="C00000"/>
                </a:solidFill>
                <a:latin typeface="Arial" panose="020B0604020202020204" pitchFamily="34" charset="0"/>
                <a:cs typeface="Arial" panose="020B0604020202020204" pitchFamily="34" charset="0"/>
              </a:rPr>
              <a:t>frame check sequence to verify the integrity of the frame. </a:t>
            </a:r>
            <a:endParaRPr lang="en-IN" sz="2400" dirty="0">
              <a:solidFill>
                <a:srgbClr val="C000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lum bright="-20000" contrast="40000"/>
          </a:blip>
          <a:stretch>
            <a:fillRect/>
          </a:stretch>
        </p:blipFill>
        <p:spPr>
          <a:xfrm>
            <a:off x="587439" y="3620275"/>
            <a:ext cx="10793923" cy="2793842"/>
          </a:xfrm>
          <a:prstGeom prst="rect">
            <a:avLst/>
          </a:prstGeom>
        </p:spPr>
      </p:pic>
      <p:sp>
        <p:nvSpPr>
          <p:cNvPr id="4" name="Date Placeholder 3">
            <a:extLst>
              <a:ext uri="{FF2B5EF4-FFF2-40B4-BE49-F238E27FC236}">
                <a16:creationId xmlns:a16="http://schemas.microsoft.com/office/drawing/2014/main" id="{89D4C5E4-C182-403F-841E-0A66B68D3DE0}"/>
              </a:ext>
            </a:extLst>
          </p:cNvPr>
          <p:cNvSpPr>
            <a:spLocks noGrp="1"/>
          </p:cNvSpPr>
          <p:nvPr>
            <p:ph type="dt" sz="half" idx="10"/>
          </p:nvPr>
        </p:nvSpPr>
        <p:spPr/>
        <p:txBody>
          <a:bodyPr/>
          <a:lstStyle/>
          <a:p>
            <a:fld id="{523CACD5-97AD-4820-BA90-348916D1157F}" type="datetime1">
              <a:rPr lang="en-IN" smtClean="0"/>
              <a:t>25-03-2023</a:t>
            </a:fld>
            <a:endParaRPr lang="en-IN"/>
          </a:p>
        </p:txBody>
      </p:sp>
      <p:sp>
        <p:nvSpPr>
          <p:cNvPr id="5" name="Slide Number Placeholder 4">
            <a:extLst>
              <a:ext uri="{FF2B5EF4-FFF2-40B4-BE49-F238E27FC236}">
                <a16:creationId xmlns:a16="http://schemas.microsoft.com/office/drawing/2014/main" id="{CB7DBE0A-8DB7-4E9D-806B-347DDCB50043}"/>
              </a:ext>
            </a:extLst>
          </p:cNvPr>
          <p:cNvSpPr>
            <a:spLocks noGrp="1"/>
          </p:cNvSpPr>
          <p:nvPr>
            <p:ph type="sldNum" sz="quarter" idx="12"/>
          </p:nvPr>
        </p:nvSpPr>
        <p:spPr/>
        <p:txBody>
          <a:bodyPr/>
          <a:lstStyle/>
          <a:p>
            <a:fld id="{A2D3AD60-8DFE-4A91-8D6A-A890996E6D96}" type="slidenum">
              <a:rPr lang="en-IN" smtClean="0"/>
              <a:t>191</a:t>
            </a:fld>
            <a:endParaRPr lang="en-IN"/>
          </a:p>
        </p:txBody>
      </p:sp>
    </p:spTree>
    <p:extLst>
      <p:ext uri="{BB962C8B-B14F-4D97-AF65-F5344CB8AC3E}">
        <p14:creationId xmlns:p14="http://schemas.microsoft.com/office/powerpoint/2010/main" val="335609219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6253" y="649138"/>
            <a:ext cx="11177729" cy="5632311"/>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The MAC frame format contains four address fields. Any particular frame type may contain one, two, three, or four address fields. </a:t>
            </a:r>
          </a:p>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The address format in IEEE 802.11-1997 is a 48-bit address, used to identify the source and destination of MAC addresses contained in a frame, as IEEE 802.3. </a:t>
            </a:r>
          </a:p>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In addition to source address (SA) and destination address (DA), three additional address types are defined: </a:t>
            </a:r>
          </a:p>
          <a:p>
            <a:pPr marL="342900" indent="-3429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the transmitter address, </a:t>
            </a:r>
          </a:p>
          <a:p>
            <a:pPr marL="342900" indent="-3429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the receiver address (RA), and </a:t>
            </a:r>
          </a:p>
          <a:p>
            <a:pPr marL="342900" indent="-3429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the basic service set identifier (BSSID). </a:t>
            </a:r>
          </a:p>
        </p:txBody>
      </p:sp>
      <p:sp>
        <p:nvSpPr>
          <p:cNvPr id="3" name="Date Placeholder 2">
            <a:extLst>
              <a:ext uri="{FF2B5EF4-FFF2-40B4-BE49-F238E27FC236}">
                <a16:creationId xmlns:a16="http://schemas.microsoft.com/office/drawing/2014/main" id="{4A5B70A1-E9E2-4EB9-BC8B-E60953CDDDD0}"/>
              </a:ext>
            </a:extLst>
          </p:cNvPr>
          <p:cNvSpPr>
            <a:spLocks noGrp="1"/>
          </p:cNvSpPr>
          <p:nvPr>
            <p:ph type="dt" sz="half" idx="10"/>
          </p:nvPr>
        </p:nvSpPr>
        <p:spPr/>
        <p:txBody>
          <a:bodyPr/>
          <a:lstStyle/>
          <a:p>
            <a:fld id="{847AD249-FC5B-433C-A6CF-594A8DC821BF}" type="datetime1">
              <a:rPr lang="en-IN" smtClean="0"/>
              <a:t>25-03-2023</a:t>
            </a:fld>
            <a:endParaRPr lang="en-IN"/>
          </a:p>
        </p:txBody>
      </p:sp>
      <p:sp>
        <p:nvSpPr>
          <p:cNvPr id="4" name="Slide Number Placeholder 3">
            <a:extLst>
              <a:ext uri="{FF2B5EF4-FFF2-40B4-BE49-F238E27FC236}">
                <a16:creationId xmlns:a16="http://schemas.microsoft.com/office/drawing/2014/main" id="{A87F8DB0-BDA1-4588-A9E2-9B6A1876F8FB}"/>
              </a:ext>
            </a:extLst>
          </p:cNvPr>
          <p:cNvSpPr>
            <a:spLocks noGrp="1"/>
          </p:cNvSpPr>
          <p:nvPr>
            <p:ph type="sldNum" sz="quarter" idx="12"/>
          </p:nvPr>
        </p:nvSpPr>
        <p:spPr/>
        <p:txBody>
          <a:bodyPr/>
          <a:lstStyle/>
          <a:p>
            <a:fld id="{A2D3AD60-8DFE-4A91-8D6A-A890996E6D96}" type="slidenum">
              <a:rPr lang="en-IN" smtClean="0"/>
              <a:t>192</a:t>
            </a:fld>
            <a:endParaRPr lang="en-IN"/>
          </a:p>
        </p:txBody>
      </p:sp>
    </p:spTree>
    <p:extLst>
      <p:ext uri="{BB962C8B-B14F-4D97-AF65-F5344CB8AC3E}">
        <p14:creationId xmlns:p14="http://schemas.microsoft.com/office/powerpoint/2010/main" val="269545622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26F07F-ED62-4A97-88CE-EECAEFF609AB}"/>
              </a:ext>
            </a:extLst>
          </p:cNvPr>
          <p:cNvSpPr/>
          <p:nvPr/>
        </p:nvSpPr>
        <p:spPr>
          <a:xfrm>
            <a:off x="438767" y="421083"/>
            <a:ext cx="10301591" cy="6186309"/>
          </a:xfrm>
          <a:prstGeom prst="rect">
            <a:avLst/>
          </a:prstGeom>
        </p:spPr>
        <p:txBody>
          <a:bodyPr wrap="square">
            <a:spAutoFit/>
          </a:bodyPr>
          <a:lstStyle/>
          <a:p>
            <a:pPr marL="342900" lvl="0" indent="-3429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The BSSID is a unique identifier for a particular basic service set </a:t>
            </a:r>
            <a:r>
              <a:rPr lang="en-US" sz="2400" dirty="0">
                <a:solidFill>
                  <a:prstClr val="black"/>
                </a:solidFill>
                <a:latin typeface="Arial" panose="020B0604020202020204" pitchFamily="34" charset="0"/>
                <a:cs typeface="Arial" panose="020B0604020202020204" pitchFamily="34" charset="0"/>
              </a:rPr>
              <a:t>of the IEEE 802.11 WLAN. In an infrastructure basic service set, the </a:t>
            </a:r>
            <a:r>
              <a:rPr lang="en-US" sz="2400" dirty="0">
                <a:solidFill>
                  <a:srgbClr val="C00000"/>
                </a:solidFill>
                <a:latin typeface="Arial" panose="020B0604020202020204" pitchFamily="34" charset="0"/>
                <a:cs typeface="Arial" panose="020B0604020202020204" pitchFamily="34" charset="0"/>
              </a:rPr>
              <a:t>BSSID is the MAC address of the AP.</a:t>
            </a:r>
          </a:p>
          <a:p>
            <a:pPr marL="34290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The </a:t>
            </a:r>
            <a:r>
              <a:rPr lang="en-US" sz="2400" i="1" dirty="0">
                <a:solidFill>
                  <a:prstClr val="black"/>
                </a:solidFill>
                <a:latin typeface="Arial" panose="020B0604020202020204" pitchFamily="34" charset="0"/>
                <a:cs typeface="Arial" panose="020B0604020202020204" pitchFamily="34" charset="0"/>
              </a:rPr>
              <a:t>transmitter address </a:t>
            </a:r>
            <a:r>
              <a:rPr lang="en-US" sz="2400" dirty="0">
                <a:solidFill>
                  <a:prstClr val="black"/>
                </a:solidFill>
                <a:latin typeface="Arial" panose="020B0604020202020204" pitchFamily="34" charset="0"/>
                <a:cs typeface="Arial" panose="020B0604020202020204" pitchFamily="34" charset="0"/>
              </a:rPr>
              <a:t>is the address of the MAC that transmitted the frame onto the wireless medium. </a:t>
            </a:r>
            <a:r>
              <a:rPr lang="en-US" sz="2400" dirty="0">
                <a:solidFill>
                  <a:srgbClr val="C00000"/>
                </a:solidFill>
                <a:latin typeface="Arial" panose="020B0604020202020204" pitchFamily="34" charset="0"/>
                <a:cs typeface="Arial" panose="020B0604020202020204" pitchFamily="34" charset="0"/>
              </a:rPr>
              <a:t>This address is always an individual address. </a:t>
            </a:r>
            <a:r>
              <a:rPr lang="en-US" sz="2400" dirty="0">
                <a:solidFill>
                  <a:prstClr val="black"/>
                </a:solidFill>
                <a:latin typeface="Arial" panose="020B0604020202020204" pitchFamily="34" charset="0"/>
                <a:cs typeface="Arial" panose="020B0604020202020204" pitchFamily="34" charset="0"/>
              </a:rPr>
              <a:t>The transmitter address is used by stations receiving a frame to identify the station to which any responses in the MAC frame exchange protocol will be sent.</a:t>
            </a:r>
          </a:p>
          <a:p>
            <a:pPr marL="342900" lvl="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The </a:t>
            </a:r>
            <a:r>
              <a:rPr lang="en-US" sz="2400" i="1" dirty="0">
                <a:solidFill>
                  <a:prstClr val="black"/>
                </a:solidFill>
                <a:latin typeface="Arial" panose="020B0604020202020204" pitchFamily="34" charset="0"/>
                <a:cs typeface="Arial" panose="020B0604020202020204" pitchFamily="34" charset="0"/>
              </a:rPr>
              <a:t>receiver address </a:t>
            </a:r>
            <a:r>
              <a:rPr lang="en-US" sz="2400" dirty="0">
                <a:solidFill>
                  <a:prstClr val="black"/>
                </a:solidFill>
                <a:latin typeface="Arial" panose="020B0604020202020204" pitchFamily="34" charset="0"/>
                <a:cs typeface="Arial" panose="020B0604020202020204" pitchFamily="34" charset="0"/>
              </a:rPr>
              <a:t>(</a:t>
            </a:r>
            <a:r>
              <a:rPr lang="en-US" sz="2400" i="1" dirty="0">
                <a:solidFill>
                  <a:prstClr val="black"/>
                </a:solidFill>
                <a:latin typeface="Arial" panose="020B0604020202020204" pitchFamily="34" charset="0"/>
                <a:cs typeface="Arial" panose="020B0604020202020204" pitchFamily="34" charset="0"/>
              </a:rPr>
              <a:t>RA</a:t>
            </a:r>
            <a:r>
              <a:rPr lang="en-US" sz="2400" dirty="0">
                <a:solidFill>
                  <a:prstClr val="black"/>
                </a:solidFill>
                <a:latin typeface="Arial" panose="020B0604020202020204" pitchFamily="34" charset="0"/>
                <a:cs typeface="Arial" panose="020B0604020202020204" pitchFamily="34" charset="0"/>
              </a:rPr>
              <a:t>) is the address of the MAC to which the frame is sent over the wireless medium. </a:t>
            </a:r>
            <a:r>
              <a:rPr lang="en-US" sz="2400" dirty="0">
                <a:solidFill>
                  <a:srgbClr val="C00000"/>
                </a:solidFill>
                <a:latin typeface="Arial" panose="020B0604020202020204" pitchFamily="34" charset="0"/>
                <a:cs typeface="Arial" panose="020B0604020202020204" pitchFamily="34" charset="0"/>
              </a:rPr>
              <a:t>This address may be either an individual or group </a:t>
            </a:r>
            <a:r>
              <a:rPr lang="en-IN" sz="2400" dirty="0">
                <a:solidFill>
                  <a:srgbClr val="C00000"/>
                </a:solidFill>
                <a:latin typeface="Arial" panose="020B0604020202020204" pitchFamily="34" charset="0"/>
                <a:cs typeface="Arial" panose="020B0604020202020204" pitchFamily="34" charset="0"/>
              </a:rPr>
              <a:t>address.</a:t>
            </a:r>
            <a:endParaRPr lang="en-US" sz="2400" dirty="0">
              <a:solidFill>
                <a:srgbClr val="C00000"/>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698C3353-1011-4270-A482-1745B9D446DE}"/>
              </a:ext>
            </a:extLst>
          </p:cNvPr>
          <p:cNvSpPr>
            <a:spLocks noGrp="1"/>
          </p:cNvSpPr>
          <p:nvPr>
            <p:ph type="dt" sz="half" idx="10"/>
          </p:nvPr>
        </p:nvSpPr>
        <p:spPr/>
        <p:txBody>
          <a:bodyPr/>
          <a:lstStyle/>
          <a:p>
            <a:fld id="{B48F00EF-897A-470D-B68A-CA3EBA43306C}" type="datetime1">
              <a:rPr lang="en-IN" smtClean="0"/>
              <a:t>25-03-2023</a:t>
            </a:fld>
            <a:endParaRPr lang="en-IN"/>
          </a:p>
        </p:txBody>
      </p:sp>
      <p:sp>
        <p:nvSpPr>
          <p:cNvPr id="4" name="Slide Number Placeholder 3">
            <a:extLst>
              <a:ext uri="{FF2B5EF4-FFF2-40B4-BE49-F238E27FC236}">
                <a16:creationId xmlns:a16="http://schemas.microsoft.com/office/drawing/2014/main" id="{B88A3F2F-8DF9-417E-B316-FA194316BF7B}"/>
              </a:ext>
            </a:extLst>
          </p:cNvPr>
          <p:cNvSpPr>
            <a:spLocks noGrp="1"/>
          </p:cNvSpPr>
          <p:nvPr>
            <p:ph type="sldNum" sz="quarter" idx="12"/>
          </p:nvPr>
        </p:nvSpPr>
        <p:spPr/>
        <p:txBody>
          <a:bodyPr/>
          <a:lstStyle/>
          <a:p>
            <a:fld id="{A2D3AD60-8DFE-4A91-8D6A-A890996E6D96}" type="slidenum">
              <a:rPr lang="en-IN" smtClean="0"/>
              <a:t>193</a:t>
            </a:fld>
            <a:endParaRPr lang="en-IN"/>
          </a:p>
        </p:txBody>
      </p:sp>
    </p:spTree>
    <p:extLst>
      <p:ext uri="{BB962C8B-B14F-4D97-AF65-F5344CB8AC3E}">
        <p14:creationId xmlns:p14="http://schemas.microsoft.com/office/powerpoint/2010/main" val="399461073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0939" y="697533"/>
            <a:ext cx="11030122" cy="6509474"/>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300" dirty="0">
                <a:solidFill>
                  <a:srgbClr val="C00000"/>
                </a:solidFill>
                <a:latin typeface="Arial" panose="020B0604020202020204" pitchFamily="34" charset="0"/>
                <a:cs typeface="Arial" panose="020B0604020202020204" pitchFamily="34" charset="0"/>
              </a:rPr>
              <a:t>The </a:t>
            </a:r>
            <a:r>
              <a:rPr lang="en-US" sz="2300" i="1" dirty="0">
                <a:solidFill>
                  <a:srgbClr val="C00000"/>
                </a:solidFill>
                <a:latin typeface="Arial" panose="020B0604020202020204" pitchFamily="34" charset="0"/>
                <a:cs typeface="Arial" panose="020B0604020202020204" pitchFamily="34" charset="0"/>
              </a:rPr>
              <a:t>source address </a:t>
            </a:r>
            <a:r>
              <a:rPr lang="en-US" sz="2300" dirty="0">
                <a:solidFill>
                  <a:srgbClr val="C00000"/>
                </a:solidFill>
                <a:latin typeface="Arial" panose="020B0604020202020204" pitchFamily="34" charset="0"/>
                <a:cs typeface="Arial" panose="020B0604020202020204" pitchFamily="34" charset="0"/>
              </a:rPr>
              <a:t>(</a:t>
            </a:r>
            <a:r>
              <a:rPr lang="en-US" sz="2300" i="1" dirty="0">
                <a:solidFill>
                  <a:srgbClr val="C00000"/>
                </a:solidFill>
                <a:latin typeface="Arial" panose="020B0604020202020204" pitchFamily="34" charset="0"/>
                <a:cs typeface="Arial" panose="020B0604020202020204" pitchFamily="34" charset="0"/>
              </a:rPr>
              <a:t>SA</a:t>
            </a:r>
            <a:r>
              <a:rPr lang="en-US" sz="2300" dirty="0">
                <a:solidFill>
                  <a:srgbClr val="C00000"/>
                </a:solidFill>
                <a:latin typeface="Arial" panose="020B0604020202020204" pitchFamily="34" charset="0"/>
                <a:cs typeface="Arial" panose="020B0604020202020204" pitchFamily="34" charset="0"/>
              </a:rPr>
              <a:t>) is the address of the MAC that originated the frame.</a:t>
            </a:r>
          </a:p>
          <a:p>
            <a:pPr marL="342900" indent="-342900" algn="just">
              <a:lnSpc>
                <a:spcPct val="150000"/>
              </a:lnSpc>
              <a:buFont typeface="Wingdings" panose="05000000000000000000" pitchFamily="2" charset="2"/>
              <a:buChar char="Ø"/>
            </a:pPr>
            <a:r>
              <a:rPr lang="en-US" sz="2300" dirty="0">
                <a:solidFill>
                  <a:schemeClr val="bg1"/>
                </a:solidFill>
                <a:latin typeface="Arial" panose="020B0604020202020204" pitchFamily="34" charset="0"/>
                <a:cs typeface="Arial" panose="020B0604020202020204" pitchFamily="34" charset="0"/>
              </a:rPr>
              <a:t>This address is always an individual address. This address does not always match the address in the transmitter address field because of the indirection that is performed by the distribution system of an IEEE 802.1 WLAN. It is the SA field that should be used to identify the source of a frame when indicating that a frame has been received to higher layer protocols.</a:t>
            </a:r>
          </a:p>
          <a:p>
            <a:pPr marL="342900" lvl="0" indent="-342900" algn="just">
              <a:lnSpc>
                <a:spcPct val="150000"/>
              </a:lnSpc>
              <a:buFont typeface="Wingdings" panose="05000000000000000000" pitchFamily="2" charset="2"/>
              <a:buChar char="Ø"/>
            </a:pPr>
            <a:r>
              <a:rPr lang="en-US" sz="2300" dirty="0">
                <a:solidFill>
                  <a:prstClr val="black"/>
                </a:solidFill>
                <a:latin typeface="Arial" panose="020B0604020202020204" pitchFamily="34" charset="0"/>
                <a:cs typeface="Arial" panose="020B0604020202020204" pitchFamily="34" charset="0"/>
              </a:rPr>
              <a:t>The </a:t>
            </a:r>
            <a:r>
              <a:rPr lang="en-US" sz="2300" i="1" dirty="0">
                <a:solidFill>
                  <a:prstClr val="black"/>
                </a:solidFill>
                <a:latin typeface="Arial" panose="020B0604020202020204" pitchFamily="34" charset="0"/>
                <a:cs typeface="Arial" panose="020B0604020202020204" pitchFamily="34" charset="0"/>
              </a:rPr>
              <a:t>destination address </a:t>
            </a:r>
            <a:r>
              <a:rPr lang="en-US" sz="2300" dirty="0">
                <a:solidFill>
                  <a:prstClr val="black"/>
                </a:solidFill>
                <a:latin typeface="Arial" panose="020B0604020202020204" pitchFamily="34" charset="0"/>
                <a:cs typeface="Arial" panose="020B0604020202020204" pitchFamily="34" charset="0"/>
              </a:rPr>
              <a:t>(</a:t>
            </a:r>
            <a:r>
              <a:rPr lang="en-US" sz="2300" i="1" dirty="0">
                <a:solidFill>
                  <a:prstClr val="black"/>
                </a:solidFill>
                <a:latin typeface="Arial" panose="020B0604020202020204" pitchFamily="34" charset="0"/>
                <a:cs typeface="Arial" panose="020B0604020202020204" pitchFamily="34" charset="0"/>
              </a:rPr>
              <a:t>DA</a:t>
            </a:r>
            <a:r>
              <a:rPr lang="en-US" sz="2300" dirty="0">
                <a:solidFill>
                  <a:prstClr val="black"/>
                </a:solidFill>
                <a:latin typeface="Arial" panose="020B0604020202020204" pitchFamily="34" charset="0"/>
                <a:cs typeface="Arial" panose="020B0604020202020204" pitchFamily="34" charset="0"/>
              </a:rPr>
              <a:t>) is the address of the final destination to which the frame is sent. This address may be either an individual or group address. This address does not always match the address in the RA field because of the indirection that is performed by the DS.</a:t>
            </a:r>
            <a:endParaRPr lang="en-IN" sz="2300" dirty="0">
              <a:solidFill>
                <a:prstClr val="black"/>
              </a:solidFill>
              <a:latin typeface="Arial" panose="020B0604020202020204" pitchFamily="34" charset="0"/>
              <a:cs typeface="Arial" panose="020B0604020202020204" pitchFamily="34" charset="0"/>
            </a:endParaRPr>
          </a:p>
          <a:p>
            <a:pPr algn="just">
              <a:lnSpc>
                <a:spcPct val="150000"/>
              </a:lnSpc>
            </a:pPr>
            <a:endParaRPr lang="en-US" sz="2400" dirty="0">
              <a:latin typeface="Arial" panose="020B0604020202020204" pitchFamily="34" charset="0"/>
              <a:cs typeface="Arial" panose="020B0604020202020204" pitchFamily="34" charset="0"/>
            </a:endParaRPr>
          </a:p>
          <a:p>
            <a:pPr algn="just">
              <a:lnSpc>
                <a:spcPct val="150000"/>
              </a:lnSpc>
            </a:pPr>
            <a:endParaRPr lang="en-US" sz="2400" dirty="0">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842311DF-7205-4153-A3CA-A5B1075BA2F3}"/>
              </a:ext>
            </a:extLst>
          </p:cNvPr>
          <p:cNvSpPr>
            <a:spLocks noGrp="1"/>
          </p:cNvSpPr>
          <p:nvPr>
            <p:ph type="dt" sz="half" idx="10"/>
          </p:nvPr>
        </p:nvSpPr>
        <p:spPr/>
        <p:txBody>
          <a:bodyPr/>
          <a:lstStyle/>
          <a:p>
            <a:fld id="{9487D7DD-5CAD-4AEF-8F9E-C72E87577F9F}" type="datetime1">
              <a:rPr lang="en-IN" smtClean="0"/>
              <a:t>25-03-2023</a:t>
            </a:fld>
            <a:endParaRPr lang="en-IN"/>
          </a:p>
        </p:txBody>
      </p:sp>
      <p:sp>
        <p:nvSpPr>
          <p:cNvPr id="4" name="Slide Number Placeholder 3">
            <a:extLst>
              <a:ext uri="{FF2B5EF4-FFF2-40B4-BE49-F238E27FC236}">
                <a16:creationId xmlns:a16="http://schemas.microsoft.com/office/drawing/2014/main" id="{00A23EFB-8C17-4B7C-B44C-DD96D15223AA}"/>
              </a:ext>
            </a:extLst>
          </p:cNvPr>
          <p:cNvSpPr>
            <a:spLocks noGrp="1"/>
          </p:cNvSpPr>
          <p:nvPr>
            <p:ph type="sldNum" sz="quarter" idx="12"/>
          </p:nvPr>
        </p:nvSpPr>
        <p:spPr/>
        <p:txBody>
          <a:bodyPr/>
          <a:lstStyle/>
          <a:p>
            <a:fld id="{A2D3AD60-8DFE-4A91-8D6A-A890996E6D96}" type="slidenum">
              <a:rPr lang="en-IN" smtClean="0"/>
              <a:t>194</a:t>
            </a:fld>
            <a:endParaRPr lang="en-IN"/>
          </a:p>
        </p:txBody>
      </p:sp>
    </p:spTree>
    <p:extLst>
      <p:ext uri="{BB962C8B-B14F-4D97-AF65-F5344CB8AC3E}">
        <p14:creationId xmlns:p14="http://schemas.microsoft.com/office/powerpoint/2010/main" val="10433920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9136" y="613965"/>
            <a:ext cx="10643154" cy="5078313"/>
          </a:xfrm>
          <a:prstGeom prst="rect">
            <a:avLst/>
          </a:prstGeom>
        </p:spPr>
        <p:txBody>
          <a:bodyPr wrap="square">
            <a:spAutoFit/>
          </a:bodyPr>
          <a:lstStyle/>
          <a:p>
            <a:pPr marL="342900" indent="-342900" algn="r">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The </a:t>
            </a:r>
            <a:r>
              <a:rPr lang="en-US" sz="2400" i="1" dirty="0">
                <a:solidFill>
                  <a:srgbClr val="C00000"/>
                </a:solidFill>
                <a:latin typeface="Arial" panose="020B0604020202020204" pitchFamily="34" charset="0"/>
                <a:cs typeface="Arial" panose="020B0604020202020204" pitchFamily="34" charset="0"/>
              </a:rPr>
              <a:t>sequence number subfield </a:t>
            </a:r>
            <a:r>
              <a:rPr lang="en-US" sz="2400" dirty="0">
                <a:solidFill>
                  <a:srgbClr val="C00000"/>
                </a:solidFill>
                <a:latin typeface="Arial" panose="020B0604020202020204" pitchFamily="34" charset="0"/>
                <a:cs typeface="Arial" panose="020B0604020202020204" pitchFamily="34" charset="0"/>
              </a:rPr>
              <a:t>contains numbers assigned sequentially by the sending station to each MSDU. </a:t>
            </a:r>
            <a:r>
              <a:rPr lang="en-US" sz="2400" dirty="0">
                <a:solidFill>
                  <a:schemeClr val="bg1"/>
                </a:solidFill>
                <a:latin typeface="Arial" panose="020B0604020202020204" pitchFamily="34" charset="0"/>
                <a:cs typeface="Arial" panose="020B0604020202020204" pitchFamily="34" charset="0"/>
              </a:rPr>
              <a:t>This sequence number is incremented after each assignment and wraps back to zero when incremented from 4095. </a:t>
            </a:r>
          </a:p>
          <a:p>
            <a:pPr marL="342900" indent="-3429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The </a:t>
            </a:r>
            <a:r>
              <a:rPr lang="en-US" sz="2400" i="1" dirty="0">
                <a:solidFill>
                  <a:srgbClr val="C00000"/>
                </a:solidFill>
                <a:latin typeface="Arial" panose="020B0604020202020204" pitchFamily="34" charset="0"/>
                <a:cs typeface="Arial" panose="020B0604020202020204" pitchFamily="34" charset="0"/>
              </a:rPr>
              <a:t>fragment number subfield </a:t>
            </a:r>
            <a:r>
              <a:rPr lang="en-US" sz="2400" dirty="0">
                <a:solidFill>
                  <a:srgbClr val="C00000"/>
                </a:solidFill>
                <a:latin typeface="Arial" panose="020B0604020202020204" pitchFamily="34" charset="0"/>
                <a:cs typeface="Arial" panose="020B0604020202020204" pitchFamily="34" charset="0"/>
              </a:rPr>
              <a:t>contains a 4-bit number assigned to each fragment of an MSDU. </a:t>
            </a:r>
            <a:r>
              <a:rPr lang="en-US" sz="2400" dirty="0">
                <a:solidFill>
                  <a:schemeClr val="bg1"/>
                </a:solidFill>
                <a:latin typeface="Arial" panose="020B0604020202020204" pitchFamily="34" charset="0"/>
                <a:cs typeface="Arial" panose="020B0604020202020204" pitchFamily="34" charset="0"/>
              </a:rPr>
              <a:t>The first, or only, fragment of an MSDU is assigned a fragment number of zero. Each successive fragment is assigned a sequentially incremented fragment number</a:t>
            </a:r>
            <a:r>
              <a:rPr lang="en-US" sz="2400" dirty="0">
                <a:latin typeface="Arial" panose="020B0604020202020204" pitchFamily="34" charset="0"/>
                <a:cs typeface="Arial" panose="020B0604020202020204" pitchFamily="34" charset="0"/>
              </a:rPr>
              <a:t>. </a:t>
            </a:r>
            <a:r>
              <a:rPr lang="en-US" sz="2400" dirty="0">
                <a:solidFill>
                  <a:srgbClr val="C00000"/>
                </a:solidFill>
                <a:latin typeface="Arial" panose="020B0604020202020204" pitchFamily="34" charset="0"/>
                <a:cs typeface="Arial" panose="020B0604020202020204" pitchFamily="34" charset="0"/>
              </a:rPr>
              <a:t>The fragment number is constant in all transmissions or retransmissions of a particular </a:t>
            </a:r>
            <a:r>
              <a:rPr lang="en-IN" sz="2400" dirty="0">
                <a:solidFill>
                  <a:srgbClr val="C00000"/>
                </a:solidFill>
                <a:latin typeface="Arial" panose="020B0604020202020204" pitchFamily="34" charset="0"/>
                <a:cs typeface="Arial" panose="020B0604020202020204" pitchFamily="34" charset="0"/>
              </a:rPr>
              <a:t>fragment</a:t>
            </a:r>
            <a:r>
              <a:rPr lang="en-IN" sz="2400" dirty="0">
                <a:latin typeface="Arial" panose="020B0604020202020204" pitchFamily="34" charset="0"/>
                <a:cs typeface="Arial" panose="020B0604020202020204" pitchFamily="34" charset="0"/>
              </a:rPr>
              <a:t>.</a:t>
            </a:r>
          </a:p>
        </p:txBody>
      </p:sp>
      <p:sp>
        <p:nvSpPr>
          <p:cNvPr id="3" name="Date Placeholder 2">
            <a:extLst>
              <a:ext uri="{FF2B5EF4-FFF2-40B4-BE49-F238E27FC236}">
                <a16:creationId xmlns:a16="http://schemas.microsoft.com/office/drawing/2014/main" id="{F052E12C-4145-4AF5-B8E0-C877AF0DEE04}"/>
              </a:ext>
            </a:extLst>
          </p:cNvPr>
          <p:cNvSpPr>
            <a:spLocks noGrp="1"/>
          </p:cNvSpPr>
          <p:nvPr>
            <p:ph type="dt" sz="half" idx="10"/>
          </p:nvPr>
        </p:nvSpPr>
        <p:spPr/>
        <p:txBody>
          <a:bodyPr/>
          <a:lstStyle/>
          <a:p>
            <a:fld id="{B490A693-25E0-4917-BF3E-C3DEEF0C63DE}" type="datetime1">
              <a:rPr lang="en-IN" smtClean="0"/>
              <a:t>25-03-2023</a:t>
            </a:fld>
            <a:endParaRPr lang="en-IN"/>
          </a:p>
        </p:txBody>
      </p:sp>
      <p:sp>
        <p:nvSpPr>
          <p:cNvPr id="4" name="Slide Number Placeholder 3">
            <a:extLst>
              <a:ext uri="{FF2B5EF4-FFF2-40B4-BE49-F238E27FC236}">
                <a16:creationId xmlns:a16="http://schemas.microsoft.com/office/drawing/2014/main" id="{064B9DDE-68FE-4FA4-AC80-2B598D3E7BBF}"/>
              </a:ext>
            </a:extLst>
          </p:cNvPr>
          <p:cNvSpPr>
            <a:spLocks noGrp="1"/>
          </p:cNvSpPr>
          <p:nvPr>
            <p:ph type="sldNum" sz="quarter" idx="12"/>
          </p:nvPr>
        </p:nvSpPr>
        <p:spPr/>
        <p:txBody>
          <a:bodyPr/>
          <a:lstStyle/>
          <a:p>
            <a:fld id="{A2D3AD60-8DFE-4A91-8D6A-A890996E6D96}" type="slidenum">
              <a:rPr lang="en-IN" smtClean="0"/>
              <a:t>195</a:t>
            </a:fld>
            <a:endParaRPr lang="en-IN"/>
          </a:p>
        </p:txBody>
      </p:sp>
    </p:spTree>
    <p:extLst>
      <p:ext uri="{BB962C8B-B14F-4D97-AF65-F5344CB8AC3E}">
        <p14:creationId xmlns:p14="http://schemas.microsoft.com/office/powerpoint/2010/main" val="400606579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1376" y="759656"/>
            <a:ext cx="11228538" cy="5078313"/>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The </a:t>
            </a:r>
            <a:r>
              <a:rPr lang="en-US" sz="2400" i="1" dirty="0">
                <a:solidFill>
                  <a:srgbClr val="C00000"/>
                </a:solidFill>
                <a:latin typeface="Arial" panose="020B0604020202020204" pitchFamily="34" charset="0"/>
                <a:cs typeface="Arial" panose="020B0604020202020204" pitchFamily="34" charset="0"/>
              </a:rPr>
              <a:t>frame body field </a:t>
            </a:r>
            <a:r>
              <a:rPr lang="en-US" sz="2400" dirty="0">
                <a:solidFill>
                  <a:srgbClr val="C00000"/>
                </a:solidFill>
                <a:latin typeface="Arial" panose="020B0604020202020204" pitchFamily="34" charset="0"/>
                <a:cs typeface="Arial" panose="020B0604020202020204" pitchFamily="34" charset="0"/>
              </a:rPr>
              <a:t>contains the information specific to the particular data or management frames</a:t>
            </a:r>
            <a:r>
              <a:rPr lang="en-US" sz="2400" dirty="0">
                <a:latin typeface="Arial" panose="020B0604020202020204" pitchFamily="34" charset="0"/>
                <a:cs typeface="Arial" panose="020B0604020202020204" pitchFamily="34" charset="0"/>
              </a:rPr>
              <a:t>. </a:t>
            </a:r>
            <a:r>
              <a:rPr lang="en-US" sz="2400" dirty="0">
                <a:solidFill>
                  <a:srgbClr val="C00000"/>
                </a:solidFill>
                <a:latin typeface="Arial" panose="020B0604020202020204" pitchFamily="34" charset="0"/>
                <a:cs typeface="Arial" panose="020B0604020202020204" pitchFamily="34" charset="0"/>
              </a:rPr>
              <a:t>This field is variable in length. It may be as long as 2034 bytes without encryption, or 2312 bytes when the frame body is encrypted. </a:t>
            </a:r>
            <a:r>
              <a:rPr lang="en-US" sz="2400" dirty="0">
                <a:solidFill>
                  <a:schemeClr val="bg1"/>
                </a:solidFill>
                <a:latin typeface="Arial" panose="020B0604020202020204" pitchFamily="34" charset="0"/>
                <a:cs typeface="Arial" panose="020B0604020202020204" pitchFamily="34" charset="0"/>
              </a:rPr>
              <a:t>The value of 2304 bytes as the maximum length of this field was chosen to allow an application to send 2048-byte pieces of information, which can be encapsulated by as many as 256 bytes of upper layer protocol headers and </a:t>
            </a:r>
            <a:r>
              <a:rPr lang="en-IN" sz="2400" dirty="0">
                <a:solidFill>
                  <a:schemeClr val="bg1"/>
                </a:solidFill>
                <a:latin typeface="Arial" panose="020B0604020202020204" pitchFamily="34" charset="0"/>
                <a:cs typeface="Arial" panose="020B0604020202020204" pitchFamily="34" charset="0"/>
              </a:rPr>
              <a:t>trailers.</a:t>
            </a:r>
          </a:p>
          <a:p>
            <a:pPr marL="342900" indent="-3429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The </a:t>
            </a:r>
            <a:r>
              <a:rPr lang="en-US" sz="2400" i="1" dirty="0">
                <a:solidFill>
                  <a:srgbClr val="C00000"/>
                </a:solidFill>
                <a:latin typeface="Arial" panose="020B0604020202020204" pitchFamily="34" charset="0"/>
                <a:cs typeface="Arial" panose="020B0604020202020204" pitchFamily="34" charset="0"/>
              </a:rPr>
              <a:t>frame check sequence (FCS) field </a:t>
            </a:r>
            <a:r>
              <a:rPr lang="en-US" sz="2400" dirty="0">
                <a:solidFill>
                  <a:srgbClr val="C00000"/>
                </a:solidFill>
                <a:latin typeface="Arial" panose="020B0604020202020204" pitchFamily="34" charset="0"/>
                <a:cs typeface="Arial" panose="020B0604020202020204" pitchFamily="34" charset="0"/>
              </a:rPr>
              <a:t>is 32 bits in length</a:t>
            </a:r>
            <a:r>
              <a:rPr lang="en-US" sz="2400" dirty="0">
                <a:solidFill>
                  <a:schemeClr val="bg1"/>
                </a:solidFill>
                <a:latin typeface="Arial" panose="020B0604020202020204" pitchFamily="34" charset="0"/>
                <a:cs typeface="Arial" panose="020B0604020202020204" pitchFamily="34" charset="0"/>
              </a:rPr>
              <a:t>. It contains the result of applying the C-32 polynomial to the MAC header and frame body.</a:t>
            </a:r>
          </a:p>
        </p:txBody>
      </p:sp>
      <p:sp>
        <p:nvSpPr>
          <p:cNvPr id="3" name="Date Placeholder 2">
            <a:extLst>
              <a:ext uri="{FF2B5EF4-FFF2-40B4-BE49-F238E27FC236}">
                <a16:creationId xmlns:a16="http://schemas.microsoft.com/office/drawing/2014/main" id="{4F1DD8A8-2824-4AC3-B1FE-A490E2B0AC99}"/>
              </a:ext>
            </a:extLst>
          </p:cNvPr>
          <p:cNvSpPr>
            <a:spLocks noGrp="1"/>
          </p:cNvSpPr>
          <p:nvPr>
            <p:ph type="dt" sz="half" idx="10"/>
          </p:nvPr>
        </p:nvSpPr>
        <p:spPr/>
        <p:txBody>
          <a:bodyPr/>
          <a:lstStyle/>
          <a:p>
            <a:fld id="{E168F2F7-EDD8-44EB-83A0-9E3F989B3B80}" type="datetime1">
              <a:rPr lang="en-IN" smtClean="0"/>
              <a:t>25-03-2023</a:t>
            </a:fld>
            <a:endParaRPr lang="en-IN"/>
          </a:p>
        </p:txBody>
      </p:sp>
      <p:sp>
        <p:nvSpPr>
          <p:cNvPr id="4" name="Slide Number Placeholder 3">
            <a:extLst>
              <a:ext uri="{FF2B5EF4-FFF2-40B4-BE49-F238E27FC236}">
                <a16:creationId xmlns:a16="http://schemas.microsoft.com/office/drawing/2014/main" id="{55447104-F29A-44FB-8AD0-CAE5EBE23B62}"/>
              </a:ext>
            </a:extLst>
          </p:cNvPr>
          <p:cNvSpPr>
            <a:spLocks noGrp="1"/>
          </p:cNvSpPr>
          <p:nvPr>
            <p:ph type="sldNum" sz="quarter" idx="12"/>
          </p:nvPr>
        </p:nvSpPr>
        <p:spPr/>
        <p:txBody>
          <a:bodyPr/>
          <a:lstStyle/>
          <a:p>
            <a:fld id="{A2D3AD60-8DFE-4A91-8D6A-A890996E6D96}" type="slidenum">
              <a:rPr lang="en-IN" smtClean="0"/>
              <a:t>196</a:t>
            </a:fld>
            <a:endParaRPr lang="en-IN"/>
          </a:p>
        </p:txBody>
      </p:sp>
    </p:spTree>
    <p:extLst>
      <p:ext uri="{BB962C8B-B14F-4D97-AF65-F5344CB8AC3E}">
        <p14:creationId xmlns:p14="http://schemas.microsoft.com/office/powerpoint/2010/main" val="238673027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7792" y="810191"/>
            <a:ext cx="10818054" cy="6047809"/>
          </a:xfrm>
          <a:prstGeom prst="rect">
            <a:avLst/>
          </a:prstGeom>
        </p:spPr>
        <p:txBody>
          <a:bodyPr wrap="square">
            <a:spAutoFit/>
          </a:bodyPr>
          <a:lstStyle/>
          <a:p>
            <a:pPr lvl="0" algn="just">
              <a:lnSpc>
                <a:spcPct val="150000"/>
              </a:lnSpc>
            </a:pPr>
            <a:r>
              <a:rPr lang="en-US" sz="2400" dirty="0">
                <a:solidFill>
                  <a:prstClr val="black"/>
                </a:solidFill>
                <a:latin typeface="Arial" panose="020B0604020202020204" pitchFamily="34" charset="0"/>
                <a:cs typeface="Arial" panose="020B0604020202020204" pitchFamily="34" charset="0"/>
              </a:rPr>
              <a:t>The </a:t>
            </a:r>
            <a:r>
              <a:rPr lang="en-US" sz="2400" dirty="0">
                <a:solidFill>
                  <a:srgbClr val="C00000"/>
                </a:solidFill>
                <a:latin typeface="Arial" panose="020B0604020202020204" pitchFamily="34" charset="0"/>
                <a:cs typeface="Arial" panose="020B0604020202020204" pitchFamily="34" charset="0"/>
              </a:rPr>
              <a:t>original 802.11 standard </a:t>
            </a:r>
            <a:r>
              <a:rPr lang="en-US" sz="2400" dirty="0">
                <a:solidFill>
                  <a:prstClr val="black"/>
                </a:solidFill>
                <a:latin typeface="Arial" panose="020B0604020202020204" pitchFamily="34" charset="0"/>
                <a:cs typeface="Arial" panose="020B0604020202020204" pitchFamily="34" charset="0"/>
              </a:rPr>
              <a:t>suffers from some serious limitations which prevent it from becoming a leading technology and a serious alternative to wired LAN. </a:t>
            </a:r>
            <a:r>
              <a:rPr lang="en-US" sz="2400" dirty="0">
                <a:solidFill>
                  <a:srgbClr val="C00000"/>
                </a:solidFill>
                <a:latin typeface="Arial" panose="020B0604020202020204" pitchFamily="34" charset="0"/>
                <a:cs typeface="Arial" panose="020B0604020202020204" pitchFamily="34" charset="0"/>
              </a:rPr>
              <a:t>The following are some of the problems</a:t>
            </a:r>
            <a:r>
              <a:rPr lang="en-US" sz="2400" dirty="0">
                <a:solidFill>
                  <a:prstClr val="black"/>
                </a:solidFill>
                <a:latin typeface="Arial" panose="020B0604020202020204" pitchFamily="34" charset="0"/>
                <a:cs typeface="Arial" panose="020B0604020202020204" pitchFamily="34" charset="0"/>
              </a:rPr>
              <a:t>:</a:t>
            </a:r>
          </a:p>
          <a:p>
            <a:pPr marL="342900" lvl="0" indent="-342900" algn="just">
              <a:lnSpc>
                <a:spcPct val="150000"/>
              </a:lnSpc>
              <a:buFont typeface="Wingdings" panose="05000000000000000000" pitchFamily="2" charset="2"/>
              <a:buChar char="ü"/>
            </a:pPr>
            <a:r>
              <a:rPr lang="en-US" sz="2400" dirty="0">
                <a:solidFill>
                  <a:prstClr val="black"/>
                </a:solidFill>
                <a:latin typeface="Arial" panose="020B0604020202020204" pitchFamily="34" charset="0"/>
                <a:cs typeface="Arial" panose="020B0604020202020204" pitchFamily="34" charset="0"/>
              </a:rPr>
              <a:t>Low data rate: The 802.11 protocol imposes very high overhead to all packets</a:t>
            </a:r>
          </a:p>
          <a:p>
            <a:pPr marL="342900" lvl="0" indent="-342900" algn="just">
              <a:lnSpc>
                <a:spcPct val="150000"/>
              </a:lnSpc>
              <a:buFont typeface="Wingdings" panose="05000000000000000000" pitchFamily="2" charset="2"/>
              <a:buChar char="ü"/>
            </a:pPr>
            <a:r>
              <a:rPr lang="en-US" sz="2400" dirty="0">
                <a:solidFill>
                  <a:prstClr val="black"/>
                </a:solidFill>
                <a:latin typeface="Arial" panose="020B0604020202020204" pitchFamily="34" charset="0"/>
                <a:cs typeface="Arial" panose="020B0604020202020204" pitchFamily="34" charset="0"/>
              </a:rPr>
              <a:t>That reduce real data rate significantly</a:t>
            </a:r>
          </a:p>
          <a:p>
            <a:pPr marL="342900" lvl="0" indent="-342900" algn="just">
              <a:lnSpc>
                <a:spcPct val="150000"/>
              </a:lnSpc>
              <a:buFont typeface="Wingdings" panose="05000000000000000000" pitchFamily="2" charset="2"/>
              <a:buChar char="ü"/>
            </a:pPr>
            <a:r>
              <a:rPr lang="en-IN" sz="2400" dirty="0">
                <a:solidFill>
                  <a:prstClr val="black"/>
                </a:solidFill>
                <a:latin typeface="Arial" panose="020B0604020202020204" pitchFamily="34" charset="0"/>
                <a:cs typeface="Arial" panose="020B0604020202020204" pitchFamily="34" charset="0"/>
              </a:rPr>
              <a:t>No </a:t>
            </a:r>
            <a:r>
              <a:rPr lang="en-IN" sz="2400" dirty="0" err="1">
                <a:solidFill>
                  <a:prstClr val="black"/>
                </a:solidFill>
                <a:latin typeface="Arial" panose="020B0604020202020204" pitchFamily="34" charset="0"/>
                <a:cs typeface="Arial" panose="020B0604020202020204" pitchFamily="34" charset="0"/>
              </a:rPr>
              <a:t>QoS</a:t>
            </a:r>
            <a:r>
              <a:rPr lang="en-IN" sz="2400" dirty="0">
                <a:solidFill>
                  <a:prstClr val="black"/>
                </a:solidFill>
                <a:latin typeface="Arial" panose="020B0604020202020204" pitchFamily="34" charset="0"/>
                <a:cs typeface="Arial" panose="020B0604020202020204" pitchFamily="34" charset="0"/>
              </a:rPr>
              <a:t> guarantees</a:t>
            </a:r>
          </a:p>
          <a:p>
            <a:pPr lvl="0" algn="just">
              <a:lnSpc>
                <a:spcPct val="150000"/>
              </a:lnSpc>
            </a:pPr>
            <a:r>
              <a:rPr lang="en-US" sz="2200" dirty="0">
                <a:solidFill>
                  <a:prstClr val="black"/>
                </a:solidFill>
                <a:latin typeface="Arial" panose="020B0604020202020204" pitchFamily="34" charset="0"/>
                <a:cs typeface="Arial" panose="020B0604020202020204" pitchFamily="34" charset="0"/>
              </a:rPr>
              <a:t>Several extensions to the basic 802.11 standard have been introduced by IEEE to provide higher data rates or </a:t>
            </a:r>
            <a:r>
              <a:rPr lang="en-US" sz="2200" dirty="0" err="1">
                <a:solidFill>
                  <a:prstClr val="black"/>
                </a:solidFill>
                <a:latin typeface="Arial" panose="020B0604020202020204" pitchFamily="34" charset="0"/>
                <a:cs typeface="Arial" panose="020B0604020202020204" pitchFamily="34" charset="0"/>
              </a:rPr>
              <a:t>QoS</a:t>
            </a:r>
            <a:r>
              <a:rPr lang="en-US" sz="2200" dirty="0">
                <a:solidFill>
                  <a:prstClr val="black"/>
                </a:solidFill>
                <a:latin typeface="Arial" panose="020B0604020202020204" pitchFamily="34" charset="0"/>
                <a:cs typeface="Arial" panose="020B0604020202020204" pitchFamily="34" charset="0"/>
              </a:rPr>
              <a:t> guarantees. </a:t>
            </a:r>
            <a:r>
              <a:rPr lang="en-US" sz="2200" dirty="0">
                <a:solidFill>
                  <a:srgbClr val="C00000"/>
                </a:solidFill>
                <a:latin typeface="Arial" panose="020B0604020202020204" pitchFamily="34" charset="0"/>
                <a:cs typeface="Arial" panose="020B0604020202020204" pitchFamily="34" charset="0"/>
              </a:rPr>
              <a:t>802.11a, 802.11b, and 802.11g focus on higher data rates whereas 802.11e is aimed at providing </a:t>
            </a:r>
            <a:r>
              <a:rPr lang="en-US" sz="2200" dirty="0" err="1">
                <a:solidFill>
                  <a:srgbClr val="C00000"/>
                </a:solidFill>
                <a:latin typeface="Arial" panose="020B0604020202020204" pitchFamily="34" charset="0"/>
                <a:cs typeface="Arial" panose="020B0604020202020204" pitchFamily="34" charset="0"/>
              </a:rPr>
              <a:t>QoS</a:t>
            </a:r>
            <a:r>
              <a:rPr lang="en-US" sz="2200" dirty="0">
                <a:solidFill>
                  <a:srgbClr val="C00000"/>
                </a:solidFill>
                <a:latin typeface="Arial" panose="020B0604020202020204" pitchFamily="34" charset="0"/>
                <a:cs typeface="Arial" panose="020B0604020202020204" pitchFamily="34" charset="0"/>
              </a:rPr>
              <a:t> </a:t>
            </a:r>
            <a:r>
              <a:rPr lang="en-IN" sz="2200" dirty="0">
                <a:solidFill>
                  <a:srgbClr val="C00000"/>
                </a:solidFill>
                <a:latin typeface="Arial" panose="020B0604020202020204" pitchFamily="34" charset="0"/>
                <a:cs typeface="Arial" panose="020B0604020202020204" pitchFamily="34" charset="0"/>
              </a:rPr>
              <a:t>guarantees</a:t>
            </a:r>
            <a:r>
              <a:rPr lang="en-IN" sz="2200" dirty="0">
                <a:solidFill>
                  <a:prstClr val="black"/>
                </a:solidFill>
                <a:latin typeface="Arial" panose="020B0604020202020204" pitchFamily="34" charset="0"/>
                <a:cs typeface="Arial" panose="020B0604020202020204" pitchFamily="34" charset="0"/>
              </a:rPr>
              <a:t>.</a:t>
            </a:r>
          </a:p>
          <a:p>
            <a:pPr lvl="0" algn="just">
              <a:lnSpc>
                <a:spcPct val="150000"/>
              </a:lnSpc>
            </a:pPr>
            <a:endParaRPr lang="en-IN" sz="2400" dirty="0">
              <a:solidFill>
                <a:prstClr val="black"/>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173B0306-5EFB-48E5-A3C2-02CEB0AFB849}"/>
              </a:ext>
            </a:extLst>
          </p:cNvPr>
          <p:cNvSpPr>
            <a:spLocks noGrp="1"/>
          </p:cNvSpPr>
          <p:nvPr>
            <p:ph type="dt" sz="half" idx="10"/>
          </p:nvPr>
        </p:nvSpPr>
        <p:spPr/>
        <p:txBody>
          <a:bodyPr/>
          <a:lstStyle/>
          <a:p>
            <a:fld id="{DC7D37A2-8611-4685-A590-74866E1D6A44}" type="datetime1">
              <a:rPr lang="en-IN" smtClean="0"/>
              <a:t>25-03-2023</a:t>
            </a:fld>
            <a:endParaRPr lang="en-IN"/>
          </a:p>
        </p:txBody>
      </p:sp>
      <p:sp>
        <p:nvSpPr>
          <p:cNvPr id="4" name="Slide Number Placeholder 3">
            <a:extLst>
              <a:ext uri="{FF2B5EF4-FFF2-40B4-BE49-F238E27FC236}">
                <a16:creationId xmlns:a16="http://schemas.microsoft.com/office/drawing/2014/main" id="{F9511AA4-0B1F-473A-A1E2-2C3A2585471E}"/>
              </a:ext>
            </a:extLst>
          </p:cNvPr>
          <p:cNvSpPr>
            <a:spLocks noGrp="1"/>
          </p:cNvSpPr>
          <p:nvPr>
            <p:ph type="sldNum" sz="quarter" idx="12"/>
          </p:nvPr>
        </p:nvSpPr>
        <p:spPr/>
        <p:txBody>
          <a:bodyPr/>
          <a:lstStyle/>
          <a:p>
            <a:fld id="{A2D3AD60-8DFE-4A91-8D6A-A890996E6D96}" type="slidenum">
              <a:rPr lang="en-IN" smtClean="0"/>
              <a:t>197</a:t>
            </a:fld>
            <a:endParaRPr lang="en-IN"/>
          </a:p>
        </p:txBody>
      </p:sp>
    </p:spTree>
    <p:extLst>
      <p:ext uri="{BB962C8B-B14F-4D97-AF65-F5344CB8AC3E}">
        <p14:creationId xmlns:p14="http://schemas.microsoft.com/office/powerpoint/2010/main" val="154079777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00276" y="220792"/>
            <a:ext cx="6575839" cy="523220"/>
          </a:xfrm>
          <a:prstGeom prst="rect">
            <a:avLst/>
          </a:prstGeom>
        </p:spPr>
        <p:txBody>
          <a:bodyPr wrap="none">
            <a:spAutoFit/>
          </a:bodyPr>
          <a:lstStyle/>
          <a:p>
            <a:r>
              <a:rPr lang="en-US" sz="2800" b="1" i="0" u="none" strike="noStrike" baseline="0" dirty="0">
                <a:solidFill>
                  <a:schemeClr val="bg1"/>
                </a:solidFill>
                <a:latin typeface="Arial" panose="020B0604020202020204" pitchFamily="34" charset="0"/>
                <a:cs typeface="Arial" panose="020B0604020202020204" pitchFamily="34" charset="0"/>
              </a:rPr>
              <a:t>Joining an Existing Basic Service Set</a:t>
            </a:r>
            <a:endParaRPr lang="en-IN" sz="28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495330" y="1124562"/>
            <a:ext cx="11170147" cy="5078313"/>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b="0" i="0" u="none" strike="noStrike" baseline="0" dirty="0">
                <a:solidFill>
                  <a:srgbClr val="C00000"/>
                </a:solidFill>
                <a:latin typeface="Arial" panose="020B0604020202020204" pitchFamily="34" charset="0"/>
                <a:cs typeface="Arial" panose="020B0604020202020204" pitchFamily="34" charset="0"/>
              </a:rPr>
              <a:t>The 802.11 MAC sublayer is responsible for how a station associates with an AP. When an 802.11 station enters the range of one or more APs, it chooses an AP to associate with (also known as joining a basic service set), based on signal strength and observed packet error rates. </a:t>
            </a:r>
          </a:p>
          <a:p>
            <a:pPr marL="342900" indent="-342900" algn="just">
              <a:lnSpc>
                <a:spcPct val="150000"/>
              </a:lnSpc>
              <a:buFont typeface="Wingdings" panose="05000000000000000000" pitchFamily="2" charset="2"/>
              <a:buChar char="Ø"/>
            </a:pPr>
            <a:r>
              <a:rPr lang="en-US" sz="2400" b="0" i="0" u="none" strike="noStrike" baseline="0" dirty="0">
                <a:solidFill>
                  <a:schemeClr val="bg1"/>
                </a:solidFill>
                <a:latin typeface="Arial" panose="020B0604020202020204" pitchFamily="34" charset="0"/>
                <a:cs typeface="Arial" panose="020B0604020202020204" pitchFamily="34" charset="0"/>
              </a:rPr>
              <a:t>Once accepted by the AP, the station tunes to the </a:t>
            </a:r>
            <a:r>
              <a:rPr lang="en-US" sz="2400" dirty="0">
                <a:solidFill>
                  <a:schemeClr val="bg1"/>
                </a:solidFill>
                <a:latin typeface="Arial" panose="020B0604020202020204" pitchFamily="34" charset="0"/>
                <a:cs typeface="Arial" panose="020B0604020202020204" pitchFamily="34" charset="0"/>
              </a:rPr>
              <a:t>radio channel to which the AP is set. Periodically it surveys all 802.11 channels in order to access whether a different AP would provide it with better performance characteristics. </a:t>
            </a:r>
          </a:p>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If it determines that this is the case, it </a:t>
            </a:r>
            <a:r>
              <a:rPr lang="en-US" sz="2400" dirty="0" err="1">
                <a:solidFill>
                  <a:schemeClr val="bg1"/>
                </a:solidFill>
                <a:latin typeface="Arial" panose="020B0604020202020204" pitchFamily="34" charset="0"/>
                <a:cs typeface="Arial" panose="020B0604020202020204" pitchFamily="34" charset="0"/>
              </a:rPr>
              <a:t>reassociates</a:t>
            </a:r>
            <a:r>
              <a:rPr lang="en-US" sz="2400" dirty="0">
                <a:solidFill>
                  <a:schemeClr val="bg1"/>
                </a:solidFill>
                <a:latin typeface="Arial" panose="020B0604020202020204" pitchFamily="34" charset="0"/>
                <a:cs typeface="Arial" panose="020B0604020202020204" pitchFamily="34" charset="0"/>
              </a:rPr>
              <a:t> with the new AP, tuning to the radio channel to which that AP is set. </a:t>
            </a:r>
          </a:p>
        </p:txBody>
      </p:sp>
      <p:sp>
        <p:nvSpPr>
          <p:cNvPr id="4" name="Date Placeholder 3">
            <a:extLst>
              <a:ext uri="{FF2B5EF4-FFF2-40B4-BE49-F238E27FC236}">
                <a16:creationId xmlns:a16="http://schemas.microsoft.com/office/drawing/2014/main" id="{1F5BADFA-4560-449A-AB5F-2EDCA618C3C7}"/>
              </a:ext>
            </a:extLst>
          </p:cNvPr>
          <p:cNvSpPr>
            <a:spLocks noGrp="1"/>
          </p:cNvSpPr>
          <p:nvPr>
            <p:ph type="dt" sz="half" idx="10"/>
          </p:nvPr>
        </p:nvSpPr>
        <p:spPr/>
        <p:txBody>
          <a:bodyPr/>
          <a:lstStyle/>
          <a:p>
            <a:fld id="{DA7C8F89-966D-416E-BC68-AE91B4A2B8FF}" type="datetime1">
              <a:rPr lang="en-IN" smtClean="0"/>
              <a:t>25-03-2023</a:t>
            </a:fld>
            <a:endParaRPr lang="en-IN"/>
          </a:p>
        </p:txBody>
      </p:sp>
      <p:sp>
        <p:nvSpPr>
          <p:cNvPr id="5" name="Slide Number Placeholder 4">
            <a:extLst>
              <a:ext uri="{FF2B5EF4-FFF2-40B4-BE49-F238E27FC236}">
                <a16:creationId xmlns:a16="http://schemas.microsoft.com/office/drawing/2014/main" id="{8A8A0AC3-E796-4E05-B690-CEAD0849D447}"/>
              </a:ext>
            </a:extLst>
          </p:cNvPr>
          <p:cNvSpPr>
            <a:spLocks noGrp="1"/>
          </p:cNvSpPr>
          <p:nvPr>
            <p:ph type="sldNum" sz="quarter" idx="12"/>
          </p:nvPr>
        </p:nvSpPr>
        <p:spPr/>
        <p:txBody>
          <a:bodyPr/>
          <a:lstStyle/>
          <a:p>
            <a:fld id="{A2D3AD60-8DFE-4A91-8D6A-A890996E6D96}" type="slidenum">
              <a:rPr lang="en-IN" smtClean="0"/>
              <a:t>198</a:t>
            </a:fld>
            <a:endParaRPr lang="en-IN"/>
          </a:p>
        </p:txBody>
      </p:sp>
      <p:sp>
        <p:nvSpPr>
          <p:cNvPr id="6" name="Rectangle 5"/>
          <p:cNvSpPr/>
          <p:nvPr/>
        </p:nvSpPr>
        <p:spPr>
          <a:xfrm>
            <a:off x="3269435" y="6488668"/>
            <a:ext cx="7547259" cy="400110"/>
          </a:xfrm>
          <a:prstGeom prst="rect">
            <a:avLst/>
          </a:prstGeom>
        </p:spPr>
        <p:txBody>
          <a:bodyPr wrap="none">
            <a:spAutoFit/>
          </a:bodyPr>
          <a:lstStyle/>
          <a:p>
            <a:r>
              <a:rPr lang="en-US" sz="2000" b="1" dirty="0">
                <a:solidFill>
                  <a:srgbClr val="FF0000"/>
                </a:solidFill>
                <a:latin typeface="Arial" panose="020B0604020202020204" pitchFamily="34" charset="0"/>
                <a:cs typeface="Arial" panose="020B0604020202020204" pitchFamily="34" charset="0"/>
              </a:rPr>
              <a:t>Explain the concept of Joining an Existing Basic Service Set</a:t>
            </a:r>
            <a:endParaRPr lang="en-IN" sz="2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65668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0299" y="681816"/>
            <a:ext cx="10699843" cy="5401479"/>
          </a:xfrm>
          <a:prstGeom prst="rect">
            <a:avLst/>
          </a:prstGeom>
        </p:spPr>
        <p:txBody>
          <a:bodyPr wrap="square">
            <a:spAutoFit/>
          </a:bodyPr>
          <a:lstStyle/>
          <a:p>
            <a:pPr marL="342900" lvl="0" indent="-342900" algn="just">
              <a:lnSpc>
                <a:spcPct val="150000"/>
              </a:lnSpc>
              <a:buFont typeface="Wingdings" panose="05000000000000000000" pitchFamily="2" charset="2"/>
              <a:buChar char="Ø"/>
            </a:pPr>
            <a:r>
              <a:rPr lang="en-US" sz="2300" dirty="0">
                <a:solidFill>
                  <a:srgbClr val="C00000"/>
                </a:solidFill>
                <a:latin typeface="Arial" panose="020B0604020202020204" pitchFamily="34" charset="0"/>
                <a:cs typeface="Arial" panose="020B0604020202020204" pitchFamily="34" charset="0"/>
              </a:rPr>
              <a:t>Reassociating usually occurs because the wireless station has physically moved away from the original AP</a:t>
            </a:r>
            <a:r>
              <a:rPr lang="en-US" sz="2300" dirty="0">
                <a:solidFill>
                  <a:prstClr val="black"/>
                </a:solidFill>
                <a:latin typeface="Arial" panose="020B0604020202020204" pitchFamily="34" charset="0"/>
                <a:cs typeface="Arial" panose="020B0604020202020204" pitchFamily="34" charset="0"/>
              </a:rPr>
              <a:t>, causing the signal to be weakened. </a:t>
            </a:r>
          </a:p>
          <a:p>
            <a:pPr marL="342900" lvl="0" indent="-342900" algn="just">
              <a:lnSpc>
                <a:spcPct val="150000"/>
              </a:lnSpc>
              <a:buFont typeface="Wingdings" panose="05000000000000000000" pitchFamily="2" charset="2"/>
              <a:buChar char="Ø"/>
            </a:pPr>
            <a:r>
              <a:rPr lang="en-US" sz="2300" dirty="0">
                <a:solidFill>
                  <a:prstClr val="black"/>
                </a:solidFill>
                <a:latin typeface="Arial" panose="020B0604020202020204" pitchFamily="34" charset="0"/>
                <a:cs typeface="Arial" panose="020B0604020202020204" pitchFamily="34" charset="0"/>
              </a:rPr>
              <a:t>In other cases, </a:t>
            </a:r>
            <a:r>
              <a:rPr lang="en-US" sz="2300" dirty="0">
                <a:solidFill>
                  <a:srgbClr val="C00000"/>
                </a:solidFill>
                <a:latin typeface="Arial" panose="020B0604020202020204" pitchFamily="34" charset="0"/>
                <a:cs typeface="Arial" panose="020B0604020202020204" pitchFamily="34" charset="0"/>
              </a:rPr>
              <a:t>reassociating occurs due to changes in radio characteristics in the building, or due to high network traffic on the original AP</a:t>
            </a:r>
            <a:r>
              <a:rPr lang="en-US" sz="2300" dirty="0">
                <a:solidFill>
                  <a:prstClr val="black"/>
                </a:solidFill>
                <a:latin typeface="Arial" panose="020B0604020202020204" pitchFamily="34" charset="0"/>
                <a:cs typeface="Arial" panose="020B0604020202020204" pitchFamily="34" charset="0"/>
              </a:rPr>
              <a:t>. </a:t>
            </a:r>
          </a:p>
          <a:p>
            <a:pPr marL="342900" lvl="0" indent="-342900" algn="just">
              <a:lnSpc>
                <a:spcPct val="150000"/>
              </a:lnSpc>
              <a:buFont typeface="Wingdings" panose="05000000000000000000" pitchFamily="2" charset="2"/>
              <a:buChar char="Ø"/>
            </a:pPr>
            <a:r>
              <a:rPr lang="en-US" sz="2300" dirty="0">
                <a:solidFill>
                  <a:prstClr val="black"/>
                </a:solidFill>
                <a:latin typeface="Arial" panose="020B0604020202020204" pitchFamily="34" charset="0"/>
                <a:cs typeface="Arial" panose="020B0604020202020204" pitchFamily="34" charset="0"/>
              </a:rPr>
              <a:t>In the latter case this </a:t>
            </a:r>
            <a:r>
              <a:rPr lang="en-US" sz="2300" dirty="0">
                <a:solidFill>
                  <a:srgbClr val="C00000"/>
                </a:solidFill>
                <a:latin typeface="Arial" panose="020B0604020202020204" pitchFamily="34" charset="0"/>
                <a:cs typeface="Arial" panose="020B0604020202020204" pitchFamily="34" charset="0"/>
              </a:rPr>
              <a:t>function is known as load balancing</a:t>
            </a:r>
            <a:r>
              <a:rPr lang="en-US" sz="2300" dirty="0">
                <a:solidFill>
                  <a:prstClr val="black"/>
                </a:solidFill>
                <a:latin typeface="Arial" panose="020B0604020202020204" pitchFamily="34" charset="0"/>
                <a:cs typeface="Arial" panose="020B0604020202020204" pitchFamily="34" charset="0"/>
              </a:rPr>
              <a:t>, since its primary function is to distribute the total WLAN load most efficiently across </a:t>
            </a:r>
            <a:r>
              <a:rPr lang="en-IN" sz="2300" dirty="0">
                <a:solidFill>
                  <a:prstClr val="black"/>
                </a:solidFill>
                <a:latin typeface="Arial" panose="020B0604020202020204" pitchFamily="34" charset="0"/>
                <a:cs typeface="Arial" panose="020B0604020202020204" pitchFamily="34" charset="0"/>
              </a:rPr>
              <a:t>the available wireless infrastructure.</a:t>
            </a:r>
          </a:p>
          <a:p>
            <a:pPr marL="342900" lvl="0" indent="-342900" algn="just">
              <a:lnSpc>
                <a:spcPct val="150000"/>
              </a:lnSpc>
              <a:buFont typeface="Wingdings" panose="05000000000000000000" pitchFamily="2" charset="2"/>
              <a:buChar char="Ø"/>
            </a:pPr>
            <a:r>
              <a:rPr lang="en-US" sz="2300" dirty="0">
                <a:solidFill>
                  <a:srgbClr val="C00000"/>
                </a:solidFill>
                <a:latin typeface="Arial" panose="020B0604020202020204" pitchFamily="34" charset="0"/>
                <a:cs typeface="Arial" panose="020B0604020202020204" pitchFamily="34" charset="0"/>
              </a:rPr>
              <a:t>The process of dynamically associating and reassociating with APs allows network managers to set up WLANs with very broad coverage by creating a series of overlapping 802.11b cells throughout a building or across a campus.</a:t>
            </a:r>
            <a:endParaRPr lang="en-IN" sz="2300" dirty="0">
              <a:solidFill>
                <a:srgbClr val="C00000"/>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7FE31174-8568-4C98-B6B1-35BBE371BFFE}"/>
              </a:ext>
            </a:extLst>
          </p:cNvPr>
          <p:cNvSpPr>
            <a:spLocks noGrp="1"/>
          </p:cNvSpPr>
          <p:nvPr>
            <p:ph type="dt" sz="half" idx="10"/>
          </p:nvPr>
        </p:nvSpPr>
        <p:spPr/>
        <p:txBody>
          <a:bodyPr/>
          <a:lstStyle/>
          <a:p>
            <a:fld id="{F9DC09E3-62F2-4B76-AFFD-293A66F1E41F}" type="datetime1">
              <a:rPr lang="en-IN" smtClean="0"/>
              <a:t>25-03-2023</a:t>
            </a:fld>
            <a:endParaRPr lang="en-IN"/>
          </a:p>
        </p:txBody>
      </p:sp>
      <p:sp>
        <p:nvSpPr>
          <p:cNvPr id="4" name="Slide Number Placeholder 3">
            <a:extLst>
              <a:ext uri="{FF2B5EF4-FFF2-40B4-BE49-F238E27FC236}">
                <a16:creationId xmlns:a16="http://schemas.microsoft.com/office/drawing/2014/main" id="{59F8F567-7DD0-4DFF-B27E-292FD8FA20E5}"/>
              </a:ext>
            </a:extLst>
          </p:cNvPr>
          <p:cNvSpPr>
            <a:spLocks noGrp="1"/>
          </p:cNvSpPr>
          <p:nvPr>
            <p:ph type="sldNum" sz="quarter" idx="12"/>
          </p:nvPr>
        </p:nvSpPr>
        <p:spPr/>
        <p:txBody>
          <a:bodyPr/>
          <a:lstStyle/>
          <a:p>
            <a:fld id="{A2D3AD60-8DFE-4A91-8D6A-A890996E6D96}" type="slidenum">
              <a:rPr lang="en-IN" smtClean="0"/>
              <a:t>199</a:t>
            </a:fld>
            <a:endParaRPr lang="en-IN"/>
          </a:p>
        </p:txBody>
      </p:sp>
    </p:spTree>
    <p:extLst>
      <p:ext uri="{BB962C8B-B14F-4D97-AF65-F5344CB8AC3E}">
        <p14:creationId xmlns:p14="http://schemas.microsoft.com/office/powerpoint/2010/main" val="337758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WMAN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0380" y="1886799"/>
            <a:ext cx="7215106" cy="47285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WMAN imag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86868" y="31383"/>
            <a:ext cx="1205132" cy="90384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96172" y="150402"/>
            <a:ext cx="10051238" cy="1569660"/>
          </a:xfrm>
          <a:prstGeom prst="rect">
            <a:avLst/>
          </a:prstGeom>
          <a:noFill/>
        </p:spPr>
        <p:txBody>
          <a:bodyPr wrap="square" rtlCol="0">
            <a:spAutoFit/>
          </a:bodyPr>
          <a:lstStyle/>
          <a:p>
            <a:pPr algn="ctr"/>
            <a:r>
              <a:rPr lang="en-US" sz="4800" b="1" dirty="0">
                <a:solidFill>
                  <a:schemeClr val="bg1"/>
                </a:solidFill>
                <a:latin typeface="Arial" panose="020B0604020202020204" pitchFamily="34" charset="0"/>
                <a:cs typeface="Arial" panose="020B0604020202020204" pitchFamily="34" charset="0"/>
              </a:rPr>
              <a:t>Wireless Metropolitan Area Networks(</a:t>
            </a:r>
            <a:r>
              <a:rPr lang="en-US" sz="4800" dirty="0">
                <a:solidFill>
                  <a:srgbClr val="C00000"/>
                </a:solidFill>
                <a:latin typeface="Algerian" panose="04020705040A02060702" pitchFamily="82" charset="0"/>
                <a:cs typeface="Arial" panose="020B0604020202020204" pitchFamily="34" charset="0"/>
              </a:rPr>
              <a:t>WMAN)</a:t>
            </a:r>
          </a:p>
        </p:txBody>
      </p:sp>
      <p:sp>
        <p:nvSpPr>
          <p:cNvPr id="3" name="TextBox 2"/>
          <p:cNvSpPr txBox="1"/>
          <p:nvPr/>
        </p:nvSpPr>
        <p:spPr>
          <a:xfrm>
            <a:off x="3249637" y="5992837"/>
            <a:ext cx="2293034"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LEC1 Module4-4.1</a:t>
            </a:r>
          </a:p>
        </p:txBody>
      </p:sp>
      <p:sp>
        <p:nvSpPr>
          <p:cNvPr id="5" name="Date Placeholder 4"/>
          <p:cNvSpPr>
            <a:spLocks noGrp="1"/>
          </p:cNvSpPr>
          <p:nvPr>
            <p:ph type="dt" sz="half" idx="10"/>
          </p:nvPr>
        </p:nvSpPr>
        <p:spPr/>
        <p:txBody>
          <a:bodyPr/>
          <a:lstStyle/>
          <a:p>
            <a:fld id="{1B65C866-A091-4D9B-821B-33B879AB5987}" type="datetime1">
              <a:rPr lang="en-US" smtClean="0"/>
              <a:t>3/25/2023</a:t>
            </a:fld>
            <a:endParaRPr lang="en-US"/>
          </a:p>
        </p:txBody>
      </p:sp>
      <p:sp>
        <p:nvSpPr>
          <p:cNvPr id="6" name="Footer Placeholder 5"/>
          <p:cNvSpPr>
            <a:spLocks noGrp="1"/>
          </p:cNvSpPr>
          <p:nvPr>
            <p:ph type="ftr" sz="quarter" idx="11"/>
          </p:nvPr>
        </p:nvSpPr>
        <p:spPr/>
        <p:txBody>
          <a:bodyPr/>
          <a:lstStyle/>
          <a:p>
            <a:r>
              <a:rPr lang="en-US" dirty="0"/>
              <a:t>WMAN-Module4</a:t>
            </a:r>
          </a:p>
        </p:txBody>
      </p:sp>
      <p:sp>
        <p:nvSpPr>
          <p:cNvPr id="7" name="Slide Number Placeholder 6"/>
          <p:cNvSpPr>
            <a:spLocks noGrp="1"/>
          </p:cNvSpPr>
          <p:nvPr>
            <p:ph type="sldNum" sz="quarter" idx="12"/>
          </p:nvPr>
        </p:nvSpPr>
        <p:spPr/>
        <p:txBody>
          <a:bodyPr/>
          <a:lstStyle/>
          <a:p>
            <a:fld id="{1154CC57-00E6-44ED-989B-B00C0D0C72F1}" type="slidenum">
              <a:rPr lang="en-US" smtClean="0"/>
              <a:t>2</a:t>
            </a:fld>
            <a:endParaRPr lang="en-US"/>
          </a:p>
        </p:txBody>
      </p:sp>
    </p:spTree>
    <p:extLst>
      <p:ext uri="{BB962C8B-B14F-4D97-AF65-F5344CB8AC3E}">
        <p14:creationId xmlns:p14="http://schemas.microsoft.com/office/powerpoint/2010/main" val="3995860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3/25/2023</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20</a:t>
            </a:fld>
            <a:endParaRPr lang="en-US"/>
          </a:p>
        </p:txBody>
      </p:sp>
      <p:sp>
        <p:nvSpPr>
          <p:cNvPr id="5" name="TextBox 4"/>
          <p:cNvSpPr txBox="1"/>
          <p:nvPr/>
        </p:nvSpPr>
        <p:spPr>
          <a:xfrm>
            <a:off x="679448" y="973921"/>
            <a:ext cx="10757587" cy="452431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 </a:t>
            </a:r>
            <a:r>
              <a:rPr lang="en-US" sz="2400" dirty="0">
                <a:solidFill>
                  <a:srgbClr val="C00000"/>
                </a:solidFill>
                <a:latin typeface="Arial" panose="020B0604020202020204" pitchFamily="34" charset="0"/>
                <a:cs typeface="Arial" panose="020B0604020202020204" pitchFamily="34" charset="0"/>
              </a:rPr>
              <a:t>BS provides the interface between the mobile users </a:t>
            </a:r>
            <a:r>
              <a:rPr lang="en-US" sz="2400" dirty="0">
                <a:solidFill>
                  <a:schemeClr val="bg1"/>
                </a:solidFill>
                <a:latin typeface="Arial" panose="020B0604020202020204" pitchFamily="34" charset="0"/>
                <a:cs typeface="Arial" panose="020B0604020202020204" pitchFamily="34" charset="0"/>
              </a:rPr>
              <a:t>(residential Internet access, Wi-Fi hotspots, or notebooks with WiMAX adapter) and </a:t>
            </a:r>
            <a:r>
              <a:rPr lang="en-US" sz="2400" dirty="0">
                <a:solidFill>
                  <a:srgbClr val="C00000"/>
                </a:solidFill>
                <a:latin typeface="Arial" panose="020B0604020202020204" pitchFamily="34" charset="0"/>
                <a:cs typeface="Arial" panose="020B0604020202020204" pitchFamily="34" charset="0"/>
              </a:rPr>
              <a:t>the WiMAX network.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 coverage radius of a typical BS in </a:t>
            </a:r>
            <a:r>
              <a:rPr lang="en-US" sz="2400" dirty="0">
                <a:solidFill>
                  <a:srgbClr val="C00000"/>
                </a:solidFill>
                <a:latin typeface="Arial" panose="020B0604020202020204" pitchFamily="34" charset="0"/>
                <a:cs typeface="Arial" panose="020B0604020202020204" pitchFamily="34" charset="0"/>
              </a:rPr>
              <a:t>urban areas is around 500–900 m</a:t>
            </a:r>
            <a:r>
              <a:rPr lang="en-US" sz="2400" dirty="0">
                <a:solidFill>
                  <a:schemeClr val="bg1"/>
                </a:solidFill>
                <a:latin typeface="Arial" panose="020B0604020202020204" pitchFamily="34" charset="0"/>
                <a:cs typeface="Arial" panose="020B0604020202020204" pitchFamily="34" charset="0"/>
              </a:rPr>
              <a:t>.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Network service providers will simply expand their networks based on system usage leveraging standard IP components.</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A distributed WiMAX network architecture can be significantly lighter and easier to install compared with traditional cellular-based network</a:t>
            </a:r>
          </a:p>
        </p:txBody>
      </p:sp>
    </p:spTree>
    <p:extLst>
      <p:ext uri="{BB962C8B-B14F-4D97-AF65-F5344CB8AC3E}">
        <p14:creationId xmlns:p14="http://schemas.microsoft.com/office/powerpoint/2010/main" val="47068203"/>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20000" contrast="40000"/>
          </a:blip>
          <a:stretch>
            <a:fillRect/>
          </a:stretch>
        </p:blipFill>
        <p:spPr>
          <a:xfrm>
            <a:off x="1539696" y="982767"/>
            <a:ext cx="8625384" cy="5556145"/>
          </a:xfrm>
          <a:prstGeom prst="rect">
            <a:avLst/>
          </a:prstGeom>
        </p:spPr>
      </p:pic>
      <p:sp>
        <p:nvSpPr>
          <p:cNvPr id="3" name="Date Placeholder 2">
            <a:extLst>
              <a:ext uri="{FF2B5EF4-FFF2-40B4-BE49-F238E27FC236}">
                <a16:creationId xmlns:a16="http://schemas.microsoft.com/office/drawing/2014/main" id="{609F8F2B-AAF6-4837-A09C-FE5C6AD6DB26}"/>
              </a:ext>
            </a:extLst>
          </p:cNvPr>
          <p:cNvSpPr>
            <a:spLocks noGrp="1"/>
          </p:cNvSpPr>
          <p:nvPr>
            <p:ph type="dt" sz="half" idx="10"/>
          </p:nvPr>
        </p:nvSpPr>
        <p:spPr/>
        <p:txBody>
          <a:bodyPr/>
          <a:lstStyle/>
          <a:p>
            <a:fld id="{3A9286B9-8E13-479B-9FAE-9116B206D66E}" type="datetime1">
              <a:rPr lang="en-IN" smtClean="0"/>
              <a:t>25-03-2023</a:t>
            </a:fld>
            <a:endParaRPr lang="en-IN"/>
          </a:p>
        </p:txBody>
      </p:sp>
      <p:sp>
        <p:nvSpPr>
          <p:cNvPr id="4" name="Slide Number Placeholder 3">
            <a:extLst>
              <a:ext uri="{FF2B5EF4-FFF2-40B4-BE49-F238E27FC236}">
                <a16:creationId xmlns:a16="http://schemas.microsoft.com/office/drawing/2014/main" id="{AAB55AD7-9A4B-48C2-9610-3ED34CE3A9F2}"/>
              </a:ext>
            </a:extLst>
          </p:cNvPr>
          <p:cNvSpPr>
            <a:spLocks noGrp="1"/>
          </p:cNvSpPr>
          <p:nvPr>
            <p:ph type="sldNum" sz="quarter" idx="12"/>
          </p:nvPr>
        </p:nvSpPr>
        <p:spPr/>
        <p:txBody>
          <a:bodyPr/>
          <a:lstStyle/>
          <a:p>
            <a:fld id="{A2D3AD60-8DFE-4A91-8D6A-A890996E6D96}" type="slidenum">
              <a:rPr lang="en-IN" smtClean="0"/>
              <a:t>200</a:t>
            </a:fld>
            <a:endParaRPr lang="en-IN"/>
          </a:p>
        </p:txBody>
      </p:sp>
    </p:spTree>
    <p:extLst>
      <p:ext uri="{BB962C8B-B14F-4D97-AF65-F5344CB8AC3E}">
        <p14:creationId xmlns:p14="http://schemas.microsoft.com/office/powerpoint/2010/main" val="158209794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6610" y="778033"/>
            <a:ext cx="10249470" cy="5262979"/>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800" b="0" i="0" u="none" strike="noStrike" baseline="0" dirty="0">
                <a:solidFill>
                  <a:schemeClr val="bg1"/>
                </a:solidFill>
                <a:latin typeface="Arial" panose="020B0604020202020204" pitchFamily="34" charset="0"/>
                <a:cs typeface="Arial" panose="020B0604020202020204" pitchFamily="34" charset="0"/>
              </a:rPr>
              <a:t>To be successful, the IT manager ideally will employ channel reuse, taking care to set up each access point on an 802.11 DSSS channel that does not overlap with a channel used by a neighboring AP .</a:t>
            </a:r>
          </a:p>
          <a:p>
            <a:pPr marL="342900" indent="-342900" algn="just">
              <a:lnSpc>
                <a:spcPct val="150000"/>
              </a:lnSpc>
              <a:buFont typeface="Wingdings" panose="05000000000000000000" pitchFamily="2" charset="2"/>
              <a:buChar char="Ø"/>
            </a:pPr>
            <a:r>
              <a:rPr lang="en-US" sz="2800" b="0" i="0" u="none" strike="noStrike" baseline="0" dirty="0">
                <a:solidFill>
                  <a:srgbClr val="C00000"/>
                </a:solidFill>
                <a:latin typeface="Arial" panose="020B0604020202020204" pitchFamily="34" charset="0"/>
                <a:cs typeface="Arial" panose="020B0604020202020204" pitchFamily="34" charset="0"/>
              </a:rPr>
              <a:t>If two APs are in range of one another and are set to the same or partially overlapping channels, they may cause some interference for one another, thus lowering the total available bandwidth in the area of overlap.</a:t>
            </a:r>
            <a:endParaRPr lang="en-IN" sz="2800" dirty="0">
              <a:solidFill>
                <a:srgbClr val="C00000"/>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37A5FAC2-BD4B-4541-9D16-19915B052691}"/>
              </a:ext>
            </a:extLst>
          </p:cNvPr>
          <p:cNvSpPr>
            <a:spLocks noGrp="1"/>
          </p:cNvSpPr>
          <p:nvPr>
            <p:ph type="dt" sz="half" idx="10"/>
          </p:nvPr>
        </p:nvSpPr>
        <p:spPr/>
        <p:txBody>
          <a:bodyPr/>
          <a:lstStyle/>
          <a:p>
            <a:fld id="{8D168AEF-84D8-4204-A344-16393B71FBB9}" type="datetime1">
              <a:rPr lang="en-IN" smtClean="0"/>
              <a:t>25-03-2023</a:t>
            </a:fld>
            <a:endParaRPr lang="en-IN"/>
          </a:p>
        </p:txBody>
      </p:sp>
      <p:sp>
        <p:nvSpPr>
          <p:cNvPr id="4" name="Slide Number Placeholder 3">
            <a:extLst>
              <a:ext uri="{FF2B5EF4-FFF2-40B4-BE49-F238E27FC236}">
                <a16:creationId xmlns:a16="http://schemas.microsoft.com/office/drawing/2014/main" id="{605647E9-3EAA-43A2-83EF-1B634E6A974E}"/>
              </a:ext>
            </a:extLst>
          </p:cNvPr>
          <p:cNvSpPr>
            <a:spLocks noGrp="1"/>
          </p:cNvSpPr>
          <p:nvPr>
            <p:ph type="sldNum" sz="quarter" idx="12"/>
          </p:nvPr>
        </p:nvSpPr>
        <p:spPr/>
        <p:txBody>
          <a:bodyPr/>
          <a:lstStyle/>
          <a:p>
            <a:fld id="{A2D3AD60-8DFE-4A91-8D6A-A890996E6D96}" type="slidenum">
              <a:rPr lang="en-IN" smtClean="0"/>
              <a:t>201</a:t>
            </a:fld>
            <a:endParaRPr lang="en-IN"/>
          </a:p>
        </p:txBody>
      </p:sp>
    </p:spTree>
    <p:extLst>
      <p:ext uri="{BB962C8B-B14F-4D97-AF65-F5344CB8AC3E}">
        <p14:creationId xmlns:p14="http://schemas.microsoft.com/office/powerpoint/2010/main" val="176269240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9464" y="326041"/>
            <a:ext cx="10790621" cy="6186309"/>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When a station wishes to access an existing basic service set, it needs to get synchronization information from the AP. The station can get this information in </a:t>
            </a:r>
            <a:r>
              <a:rPr lang="en-IN" sz="2400" dirty="0">
                <a:solidFill>
                  <a:schemeClr val="bg1"/>
                </a:solidFill>
                <a:latin typeface="Arial" panose="020B0604020202020204" pitchFamily="34" charset="0"/>
                <a:cs typeface="Arial" panose="020B0604020202020204" pitchFamily="34" charset="0"/>
              </a:rPr>
              <a:t>one of two ways: </a:t>
            </a:r>
          </a:p>
          <a:p>
            <a:pPr marL="342900" indent="-342900" algn="just">
              <a:lnSpc>
                <a:spcPct val="150000"/>
              </a:lnSpc>
              <a:buFont typeface="Wingdings" panose="05000000000000000000" pitchFamily="2" charset="2"/>
              <a:buChar char="ü"/>
            </a:pPr>
            <a:r>
              <a:rPr lang="en-US" sz="2400" b="0" i="1" u="none" strike="noStrike" baseline="0" dirty="0">
                <a:solidFill>
                  <a:srgbClr val="C00000"/>
                </a:solidFill>
                <a:latin typeface="Arial" panose="020B0604020202020204" pitchFamily="34" charset="0"/>
                <a:cs typeface="Arial" panose="020B0604020202020204" pitchFamily="34" charset="0"/>
              </a:rPr>
              <a:t>Passive scanning: </a:t>
            </a:r>
            <a:r>
              <a:rPr lang="en-US" sz="2400" b="0" i="0" u="none" strike="noStrike" baseline="0" dirty="0">
                <a:solidFill>
                  <a:srgbClr val="7030A0"/>
                </a:solidFill>
                <a:latin typeface="Arial" panose="020B0604020202020204" pitchFamily="34" charset="0"/>
                <a:cs typeface="Arial" panose="020B0604020202020204" pitchFamily="34" charset="0"/>
              </a:rPr>
              <a:t>In this case the station waits to receive a beacon frame from the AP. </a:t>
            </a:r>
            <a:r>
              <a:rPr lang="en-US" sz="2400" b="0" i="0" u="none" strike="noStrike" baseline="0" dirty="0">
                <a:solidFill>
                  <a:schemeClr val="bg1"/>
                </a:solidFill>
                <a:latin typeface="Arial" panose="020B0604020202020204" pitchFamily="34" charset="0"/>
                <a:cs typeface="Arial" panose="020B0604020202020204" pitchFamily="34" charset="0"/>
              </a:rPr>
              <a:t>The beacon frame is a frame sent out periodically by the AP </a:t>
            </a:r>
            <a:r>
              <a:rPr lang="en-IN" sz="2400" b="0" i="0" u="none" strike="noStrike" baseline="0" dirty="0">
                <a:solidFill>
                  <a:schemeClr val="bg1"/>
                </a:solidFill>
                <a:latin typeface="Arial" panose="020B0604020202020204" pitchFamily="34" charset="0"/>
                <a:cs typeface="Arial" panose="020B0604020202020204" pitchFamily="34" charset="0"/>
              </a:rPr>
              <a:t>containing synchronization information</a:t>
            </a:r>
            <a:r>
              <a:rPr lang="en-IN" sz="2400" b="0" i="0" u="none" strike="noStrike" baseline="0" dirty="0">
                <a:latin typeface="Arial" panose="020B0604020202020204" pitchFamily="34" charset="0"/>
                <a:cs typeface="Arial" panose="020B0604020202020204" pitchFamily="34" charset="0"/>
              </a:rPr>
              <a:t>.</a:t>
            </a:r>
          </a:p>
          <a:p>
            <a:pPr marL="342900" indent="-342900" algn="just">
              <a:lnSpc>
                <a:spcPct val="150000"/>
              </a:lnSpc>
              <a:buFont typeface="Wingdings" panose="05000000000000000000" pitchFamily="2" charset="2"/>
              <a:buChar char="ü"/>
            </a:pPr>
            <a:r>
              <a:rPr lang="en-US" sz="2400" b="0" i="1" u="none" strike="noStrike" baseline="0" dirty="0">
                <a:solidFill>
                  <a:srgbClr val="C00000"/>
                </a:solidFill>
                <a:latin typeface="Arial" panose="020B0604020202020204" pitchFamily="34" charset="0"/>
                <a:cs typeface="Arial" panose="020B0604020202020204" pitchFamily="34" charset="0"/>
              </a:rPr>
              <a:t>Active scanning: </a:t>
            </a:r>
            <a:r>
              <a:rPr lang="en-US" sz="2400" b="0" i="0" u="none" strike="noStrike" baseline="0" dirty="0">
                <a:solidFill>
                  <a:srgbClr val="7030A0"/>
                </a:solidFill>
                <a:latin typeface="Arial" panose="020B0604020202020204" pitchFamily="34" charset="0"/>
                <a:cs typeface="Arial" panose="020B0604020202020204" pitchFamily="34" charset="0"/>
              </a:rPr>
              <a:t>In this case the station tries to locate an AP by transmitting </a:t>
            </a:r>
            <a:r>
              <a:rPr lang="en-US" sz="2400" b="0" i="1" u="none" strike="noStrike" baseline="0" dirty="0">
                <a:solidFill>
                  <a:srgbClr val="7030A0"/>
                </a:solidFill>
                <a:latin typeface="Arial" panose="020B0604020202020204" pitchFamily="34" charset="0"/>
                <a:cs typeface="Arial" panose="020B0604020202020204" pitchFamily="34" charset="0"/>
              </a:rPr>
              <a:t>probe request frame</a:t>
            </a:r>
            <a:r>
              <a:rPr lang="en-US" sz="2400" b="0" i="0" u="none" strike="noStrike" baseline="0" dirty="0">
                <a:solidFill>
                  <a:srgbClr val="7030A0"/>
                </a:solidFill>
                <a:latin typeface="Arial" panose="020B0604020202020204" pitchFamily="34" charset="0"/>
                <a:cs typeface="Arial" panose="020B0604020202020204" pitchFamily="34" charset="0"/>
              </a:rPr>
              <a:t>, and waits for </a:t>
            </a:r>
            <a:r>
              <a:rPr lang="en-US" sz="2400" b="0" i="1" u="none" strike="noStrike" baseline="0" dirty="0">
                <a:solidFill>
                  <a:srgbClr val="7030A0"/>
                </a:solidFill>
                <a:latin typeface="Arial" panose="020B0604020202020204" pitchFamily="34" charset="0"/>
                <a:cs typeface="Arial" panose="020B0604020202020204" pitchFamily="34" charset="0"/>
              </a:rPr>
              <a:t>probe response </a:t>
            </a:r>
            <a:r>
              <a:rPr lang="en-US" sz="2400" b="0" i="0" u="none" strike="noStrike" baseline="0" dirty="0">
                <a:solidFill>
                  <a:srgbClr val="7030A0"/>
                </a:solidFill>
                <a:latin typeface="Arial" panose="020B0604020202020204" pitchFamily="34" charset="0"/>
                <a:cs typeface="Arial" panose="020B0604020202020204" pitchFamily="34" charset="0"/>
              </a:rPr>
              <a:t>from the AP</a:t>
            </a:r>
            <a:r>
              <a:rPr lang="en-US" sz="2400" b="0" i="0" u="none" strike="noStrike" baseline="0" dirty="0">
                <a:latin typeface="Arial" panose="020B0604020202020204" pitchFamily="34" charset="0"/>
                <a:cs typeface="Arial" panose="020B0604020202020204" pitchFamily="34" charset="0"/>
              </a:rPr>
              <a:t>.</a:t>
            </a:r>
          </a:p>
          <a:p>
            <a:pPr marL="342900" indent="-3429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A method is chosen according to the power consumption/performance tradeoff. </a:t>
            </a:r>
            <a:r>
              <a:rPr lang="en-US" sz="2400" dirty="0">
                <a:solidFill>
                  <a:schemeClr val="bg1"/>
                </a:solidFill>
                <a:latin typeface="Arial" panose="020B0604020202020204" pitchFamily="34" charset="0"/>
                <a:cs typeface="Arial" panose="020B0604020202020204" pitchFamily="34" charset="0"/>
              </a:rPr>
              <a:t>Once the station has located an AP, and decides to join its basic service set, it goes through the authentication process. </a:t>
            </a:r>
          </a:p>
        </p:txBody>
      </p:sp>
      <p:sp>
        <p:nvSpPr>
          <p:cNvPr id="3" name="Date Placeholder 2">
            <a:extLst>
              <a:ext uri="{FF2B5EF4-FFF2-40B4-BE49-F238E27FC236}">
                <a16:creationId xmlns:a16="http://schemas.microsoft.com/office/drawing/2014/main" id="{AB925517-E448-4DD2-85C1-3A335AA47BDE}"/>
              </a:ext>
            </a:extLst>
          </p:cNvPr>
          <p:cNvSpPr>
            <a:spLocks noGrp="1"/>
          </p:cNvSpPr>
          <p:nvPr>
            <p:ph type="dt" sz="half" idx="10"/>
          </p:nvPr>
        </p:nvSpPr>
        <p:spPr/>
        <p:txBody>
          <a:bodyPr/>
          <a:lstStyle/>
          <a:p>
            <a:fld id="{DD518E67-6C44-4FB5-B5E8-EEE40294FE60}" type="datetime1">
              <a:rPr lang="en-IN" smtClean="0"/>
              <a:t>25-03-2023</a:t>
            </a:fld>
            <a:endParaRPr lang="en-IN"/>
          </a:p>
        </p:txBody>
      </p:sp>
      <p:sp>
        <p:nvSpPr>
          <p:cNvPr id="4" name="Slide Number Placeholder 3">
            <a:extLst>
              <a:ext uri="{FF2B5EF4-FFF2-40B4-BE49-F238E27FC236}">
                <a16:creationId xmlns:a16="http://schemas.microsoft.com/office/drawing/2014/main" id="{F24C0BD5-6D5D-473C-9D90-763C5A2CEA3F}"/>
              </a:ext>
            </a:extLst>
          </p:cNvPr>
          <p:cNvSpPr>
            <a:spLocks noGrp="1"/>
          </p:cNvSpPr>
          <p:nvPr>
            <p:ph type="sldNum" sz="quarter" idx="12"/>
          </p:nvPr>
        </p:nvSpPr>
        <p:spPr/>
        <p:txBody>
          <a:bodyPr/>
          <a:lstStyle/>
          <a:p>
            <a:fld id="{A2D3AD60-8DFE-4A91-8D6A-A890996E6D96}" type="slidenum">
              <a:rPr lang="en-IN" smtClean="0"/>
              <a:t>202</a:t>
            </a:fld>
            <a:endParaRPr lang="en-IN"/>
          </a:p>
        </p:txBody>
      </p:sp>
    </p:spTree>
    <p:extLst>
      <p:ext uri="{BB962C8B-B14F-4D97-AF65-F5344CB8AC3E}">
        <p14:creationId xmlns:p14="http://schemas.microsoft.com/office/powerpoint/2010/main" val="256157027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7477" y="323762"/>
            <a:ext cx="10836323" cy="6463308"/>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300" b="0" i="0" u="none" strike="noStrike" baseline="0" dirty="0">
                <a:solidFill>
                  <a:schemeClr val="bg1"/>
                </a:solidFill>
                <a:latin typeface="Arial" panose="020B0604020202020204" pitchFamily="34" charset="0"/>
                <a:cs typeface="Arial" panose="020B0604020202020204" pitchFamily="34" charset="0"/>
              </a:rPr>
              <a:t>This is the interchange of information between the AP and the station, where each side proves the knowledge of a given password. </a:t>
            </a:r>
          </a:p>
          <a:p>
            <a:pPr marL="342900" indent="-342900" algn="just">
              <a:lnSpc>
                <a:spcPct val="150000"/>
              </a:lnSpc>
              <a:buFont typeface="Wingdings" panose="05000000000000000000" pitchFamily="2" charset="2"/>
              <a:buChar char="Ø"/>
            </a:pPr>
            <a:r>
              <a:rPr lang="en-US" sz="2300" b="0" i="0" u="none" strike="noStrike" baseline="0" dirty="0">
                <a:solidFill>
                  <a:schemeClr val="bg1"/>
                </a:solidFill>
                <a:latin typeface="Arial" panose="020B0604020202020204" pitchFamily="34" charset="0"/>
                <a:cs typeface="Arial" panose="020B0604020202020204" pitchFamily="34" charset="0"/>
              </a:rPr>
              <a:t>This is necessary because WLANs have limited physical security to prevent unauthorized access. </a:t>
            </a:r>
          </a:p>
          <a:p>
            <a:pPr marL="342900" indent="-342900" algn="just">
              <a:lnSpc>
                <a:spcPct val="150000"/>
              </a:lnSpc>
              <a:buFont typeface="Wingdings" panose="05000000000000000000" pitchFamily="2" charset="2"/>
              <a:buChar char="Ø"/>
            </a:pPr>
            <a:r>
              <a:rPr lang="en-US" sz="2300" b="0" i="0" u="none" strike="noStrike" baseline="0" dirty="0">
                <a:solidFill>
                  <a:schemeClr val="bg1"/>
                </a:solidFill>
                <a:latin typeface="Arial" panose="020B0604020202020204" pitchFamily="34" charset="0"/>
                <a:cs typeface="Arial" panose="020B0604020202020204" pitchFamily="34" charset="0"/>
              </a:rPr>
              <a:t>The goal of authentication is to provide access control equal to a wired LAN</a:t>
            </a:r>
            <a:r>
              <a:rPr lang="en-US" sz="2300" b="0" i="0" u="none" strike="noStrike" baseline="0" dirty="0">
                <a:latin typeface="Arial" panose="020B0604020202020204" pitchFamily="34" charset="0"/>
                <a:cs typeface="Arial" panose="020B0604020202020204" pitchFamily="34" charset="0"/>
              </a:rPr>
              <a:t>. </a:t>
            </a:r>
            <a:r>
              <a:rPr lang="en-US" sz="2300" b="0" i="0" u="none" strike="noStrike" baseline="0" dirty="0">
                <a:solidFill>
                  <a:srgbClr val="C00000"/>
                </a:solidFill>
                <a:latin typeface="Arial" panose="020B0604020202020204" pitchFamily="34" charset="0"/>
                <a:cs typeface="Arial" panose="020B0604020202020204" pitchFamily="34" charset="0"/>
              </a:rPr>
              <a:t>The authentication service provides a mechanism for one station to identify another station. Without this proof of identity, the station is not allowed to use the WLAN for data delivery. </a:t>
            </a:r>
          </a:p>
          <a:p>
            <a:pPr marL="342900" indent="-342900" algn="just">
              <a:lnSpc>
                <a:spcPct val="150000"/>
              </a:lnSpc>
              <a:buFont typeface="Wingdings" panose="05000000000000000000" pitchFamily="2" charset="2"/>
              <a:buChar char="Ø"/>
            </a:pPr>
            <a:r>
              <a:rPr lang="en-US" sz="2300" b="0" i="0" u="none" strike="noStrike" baseline="0" dirty="0">
                <a:solidFill>
                  <a:schemeClr val="bg1"/>
                </a:solidFill>
                <a:latin typeface="Arial" panose="020B0604020202020204" pitchFamily="34" charset="0"/>
                <a:cs typeface="Arial" panose="020B0604020202020204" pitchFamily="34" charset="0"/>
              </a:rPr>
              <a:t>All 802.11 stations, whether they are part of an independent basic service set or extended service set (ESS) network, must use the authentication process prior to communicating with another station</a:t>
            </a:r>
            <a:r>
              <a:rPr lang="en-US" sz="2300" b="0" i="0" u="none" strike="noStrike" baseline="0" dirty="0">
                <a:latin typeface="Arial" panose="020B0604020202020204" pitchFamily="34" charset="0"/>
                <a:cs typeface="Arial" panose="020B0604020202020204" pitchFamily="34" charset="0"/>
              </a:rPr>
              <a:t>. </a:t>
            </a:r>
            <a:r>
              <a:rPr lang="en-US" sz="2300" b="0" i="0" u="none" strike="noStrike" baseline="0" dirty="0">
                <a:solidFill>
                  <a:srgbClr val="C00000"/>
                </a:solidFill>
                <a:latin typeface="Arial" panose="020B0604020202020204" pitchFamily="34" charset="0"/>
                <a:cs typeface="Arial" panose="020B0604020202020204" pitchFamily="34" charset="0"/>
              </a:rPr>
              <a:t>IEEE 802.11 uses authentication services defined in IEEE 802.11i.</a:t>
            </a:r>
            <a:endParaRPr lang="en-IN" sz="2300" dirty="0">
              <a:solidFill>
                <a:srgbClr val="C00000"/>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8B29874D-96DB-4168-AD85-C249FCC408A9}"/>
              </a:ext>
            </a:extLst>
          </p:cNvPr>
          <p:cNvSpPr>
            <a:spLocks noGrp="1"/>
          </p:cNvSpPr>
          <p:nvPr>
            <p:ph type="dt" sz="half" idx="10"/>
          </p:nvPr>
        </p:nvSpPr>
        <p:spPr/>
        <p:txBody>
          <a:bodyPr/>
          <a:lstStyle/>
          <a:p>
            <a:fld id="{827ACE8A-6AE4-44A5-9C7D-CE63B3C3C089}" type="datetime1">
              <a:rPr lang="en-IN" smtClean="0"/>
              <a:t>25-03-2023</a:t>
            </a:fld>
            <a:endParaRPr lang="en-IN"/>
          </a:p>
        </p:txBody>
      </p:sp>
      <p:sp>
        <p:nvSpPr>
          <p:cNvPr id="4" name="Slide Number Placeholder 3">
            <a:extLst>
              <a:ext uri="{FF2B5EF4-FFF2-40B4-BE49-F238E27FC236}">
                <a16:creationId xmlns:a16="http://schemas.microsoft.com/office/drawing/2014/main" id="{71C76558-4546-47B6-A6A5-29DDE9A0659C}"/>
              </a:ext>
            </a:extLst>
          </p:cNvPr>
          <p:cNvSpPr>
            <a:spLocks noGrp="1"/>
          </p:cNvSpPr>
          <p:nvPr>
            <p:ph type="sldNum" sz="quarter" idx="12"/>
          </p:nvPr>
        </p:nvSpPr>
        <p:spPr/>
        <p:txBody>
          <a:bodyPr/>
          <a:lstStyle/>
          <a:p>
            <a:fld id="{A2D3AD60-8DFE-4A91-8D6A-A890996E6D96}" type="slidenum">
              <a:rPr lang="en-IN" smtClean="0"/>
              <a:t>203</a:t>
            </a:fld>
            <a:endParaRPr lang="en-IN"/>
          </a:p>
        </p:txBody>
      </p:sp>
    </p:spTree>
    <p:extLst>
      <p:ext uri="{BB962C8B-B14F-4D97-AF65-F5344CB8AC3E}">
        <p14:creationId xmlns:p14="http://schemas.microsoft.com/office/powerpoint/2010/main" val="185027203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531" y="842283"/>
            <a:ext cx="10574284" cy="4870564"/>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300" b="0" i="0" u="none" strike="noStrike" baseline="0" dirty="0">
                <a:solidFill>
                  <a:schemeClr val="bg1"/>
                </a:solidFill>
                <a:latin typeface="Arial" panose="020B0604020202020204" pitchFamily="34" charset="0"/>
                <a:cs typeface="Arial" panose="020B0604020202020204" pitchFamily="34" charset="0"/>
              </a:rPr>
              <a:t>Once the station is authenticated, it then starts the association process. </a:t>
            </a:r>
          </a:p>
          <a:p>
            <a:pPr marL="342900" indent="-342900" algn="just">
              <a:lnSpc>
                <a:spcPct val="150000"/>
              </a:lnSpc>
              <a:buFont typeface="Wingdings" panose="05000000000000000000" pitchFamily="2" charset="2"/>
              <a:buChar char="Ø"/>
            </a:pPr>
            <a:r>
              <a:rPr lang="en-US" sz="2300" b="0" i="0" u="none" strike="noStrike" baseline="0" dirty="0">
                <a:solidFill>
                  <a:schemeClr val="bg1"/>
                </a:solidFill>
                <a:latin typeface="Arial" panose="020B0604020202020204" pitchFamily="34" charset="0"/>
                <a:cs typeface="Arial" panose="020B0604020202020204" pitchFamily="34" charset="0"/>
              </a:rPr>
              <a:t>It is used to make a logical connection between a mobile station and an AP and to exchange information about the station and basic service set/capabilities, which allows the distribution system service (DSS) to know about the current position of the station. </a:t>
            </a:r>
          </a:p>
          <a:p>
            <a:pPr marL="342900" indent="-342900" algn="just">
              <a:lnSpc>
                <a:spcPct val="150000"/>
              </a:lnSpc>
              <a:buFont typeface="Wingdings" panose="05000000000000000000" pitchFamily="2" charset="2"/>
              <a:buChar char="Ø"/>
            </a:pPr>
            <a:r>
              <a:rPr lang="en-US" sz="2300" b="0" i="0" u="none" strike="noStrike" baseline="0" dirty="0">
                <a:solidFill>
                  <a:schemeClr val="bg1"/>
                </a:solidFill>
                <a:latin typeface="Arial" panose="020B0604020202020204" pitchFamily="34" charset="0"/>
                <a:cs typeface="Arial" panose="020B0604020202020204" pitchFamily="34" charset="0"/>
              </a:rPr>
              <a:t>This is necessary so that the AP can know where and how to deliver data to the mobile station. </a:t>
            </a:r>
          </a:p>
          <a:p>
            <a:pPr marL="342900" indent="-342900" algn="just">
              <a:lnSpc>
                <a:spcPct val="150000"/>
              </a:lnSpc>
              <a:buFont typeface="Wingdings" panose="05000000000000000000" pitchFamily="2" charset="2"/>
              <a:buChar char="Ø"/>
            </a:pPr>
            <a:r>
              <a:rPr lang="en-US" sz="2300" b="0" i="0" u="none" strike="noStrike" baseline="0" dirty="0">
                <a:solidFill>
                  <a:schemeClr val="bg1"/>
                </a:solidFill>
                <a:latin typeface="Arial" panose="020B0604020202020204" pitchFamily="34" charset="0"/>
                <a:cs typeface="Arial" panose="020B0604020202020204" pitchFamily="34" charset="0"/>
              </a:rPr>
              <a:t>A station is allowed to transmit data frames through the AP only after the association process is completed. </a:t>
            </a:r>
          </a:p>
        </p:txBody>
      </p:sp>
      <p:sp>
        <p:nvSpPr>
          <p:cNvPr id="3" name="Date Placeholder 2">
            <a:extLst>
              <a:ext uri="{FF2B5EF4-FFF2-40B4-BE49-F238E27FC236}">
                <a16:creationId xmlns:a16="http://schemas.microsoft.com/office/drawing/2014/main" id="{419FB054-CFD1-4C0F-BF4A-C35243FDF2C0}"/>
              </a:ext>
            </a:extLst>
          </p:cNvPr>
          <p:cNvSpPr>
            <a:spLocks noGrp="1"/>
          </p:cNvSpPr>
          <p:nvPr>
            <p:ph type="dt" sz="half" idx="10"/>
          </p:nvPr>
        </p:nvSpPr>
        <p:spPr/>
        <p:txBody>
          <a:bodyPr/>
          <a:lstStyle/>
          <a:p>
            <a:fld id="{B0C6F3A0-E179-4511-8953-6FF82EB9DDF2}" type="datetime1">
              <a:rPr lang="en-IN" smtClean="0"/>
              <a:t>25-03-2023</a:t>
            </a:fld>
            <a:endParaRPr lang="en-IN"/>
          </a:p>
        </p:txBody>
      </p:sp>
      <p:sp>
        <p:nvSpPr>
          <p:cNvPr id="4" name="Slide Number Placeholder 3">
            <a:extLst>
              <a:ext uri="{FF2B5EF4-FFF2-40B4-BE49-F238E27FC236}">
                <a16:creationId xmlns:a16="http://schemas.microsoft.com/office/drawing/2014/main" id="{3FFABF84-A12E-4847-96FA-4E00C248612E}"/>
              </a:ext>
            </a:extLst>
          </p:cNvPr>
          <p:cNvSpPr>
            <a:spLocks noGrp="1"/>
          </p:cNvSpPr>
          <p:nvPr>
            <p:ph type="sldNum" sz="quarter" idx="12"/>
          </p:nvPr>
        </p:nvSpPr>
        <p:spPr/>
        <p:txBody>
          <a:bodyPr/>
          <a:lstStyle/>
          <a:p>
            <a:fld id="{A2D3AD60-8DFE-4A91-8D6A-A890996E6D96}" type="slidenum">
              <a:rPr lang="en-IN" smtClean="0"/>
              <a:t>204</a:t>
            </a:fld>
            <a:endParaRPr lang="en-IN"/>
          </a:p>
        </p:txBody>
      </p:sp>
    </p:spTree>
    <p:extLst>
      <p:ext uri="{BB962C8B-B14F-4D97-AF65-F5344CB8AC3E}">
        <p14:creationId xmlns:p14="http://schemas.microsoft.com/office/powerpoint/2010/main" val="79818601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9655" y="587583"/>
            <a:ext cx="10339754" cy="5355312"/>
          </a:xfrm>
          <a:prstGeom prst="rect">
            <a:avLst/>
          </a:prstGeom>
        </p:spPr>
        <p:txBody>
          <a:bodyPr wrap="square">
            <a:spAutoFit/>
          </a:bodyPr>
          <a:lstStyle/>
          <a:p>
            <a:pPr marL="342900" lvl="0" indent="-3429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When a station determines that the existing signal is poor, it begins scanning for another AP. </a:t>
            </a:r>
          </a:p>
          <a:p>
            <a:pPr lvl="0" algn="just">
              <a:lnSpc>
                <a:spcPct val="150000"/>
              </a:lnSpc>
            </a:pPr>
            <a:endParaRPr lang="en-US" sz="1200" dirty="0">
              <a:solidFill>
                <a:prstClr val="black"/>
              </a:solidFill>
              <a:latin typeface="Arial" panose="020B0604020202020204" pitchFamily="34" charset="0"/>
              <a:cs typeface="Arial" panose="020B0604020202020204" pitchFamily="34" charset="0"/>
            </a:endParaRPr>
          </a:p>
          <a:p>
            <a:pPr marL="342900" lvl="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This can be done by passively listening or actively probing each channel and waiting for a response. </a:t>
            </a:r>
          </a:p>
          <a:p>
            <a:pPr lvl="0" algn="just">
              <a:lnSpc>
                <a:spcPct val="150000"/>
              </a:lnSpc>
            </a:pPr>
            <a:endParaRPr lang="en-US" sz="1200" dirty="0">
              <a:solidFill>
                <a:prstClr val="black"/>
              </a:solidFill>
              <a:latin typeface="Arial" panose="020B0604020202020204" pitchFamily="34" charset="0"/>
              <a:cs typeface="Arial" panose="020B0604020202020204" pitchFamily="34" charset="0"/>
            </a:endParaRPr>
          </a:p>
          <a:p>
            <a:pPr marL="342900" lvl="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Once information has been received, the station selects the most appropriate signal and sends an association request to </a:t>
            </a:r>
            <a:r>
              <a:rPr lang="en-IN" sz="2400" dirty="0">
                <a:solidFill>
                  <a:prstClr val="black"/>
                </a:solidFill>
                <a:latin typeface="Arial" panose="020B0604020202020204" pitchFamily="34" charset="0"/>
                <a:cs typeface="Arial" panose="020B0604020202020204" pitchFamily="34" charset="0"/>
              </a:rPr>
              <a:t>the new AP.</a:t>
            </a:r>
          </a:p>
          <a:p>
            <a:pPr lvl="0" algn="just">
              <a:lnSpc>
                <a:spcPct val="150000"/>
              </a:lnSpc>
            </a:pPr>
            <a:endParaRPr lang="en-IN" sz="1200" dirty="0">
              <a:solidFill>
                <a:prstClr val="black"/>
              </a:solidFill>
              <a:latin typeface="Arial" panose="020B0604020202020204" pitchFamily="34" charset="0"/>
              <a:cs typeface="Arial" panose="020B0604020202020204" pitchFamily="34" charset="0"/>
            </a:endParaRPr>
          </a:p>
          <a:p>
            <a:pPr marL="342900" lvl="0" indent="-3429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If the new AP sends an association response, the client connects to the new AP.</a:t>
            </a:r>
            <a:endParaRPr lang="en-IN" sz="2400" dirty="0">
              <a:solidFill>
                <a:srgbClr val="C00000"/>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2FC14886-D802-4261-886D-AE5BC40C0A5D}"/>
              </a:ext>
            </a:extLst>
          </p:cNvPr>
          <p:cNvSpPr>
            <a:spLocks noGrp="1"/>
          </p:cNvSpPr>
          <p:nvPr>
            <p:ph type="dt" sz="half" idx="10"/>
          </p:nvPr>
        </p:nvSpPr>
        <p:spPr/>
        <p:txBody>
          <a:bodyPr/>
          <a:lstStyle/>
          <a:p>
            <a:fld id="{28145004-8463-4E6C-8B95-3CA85EDB36A0}" type="datetime1">
              <a:rPr lang="en-IN" smtClean="0"/>
              <a:t>25-03-2023</a:t>
            </a:fld>
            <a:endParaRPr lang="en-IN"/>
          </a:p>
        </p:txBody>
      </p:sp>
      <p:sp>
        <p:nvSpPr>
          <p:cNvPr id="4" name="Slide Number Placeholder 3">
            <a:extLst>
              <a:ext uri="{FF2B5EF4-FFF2-40B4-BE49-F238E27FC236}">
                <a16:creationId xmlns:a16="http://schemas.microsoft.com/office/drawing/2014/main" id="{2290A96D-C885-4A03-8924-B8A97687A893}"/>
              </a:ext>
            </a:extLst>
          </p:cNvPr>
          <p:cNvSpPr>
            <a:spLocks noGrp="1"/>
          </p:cNvSpPr>
          <p:nvPr>
            <p:ph type="sldNum" sz="quarter" idx="12"/>
          </p:nvPr>
        </p:nvSpPr>
        <p:spPr/>
        <p:txBody>
          <a:bodyPr/>
          <a:lstStyle/>
          <a:p>
            <a:fld id="{A2D3AD60-8DFE-4A91-8D6A-A890996E6D96}" type="slidenum">
              <a:rPr lang="en-IN" smtClean="0"/>
              <a:t>205</a:t>
            </a:fld>
            <a:endParaRPr lang="en-IN"/>
          </a:p>
        </p:txBody>
      </p:sp>
    </p:spTree>
    <p:extLst>
      <p:ext uri="{BB962C8B-B14F-4D97-AF65-F5344CB8AC3E}">
        <p14:creationId xmlns:p14="http://schemas.microsoft.com/office/powerpoint/2010/main" val="176346223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8478" y="671691"/>
            <a:ext cx="10440536" cy="6186309"/>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b="0" i="0" u="none" strike="noStrike" baseline="0" dirty="0">
                <a:solidFill>
                  <a:srgbClr val="C00000"/>
                </a:solidFill>
                <a:latin typeface="Arial" panose="020B0604020202020204" pitchFamily="34" charset="0"/>
                <a:cs typeface="Arial" panose="020B0604020202020204" pitchFamily="34" charset="0"/>
              </a:rPr>
              <a:t>This feature is known as </a:t>
            </a:r>
            <a:r>
              <a:rPr lang="en-US" sz="2400" b="0" i="1" u="none" strike="noStrike" baseline="0" dirty="0">
                <a:solidFill>
                  <a:srgbClr val="C00000"/>
                </a:solidFill>
                <a:latin typeface="Arial" panose="020B0604020202020204" pitchFamily="34" charset="0"/>
                <a:cs typeface="Arial" panose="020B0604020202020204" pitchFamily="34" charset="0"/>
              </a:rPr>
              <a:t>roaming </a:t>
            </a:r>
            <a:r>
              <a:rPr lang="en-US" sz="2400" b="0" i="0" u="none" strike="noStrike" baseline="0" dirty="0">
                <a:solidFill>
                  <a:schemeClr val="bg1"/>
                </a:solidFill>
                <a:latin typeface="Arial" panose="020B0604020202020204" pitchFamily="34" charset="0"/>
                <a:cs typeface="Arial" panose="020B0604020202020204" pitchFamily="34" charset="0"/>
              </a:rPr>
              <a:t>and is similar to the cellular handover, </a:t>
            </a:r>
            <a:r>
              <a:rPr lang="en-IN" sz="2400" b="0" i="0" u="none" strike="noStrike" baseline="0" dirty="0">
                <a:solidFill>
                  <a:schemeClr val="bg1"/>
                </a:solidFill>
                <a:latin typeface="Arial" panose="020B0604020202020204" pitchFamily="34" charset="0"/>
                <a:cs typeface="Arial" panose="020B0604020202020204" pitchFamily="34" charset="0"/>
              </a:rPr>
              <a:t>with two main differences:</a:t>
            </a:r>
          </a:p>
          <a:p>
            <a:pPr marL="342900" indent="-342900" algn="just">
              <a:lnSpc>
                <a:spcPct val="150000"/>
              </a:lnSpc>
              <a:buFont typeface="Wingdings" panose="05000000000000000000" pitchFamily="2" charset="2"/>
              <a:buChar char="ü"/>
            </a:pPr>
            <a:r>
              <a:rPr lang="en-US" sz="2400" b="0" i="0" u="none" strike="noStrike" baseline="0" dirty="0">
                <a:solidFill>
                  <a:srgbClr val="C00000"/>
                </a:solidFill>
                <a:latin typeface="Arial" panose="020B0604020202020204" pitchFamily="34" charset="0"/>
                <a:cs typeface="Arial" panose="020B0604020202020204" pitchFamily="34" charset="0"/>
              </a:rPr>
              <a:t>On a packet-based LAN system, the transition from cell to cell may be performed between packet transmissions as opposed to a cellular system where the transition may occur during a phone conversation</a:t>
            </a:r>
            <a:r>
              <a:rPr lang="en-US" sz="2400" b="0" i="0" u="none" strike="noStrike" baseline="0" dirty="0">
                <a:latin typeface="Arial" panose="020B0604020202020204" pitchFamily="34" charset="0"/>
                <a:cs typeface="Arial" panose="020B0604020202020204" pitchFamily="34" charset="0"/>
              </a:rPr>
              <a:t>. </a:t>
            </a:r>
            <a:r>
              <a:rPr lang="en-US" sz="2400" b="0" i="0" u="none" strike="noStrike" baseline="0" dirty="0">
                <a:solidFill>
                  <a:schemeClr val="bg1"/>
                </a:solidFill>
                <a:latin typeface="Arial" panose="020B0604020202020204" pitchFamily="34" charset="0"/>
                <a:cs typeface="Arial" panose="020B0604020202020204" pitchFamily="34" charset="0"/>
              </a:rPr>
              <a:t>This makes WLAN </a:t>
            </a:r>
            <a:r>
              <a:rPr lang="en-IN" sz="2400" b="0" i="0" u="none" strike="noStrike" baseline="0" dirty="0">
                <a:solidFill>
                  <a:schemeClr val="bg1"/>
                </a:solidFill>
                <a:latin typeface="Arial" panose="020B0604020202020204" pitchFamily="34" charset="0"/>
                <a:cs typeface="Arial" panose="020B0604020202020204" pitchFamily="34" charset="0"/>
              </a:rPr>
              <a:t>roaming a little easier.</a:t>
            </a:r>
          </a:p>
          <a:p>
            <a:pPr marL="342900" indent="-342900" algn="just">
              <a:lnSpc>
                <a:spcPct val="150000"/>
              </a:lnSpc>
              <a:buFont typeface="Wingdings" panose="05000000000000000000" pitchFamily="2" charset="2"/>
              <a:buChar char="ü"/>
            </a:pPr>
            <a:r>
              <a:rPr lang="en-US" sz="2400" b="0" i="0" u="none" strike="noStrike" baseline="0" dirty="0">
                <a:solidFill>
                  <a:schemeClr val="bg1"/>
                </a:solidFill>
                <a:latin typeface="Arial" panose="020B0604020202020204" pitchFamily="34" charset="0"/>
                <a:cs typeface="Arial" panose="020B0604020202020204" pitchFamily="34" charset="0"/>
              </a:rPr>
              <a:t>On a voice system</a:t>
            </a:r>
            <a:r>
              <a:rPr lang="en-US" sz="2400" b="0" i="0" u="none" strike="noStrike" baseline="0" dirty="0">
                <a:latin typeface="Arial" panose="020B0604020202020204" pitchFamily="34" charset="0"/>
                <a:cs typeface="Arial" panose="020B0604020202020204" pitchFamily="34" charset="0"/>
              </a:rPr>
              <a:t>, </a:t>
            </a:r>
            <a:r>
              <a:rPr lang="en-US" sz="2400" b="0" i="0" u="none" strike="noStrike" baseline="0" dirty="0">
                <a:solidFill>
                  <a:srgbClr val="C00000"/>
                </a:solidFill>
                <a:latin typeface="Arial" panose="020B0604020202020204" pitchFamily="34" charset="0"/>
                <a:cs typeface="Arial" panose="020B0604020202020204" pitchFamily="34" charset="0"/>
              </a:rPr>
              <a:t>a temporary disconnection may not affect the conversation, while in a packet-based data system it significantly reduces performance </a:t>
            </a:r>
            <a:r>
              <a:rPr lang="en-US" sz="2400" b="0" i="0" u="none" strike="noStrike" baseline="0" dirty="0">
                <a:solidFill>
                  <a:schemeClr val="bg1"/>
                </a:solidFill>
                <a:latin typeface="Arial" panose="020B0604020202020204" pitchFamily="34" charset="0"/>
                <a:cs typeface="Arial" panose="020B0604020202020204" pitchFamily="34" charset="0"/>
              </a:rPr>
              <a:t>because retransmission is performed by the upper layer protocols.</a:t>
            </a:r>
          </a:p>
          <a:p>
            <a:endParaRPr lang="en-IN" b="0" i="0" u="none" strike="noStrike" baseline="0" dirty="0">
              <a:latin typeface="Sabon-Roman"/>
            </a:endParaRPr>
          </a:p>
          <a:p>
            <a:endParaRPr lang="en-IN" dirty="0"/>
          </a:p>
        </p:txBody>
      </p:sp>
      <p:sp>
        <p:nvSpPr>
          <p:cNvPr id="3" name="Date Placeholder 2">
            <a:extLst>
              <a:ext uri="{FF2B5EF4-FFF2-40B4-BE49-F238E27FC236}">
                <a16:creationId xmlns:a16="http://schemas.microsoft.com/office/drawing/2014/main" id="{EF35E4B6-CF7F-4017-9F21-7A72FF2EB0D6}"/>
              </a:ext>
            </a:extLst>
          </p:cNvPr>
          <p:cNvSpPr>
            <a:spLocks noGrp="1"/>
          </p:cNvSpPr>
          <p:nvPr>
            <p:ph type="dt" sz="half" idx="10"/>
          </p:nvPr>
        </p:nvSpPr>
        <p:spPr/>
        <p:txBody>
          <a:bodyPr/>
          <a:lstStyle/>
          <a:p>
            <a:fld id="{84A71BD7-6E2A-42C0-B8B5-33BFA3ED6871}" type="datetime1">
              <a:rPr lang="en-IN" smtClean="0"/>
              <a:t>25-03-2023</a:t>
            </a:fld>
            <a:endParaRPr lang="en-IN"/>
          </a:p>
        </p:txBody>
      </p:sp>
      <p:sp>
        <p:nvSpPr>
          <p:cNvPr id="4" name="Slide Number Placeholder 3">
            <a:extLst>
              <a:ext uri="{FF2B5EF4-FFF2-40B4-BE49-F238E27FC236}">
                <a16:creationId xmlns:a16="http://schemas.microsoft.com/office/drawing/2014/main" id="{2EBF0C57-A6A3-422D-99FE-241338213547}"/>
              </a:ext>
            </a:extLst>
          </p:cNvPr>
          <p:cNvSpPr>
            <a:spLocks noGrp="1"/>
          </p:cNvSpPr>
          <p:nvPr>
            <p:ph type="sldNum" sz="quarter" idx="12"/>
          </p:nvPr>
        </p:nvSpPr>
        <p:spPr/>
        <p:txBody>
          <a:bodyPr/>
          <a:lstStyle/>
          <a:p>
            <a:fld id="{A2D3AD60-8DFE-4A91-8D6A-A890996E6D96}" type="slidenum">
              <a:rPr lang="en-IN" smtClean="0"/>
              <a:t>206</a:t>
            </a:fld>
            <a:endParaRPr lang="en-IN"/>
          </a:p>
        </p:txBody>
      </p:sp>
    </p:spTree>
    <p:extLst>
      <p:ext uri="{BB962C8B-B14F-4D97-AF65-F5344CB8AC3E}">
        <p14:creationId xmlns:p14="http://schemas.microsoft.com/office/powerpoint/2010/main" val="243234719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6650" y="703784"/>
            <a:ext cx="10454185" cy="5216813"/>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b="0" i="0" u="none" strike="noStrike" baseline="0" dirty="0">
                <a:solidFill>
                  <a:schemeClr val="bg1"/>
                </a:solidFill>
                <a:latin typeface="Arial" panose="020B0604020202020204" pitchFamily="34" charset="0"/>
                <a:cs typeface="Arial" panose="020B0604020202020204" pitchFamily="34" charset="0"/>
              </a:rPr>
              <a:t>The 802.11 standard </a:t>
            </a:r>
            <a:r>
              <a:rPr lang="en-US" sz="2400" b="0" i="0" u="none" strike="noStrike" baseline="0" dirty="0">
                <a:solidFill>
                  <a:srgbClr val="C00000"/>
                </a:solidFill>
                <a:latin typeface="Arial" panose="020B0604020202020204" pitchFamily="34" charset="0"/>
                <a:cs typeface="Arial" panose="020B0604020202020204" pitchFamily="34" charset="0"/>
              </a:rPr>
              <a:t>does not define how roaming should be performed, </a:t>
            </a:r>
            <a:r>
              <a:rPr lang="en-US" sz="2400" b="0" i="0" u="none" strike="noStrike" baseline="0" dirty="0">
                <a:solidFill>
                  <a:schemeClr val="bg1"/>
                </a:solidFill>
                <a:latin typeface="Arial" panose="020B0604020202020204" pitchFamily="34" charset="0"/>
                <a:cs typeface="Arial" panose="020B0604020202020204" pitchFamily="34" charset="0"/>
              </a:rPr>
              <a:t>but defines the basic tools including </a:t>
            </a:r>
            <a:r>
              <a:rPr lang="en-US" sz="2400" b="0" i="0" u="none" strike="noStrike" baseline="0" dirty="0">
                <a:solidFill>
                  <a:srgbClr val="C00000"/>
                </a:solidFill>
                <a:latin typeface="Arial" panose="020B0604020202020204" pitchFamily="34" charset="0"/>
                <a:cs typeface="Arial" panose="020B0604020202020204" pitchFamily="34" charset="0"/>
              </a:rPr>
              <a:t>active/passive scanning, and a re-association process</a:t>
            </a:r>
            <a:r>
              <a:rPr lang="en-US" sz="2400" b="0" i="0" u="none" strike="noStrike" baseline="0" dirty="0">
                <a:solidFill>
                  <a:schemeClr val="bg1"/>
                </a:solidFill>
                <a:latin typeface="Arial" panose="020B0604020202020204" pitchFamily="34" charset="0"/>
                <a:cs typeface="Arial" panose="020B0604020202020204" pitchFamily="34" charset="0"/>
              </a:rPr>
              <a:t>, in which a station roaming from one AP to another becomes associated </a:t>
            </a:r>
            <a:r>
              <a:rPr lang="en-IN" sz="2400" b="0" i="0" u="none" strike="noStrike" baseline="0" dirty="0">
                <a:solidFill>
                  <a:schemeClr val="bg1"/>
                </a:solidFill>
                <a:latin typeface="Arial" panose="020B0604020202020204" pitchFamily="34" charset="0"/>
                <a:cs typeface="Arial" panose="020B0604020202020204" pitchFamily="34" charset="0"/>
              </a:rPr>
              <a:t>with the new AP.</a:t>
            </a:r>
          </a:p>
          <a:p>
            <a:pPr algn="just">
              <a:lnSpc>
                <a:spcPct val="150000"/>
              </a:lnSpc>
            </a:pPr>
            <a:endParaRPr lang="en-IN" sz="1600" b="0" i="0" u="none" strike="noStrike" baseline="0" dirty="0">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Ø"/>
            </a:pPr>
            <a:r>
              <a:rPr lang="en-US" sz="2400" b="0" i="0" u="none" strike="noStrike" baseline="0" dirty="0">
                <a:solidFill>
                  <a:srgbClr val="C00000"/>
                </a:solidFill>
                <a:latin typeface="Arial" panose="020B0604020202020204" pitchFamily="34" charset="0"/>
                <a:cs typeface="Arial" panose="020B0604020202020204" pitchFamily="34" charset="0"/>
              </a:rPr>
              <a:t>The 802.11 standard also provides a mechanism to remove a station from the basic service set. The process is called de-authentication.</a:t>
            </a:r>
          </a:p>
          <a:p>
            <a:pPr algn="just">
              <a:lnSpc>
                <a:spcPct val="150000"/>
              </a:lnSpc>
            </a:pPr>
            <a:endParaRPr lang="en-US" sz="1400" b="0" i="0" u="none" strike="noStrike" baseline="0" dirty="0">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Ø"/>
            </a:pPr>
            <a:r>
              <a:rPr lang="en-US" sz="2400" b="0" i="0" u="none" strike="noStrike" baseline="0" dirty="0">
                <a:solidFill>
                  <a:srgbClr val="C00000"/>
                </a:solidFill>
                <a:latin typeface="Arial" panose="020B0604020202020204" pitchFamily="34" charset="0"/>
                <a:cs typeface="Arial" panose="020B0604020202020204" pitchFamily="34" charset="0"/>
              </a:rPr>
              <a:t>De-authentication is used to prevent a previously authenticated station from using the network any further</a:t>
            </a:r>
            <a:r>
              <a:rPr lang="en-US" sz="2400" b="0" i="0" u="none" strike="noStrike" baseline="0" dirty="0">
                <a:latin typeface="Arial" panose="020B0604020202020204" pitchFamily="34" charset="0"/>
                <a:cs typeface="Arial" panose="020B0604020202020204" pitchFamily="34" charset="0"/>
              </a:rPr>
              <a:t>.</a:t>
            </a:r>
          </a:p>
        </p:txBody>
      </p:sp>
      <p:sp>
        <p:nvSpPr>
          <p:cNvPr id="3" name="Date Placeholder 2">
            <a:extLst>
              <a:ext uri="{FF2B5EF4-FFF2-40B4-BE49-F238E27FC236}">
                <a16:creationId xmlns:a16="http://schemas.microsoft.com/office/drawing/2014/main" id="{E515BF4A-D92E-4605-B0B0-BFC5BD8CD6DF}"/>
              </a:ext>
            </a:extLst>
          </p:cNvPr>
          <p:cNvSpPr>
            <a:spLocks noGrp="1"/>
          </p:cNvSpPr>
          <p:nvPr>
            <p:ph type="dt" sz="half" idx="10"/>
          </p:nvPr>
        </p:nvSpPr>
        <p:spPr/>
        <p:txBody>
          <a:bodyPr/>
          <a:lstStyle/>
          <a:p>
            <a:fld id="{F99F82F3-0DAA-4559-B8B9-178A3483478F}" type="datetime1">
              <a:rPr lang="en-IN" smtClean="0"/>
              <a:t>25-03-2023</a:t>
            </a:fld>
            <a:endParaRPr lang="en-IN"/>
          </a:p>
        </p:txBody>
      </p:sp>
      <p:sp>
        <p:nvSpPr>
          <p:cNvPr id="4" name="Slide Number Placeholder 3">
            <a:extLst>
              <a:ext uri="{FF2B5EF4-FFF2-40B4-BE49-F238E27FC236}">
                <a16:creationId xmlns:a16="http://schemas.microsoft.com/office/drawing/2014/main" id="{70AE6998-3CEB-4132-8A89-50DD679A106D}"/>
              </a:ext>
            </a:extLst>
          </p:cNvPr>
          <p:cNvSpPr>
            <a:spLocks noGrp="1"/>
          </p:cNvSpPr>
          <p:nvPr>
            <p:ph type="sldNum" sz="quarter" idx="12"/>
          </p:nvPr>
        </p:nvSpPr>
        <p:spPr/>
        <p:txBody>
          <a:bodyPr/>
          <a:lstStyle/>
          <a:p>
            <a:fld id="{A2D3AD60-8DFE-4A91-8D6A-A890996E6D96}" type="slidenum">
              <a:rPr lang="en-IN" smtClean="0"/>
              <a:t>207</a:t>
            </a:fld>
            <a:endParaRPr lang="en-IN"/>
          </a:p>
        </p:txBody>
      </p:sp>
    </p:spTree>
    <p:extLst>
      <p:ext uri="{BB962C8B-B14F-4D97-AF65-F5344CB8AC3E}">
        <p14:creationId xmlns:p14="http://schemas.microsoft.com/office/powerpoint/2010/main" val="3549632163"/>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0237" y="852997"/>
            <a:ext cx="10219006" cy="4570482"/>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Once a station is de-authenticated, it is no longer able to access the WLAN without performing the authentication process again</a:t>
            </a:r>
            <a:r>
              <a:rPr lang="en-US" sz="2400" dirty="0">
                <a:latin typeface="Arial" panose="020B0604020202020204" pitchFamily="34" charset="0"/>
                <a:cs typeface="Arial" panose="020B0604020202020204" pitchFamily="34" charset="0"/>
              </a:rPr>
              <a:t>. </a:t>
            </a:r>
          </a:p>
          <a:p>
            <a:pPr algn="just">
              <a:lnSpc>
                <a:spcPct val="150000"/>
              </a:lnSpc>
            </a:pPr>
            <a:endParaRPr lang="en-US" sz="1400" dirty="0">
              <a:solidFill>
                <a:prstClr val="black"/>
              </a:solidFill>
              <a:latin typeface="Arial" panose="020B0604020202020204" pitchFamily="34" charset="0"/>
              <a:cs typeface="Arial" panose="020B0604020202020204" pitchFamily="34" charset="0"/>
            </a:endParaRPr>
          </a:p>
          <a:p>
            <a:pPr marL="342900" lvl="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De-authentication is a notification and cannot be refused. When a station wishes to be removed from a basic service set, it can send a de-authentication management frame to the associated AP.</a:t>
            </a:r>
          </a:p>
          <a:p>
            <a:pPr lvl="0" algn="just">
              <a:lnSpc>
                <a:spcPct val="150000"/>
              </a:lnSpc>
            </a:pPr>
            <a:endParaRPr lang="en-US" sz="1200" dirty="0">
              <a:solidFill>
                <a:prstClr val="black"/>
              </a:solidFill>
              <a:latin typeface="Arial" panose="020B0604020202020204" pitchFamily="34" charset="0"/>
              <a:cs typeface="Arial" panose="020B0604020202020204" pitchFamily="34" charset="0"/>
            </a:endParaRPr>
          </a:p>
          <a:p>
            <a:pPr marL="342900" lvl="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An AP could also de-authenticate a station by sending a de-authentication frame to the station.</a:t>
            </a:r>
            <a:endParaRPr lang="en-IN" sz="2400" dirty="0">
              <a:solidFill>
                <a:prstClr val="black"/>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A393CDED-5BA3-4090-A16D-9EEABAC28F08}"/>
              </a:ext>
            </a:extLst>
          </p:cNvPr>
          <p:cNvSpPr>
            <a:spLocks noGrp="1"/>
          </p:cNvSpPr>
          <p:nvPr>
            <p:ph type="dt" sz="half" idx="10"/>
          </p:nvPr>
        </p:nvSpPr>
        <p:spPr/>
        <p:txBody>
          <a:bodyPr/>
          <a:lstStyle/>
          <a:p>
            <a:fld id="{4B605574-A26C-440C-BEAD-C66689974CFC}" type="datetime1">
              <a:rPr lang="en-IN" smtClean="0"/>
              <a:t>25-03-2023</a:t>
            </a:fld>
            <a:endParaRPr lang="en-IN"/>
          </a:p>
        </p:txBody>
      </p:sp>
      <p:sp>
        <p:nvSpPr>
          <p:cNvPr id="4" name="Slide Number Placeholder 3">
            <a:extLst>
              <a:ext uri="{FF2B5EF4-FFF2-40B4-BE49-F238E27FC236}">
                <a16:creationId xmlns:a16="http://schemas.microsoft.com/office/drawing/2014/main" id="{6C297C04-E0CD-461E-BD37-CA130169CF55}"/>
              </a:ext>
            </a:extLst>
          </p:cNvPr>
          <p:cNvSpPr>
            <a:spLocks noGrp="1"/>
          </p:cNvSpPr>
          <p:nvPr>
            <p:ph type="sldNum" sz="quarter" idx="12"/>
          </p:nvPr>
        </p:nvSpPr>
        <p:spPr/>
        <p:txBody>
          <a:bodyPr/>
          <a:lstStyle/>
          <a:p>
            <a:fld id="{A2D3AD60-8DFE-4A91-8D6A-A890996E6D96}" type="slidenum">
              <a:rPr lang="en-IN" smtClean="0"/>
              <a:t>208</a:t>
            </a:fld>
            <a:endParaRPr lang="en-IN"/>
          </a:p>
        </p:txBody>
      </p:sp>
    </p:spTree>
    <p:extLst>
      <p:ext uri="{BB962C8B-B14F-4D97-AF65-F5344CB8AC3E}">
        <p14:creationId xmlns:p14="http://schemas.microsoft.com/office/powerpoint/2010/main" val="397390684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63709" y="142933"/>
            <a:ext cx="6495496" cy="584775"/>
          </a:xfrm>
          <a:prstGeom prst="rect">
            <a:avLst/>
          </a:prstGeom>
        </p:spPr>
        <p:txBody>
          <a:bodyPr wrap="none">
            <a:spAutoFit/>
          </a:bodyPr>
          <a:lstStyle/>
          <a:p>
            <a:r>
              <a:rPr lang="en-US" sz="3200" b="1" i="0" u="none" strike="noStrike" baseline="0" dirty="0">
                <a:solidFill>
                  <a:schemeClr val="bg1"/>
                </a:solidFill>
                <a:latin typeface="Arial" panose="020B0604020202020204" pitchFamily="34" charset="0"/>
                <a:cs typeface="Arial" panose="020B0604020202020204" pitchFamily="34" charset="0"/>
              </a:rPr>
              <a:t>Security of IEEE 802.11 Systems</a:t>
            </a:r>
            <a:endParaRPr lang="en-IN" sz="32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629826" y="727708"/>
            <a:ext cx="10793140" cy="5632311"/>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b="0" i="0" u="none" strike="noStrike" baseline="0" dirty="0">
                <a:solidFill>
                  <a:schemeClr val="bg1"/>
                </a:solidFill>
                <a:latin typeface="Arial" panose="020B0604020202020204" pitchFamily="34" charset="0"/>
                <a:cs typeface="Arial" panose="020B0604020202020204" pitchFamily="34" charset="0"/>
              </a:rPr>
              <a:t>The IEEE 802.11 provides for MAC access control and encryption mechanisms. Earlier, </a:t>
            </a:r>
            <a:r>
              <a:rPr lang="en-US" sz="2400" b="0" i="0" u="none" strike="noStrike" baseline="0" dirty="0">
                <a:solidFill>
                  <a:srgbClr val="C00000"/>
                </a:solidFill>
                <a:latin typeface="Arial" panose="020B0604020202020204" pitchFamily="34" charset="0"/>
                <a:cs typeface="Arial" panose="020B0604020202020204" pitchFamily="34" charset="0"/>
              </a:rPr>
              <a:t>the </a:t>
            </a:r>
            <a:r>
              <a:rPr lang="en-US" sz="2400" b="0" u="none" strike="noStrike" baseline="0" dirty="0" err="1">
                <a:solidFill>
                  <a:srgbClr val="C00000"/>
                </a:solidFill>
                <a:latin typeface="Arial" panose="020B0604020202020204" pitchFamily="34" charset="0"/>
                <a:cs typeface="Arial" panose="020B0604020202020204" pitchFamily="34" charset="0"/>
              </a:rPr>
              <a:t>wireline</a:t>
            </a:r>
            <a:r>
              <a:rPr lang="en-US" sz="2400" b="0" u="none" strike="noStrike" baseline="0" dirty="0">
                <a:solidFill>
                  <a:srgbClr val="C00000"/>
                </a:solidFill>
                <a:latin typeface="Arial" panose="020B0604020202020204" pitchFamily="34" charset="0"/>
                <a:cs typeface="Arial" panose="020B0604020202020204" pitchFamily="34" charset="0"/>
              </a:rPr>
              <a:t> equivalent privacy (WEP) </a:t>
            </a:r>
            <a:r>
              <a:rPr lang="en-US" sz="2400" b="0" i="0" u="none" strike="noStrike" baseline="0" dirty="0">
                <a:solidFill>
                  <a:srgbClr val="C00000"/>
                </a:solidFill>
                <a:latin typeface="Arial" panose="020B0604020202020204" pitchFamily="34" charset="0"/>
                <a:cs typeface="Arial" panose="020B0604020202020204" pitchFamily="34" charset="0"/>
              </a:rPr>
              <a:t>algorithm was used to encrypt messages</a:t>
            </a:r>
            <a:r>
              <a:rPr lang="en-US" sz="2400" b="0" i="0" u="none" strike="noStrike" baseline="0" dirty="0">
                <a:latin typeface="Arial" panose="020B0604020202020204" pitchFamily="34" charset="0"/>
                <a:cs typeface="Arial" panose="020B0604020202020204" pitchFamily="34" charset="0"/>
              </a:rPr>
              <a:t>.</a:t>
            </a:r>
          </a:p>
          <a:p>
            <a:pPr algn="just">
              <a:lnSpc>
                <a:spcPct val="150000"/>
              </a:lnSpc>
            </a:pPr>
            <a:endParaRPr lang="en-US" sz="2400" b="0" i="0" u="none" strike="noStrike" baseline="0" dirty="0">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Ø"/>
            </a:pPr>
            <a:r>
              <a:rPr lang="en-US" sz="2400" b="0" i="0" u="none" strike="noStrike" baseline="0" dirty="0">
                <a:solidFill>
                  <a:srgbClr val="C00000"/>
                </a:solidFill>
                <a:latin typeface="Arial" panose="020B0604020202020204" pitchFamily="34" charset="0"/>
                <a:cs typeface="Arial" panose="020B0604020202020204" pitchFamily="34" charset="0"/>
              </a:rPr>
              <a:t>WEP uses a </a:t>
            </a:r>
            <a:r>
              <a:rPr lang="en-US" sz="2400" b="0" i="0" u="none" strike="noStrike" baseline="0" dirty="0" err="1">
                <a:solidFill>
                  <a:srgbClr val="C00000"/>
                </a:solidFill>
                <a:latin typeface="Arial" panose="020B0604020202020204" pitchFamily="34" charset="0"/>
                <a:cs typeface="Arial" panose="020B0604020202020204" pitchFamily="34" charset="0"/>
              </a:rPr>
              <a:t>Rivest</a:t>
            </a:r>
            <a:r>
              <a:rPr lang="en-US" sz="2400" b="0" i="0" u="none" strike="noStrike" baseline="0" dirty="0">
                <a:solidFill>
                  <a:srgbClr val="C00000"/>
                </a:solidFill>
                <a:latin typeface="Arial" panose="020B0604020202020204" pitchFamily="34" charset="0"/>
                <a:cs typeface="Arial" panose="020B0604020202020204" pitchFamily="34" charset="0"/>
              </a:rPr>
              <a:t> Cipher 4 (RC4) pseudo-random number generator with two key structures of 40 and 128 bits.</a:t>
            </a:r>
          </a:p>
          <a:p>
            <a:pPr algn="just">
              <a:lnSpc>
                <a:spcPct val="150000"/>
              </a:lnSpc>
            </a:pPr>
            <a:endParaRPr lang="en-US" sz="2400" b="0" i="0" u="none" strike="noStrike" baseline="0" dirty="0">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Ø"/>
            </a:pPr>
            <a:r>
              <a:rPr lang="en-US" sz="2400" b="0" i="0" u="none" strike="noStrike" baseline="0" dirty="0">
                <a:latin typeface="Arial" panose="020B0604020202020204" pitchFamily="34" charset="0"/>
                <a:cs typeface="Arial" panose="020B0604020202020204" pitchFamily="34" charset="0"/>
              </a:rPr>
              <a:t> </a:t>
            </a:r>
            <a:r>
              <a:rPr lang="en-US" sz="2400" b="0" i="0" u="none" strike="noStrike" baseline="0" dirty="0">
                <a:solidFill>
                  <a:schemeClr val="bg1"/>
                </a:solidFill>
                <a:latin typeface="Arial" panose="020B0604020202020204" pitchFamily="34" charset="0"/>
                <a:cs typeface="Arial" panose="020B0604020202020204" pitchFamily="34" charset="0"/>
              </a:rPr>
              <a:t>Because of the inherent weaknesses of the WEP, the IEEE 802.11i committee developed, a new encryption algorithm and worked on the enhanced security and authentication mechanisms </a:t>
            </a:r>
            <a:r>
              <a:rPr lang="en-IN" sz="2400" b="0" i="0" u="none" strike="noStrike" baseline="0" dirty="0">
                <a:solidFill>
                  <a:schemeClr val="bg1"/>
                </a:solidFill>
                <a:latin typeface="Arial" panose="020B0604020202020204" pitchFamily="34" charset="0"/>
                <a:cs typeface="Arial" panose="020B0604020202020204" pitchFamily="34" charset="0"/>
              </a:rPr>
              <a:t>for 802.11 systems.</a:t>
            </a:r>
            <a:endParaRPr lang="en-IN" sz="2400" dirty="0">
              <a:solidFill>
                <a:schemeClr val="bg1"/>
              </a:solidFill>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0EE51FD7-C2EC-4F25-A727-365023AC724F}"/>
              </a:ext>
            </a:extLst>
          </p:cNvPr>
          <p:cNvSpPr>
            <a:spLocks noGrp="1"/>
          </p:cNvSpPr>
          <p:nvPr>
            <p:ph type="dt" sz="half" idx="10"/>
          </p:nvPr>
        </p:nvSpPr>
        <p:spPr/>
        <p:txBody>
          <a:bodyPr/>
          <a:lstStyle/>
          <a:p>
            <a:fld id="{D7C3A6BA-EC07-42F9-ADF5-7CEAFBD43BB7}" type="datetime1">
              <a:rPr lang="en-IN" smtClean="0"/>
              <a:t>25-03-2023</a:t>
            </a:fld>
            <a:endParaRPr lang="en-IN"/>
          </a:p>
        </p:txBody>
      </p:sp>
      <p:sp>
        <p:nvSpPr>
          <p:cNvPr id="5" name="Slide Number Placeholder 4">
            <a:extLst>
              <a:ext uri="{FF2B5EF4-FFF2-40B4-BE49-F238E27FC236}">
                <a16:creationId xmlns:a16="http://schemas.microsoft.com/office/drawing/2014/main" id="{1A0B5B01-9404-4643-AB53-EEB39E3523EB}"/>
              </a:ext>
            </a:extLst>
          </p:cNvPr>
          <p:cNvSpPr>
            <a:spLocks noGrp="1"/>
          </p:cNvSpPr>
          <p:nvPr>
            <p:ph type="sldNum" sz="quarter" idx="12"/>
          </p:nvPr>
        </p:nvSpPr>
        <p:spPr/>
        <p:txBody>
          <a:bodyPr/>
          <a:lstStyle/>
          <a:p>
            <a:fld id="{A2D3AD60-8DFE-4A91-8D6A-A890996E6D96}" type="slidenum">
              <a:rPr lang="en-IN" smtClean="0"/>
              <a:t>209</a:t>
            </a:fld>
            <a:endParaRPr lang="en-IN"/>
          </a:p>
        </p:txBody>
      </p:sp>
    </p:spTree>
    <p:extLst>
      <p:ext uri="{BB962C8B-B14F-4D97-AF65-F5344CB8AC3E}">
        <p14:creationId xmlns:p14="http://schemas.microsoft.com/office/powerpoint/2010/main" val="1619528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3/25/2023</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21</a:t>
            </a:fld>
            <a:endParaRPr lang="en-US"/>
          </a:p>
        </p:txBody>
      </p:sp>
      <p:sp>
        <p:nvSpPr>
          <p:cNvPr id="5" name="TextBox 4"/>
          <p:cNvSpPr txBox="1"/>
          <p:nvPr/>
        </p:nvSpPr>
        <p:spPr>
          <a:xfrm>
            <a:off x="972598" y="523755"/>
            <a:ext cx="10520707" cy="5724644"/>
          </a:xfrm>
          <a:prstGeom prst="rect">
            <a:avLst/>
          </a:prstGeom>
          <a:noFill/>
        </p:spPr>
        <p:txBody>
          <a:bodyPr wrap="square" rtlCol="0">
            <a:spAutoFit/>
          </a:bodyPr>
          <a:lstStyle/>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It can substantially reduce capital and operational expenses operators will be able to deploy at a greater speed at less cost.</a:t>
            </a:r>
            <a:r>
              <a:rPr lang="en-US" sz="2800" dirty="0">
                <a:solidFill>
                  <a:prstClr val="black"/>
                </a:solidFill>
                <a:latin typeface="Arial" panose="020B0604020202020204" pitchFamily="34" charset="0"/>
                <a:cs typeface="Arial" panose="020B0604020202020204" pitchFamily="34" charset="0"/>
              </a:rPr>
              <a:t> </a:t>
            </a:r>
            <a:endParaRPr lang="en-US" sz="2400" dirty="0">
              <a:solidFill>
                <a:schemeClr val="bg1"/>
              </a:solidFill>
              <a:latin typeface="Arial" panose="020B0604020202020204" pitchFamily="34" charset="0"/>
              <a:cs typeface="Arial" panose="020B0604020202020204" pitchFamily="34" charset="0"/>
            </a:endParaRP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Specific WiMAX distributed network architecture provides a simple, peer-to-peer network architecture that is a flat, all IP-based design in a manner similar to that of current 802.11 Wi-Fi networks </a:t>
            </a:r>
          </a:p>
          <a:p>
            <a:pPr algn="just">
              <a:lnSpc>
                <a:spcPct val="150000"/>
              </a:lnSpc>
            </a:pPr>
            <a:r>
              <a:rPr lang="en-US" sz="2400" b="1" i="1" dirty="0">
                <a:solidFill>
                  <a:schemeClr val="bg1"/>
                </a:solidFill>
                <a:latin typeface="Arial" panose="020B0604020202020204" pitchFamily="34" charset="0"/>
                <a:cs typeface="Arial" panose="020B0604020202020204" pitchFamily="34" charset="0"/>
              </a:rPr>
              <a:t>Network Components (</a:t>
            </a:r>
            <a:r>
              <a:rPr lang="en-US" sz="2400" dirty="0">
                <a:solidFill>
                  <a:srgbClr val="FF0000"/>
                </a:solidFill>
                <a:latin typeface="Arial" panose="020B0604020202020204" pitchFamily="34" charset="0"/>
                <a:cs typeface="Arial" panose="020B0604020202020204" pitchFamily="34" charset="0"/>
              </a:rPr>
              <a:t>What are the components of </a:t>
            </a:r>
            <a:r>
              <a:rPr lang="en-US" sz="2400" dirty="0" err="1">
                <a:solidFill>
                  <a:srgbClr val="FF0000"/>
                </a:solidFill>
                <a:latin typeface="Arial" panose="020B0604020202020204" pitchFamily="34" charset="0"/>
                <a:cs typeface="Arial" panose="020B0604020202020204" pitchFamily="34" charset="0"/>
              </a:rPr>
              <a:t>Wimax</a:t>
            </a:r>
            <a:r>
              <a:rPr lang="en-US" sz="2400" dirty="0">
                <a:solidFill>
                  <a:srgbClr val="FF0000"/>
                </a:solidFill>
                <a:latin typeface="Arial" panose="020B0604020202020204" pitchFamily="34" charset="0"/>
                <a:cs typeface="Arial" panose="020B0604020202020204" pitchFamily="34" charset="0"/>
              </a:rPr>
              <a:t>)</a:t>
            </a:r>
            <a:endParaRPr lang="en-US" sz="2400" b="1" i="1" dirty="0">
              <a:solidFill>
                <a:schemeClr val="bg1"/>
              </a:solidFill>
              <a:latin typeface="Arial" panose="020B0604020202020204" pitchFamily="34" charset="0"/>
              <a:cs typeface="Arial" panose="020B0604020202020204" pitchFamily="34" charset="0"/>
            </a:endParaRP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 main components of the WiMAX system are the BS, WiMAX receiver, and the backhaul</a:t>
            </a:r>
          </a:p>
          <a:p>
            <a:pPr marL="457200" indent="-457200" algn="just">
              <a:lnSpc>
                <a:spcPct val="150000"/>
              </a:lnSpc>
              <a:buAutoNum type="arabicPeriod"/>
            </a:pPr>
            <a:r>
              <a:rPr lang="en-US" sz="2400" b="1" dirty="0" err="1">
                <a:solidFill>
                  <a:schemeClr val="bg1"/>
                </a:solidFill>
                <a:latin typeface="Arial" panose="020B0604020202020204" pitchFamily="34" charset="0"/>
                <a:cs typeface="Arial" panose="020B0604020202020204" pitchFamily="34" charset="0"/>
              </a:rPr>
              <a:t>WiMAX</a:t>
            </a:r>
            <a:r>
              <a:rPr lang="en-US" sz="2400" b="1" dirty="0">
                <a:solidFill>
                  <a:schemeClr val="bg1"/>
                </a:solidFill>
                <a:latin typeface="Arial" panose="020B0604020202020204" pitchFamily="34" charset="0"/>
                <a:cs typeface="Arial" panose="020B0604020202020204" pitchFamily="34" charset="0"/>
              </a:rPr>
              <a:t> base station: </a:t>
            </a:r>
            <a:r>
              <a:rPr lang="en-US" sz="2400" dirty="0">
                <a:solidFill>
                  <a:schemeClr val="bg1"/>
                </a:solidFill>
                <a:latin typeface="Arial" panose="020B0604020202020204" pitchFamily="34" charset="0"/>
                <a:cs typeface="Arial" panose="020B0604020202020204" pitchFamily="34" charset="0"/>
              </a:rPr>
              <a:t>A WiMAX BS consists of </a:t>
            </a:r>
            <a:r>
              <a:rPr lang="en-US" sz="2400" dirty="0">
                <a:solidFill>
                  <a:srgbClr val="C00000"/>
                </a:solidFill>
                <a:latin typeface="Arial" panose="020B0604020202020204" pitchFamily="34" charset="0"/>
                <a:cs typeface="Arial" panose="020B0604020202020204" pitchFamily="34" charset="0"/>
              </a:rPr>
              <a:t>indoor electronics and a   </a:t>
            </a:r>
          </a:p>
          <a:p>
            <a:pPr algn="just">
              <a:lnSpc>
                <a:spcPct val="150000"/>
              </a:lnSpc>
            </a:pPr>
            <a:r>
              <a:rPr lang="en-US" sz="2400" dirty="0">
                <a:solidFill>
                  <a:srgbClr val="C00000"/>
                </a:solidFill>
                <a:latin typeface="Arial" panose="020B0604020202020204" pitchFamily="34" charset="0"/>
                <a:cs typeface="Arial" panose="020B0604020202020204" pitchFamily="34" charset="0"/>
              </a:rPr>
              <a:t>      </a:t>
            </a:r>
            <a:r>
              <a:rPr lang="en-US" sz="2400" dirty="0" err="1">
                <a:solidFill>
                  <a:srgbClr val="C00000"/>
                </a:solidFill>
                <a:latin typeface="Arial" panose="020B0604020202020204" pitchFamily="34" charset="0"/>
                <a:cs typeface="Arial" panose="020B0604020202020204" pitchFamily="34" charset="0"/>
              </a:rPr>
              <a:t>WiMAX</a:t>
            </a:r>
            <a:r>
              <a:rPr lang="en-US" sz="2400" dirty="0">
                <a:solidFill>
                  <a:srgbClr val="C00000"/>
                </a:solidFill>
                <a:latin typeface="Arial" panose="020B0604020202020204" pitchFamily="34" charset="0"/>
                <a:cs typeface="Arial" panose="020B0604020202020204" pitchFamily="34" charset="0"/>
              </a:rPr>
              <a:t> tower.</a:t>
            </a:r>
          </a:p>
        </p:txBody>
      </p:sp>
    </p:spTree>
    <p:extLst>
      <p:ext uri="{BB962C8B-B14F-4D97-AF65-F5344CB8AC3E}">
        <p14:creationId xmlns:p14="http://schemas.microsoft.com/office/powerpoint/2010/main" val="1836625464"/>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2491" y="1094163"/>
            <a:ext cx="10861309" cy="3970318"/>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b="0" i="0" u="none" strike="noStrike" baseline="0" dirty="0">
                <a:solidFill>
                  <a:schemeClr val="bg1"/>
                </a:solidFill>
                <a:latin typeface="Arial" panose="020B0604020202020204" pitchFamily="34" charset="0"/>
                <a:cs typeface="Arial" panose="020B0604020202020204" pitchFamily="34" charset="0"/>
              </a:rPr>
              <a:t>For access control, ESSID (also known as a WLAN service area ID) is programmed into each AP and is required knowledge in order for a wireless client to associate with an AP. </a:t>
            </a:r>
          </a:p>
          <a:p>
            <a:pPr algn="just">
              <a:lnSpc>
                <a:spcPct val="150000"/>
              </a:lnSpc>
            </a:pPr>
            <a:endParaRPr lang="en-US" sz="2400" b="0" i="0" u="none" strike="noStrike" baseline="0" dirty="0">
              <a:solidFill>
                <a:schemeClr val="bg1"/>
              </a:solidFill>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Ø"/>
            </a:pPr>
            <a:r>
              <a:rPr lang="en-US" sz="2400" b="0" i="0" u="none" strike="noStrike" baseline="0" dirty="0">
                <a:solidFill>
                  <a:schemeClr val="bg1"/>
                </a:solidFill>
                <a:latin typeface="Arial" panose="020B0604020202020204" pitchFamily="34" charset="0"/>
                <a:cs typeface="Arial" panose="020B0604020202020204" pitchFamily="34" charset="0"/>
              </a:rPr>
              <a:t>In addition, there is provision for a table of MAC addresses called an </a:t>
            </a:r>
            <a:r>
              <a:rPr lang="en-US" sz="2400" b="0" u="none" strike="noStrike" baseline="0" dirty="0">
                <a:solidFill>
                  <a:schemeClr val="bg1"/>
                </a:solidFill>
                <a:latin typeface="Arial" panose="020B0604020202020204" pitchFamily="34" charset="0"/>
                <a:cs typeface="Arial" panose="020B0604020202020204" pitchFamily="34" charset="0"/>
              </a:rPr>
              <a:t>access control list </a:t>
            </a:r>
            <a:r>
              <a:rPr lang="en-US" sz="2400" b="0" i="0" u="none" strike="noStrike" baseline="0" dirty="0">
                <a:solidFill>
                  <a:schemeClr val="bg1"/>
                </a:solidFill>
                <a:latin typeface="Arial" panose="020B0604020202020204" pitchFamily="34" charset="0"/>
                <a:cs typeface="Arial" panose="020B0604020202020204" pitchFamily="34" charset="0"/>
              </a:rPr>
              <a:t>to be included in the AP</a:t>
            </a:r>
            <a:r>
              <a:rPr lang="en-US" sz="2400" b="0" i="0" u="none" strike="noStrike" baseline="0" dirty="0">
                <a:latin typeface="Arial" panose="020B0604020202020204" pitchFamily="34" charset="0"/>
                <a:cs typeface="Arial" panose="020B0604020202020204" pitchFamily="34" charset="0"/>
              </a:rPr>
              <a:t>, </a:t>
            </a:r>
            <a:r>
              <a:rPr lang="en-US" sz="2400" b="0" i="0" u="none" strike="noStrike" baseline="0" dirty="0">
                <a:solidFill>
                  <a:srgbClr val="C00000"/>
                </a:solidFill>
                <a:latin typeface="Arial" panose="020B0604020202020204" pitchFamily="34" charset="0"/>
                <a:cs typeface="Arial" panose="020B0604020202020204" pitchFamily="34" charset="0"/>
              </a:rPr>
              <a:t>restricting access to stations whose MAC addresses are not on the list. </a:t>
            </a:r>
          </a:p>
        </p:txBody>
      </p:sp>
      <p:sp>
        <p:nvSpPr>
          <p:cNvPr id="3" name="Date Placeholder 2">
            <a:extLst>
              <a:ext uri="{FF2B5EF4-FFF2-40B4-BE49-F238E27FC236}">
                <a16:creationId xmlns:a16="http://schemas.microsoft.com/office/drawing/2014/main" id="{5FC56539-7518-47B7-8C92-958FAAB5889D}"/>
              </a:ext>
            </a:extLst>
          </p:cNvPr>
          <p:cNvSpPr>
            <a:spLocks noGrp="1"/>
          </p:cNvSpPr>
          <p:nvPr>
            <p:ph type="dt" sz="half" idx="10"/>
          </p:nvPr>
        </p:nvSpPr>
        <p:spPr/>
        <p:txBody>
          <a:bodyPr/>
          <a:lstStyle/>
          <a:p>
            <a:fld id="{FC71EB05-1494-40E0-B3B2-E2C2D704FCD3}" type="datetime1">
              <a:rPr lang="en-IN" smtClean="0"/>
              <a:t>25-03-2023</a:t>
            </a:fld>
            <a:endParaRPr lang="en-IN"/>
          </a:p>
        </p:txBody>
      </p:sp>
      <p:sp>
        <p:nvSpPr>
          <p:cNvPr id="4" name="Slide Number Placeholder 3">
            <a:extLst>
              <a:ext uri="{FF2B5EF4-FFF2-40B4-BE49-F238E27FC236}">
                <a16:creationId xmlns:a16="http://schemas.microsoft.com/office/drawing/2014/main" id="{A8B604A4-3D9F-42CE-9021-92123C634EE6}"/>
              </a:ext>
            </a:extLst>
          </p:cNvPr>
          <p:cNvSpPr>
            <a:spLocks noGrp="1"/>
          </p:cNvSpPr>
          <p:nvPr>
            <p:ph type="sldNum" sz="quarter" idx="12"/>
          </p:nvPr>
        </p:nvSpPr>
        <p:spPr/>
        <p:txBody>
          <a:bodyPr/>
          <a:lstStyle/>
          <a:p>
            <a:fld id="{A2D3AD60-8DFE-4A91-8D6A-A890996E6D96}" type="slidenum">
              <a:rPr lang="en-IN" smtClean="0"/>
              <a:t>210</a:t>
            </a:fld>
            <a:endParaRPr lang="en-IN"/>
          </a:p>
        </p:txBody>
      </p:sp>
    </p:spTree>
    <p:extLst>
      <p:ext uri="{BB962C8B-B14F-4D97-AF65-F5344CB8AC3E}">
        <p14:creationId xmlns:p14="http://schemas.microsoft.com/office/powerpoint/2010/main" val="3937225004"/>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27DB45-4925-4310-866E-242AD4AD0353}" type="datetime1">
              <a:rPr lang="en-IN" smtClean="0"/>
              <a:t>25-03-2023</a:t>
            </a:fld>
            <a:endParaRPr lang="en-IN"/>
          </a:p>
        </p:txBody>
      </p:sp>
      <p:sp>
        <p:nvSpPr>
          <p:cNvPr id="3" name="Slide Number Placeholder 2"/>
          <p:cNvSpPr>
            <a:spLocks noGrp="1"/>
          </p:cNvSpPr>
          <p:nvPr>
            <p:ph type="sldNum" sz="quarter" idx="12"/>
          </p:nvPr>
        </p:nvSpPr>
        <p:spPr/>
        <p:txBody>
          <a:bodyPr/>
          <a:lstStyle/>
          <a:p>
            <a:fld id="{A2D3AD60-8DFE-4A91-8D6A-A890996E6D96}" type="slidenum">
              <a:rPr lang="en-IN" smtClean="0"/>
              <a:t>211</a:t>
            </a:fld>
            <a:endParaRPr lang="en-IN"/>
          </a:p>
        </p:txBody>
      </p:sp>
      <p:sp>
        <p:nvSpPr>
          <p:cNvPr id="4" name="Rectangle 3"/>
          <p:cNvSpPr/>
          <p:nvPr/>
        </p:nvSpPr>
        <p:spPr>
          <a:xfrm>
            <a:off x="690489" y="1133349"/>
            <a:ext cx="10663311" cy="3970318"/>
          </a:xfrm>
          <a:prstGeom prst="rect">
            <a:avLst/>
          </a:prstGeom>
        </p:spPr>
        <p:txBody>
          <a:bodyPr wrap="square">
            <a:spAutoFit/>
          </a:bodyPr>
          <a:lstStyle/>
          <a:p>
            <a:pPr marL="342900" lvl="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Beyond layer 2, 802.11 WLANs support the same security standards supported by other 802 LANs for access control and encryption. </a:t>
            </a:r>
          </a:p>
          <a:p>
            <a:pPr lvl="0" algn="just">
              <a:lnSpc>
                <a:spcPct val="150000"/>
              </a:lnSpc>
            </a:pPr>
            <a:endParaRPr lang="en-US" sz="2400" dirty="0">
              <a:solidFill>
                <a:prstClr val="black"/>
              </a:solidFill>
              <a:latin typeface="Arial" panose="020B0604020202020204" pitchFamily="34" charset="0"/>
              <a:cs typeface="Arial" panose="020B0604020202020204" pitchFamily="34" charset="0"/>
            </a:endParaRPr>
          </a:p>
          <a:p>
            <a:pPr marL="342900" lvl="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These higher-level technologies can be used to create end-to-end secure networks encompassing both wired LAN and WLAN components, with the wireless piece of the network gaining additional security from the IEEE 802.11i feature set.</a:t>
            </a:r>
            <a:endParaRPr lang="en-IN" sz="2400" dirty="0">
              <a:solidFill>
                <a:prstClr val="black"/>
              </a:solidFill>
              <a:latin typeface="Arial" panose="020B0604020202020204" pitchFamily="34" charset="0"/>
              <a:cs typeface="Arial" panose="020B0604020202020204" pitchFamily="34" charset="0"/>
            </a:endParaRPr>
          </a:p>
        </p:txBody>
      </p:sp>
      <p:sp>
        <p:nvSpPr>
          <p:cNvPr id="5" name="Rectangle 4"/>
          <p:cNvSpPr/>
          <p:nvPr/>
        </p:nvSpPr>
        <p:spPr>
          <a:xfrm>
            <a:off x="3521164" y="5299122"/>
            <a:ext cx="6015429" cy="532903"/>
          </a:xfrm>
          <a:prstGeom prst="rect">
            <a:avLst/>
          </a:prstGeom>
        </p:spPr>
        <p:txBody>
          <a:bodyPr wrap="none">
            <a:spAutoFit/>
          </a:bodyPr>
          <a:lstStyle/>
          <a:p>
            <a:pPr>
              <a:lnSpc>
                <a:spcPct val="107000"/>
              </a:lnSpc>
              <a:spcAft>
                <a:spcPts val="800"/>
              </a:spcAft>
            </a:pPr>
            <a:r>
              <a:rPr lang="en-US" sz="2800" dirty="0">
                <a:solidFill>
                  <a:srgbClr val="FF0000"/>
                </a:solidFill>
                <a:latin typeface="Calibri" panose="020F0502020204030204" pitchFamily="34" charset="0"/>
                <a:ea typeface="Calibri" panose="020F0502020204030204" pitchFamily="34" charset="0"/>
                <a:cs typeface="Times New Roman" panose="02020603050405020304" pitchFamily="18" charset="0"/>
              </a:rPr>
              <a:t>Explain WEP frame security mechanism.</a:t>
            </a:r>
            <a:endPar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663716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39088" y="129706"/>
            <a:ext cx="4033476" cy="584775"/>
          </a:xfrm>
          <a:prstGeom prst="rect">
            <a:avLst/>
          </a:prstGeom>
        </p:spPr>
        <p:txBody>
          <a:bodyPr wrap="none">
            <a:spAutoFit/>
          </a:bodyPr>
          <a:lstStyle/>
          <a:p>
            <a:r>
              <a:rPr lang="en-IN" sz="3200" b="1" i="0" u="none" strike="noStrike" baseline="0" dirty="0">
                <a:solidFill>
                  <a:schemeClr val="bg1"/>
                </a:solidFill>
                <a:latin typeface="Arial" panose="020B0604020202020204" pitchFamily="34" charset="0"/>
                <a:cs typeface="Arial" panose="020B0604020202020204" pitchFamily="34" charset="0"/>
              </a:rPr>
              <a:t>Power Management</a:t>
            </a:r>
            <a:endParaRPr lang="en-IN" sz="32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491738" y="724039"/>
            <a:ext cx="11128175" cy="5632311"/>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b="0" i="0" u="none" strike="noStrike" baseline="0" dirty="0">
                <a:solidFill>
                  <a:schemeClr val="bg1"/>
                </a:solidFill>
                <a:latin typeface="Arial" panose="020B0604020202020204" pitchFamily="34" charset="0"/>
                <a:cs typeface="Arial" panose="020B0604020202020204" pitchFamily="34" charset="0"/>
              </a:rPr>
              <a:t>Power management is necessary to minimize power requirements for battery powered portable mobile units. </a:t>
            </a:r>
          </a:p>
          <a:p>
            <a:pPr marL="342900" indent="-342900" algn="just">
              <a:lnSpc>
                <a:spcPct val="150000"/>
              </a:lnSpc>
              <a:buFont typeface="Wingdings" panose="05000000000000000000" pitchFamily="2" charset="2"/>
              <a:buChar char="Ø"/>
            </a:pPr>
            <a:r>
              <a:rPr lang="en-US" sz="2400" b="0" i="0" u="none" strike="noStrike" baseline="0" dirty="0">
                <a:solidFill>
                  <a:schemeClr val="bg1"/>
                </a:solidFill>
                <a:latin typeface="Arial" panose="020B0604020202020204" pitchFamily="34" charset="0"/>
                <a:cs typeface="Arial" panose="020B0604020202020204" pitchFamily="34" charset="0"/>
              </a:rPr>
              <a:t>The standard supports two power-utilization modes, called </a:t>
            </a:r>
            <a:r>
              <a:rPr lang="en-US" sz="2400" b="0" i="1" u="none" strike="noStrike" baseline="0" dirty="0">
                <a:solidFill>
                  <a:srgbClr val="C00000"/>
                </a:solidFill>
                <a:latin typeface="Arial" panose="020B0604020202020204" pitchFamily="34" charset="0"/>
                <a:cs typeface="Arial" panose="020B0604020202020204" pitchFamily="34" charset="0"/>
              </a:rPr>
              <a:t>continuous aware mode </a:t>
            </a:r>
            <a:r>
              <a:rPr lang="en-US" sz="2400" i="0" u="none" strike="noStrike" baseline="0" dirty="0">
                <a:solidFill>
                  <a:schemeClr val="bg1"/>
                </a:solidFill>
                <a:latin typeface="Arial" panose="020B0604020202020204" pitchFamily="34" charset="0"/>
                <a:cs typeface="Arial" panose="020B0604020202020204" pitchFamily="34" charset="0"/>
              </a:rPr>
              <a:t>and</a:t>
            </a:r>
            <a:r>
              <a:rPr lang="en-US" sz="2400" b="0" i="0" u="none" strike="noStrike" baseline="0" dirty="0">
                <a:solidFill>
                  <a:schemeClr val="bg1"/>
                </a:solidFill>
                <a:latin typeface="Arial" panose="020B0604020202020204" pitchFamily="34" charset="0"/>
                <a:cs typeface="Arial" panose="020B0604020202020204" pitchFamily="34" charset="0"/>
              </a:rPr>
              <a:t> </a:t>
            </a:r>
            <a:r>
              <a:rPr lang="en-US" sz="2400" b="0" i="1" u="none" strike="noStrike" baseline="0" dirty="0">
                <a:solidFill>
                  <a:srgbClr val="C00000"/>
                </a:solidFill>
                <a:latin typeface="Arial" panose="020B0604020202020204" pitchFamily="34" charset="0"/>
                <a:cs typeface="Arial" panose="020B0604020202020204" pitchFamily="34" charset="0"/>
              </a:rPr>
              <a:t>power save polling mode</a:t>
            </a:r>
            <a:r>
              <a:rPr lang="en-US" sz="2400" b="0" i="0" u="none" strike="noStrike" baseline="0" dirty="0">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ü"/>
            </a:pPr>
            <a:r>
              <a:rPr lang="en-US" sz="2400" i="1" dirty="0">
                <a:solidFill>
                  <a:srgbClr val="C00000"/>
                </a:solidFill>
                <a:latin typeface="Arial" panose="020B0604020202020204" pitchFamily="34" charset="0"/>
                <a:cs typeface="Arial" panose="020B0604020202020204" pitchFamily="34" charset="0"/>
              </a:rPr>
              <a:t>Continuous aware mode: </a:t>
            </a:r>
            <a:r>
              <a:rPr lang="en-US" sz="2400" dirty="0">
                <a:solidFill>
                  <a:schemeClr val="bg1"/>
                </a:solidFill>
                <a:latin typeface="Arial" panose="020B0604020202020204" pitchFamily="34" charset="0"/>
                <a:cs typeface="Arial" panose="020B0604020202020204" pitchFamily="34" charset="0"/>
              </a:rPr>
              <a:t>T</a:t>
            </a:r>
            <a:r>
              <a:rPr lang="en-US" sz="2400" b="0" i="0" u="none" strike="noStrike" baseline="0" dirty="0">
                <a:solidFill>
                  <a:schemeClr val="bg1"/>
                </a:solidFill>
                <a:latin typeface="Arial" panose="020B0604020202020204" pitchFamily="34" charset="0"/>
                <a:cs typeface="Arial" panose="020B0604020202020204" pitchFamily="34" charset="0"/>
              </a:rPr>
              <a:t>he radio is always on and draws power</a:t>
            </a:r>
            <a:r>
              <a:rPr lang="en-US" sz="2400" b="0" i="0" u="none" strike="noStrike" baseline="0" dirty="0">
                <a:latin typeface="Arial" panose="020B0604020202020204" pitchFamily="34" charset="0"/>
                <a:cs typeface="Arial" panose="020B0604020202020204" pitchFamily="34" charset="0"/>
              </a:rPr>
              <a:t>,</a:t>
            </a:r>
            <a:r>
              <a:rPr lang="en-US" sz="2400" i="1" dirty="0">
                <a:solidFill>
                  <a:srgbClr val="C00000"/>
                </a:solidFill>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ü"/>
            </a:pPr>
            <a:r>
              <a:rPr lang="en-US" sz="2400" i="1" dirty="0">
                <a:solidFill>
                  <a:srgbClr val="C00000"/>
                </a:solidFill>
                <a:latin typeface="Arial" panose="020B0604020202020204" pitchFamily="34" charset="0"/>
                <a:cs typeface="Arial" panose="020B0604020202020204" pitchFamily="34" charset="0"/>
              </a:rPr>
              <a:t> Power save polling mode</a:t>
            </a:r>
            <a:r>
              <a:rPr lang="en-US" sz="2400" dirty="0">
                <a:latin typeface="Arial" panose="020B0604020202020204" pitchFamily="34" charset="0"/>
                <a:cs typeface="Arial" panose="020B0604020202020204" pitchFamily="34" charset="0"/>
              </a:rPr>
              <a:t>:</a:t>
            </a:r>
            <a:r>
              <a:rPr lang="en-US" sz="2400" b="0" i="0" u="none" strike="noStrike" baseline="0" dirty="0">
                <a:latin typeface="Arial" panose="020B0604020202020204" pitchFamily="34" charset="0"/>
                <a:cs typeface="Arial" panose="020B0604020202020204" pitchFamily="34" charset="0"/>
              </a:rPr>
              <a:t> </a:t>
            </a:r>
            <a:r>
              <a:rPr lang="en-US" sz="2400" b="0" i="0" u="none" strike="noStrike" baseline="0" dirty="0">
                <a:solidFill>
                  <a:schemeClr val="bg1"/>
                </a:solidFill>
                <a:latin typeface="Arial" panose="020B0604020202020204" pitchFamily="34" charset="0"/>
                <a:cs typeface="Arial" panose="020B0604020202020204" pitchFamily="34" charset="0"/>
              </a:rPr>
              <a:t>The radio is dozing with the AP and is queuing any data for it. </a:t>
            </a:r>
            <a:r>
              <a:rPr lang="en-US" sz="2400" b="0" i="0" u="none" strike="noStrike" baseline="0" dirty="0">
                <a:solidFill>
                  <a:srgbClr val="C00000"/>
                </a:solidFill>
                <a:latin typeface="Arial" panose="020B0604020202020204" pitchFamily="34" charset="0"/>
                <a:cs typeface="Arial" panose="020B0604020202020204" pitchFamily="34" charset="0"/>
              </a:rPr>
              <a:t>A power saver mode or sleep mode is defined when the station is not transmitting in order to save battery power</a:t>
            </a:r>
            <a:r>
              <a:rPr lang="en-US" sz="2400" b="0" i="0" u="none" strike="noStrike" baseline="0" dirty="0">
                <a:solidFill>
                  <a:srgbClr val="FF0000"/>
                </a:solidFill>
                <a:latin typeface="Arial" panose="020B0604020202020204" pitchFamily="34" charset="0"/>
                <a:cs typeface="Arial" panose="020B0604020202020204" pitchFamily="34" charset="0"/>
              </a:rPr>
              <a:t>. However, critical data </a:t>
            </a:r>
            <a:r>
              <a:rPr lang="en-US" sz="2400" b="0" i="0" u="none" strike="noStrike" baseline="0" dirty="0">
                <a:solidFill>
                  <a:schemeClr val="bg1"/>
                </a:solidFill>
                <a:latin typeface="Arial" panose="020B0604020202020204" pitchFamily="34" charset="0"/>
                <a:cs typeface="Arial" panose="020B0604020202020204" pitchFamily="34" charset="0"/>
              </a:rPr>
              <a:t>transmissions cannot be missed. Therefore APs are required to have buffers to queue messages</a:t>
            </a:r>
            <a:r>
              <a:rPr lang="en-US" b="0" i="0" u="none" strike="noStrike" baseline="0" dirty="0">
                <a:solidFill>
                  <a:schemeClr val="bg1"/>
                </a:solidFill>
                <a:latin typeface="Sabon-Roman"/>
              </a:rPr>
              <a:t>.</a:t>
            </a:r>
            <a:endParaRPr lang="en-IN" dirty="0">
              <a:solidFill>
                <a:schemeClr val="bg1"/>
              </a:solidFill>
              <a:latin typeface="Sabon-Roman"/>
            </a:endParaRPr>
          </a:p>
        </p:txBody>
      </p:sp>
      <p:sp>
        <p:nvSpPr>
          <p:cNvPr id="4" name="Date Placeholder 3">
            <a:extLst>
              <a:ext uri="{FF2B5EF4-FFF2-40B4-BE49-F238E27FC236}">
                <a16:creationId xmlns:a16="http://schemas.microsoft.com/office/drawing/2014/main" id="{5577519A-8E86-4B13-A203-1D5D911EED93}"/>
              </a:ext>
            </a:extLst>
          </p:cNvPr>
          <p:cNvSpPr>
            <a:spLocks noGrp="1"/>
          </p:cNvSpPr>
          <p:nvPr>
            <p:ph type="dt" sz="half" idx="10"/>
          </p:nvPr>
        </p:nvSpPr>
        <p:spPr/>
        <p:txBody>
          <a:bodyPr/>
          <a:lstStyle/>
          <a:p>
            <a:fld id="{B5C616BC-5264-4DC7-BFF3-2557563EF089}" type="datetime1">
              <a:rPr lang="en-IN" smtClean="0"/>
              <a:t>25-03-2023</a:t>
            </a:fld>
            <a:endParaRPr lang="en-IN" dirty="0"/>
          </a:p>
        </p:txBody>
      </p:sp>
      <p:sp>
        <p:nvSpPr>
          <p:cNvPr id="5" name="Slide Number Placeholder 4">
            <a:extLst>
              <a:ext uri="{FF2B5EF4-FFF2-40B4-BE49-F238E27FC236}">
                <a16:creationId xmlns:a16="http://schemas.microsoft.com/office/drawing/2014/main" id="{A0B891F6-62CC-42A8-AEF1-18886C09CA06}"/>
              </a:ext>
            </a:extLst>
          </p:cNvPr>
          <p:cNvSpPr>
            <a:spLocks noGrp="1"/>
          </p:cNvSpPr>
          <p:nvPr>
            <p:ph type="sldNum" sz="quarter" idx="12"/>
          </p:nvPr>
        </p:nvSpPr>
        <p:spPr/>
        <p:txBody>
          <a:bodyPr/>
          <a:lstStyle/>
          <a:p>
            <a:fld id="{A2D3AD60-8DFE-4A91-8D6A-A890996E6D96}" type="slidenum">
              <a:rPr lang="en-IN" smtClean="0"/>
              <a:t>212</a:t>
            </a:fld>
            <a:endParaRPr lang="en-IN"/>
          </a:p>
        </p:txBody>
      </p:sp>
    </p:spTree>
    <p:extLst>
      <p:ext uri="{BB962C8B-B14F-4D97-AF65-F5344CB8AC3E}">
        <p14:creationId xmlns:p14="http://schemas.microsoft.com/office/powerpoint/2010/main" val="1733354012"/>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4945" y="406534"/>
            <a:ext cx="10572465" cy="5078313"/>
          </a:xfrm>
          <a:prstGeom prst="rect">
            <a:avLst/>
          </a:prstGeom>
        </p:spPr>
        <p:txBody>
          <a:bodyPr wrap="square">
            <a:spAutoFit/>
          </a:bodyPr>
          <a:lstStyle/>
          <a:p>
            <a:pPr marL="342900" indent="-342900" algn="just">
              <a:lnSpc>
                <a:spcPct val="150000"/>
              </a:lnSpc>
              <a:buFont typeface="Wingdings" panose="05000000000000000000" pitchFamily="2" charset="2"/>
              <a:buChar char="ü"/>
            </a:pPr>
            <a:r>
              <a:rPr lang="en-US" sz="2400" b="0" i="0" u="none" strike="noStrike" baseline="0" dirty="0">
                <a:solidFill>
                  <a:schemeClr val="bg1"/>
                </a:solidFill>
                <a:latin typeface="Arial" panose="020B0604020202020204" pitchFamily="34" charset="0"/>
                <a:cs typeface="Arial" panose="020B0604020202020204" pitchFamily="34" charset="0"/>
              </a:rPr>
              <a:t>Sleeping stations are required to periodically wake up and retrieve messages from the AP. </a:t>
            </a:r>
          </a:p>
          <a:p>
            <a:pPr marL="342900" indent="-342900" algn="just">
              <a:lnSpc>
                <a:spcPct val="150000"/>
              </a:lnSpc>
              <a:buFont typeface="Wingdings" panose="05000000000000000000" pitchFamily="2" charset="2"/>
              <a:buChar char="ü"/>
            </a:pPr>
            <a:r>
              <a:rPr lang="en-US" sz="2400" b="0" i="0" u="none" strike="noStrike" baseline="0" dirty="0">
                <a:solidFill>
                  <a:srgbClr val="C00000"/>
                </a:solidFill>
                <a:latin typeface="Arial" panose="020B0604020202020204" pitchFamily="34" charset="0"/>
                <a:cs typeface="Arial" panose="020B0604020202020204" pitchFamily="34" charset="0"/>
              </a:rPr>
              <a:t>Power management is more difficult for peer-to-peer IBSS configurations without central AP. In this case, all stations in the IBSS must be awakened when the periodic beacon is sent. </a:t>
            </a:r>
          </a:p>
          <a:p>
            <a:pPr marL="342900" indent="-342900" algn="just">
              <a:lnSpc>
                <a:spcPct val="150000"/>
              </a:lnSpc>
              <a:buFont typeface="Wingdings" panose="05000000000000000000" pitchFamily="2" charset="2"/>
              <a:buChar char="ü"/>
            </a:pPr>
            <a:r>
              <a:rPr lang="en-US" sz="2400" b="0" i="0" u="none" strike="noStrike" baseline="0" dirty="0">
                <a:solidFill>
                  <a:schemeClr val="bg1"/>
                </a:solidFill>
                <a:latin typeface="Arial" panose="020B0604020202020204" pitchFamily="34" charset="0"/>
                <a:cs typeface="Arial" panose="020B0604020202020204" pitchFamily="34" charset="0"/>
              </a:rPr>
              <a:t>Stations randomly handle the task of sending out the beacon. An announcement traffic information message window commences. </a:t>
            </a:r>
          </a:p>
          <a:p>
            <a:pPr marL="342900" indent="-342900" algn="just">
              <a:lnSpc>
                <a:spcPct val="150000"/>
              </a:lnSpc>
              <a:buFont typeface="Wingdings" panose="05000000000000000000" pitchFamily="2" charset="2"/>
              <a:buChar char="ü"/>
            </a:pPr>
            <a:r>
              <a:rPr lang="en-US" sz="2400" b="0" i="0" u="none" strike="noStrike" baseline="0" dirty="0">
                <a:solidFill>
                  <a:schemeClr val="bg1"/>
                </a:solidFill>
                <a:latin typeface="Arial" panose="020B0604020202020204" pitchFamily="34" charset="0"/>
                <a:cs typeface="Arial" panose="020B0604020202020204" pitchFamily="34" charset="0"/>
              </a:rPr>
              <a:t>During this period, any station can go to sleep if there is no announced activity for it during this short period.</a:t>
            </a:r>
            <a:endParaRPr lang="en-IN" sz="2400" dirty="0">
              <a:solidFill>
                <a:schemeClr val="bg1"/>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54A0A0A6-7638-4F34-8669-D7BCE9A815A0}"/>
              </a:ext>
            </a:extLst>
          </p:cNvPr>
          <p:cNvSpPr>
            <a:spLocks noGrp="1"/>
          </p:cNvSpPr>
          <p:nvPr>
            <p:ph type="dt" sz="half" idx="10"/>
          </p:nvPr>
        </p:nvSpPr>
        <p:spPr/>
        <p:txBody>
          <a:bodyPr/>
          <a:lstStyle/>
          <a:p>
            <a:fld id="{9178B658-C3C3-4128-B442-D2D45BB9B369}" type="datetime1">
              <a:rPr lang="en-IN" smtClean="0"/>
              <a:t>25-03-2023</a:t>
            </a:fld>
            <a:endParaRPr lang="en-IN"/>
          </a:p>
        </p:txBody>
      </p:sp>
      <p:sp>
        <p:nvSpPr>
          <p:cNvPr id="4" name="Slide Number Placeholder 3">
            <a:extLst>
              <a:ext uri="{FF2B5EF4-FFF2-40B4-BE49-F238E27FC236}">
                <a16:creationId xmlns:a16="http://schemas.microsoft.com/office/drawing/2014/main" id="{7A01C04B-16D8-4D55-9737-8FADAA8CA056}"/>
              </a:ext>
            </a:extLst>
          </p:cNvPr>
          <p:cNvSpPr>
            <a:spLocks noGrp="1"/>
          </p:cNvSpPr>
          <p:nvPr>
            <p:ph type="sldNum" sz="quarter" idx="12"/>
          </p:nvPr>
        </p:nvSpPr>
        <p:spPr/>
        <p:txBody>
          <a:bodyPr/>
          <a:lstStyle/>
          <a:p>
            <a:fld id="{A2D3AD60-8DFE-4A91-8D6A-A890996E6D96}" type="slidenum">
              <a:rPr lang="en-IN" smtClean="0"/>
              <a:t>213</a:t>
            </a:fld>
            <a:endParaRPr lang="en-IN"/>
          </a:p>
        </p:txBody>
      </p:sp>
      <p:sp>
        <p:nvSpPr>
          <p:cNvPr id="5" name="Rectangle 4"/>
          <p:cNvSpPr/>
          <p:nvPr/>
        </p:nvSpPr>
        <p:spPr>
          <a:xfrm>
            <a:off x="1865420" y="5994483"/>
            <a:ext cx="9181990" cy="588559"/>
          </a:xfrm>
          <a:prstGeom prst="rect">
            <a:avLst/>
          </a:prstGeom>
        </p:spPr>
        <p:txBody>
          <a:bodyPr wrap="square">
            <a:spAutoFit/>
          </a:bodyPr>
          <a:lstStyle/>
          <a:p>
            <a:pPr marL="342900" indent="-342900" algn="just">
              <a:lnSpc>
                <a:spcPct val="150000"/>
              </a:lnSpc>
              <a:buFont typeface="Wingdings" panose="05000000000000000000" pitchFamily="2" charset="2"/>
              <a:buChar char="ü"/>
            </a:pPr>
            <a:r>
              <a:rPr lang="en-IN" sz="2400" dirty="0">
                <a:solidFill>
                  <a:srgbClr val="FF0000"/>
                </a:solidFill>
                <a:latin typeface="Sabon-Roman"/>
              </a:rPr>
              <a:t>Students are suggested to read more about power saving in WLAN.</a:t>
            </a:r>
            <a:endParaRPr lang="en-IN" sz="2400" dirty="0">
              <a:solidFill>
                <a:srgbClr val="FF0000"/>
              </a:solidFill>
            </a:endParaRPr>
          </a:p>
        </p:txBody>
      </p:sp>
    </p:spTree>
    <p:extLst>
      <p:ext uri="{BB962C8B-B14F-4D97-AF65-F5344CB8AC3E}">
        <p14:creationId xmlns:p14="http://schemas.microsoft.com/office/powerpoint/2010/main" val="386386517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2707" y="820674"/>
            <a:ext cx="11057206" cy="5678478"/>
          </a:xfrm>
          <a:prstGeom prst="rect">
            <a:avLst/>
          </a:prstGeom>
        </p:spPr>
        <p:txBody>
          <a:bodyPr wrap="square">
            <a:spAutoFit/>
          </a:bodyPr>
          <a:lstStyle/>
          <a:p>
            <a:pPr marL="342900" indent="-342900" algn="just">
              <a:lnSpc>
                <a:spcPct val="150000"/>
              </a:lnSpc>
              <a:buFont typeface="Wingdings" panose="05000000000000000000" pitchFamily="2" charset="2"/>
              <a:buChar char="ü"/>
            </a:pPr>
            <a:r>
              <a:rPr lang="en-US" sz="2200" dirty="0">
                <a:solidFill>
                  <a:schemeClr val="bg1"/>
                </a:solidFill>
                <a:latin typeface="Arial" panose="020B0604020202020204" pitchFamily="34" charset="0"/>
                <a:cs typeface="Arial" panose="020B0604020202020204" pitchFamily="34" charset="0"/>
              </a:rPr>
              <a:t>The IEEE802.11a standard was released on September 1999. </a:t>
            </a:r>
          </a:p>
          <a:p>
            <a:pPr marL="342900" indent="-342900" algn="just">
              <a:lnSpc>
                <a:spcPct val="150000"/>
              </a:lnSpc>
              <a:buFont typeface="Wingdings" panose="05000000000000000000" pitchFamily="2" charset="2"/>
              <a:buChar char="ü"/>
            </a:pPr>
            <a:r>
              <a:rPr lang="en-US" sz="2200" dirty="0">
                <a:solidFill>
                  <a:schemeClr val="bg1"/>
                </a:solidFill>
                <a:latin typeface="Arial" panose="020B0604020202020204" pitchFamily="34" charset="0"/>
                <a:cs typeface="Arial" panose="020B0604020202020204" pitchFamily="34" charset="0"/>
              </a:rPr>
              <a:t>Networks using 802.11a operate at </a:t>
            </a:r>
            <a:r>
              <a:rPr lang="en-US" sz="2200" dirty="0">
                <a:solidFill>
                  <a:srgbClr val="C00000"/>
                </a:solidFill>
                <a:latin typeface="Arial" panose="020B0604020202020204" pitchFamily="34" charset="0"/>
                <a:cs typeface="Arial" panose="020B0604020202020204" pitchFamily="34" charset="0"/>
              </a:rPr>
              <a:t>radio frequency</a:t>
            </a:r>
            <a:r>
              <a:rPr lang="en-US" sz="2200" dirty="0">
                <a:latin typeface="Arial" panose="020B0604020202020204" pitchFamily="34" charset="0"/>
                <a:cs typeface="Arial" panose="020B0604020202020204" pitchFamily="34" charset="0"/>
              </a:rPr>
              <a:t> of </a:t>
            </a:r>
            <a:r>
              <a:rPr lang="en-US" sz="2200" dirty="0">
                <a:solidFill>
                  <a:srgbClr val="C00000"/>
                </a:solidFill>
                <a:latin typeface="Arial" panose="020B0604020202020204" pitchFamily="34" charset="0"/>
                <a:cs typeface="Arial" panose="020B0604020202020204" pitchFamily="34" charset="0"/>
              </a:rPr>
              <a:t>5GHz or 3.7GHz and a bandwidth of 20MHz. </a:t>
            </a:r>
          </a:p>
          <a:p>
            <a:pPr marL="342900" indent="-342900" algn="just">
              <a:lnSpc>
                <a:spcPct val="150000"/>
              </a:lnSpc>
              <a:buFont typeface="Wingdings" panose="05000000000000000000" pitchFamily="2" charset="2"/>
              <a:buChar char="ü"/>
            </a:pPr>
            <a:r>
              <a:rPr lang="en-US" sz="2200" dirty="0">
                <a:solidFill>
                  <a:schemeClr val="bg1"/>
                </a:solidFill>
                <a:latin typeface="Arial" panose="020B0604020202020204" pitchFamily="34" charset="0"/>
                <a:cs typeface="Arial" panose="020B0604020202020204" pitchFamily="34" charset="0"/>
              </a:rPr>
              <a:t>The specification uses a </a:t>
            </a:r>
            <a:r>
              <a:rPr lang="en-US" sz="2200" dirty="0">
                <a:solidFill>
                  <a:srgbClr val="C00000"/>
                </a:solidFill>
                <a:latin typeface="Arial" panose="020B0604020202020204" pitchFamily="34" charset="0"/>
                <a:cs typeface="Arial" panose="020B0604020202020204" pitchFamily="34" charset="0"/>
              </a:rPr>
              <a:t>modulation scheme </a:t>
            </a:r>
            <a:r>
              <a:rPr lang="en-US" sz="2200" dirty="0">
                <a:solidFill>
                  <a:schemeClr val="bg1"/>
                </a:solidFill>
                <a:latin typeface="Arial" panose="020B0604020202020204" pitchFamily="34" charset="0"/>
                <a:cs typeface="Arial" panose="020B0604020202020204" pitchFamily="34" charset="0"/>
              </a:rPr>
              <a:t>known as </a:t>
            </a:r>
            <a:r>
              <a:rPr lang="en-US" sz="2200" dirty="0">
                <a:solidFill>
                  <a:srgbClr val="C00000"/>
                </a:solidFill>
                <a:latin typeface="Arial" panose="020B0604020202020204" pitchFamily="34" charset="0"/>
                <a:cs typeface="Arial" panose="020B0604020202020204" pitchFamily="34" charset="0"/>
              </a:rPr>
              <a:t>orthogonal frequency-division multiplexing (OFDM) </a:t>
            </a:r>
            <a:r>
              <a:rPr lang="en-US" sz="2200" dirty="0">
                <a:solidFill>
                  <a:schemeClr val="bg1"/>
                </a:solidFill>
                <a:latin typeface="Arial" panose="020B0604020202020204" pitchFamily="34" charset="0"/>
                <a:cs typeface="Arial" panose="020B0604020202020204" pitchFamily="34" charset="0"/>
              </a:rPr>
              <a:t>that is especially well suited to use in office settings</a:t>
            </a:r>
            <a:r>
              <a:rPr lang="en-US" sz="2200" dirty="0">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ü"/>
            </a:pPr>
            <a:r>
              <a:rPr lang="en-US" sz="2200" dirty="0">
                <a:solidFill>
                  <a:schemeClr val="bg1"/>
                </a:solidFill>
                <a:latin typeface="Arial" panose="020B0604020202020204" pitchFamily="34" charset="0"/>
                <a:cs typeface="Arial" panose="020B0604020202020204" pitchFamily="34" charset="0"/>
              </a:rPr>
              <a:t>In 802.11a</a:t>
            </a:r>
            <a:r>
              <a:rPr lang="en-US" sz="2200" dirty="0">
                <a:latin typeface="Arial" panose="020B0604020202020204" pitchFamily="34" charset="0"/>
                <a:cs typeface="Arial" panose="020B0604020202020204" pitchFamily="34" charset="0"/>
              </a:rPr>
              <a:t>, </a:t>
            </a:r>
            <a:r>
              <a:rPr lang="en-US" sz="2200" dirty="0">
                <a:solidFill>
                  <a:srgbClr val="C00000"/>
                </a:solidFill>
                <a:latin typeface="Arial" panose="020B0604020202020204" pitchFamily="34" charset="0"/>
                <a:cs typeface="Arial" panose="020B0604020202020204" pitchFamily="34" charset="0"/>
              </a:rPr>
              <a:t>data speeds as high as 54 Mbps </a:t>
            </a:r>
            <a:r>
              <a:rPr lang="en-US" sz="2200" dirty="0">
                <a:solidFill>
                  <a:schemeClr val="bg1"/>
                </a:solidFill>
                <a:latin typeface="Arial" panose="020B0604020202020204" pitchFamily="34" charset="0"/>
                <a:cs typeface="Arial" panose="020B0604020202020204" pitchFamily="34" charset="0"/>
              </a:rPr>
              <a:t>are possible</a:t>
            </a:r>
            <a:r>
              <a:rPr lang="en-US" sz="2200" dirty="0">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ü"/>
            </a:pPr>
            <a:r>
              <a:rPr lang="en-US" sz="2200" dirty="0">
                <a:solidFill>
                  <a:schemeClr val="bg1"/>
                </a:solidFill>
                <a:latin typeface="Arial" panose="020B0604020202020204" pitchFamily="34" charset="0"/>
                <a:cs typeface="Arial" panose="020B0604020202020204" pitchFamily="34" charset="0"/>
              </a:rPr>
              <a:t>This standard employ the</a:t>
            </a:r>
            <a:r>
              <a:rPr lang="en-US" sz="2200" dirty="0">
                <a:latin typeface="Arial" panose="020B0604020202020204" pitchFamily="34" charset="0"/>
                <a:cs typeface="Arial" panose="020B0604020202020204" pitchFamily="34" charset="0"/>
              </a:rPr>
              <a:t> </a:t>
            </a:r>
            <a:r>
              <a:rPr lang="en-US" sz="2200" dirty="0">
                <a:solidFill>
                  <a:srgbClr val="C00000"/>
                </a:solidFill>
                <a:latin typeface="Arial" panose="020B0604020202020204" pitchFamily="34" charset="0"/>
                <a:cs typeface="Arial" panose="020B0604020202020204" pitchFamily="34" charset="0"/>
              </a:rPr>
              <a:t>single input, single output (SISO) antenna technologies</a:t>
            </a:r>
            <a:r>
              <a:rPr lang="en-US" sz="2200" dirty="0">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ü"/>
            </a:pPr>
            <a:r>
              <a:rPr lang="en-US" sz="2200" dirty="0">
                <a:solidFill>
                  <a:srgbClr val="C00000"/>
                </a:solidFill>
                <a:latin typeface="Arial" panose="020B0604020202020204" pitchFamily="34" charset="0"/>
                <a:cs typeface="Arial" panose="020B0604020202020204" pitchFamily="34" charset="0"/>
              </a:rPr>
              <a:t>the indoor/outdoor ranges from 35m to 125m for 5GHz operating frequency. The outdoor range goes to 5Km for operating frequency of 3.7G. </a:t>
            </a:r>
          </a:p>
          <a:p>
            <a:pPr marL="342900" indent="-342900" algn="just">
              <a:lnSpc>
                <a:spcPct val="150000"/>
              </a:lnSpc>
              <a:buFont typeface="Wingdings" panose="05000000000000000000" pitchFamily="2" charset="2"/>
              <a:buChar char="ü"/>
            </a:pPr>
            <a:r>
              <a:rPr lang="en-US" sz="2200" dirty="0">
                <a:solidFill>
                  <a:schemeClr val="bg1"/>
                </a:solidFill>
                <a:latin typeface="Arial" panose="020B0604020202020204" pitchFamily="34" charset="0"/>
                <a:cs typeface="Arial" panose="020B0604020202020204" pitchFamily="34" charset="0"/>
              </a:rPr>
              <a:t>The IEEE802.11a is </a:t>
            </a:r>
            <a:r>
              <a:rPr lang="en-US" sz="2200" dirty="0">
                <a:solidFill>
                  <a:srgbClr val="C00000"/>
                </a:solidFill>
                <a:latin typeface="Arial" panose="020B0604020202020204" pitchFamily="34" charset="0"/>
                <a:cs typeface="Arial" panose="020B0604020202020204" pitchFamily="34" charset="0"/>
              </a:rPr>
              <a:t>less prone to interference compared to with 802.11b </a:t>
            </a:r>
            <a:r>
              <a:rPr lang="en-US" sz="2200" dirty="0">
                <a:solidFill>
                  <a:schemeClr val="bg1"/>
                </a:solidFill>
                <a:latin typeface="Arial" panose="020B0604020202020204" pitchFamily="34" charset="0"/>
                <a:cs typeface="Arial" panose="020B0604020202020204" pitchFamily="34" charset="0"/>
              </a:rPr>
              <a:t>due to the high operating frequency of 5GHz.</a:t>
            </a:r>
            <a:endParaRPr lang="en-IN" sz="22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4389764" y="0"/>
            <a:ext cx="2877904" cy="820674"/>
          </a:xfrm>
          <a:prstGeom prst="rect">
            <a:avLst/>
          </a:prstGeom>
        </p:spPr>
        <p:txBody>
          <a:bodyPr wrap="none">
            <a:spAutoFit/>
          </a:bodyPr>
          <a:lstStyle/>
          <a:p>
            <a:pPr lvl="0" algn="just">
              <a:lnSpc>
                <a:spcPct val="150000"/>
              </a:lnSpc>
            </a:pPr>
            <a:r>
              <a:rPr lang="en-US" sz="3600" b="1" dirty="0">
                <a:solidFill>
                  <a:prstClr val="black"/>
                </a:solidFill>
                <a:latin typeface="Arial" panose="020B0604020202020204" pitchFamily="34" charset="0"/>
                <a:cs typeface="Arial" panose="020B0604020202020204" pitchFamily="34" charset="0"/>
              </a:rPr>
              <a:t>IEEE802.11a</a:t>
            </a:r>
          </a:p>
        </p:txBody>
      </p:sp>
      <p:sp>
        <p:nvSpPr>
          <p:cNvPr id="4" name="Date Placeholder 3">
            <a:extLst>
              <a:ext uri="{FF2B5EF4-FFF2-40B4-BE49-F238E27FC236}">
                <a16:creationId xmlns:a16="http://schemas.microsoft.com/office/drawing/2014/main" id="{66DC120A-AA7C-4F70-9286-E705A423ECD7}"/>
              </a:ext>
            </a:extLst>
          </p:cNvPr>
          <p:cNvSpPr>
            <a:spLocks noGrp="1"/>
          </p:cNvSpPr>
          <p:nvPr>
            <p:ph type="dt" sz="half" idx="10"/>
          </p:nvPr>
        </p:nvSpPr>
        <p:spPr/>
        <p:txBody>
          <a:bodyPr/>
          <a:lstStyle/>
          <a:p>
            <a:fld id="{A423122E-3CA9-4F55-8827-F0206D568939}" type="datetime1">
              <a:rPr lang="en-IN" smtClean="0"/>
              <a:t>25-03-2023</a:t>
            </a:fld>
            <a:endParaRPr lang="en-IN"/>
          </a:p>
        </p:txBody>
      </p:sp>
      <p:sp>
        <p:nvSpPr>
          <p:cNvPr id="5" name="Slide Number Placeholder 4">
            <a:extLst>
              <a:ext uri="{FF2B5EF4-FFF2-40B4-BE49-F238E27FC236}">
                <a16:creationId xmlns:a16="http://schemas.microsoft.com/office/drawing/2014/main" id="{73932E58-283F-44F0-A2ED-49B5B6A96950}"/>
              </a:ext>
            </a:extLst>
          </p:cNvPr>
          <p:cNvSpPr>
            <a:spLocks noGrp="1"/>
          </p:cNvSpPr>
          <p:nvPr>
            <p:ph type="sldNum" sz="quarter" idx="12"/>
          </p:nvPr>
        </p:nvSpPr>
        <p:spPr/>
        <p:txBody>
          <a:bodyPr/>
          <a:lstStyle/>
          <a:p>
            <a:fld id="{A2D3AD60-8DFE-4A91-8D6A-A890996E6D96}" type="slidenum">
              <a:rPr lang="en-IN" smtClean="0"/>
              <a:t>214</a:t>
            </a:fld>
            <a:endParaRPr lang="en-IN"/>
          </a:p>
        </p:txBody>
      </p:sp>
    </p:spTree>
    <p:extLst>
      <p:ext uri="{BB962C8B-B14F-4D97-AF65-F5344CB8AC3E}">
        <p14:creationId xmlns:p14="http://schemas.microsoft.com/office/powerpoint/2010/main" val="102635029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1394" y="860434"/>
            <a:ext cx="10752406" cy="5678478"/>
          </a:xfrm>
          <a:prstGeom prst="rect">
            <a:avLst/>
          </a:prstGeom>
        </p:spPr>
        <p:txBody>
          <a:bodyPr wrap="square">
            <a:spAutoFit/>
          </a:bodyPr>
          <a:lstStyle/>
          <a:p>
            <a:pPr marL="342900" indent="-342900" algn="just">
              <a:lnSpc>
                <a:spcPct val="150000"/>
              </a:lnSpc>
              <a:buFont typeface="Wingdings" panose="05000000000000000000" pitchFamily="2" charset="2"/>
              <a:buChar char="ü"/>
            </a:pPr>
            <a:r>
              <a:rPr lang="en-US" sz="2200" dirty="0">
                <a:solidFill>
                  <a:schemeClr val="bg1"/>
                </a:solidFill>
                <a:latin typeface="Arial" panose="020B0604020202020204" pitchFamily="34" charset="0"/>
                <a:cs typeface="Arial" panose="020B0604020202020204" pitchFamily="34" charset="0"/>
              </a:rPr>
              <a:t>IEEE 802.11b standard was released on </a:t>
            </a:r>
            <a:r>
              <a:rPr lang="en-US" sz="2200" dirty="0">
                <a:solidFill>
                  <a:srgbClr val="C00000"/>
                </a:solidFill>
                <a:latin typeface="Arial" panose="020B0604020202020204" pitchFamily="34" charset="0"/>
                <a:cs typeface="Arial" panose="020B0604020202020204" pitchFamily="34" charset="0"/>
              </a:rPr>
              <a:t>September 1999 </a:t>
            </a:r>
            <a:r>
              <a:rPr lang="en-US" sz="2200" dirty="0">
                <a:solidFill>
                  <a:schemeClr val="bg1"/>
                </a:solidFill>
                <a:latin typeface="Arial" panose="020B0604020202020204" pitchFamily="34" charset="0"/>
                <a:cs typeface="Arial" panose="020B0604020202020204" pitchFamily="34" charset="0"/>
              </a:rPr>
              <a:t>as well</a:t>
            </a:r>
            <a:r>
              <a:rPr lang="en-US" sz="2200" dirty="0">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ü"/>
            </a:pPr>
            <a:r>
              <a:rPr lang="en-US" sz="2200" dirty="0">
                <a:solidFill>
                  <a:schemeClr val="bg1"/>
                </a:solidFill>
                <a:latin typeface="Arial" panose="020B0604020202020204" pitchFamily="34" charset="0"/>
                <a:cs typeface="Arial" panose="020B0604020202020204" pitchFamily="34" charset="0"/>
              </a:rPr>
              <a:t>This standard provides </a:t>
            </a:r>
            <a:r>
              <a:rPr lang="en-US" sz="2200" dirty="0">
                <a:solidFill>
                  <a:srgbClr val="C00000"/>
                </a:solidFill>
                <a:latin typeface="Arial" panose="020B0604020202020204" pitchFamily="34" charset="0"/>
                <a:cs typeface="Arial" panose="020B0604020202020204" pitchFamily="34" charset="0"/>
              </a:rPr>
              <a:t>11 Mbps </a:t>
            </a:r>
            <a:r>
              <a:rPr lang="en-US" sz="2200" dirty="0">
                <a:solidFill>
                  <a:schemeClr val="bg1"/>
                </a:solidFill>
                <a:latin typeface="Arial" panose="020B0604020202020204" pitchFamily="34" charset="0"/>
                <a:cs typeface="Arial" panose="020B0604020202020204" pitchFamily="34" charset="0"/>
              </a:rPr>
              <a:t>transmission (with a fallback to 5.5, 2 and 1 Mbps) </a:t>
            </a:r>
            <a:r>
              <a:rPr lang="en-US" sz="2200" dirty="0">
                <a:solidFill>
                  <a:srgbClr val="C00000"/>
                </a:solidFill>
                <a:latin typeface="Arial" panose="020B0604020202020204" pitchFamily="34" charset="0"/>
                <a:cs typeface="Arial" panose="020B0604020202020204" pitchFamily="34" charset="0"/>
              </a:rPr>
              <a:t>in the 2.4 GHz operating frequency and bandwidth of 22MHz</a:t>
            </a:r>
            <a:r>
              <a:rPr lang="en-US" sz="2200" dirty="0">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ü"/>
            </a:pPr>
            <a:r>
              <a:rPr lang="en-US" sz="2200" dirty="0">
                <a:solidFill>
                  <a:schemeClr val="bg1"/>
                </a:solidFill>
                <a:latin typeface="Arial" panose="020B0604020202020204" pitchFamily="34" charset="0"/>
                <a:cs typeface="Arial" panose="020B0604020202020204" pitchFamily="34" charset="0"/>
              </a:rPr>
              <a:t>The 802.11b uses only DSSS (Direct Sequence Spread Spectrum) modulation technique.</a:t>
            </a:r>
          </a:p>
          <a:p>
            <a:pPr marL="342900" indent="-342900" algn="just">
              <a:lnSpc>
                <a:spcPct val="150000"/>
              </a:lnSpc>
              <a:buFont typeface="Wingdings" panose="05000000000000000000" pitchFamily="2" charset="2"/>
              <a:buChar char="ü"/>
            </a:pPr>
            <a:r>
              <a:rPr lang="en-US" sz="2200" dirty="0">
                <a:solidFill>
                  <a:schemeClr val="bg1"/>
                </a:solidFill>
                <a:latin typeface="Arial" panose="020B0604020202020204" pitchFamily="34" charset="0"/>
                <a:cs typeface="Arial" panose="020B0604020202020204" pitchFamily="34" charset="0"/>
              </a:rPr>
              <a:t> This standard also employs the SISO antenna technology as in the IEEE802.11a standard. </a:t>
            </a:r>
          </a:p>
          <a:p>
            <a:pPr marL="342900" indent="-342900" algn="just">
              <a:lnSpc>
                <a:spcPct val="150000"/>
              </a:lnSpc>
              <a:buFont typeface="Wingdings" panose="05000000000000000000" pitchFamily="2" charset="2"/>
              <a:buChar char="ü"/>
            </a:pPr>
            <a:r>
              <a:rPr lang="en-US" sz="2200" dirty="0">
                <a:solidFill>
                  <a:schemeClr val="bg1"/>
                </a:solidFill>
                <a:latin typeface="Arial" panose="020B0604020202020204" pitchFamily="34" charset="0"/>
                <a:cs typeface="Arial" panose="020B0604020202020204" pitchFamily="34" charset="0"/>
              </a:rPr>
              <a:t>The IEEE802.11b standard </a:t>
            </a:r>
            <a:r>
              <a:rPr lang="en-US" sz="2200" dirty="0">
                <a:solidFill>
                  <a:srgbClr val="C00000"/>
                </a:solidFill>
                <a:latin typeface="Arial" panose="020B0604020202020204" pitchFamily="34" charset="0"/>
                <a:cs typeface="Arial" panose="020B0604020202020204" pitchFamily="34" charset="0"/>
              </a:rPr>
              <a:t>is prone to higher interference due to the fact that the 2.4GHz frequency range is becoming crowded with carriers</a:t>
            </a:r>
            <a:r>
              <a:rPr lang="en-US" sz="2200" dirty="0">
                <a:latin typeface="Arial" panose="020B0604020202020204" pitchFamily="34" charset="0"/>
                <a:cs typeface="Arial" panose="020B0604020202020204" pitchFamily="34" charset="0"/>
              </a:rPr>
              <a:t>, </a:t>
            </a:r>
            <a:r>
              <a:rPr lang="en-US" sz="2200" dirty="0">
                <a:solidFill>
                  <a:schemeClr val="bg1"/>
                </a:solidFill>
                <a:latin typeface="Arial" panose="020B0604020202020204" pitchFamily="34" charset="0"/>
                <a:cs typeface="Arial" panose="020B0604020202020204" pitchFamily="34" charset="0"/>
              </a:rPr>
              <a:t>hence increased interference risk. </a:t>
            </a:r>
          </a:p>
          <a:p>
            <a:pPr marL="342900" indent="-342900" algn="just">
              <a:lnSpc>
                <a:spcPct val="150000"/>
              </a:lnSpc>
              <a:buFont typeface="Wingdings" panose="05000000000000000000" pitchFamily="2" charset="2"/>
              <a:buChar char="ü"/>
            </a:pPr>
            <a:r>
              <a:rPr lang="en-US" sz="2200" dirty="0">
                <a:solidFill>
                  <a:schemeClr val="bg1"/>
                </a:solidFill>
                <a:latin typeface="Arial" panose="020B0604020202020204" pitchFamily="34" charset="0"/>
                <a:cs typeface="Arial" panose="020B0604020202020204" pitchFamily="34" charset="0"/>
              </a:rPr>
              <a:t>The indoor and outdoor ranges for this standard</a:t>
            </a:r>
            <a:r>
              <a:rPr lang="en-US" sz="2200" dirty="0">
                <a:latin typeface="Arial" panose="020B0604020202020204" pitchFamily="34" charset="0"/>
                <a:cs typeface="Arial" panose="020B0604020202020204" pitchFamily="34" charset="0"/>
              </a:rPr>
              <a:t> </a:t>
            </a:r>
            <a:r>
              <a:rPr lang="en-US" sz="2200" dirty="0">
                <a:solidFill>
                  <a:srgbClr val="C00000"/>
                </a:solidFill>
                <a:latin typeface="Arial" panose="020B0604020202020204" pitchFamily="34" charset="0"/>
                <a:cs typeface="Arial" panose="020B0604020202020204" pitchFamily="34" charset="0"/>
              </a:rPr>
              <a:t>is 35m to 140m</a:t>
            </a:r>
            <a:endParaRPr lang="en-IN" sz="2200" dirty="0">
              <a:solidFill>
                <a:srgbClr val="C00000"/>
              </a:solidFill>
              <a:latin typeface="Arial" panose="020B0604020202020204" pitchFamily="34" charset="0"/>
              <a:cs typeface="Arial" panose="020B0604020202020204" pitchFamily="34" charset="0"/>
            </a:endParaRPr>
          </a:p>
        </p:txBody>
      </p:sp>
      <p:sp>
        <p:nvSpPr>
          <p:cNvPr id="3" name="Rectangle 2"/>
          <p:cNvSpPr/>
          <p:nvPr/>
        </p:nvSpPr>
        <p:spPr>
          <a:xfrm>
            <a:off x="4424543" y="151969"/>
            <a:ext cx="3160032" cy="646331"/>
          </a:xfrm>
          <a:prstGeom prst="rect">
            <a:avLst/>
          </a:prstGeom>
        </p:spPr>
        <p:txBody>
          <a:bodyPr wrap="none">
            <a:spAutoFit/>
          </a:bodyPr>
          <a:lstStyle/>
          <a:p>
            <a:r>
              <a:rPr lang="en-US" sz="3600" b="1" dirty="0">
                <a:solidFill>
                  <a:schemeClr val="bg1"/>
                </a:solidFill>
                <a:latin typeface="Arial" panose="020B0604020202020204" pitchFamily="34" charset="0"/>
                <a:cs typeface="Arial" panose="020B0604020202020204" pitchFamily="34" charset="0"/>
              </a:rPr>
              <a:t>IEEE 802.11b </a:t>
            </a:r>
            <a:endParaRPr lang="en-IN" sz="3600" b="1" dirty="0">
              <a:solidFill>
                <a:schemeClr val="bg1"/>
              </a:solidFill>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20B90DD2-FCFF-47ED-A53D-80519E07FDB0}"/>
              </a:ext>
            </a:extLst>
          </p:cNvPr>
          <p:cNvSpPr>
            <a:spLocks noGrp="1"/>
          </p:cNvSpPr>
          <p:nvPr>
            <p:ph type="dt" sz="half" idx="10"/>
          </p:nvPr>
        </p:nvSpPr>
        <p:spPr/>
        <p:txBody>
          <a:bodyPr/>
          <a:lstStyle/>
          <a:p>
            <a:fld id="{CA91CB2D-2FF0-4FDA-BB53-2AD5C7DF758E}" type="datetime1">
              <a:rPr lang="en-IN" smtClean="0"/>
              <a:t>25-03-2023</a:t>
            </a:fld>
            <a:endParaRPr lang="en-IN"/>
          </a:p>
        </p:txBody>
      </p:sp>
      <p:sp>
        <p:nvSpPr>
          <p:cNvPr id="5" name="Slide Number Placeholder 4">
            <a:extLst>
              <a:ext uri="{FF2B5EF4-FFF2-40B4-BE49-F238E27FC236}">
                <a16:creationId xmlns:a16="http://schemas.microsoft.com/office/drawing/2014/main" id="{7100D197-8EAB-4BFC-BB24-39CA866E43F4}"/>
              </a:ext>
            </a:extLst>
          </p:cNvPr>
          <p:cNvSpPr>
            <a:spLocks noGrp="1"/>
          </p:cNvSpPr>
          <p:nvPr>
            <p:ph type="sldNum" sz="quarter" idx="12"/>
          </p:nvPr>
        </p:nvSpPr>
        <p:spPr/>
        <p:txBody>
          <a:bodyPr/>
          <a:lstStyle/>
          <a:p>
            <a:fld id="{A2D3AD60-8DFE-4A91-8D6A-A890996E6D96}" type="slidenum">
              <a:rPr lang="en-IN" smtClean="0"/>
              <a:t>215</a:t>
            </a:fld>
            <a:endParaRPr lang="en-IN"/>
          </a:p>
        </p:txBody>
      </p:sp>
    </p:spTree>
    <p:extLst>
      <p:ext uri="{BB962C8B-B14F-4D97-AF65-F5344CB8AC3E}">
        <p14:creationId xmlns:p14="http://schemas.microsoft.com/office/powerpoint/2010/main" val="287487200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3385" y="1360438"/>
            <a:ext cx="10803988" cy="3970318"/>
          </a:xfrm>
          <a:prstGeom prst="rect">
            <a:avLst/>
          </a:prstGeom>
        </p:spPr>
        <p:txBody>
          <a:bodyPr wrap="square">
            <a:spAutoFit/>
          </a:bodyPr>
          <a:lstStyle/>
          <a:p>
            <a:pPr marL="285750" indent="-285750" algn="just">
              <a:lnSpc>
                <a:spcPct val="150000"/>
              </a:lnSpc>
              <a:buFont typeface="Wingdings" panose="05000000000000000000" pitchFamily="2" charset="2"/>
              <a:buChar char="ü"/>
            </a:pPr>
            <a:r>
              <a:rPr lang="en-US" dirty="0"/>
              <a:t> </a:t>
            </a:r>
            <a:r>
              <a:rPr lang="en-US" sz="2400" dirty="0">
                <a:solidFill>
                  <a:schemeClr val="bg1"/>
                </a:solidFill>
                <a:latin typeface="Arial" panose="020B0604020202020204" pitchFamily="34" charset="0"/>
                <a:cs typeface="Arial" panose="020B0604020202020204" pitchFamily="34" charset="0"/>
              </a:rPr>
              <a:t>The standard 802.11g was ratified in </a:t>
            </a:r>
            <a:r>
              <a:rPr lang="en-US" sz="2400" dirty="0">
                <a:solidFill>
                  <a:srgbClr val="C00000"/>
                </a:solidFill>
                <a:latin typeface="Arial" panose="020B0604020202020204" pitchFamily="34" charset="0"/>
                <a:cs typeface="Arial" panose="020B0604020202020204" pitchFamily="34" charset="0"/>
              </a:rPr>
              <a:t>2003</a:t>
            </a:r>
            <a:r>
              <a:rPr lang="en-US" sz="2400" dirty="0">
                <a:latin typeface="Arial" panose="020B0604020202020204" pitchFamily="34" charset="0"/>
                <a:cs typeface="Arial" panose="020B0604020202020204" pitchFamily="34" charset="0"/>
              </a:rPr>
              <a:t> </a:t>
            </a:r>
            <a:r>
              <a:rPr lang="en-US" sz="2400" dirty="0">
                <a:solidFill>
                  <a:schemeClr val="bg1"/>
                </a:solidFill>
                <a:latin typeface="Arial" panose="020B0604020202020204" pitchFamily="34" charset="0"/>
                <a:cs typeface="Arial" panose="020B0604020202020204" pitchFamily="34" charset="0"/>
              </a:rPr>
              <a:t>as an IEEE standard for Wi-Fi wireless networking and</a:t>
            </a:r>
            <a:r>
              <a:rPr lang="en-US" sz="2400" dirty="0">
                <a:latin typeface="Arial" panose="020B0604020202020204" pitchFamily="34" charset="0"/>
                <a:cs typeface="Arial" panose="020B0604020202020204" pitchFamily="34" charset="0"/>
              </a:rPr>
              <a:t> </a:t>
            </a:r>
            <a:r>
              <a:rPr lang="en-US" sz="2400" dirty="0">
                <a:solidFill>
                  <a:srgbClr val="C00000"/>
                </a:solidFill>
                <a:latin typeface="Arial" panose="020B0604020202020204" pitchFamily="34" charset="0"/>
                <a:cs typeface="Arial" panose="020B0604020202020204" pitchFamily="34" charset="0"/>
              </a:rPr>
              <a:t>it supports maximum network bandwidth of 54 </a:t>
            </a:r>
            <a:r>
              <a:rPr lang="en-US" sz="2400" dirty="0">
                <a:solidFill>
                  <a:schemeClr val="bg1"/>
                </a:solidFill>
                <a:latin typeface="Arial" panose="020B0604020202020204" pitchFamily="34" charset="0"/>
                <a:cs typeface="Arial" panose="020B0604020202020204" pitchFamily="34" charset="0"/>
              </a:rPr>
              <a:t>Mbps compared to 11 Mbps for 802.11b. </a:t>
            </a:r>
          </a:p>
          <a:p>
            <a:pPr marL="342900" indent="-3429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This standard operates at </a:t>
            </a:r>
            <a:r>
              <a:rPr lang="en-US" sz="2400" dirty="0">
                <a:solidFill>
                  <a:srgbClr val="C00000"/>
                </a:solidFill>
                <a:latin typeface="Arial" panose="020B0604020202020204" pitchFamily="34" charset="0"/>
                <a:cs typeface="Arial" panose="020B0604020202020204" pitchFamily="34" charset="0"/>
              </a:rPr>
              <a:t>2.4GHz frequency and bandwidth of 20MHz</a:t>
            </a:r>
            <a:r>
              <a:rPr lang="en-US" sz="2400" dirty="0">
                <a:latin typeface="Arial" panose="020B0604020202020204" pitchFamily="34" charset="0"/>
                <a:cs typeface="Arial" panose="020B0604020202020204" pitchFamily="34" charset="0"/>
              </a:rPr>
              <a:t>.</a:t>
            </a:r>
          </a:p>
          <a:p>
            <a:pPr marL="342900" indent="-3429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 This standard uses the </a:t>
            </a:r>
            <a:r>
              <a:rPr lang="en-US" sz="2400" dirty="0">
                <a:solidFill>
                  <a:srgbClr val="C00000"/>
                </a:solidFill>
                <a:latin typeface="Arial" panose="020B0604020202020204" pitchFamily="34" charset="0"/>
                <a:cs typeface="Arial" panose="020B0604020202020204" pitchFamily="34" charset="0"/>
              </a:rPr>
              <a:t>OFDM or DSSS modulation schemes. </a:t>
            </a:r>
          </a:p>
          <a:p>
            <a:pPr marL="342900" indent="-3429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This standard employ the </a:t>
            </a:r>
            <a:r>
              <a:rPr lang="en-US" sz="2400" dirty="0">
                <a:solidFill>
                  <a:srgbClr val="C00000"/>
                </a:solidFill>
                <a:latin typeface="Arial" panose="020B0604020202020204" pitchFamily="34" charset="0"/>
                <a:cs typeface="Arial" panose="020B0604020202020204" pitchFamily="34" charset="0"/>
              </a:rPr>
              <a:t>SISO antenna technologies</a:t>
            </a:r>
            <a:r>
              <a:rPr lang="en-US" sz="2400" dirty="0">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Its indoor/outdoor range are from </a:t>
            </a:r>
            <a:r>
              <a:rPr lang="en-US" sz="2400" dirty="0">
                <a:solidFill>
                  <a:srgbClr val="C00000"/>
                </a:solidFill>
                <a:latin typeface="Arial" panose="020B0604020202020204" pitchFamily="34" charset="0"/>
                <a:cs typeface="Arial" panose="020B0604020202020204" pitchFamily="34" charset="0"/>
              </a:rPr>
              <a:t>38m to 140m respectively</a:t>
            </a:r>
            <a:r>
              <a:rPr lang="en-US" sz="2400" dirty="0">
                <a:latin typeface="Arial" panose="020B0604020202020204" pitchFamily="34" charset="0"/>
                <a:cs typeface="Arial" panose="020B0604020202020204" pitchFamily="34" charset="0"/>
              </a:rPr>
              <a:t>.</a:t>
            </a:r>
            <a:endParaRPr lang="en-IN" sz="2400" dirty="0">
              <a:latin typeface="Arial" panose="020B0604020202020204" pitchFamily="34" charset="0"/>
              <a:cs typeface="Arial" panose="020B0604020202020204" pitchFamily="34" charset="0"/>
            </a:endParaRPr>
          </a:p>
        </p:txBody>
      </p:sp>
      <p:sp>
        <p:nvSpPr>
          <p:cNvPr id="3" name="Rectangle 2"/>
          <p:cNvSpPr/>
          <p:nvPr/>
        </p:nvSpPr>
        <p:spPr>
          <a:xfrm>
            <a:off x="5054137" y="219780"/>
            <a:ext cx="3160032" cy="646331"/>
          </a:xfrm>
          <a:prstGeom prst="rect">
            <a:avLst/>
          </a:prstGeom>
        </p:spPr>
        <p:txBody>
          <a:bodyPr wrap="none">
            <a:spAutoFit/>
          </a:bodyPr>
          <a:lstStyle/>
          <a:p>
            <a:r>
              <a:rPr lang="en-US" sz="3600" b="1" dirty="0">
                <a:solidFill>
                  <a:prstClr val="black"/>
                </a:solidFill>
                <a:latin typeface="Arial" panose="020B0604020202020204" pitchFamily="34" charset="0"/>
                <a:cs typeface="Arial" panose="020B0604020202020204" pitchFamily="34" charset="0"/>
              </a:rPr>
              <a:t>IEEE 802.11g </a:t>
            </a:r>
            <a:endParaRPr lang="en-IN" sz="3600" b="1"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886B27FE-A2F8-44F2-BC74-D375D13E5AA1}"/>
              </a:ext>
            </a:extLst>
          </p:cNvPr>
          <p:cNvSpPr>
            <a:spLocks noGrp="1"/>
          </p:cNvSpPr>
          <p:nvPr>
            <p:ph type="dt" sz="half" idx="10"/>
          </p:nvPr>
        </p:nvSpPr>
        <p:spPr/>
        <p:txBody>
          <a:bodyPr/>
          <a:lstStyle/>
          <a:p>
            <a:fld id="{460540B2-1EEA-454F-8FE2-8AF28055A083}" type="datetime1">
              <a:rPr lang="en-IN" smtClean="0"/>
              <a:t>25-03-2023</a:t>
            </a:fld>
            <a:endParaRPr lang="en-IN"/>
          </a:p>
        </p:txBody>
      </p:sp>
      <p:sp>
        <p:nvSpPr>
          <p:cNvPr id="5" name="Slide Number Placeholder 4">
            <a:extLst>
              <a:ext uri="{FF2B5EF4-FFF2-40B4-BE49-F238E27FC236}">
                <a16:creationId xmlns:a16="http://schemas.microsoft.com/office/drawing/2014/main" id="{8F0C977E-107C-4D40-8234-786254935FD2}"/>
              </a:ext>
            </a:extLst>
          </p:cNvPr>
          <p:cNvSpPr>
            <a:spLocks noGrp="1"/>
          </p:cNvSpPr>
          <p:nvPr>
            <p:ph type="sldNum" sz="quarter" idx="12"/>
          </p:nvPr>
        </p:nvSpPr>
        <p:spPr/>
        <p:txBody>
          <a:bodyPr/>
          <a:lstStyle/>
          <a:p>
            <a:fld id="{A2D3AD60-8DFE-4A91-8D6A-A890996E6D96}" type="slidenum">
              <a:rPr lang="en-IN" smtClean="0"/>
              <a:t>216</a:t>
            </a:fld>
            <a:endParaRPr lang="en-IN"/>
          </a:p>
        </p:txBody>
      </p:sp>
    </p:spTree>
    <p:extLst>
      <p:ext uri="{BB962C8B-B14F-4D97-AF65-F5344CB8AC3E}">
        <p14:creationId xmlns:p14="http://schemas.microsoft.com/office/powerpoint/2010/main" val="1724893387"/>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7580" y="860434"/>
            <a:ext cx="11107164" cy="5678478"/>
          </a:xfrm>
          <a:prstGeom prst="rect">
            <a:avLst/>
          </a:prstGeom>
        </p:spPr>
        <p:txBody>
          <a:bodyPr wrap="square">
            <a:spAutoFit/>
          </a:bodyPr>
          <a:lstStyle/>
          <a:p>
            <a:pPr marL="285750" indent="-285750" algn="just">
              <a:lnSpc>
                <a:spcPct val="150000"/>
              </a:lnSpc>
              <a:buFont typeface="Wingdings" panose="05000000000000000000" pitchFamily="2" charset="2"/>
              <a:buChar char="ü"/>
            </a:pPr>
            <a:r>
              <a:rPr lang="en-US" dirty="0"/>
              <a:t> </a:t>
            </a:r>
            <a:r>
              <a:rPr lang="en-US" sz="2200" dirty="0">
                <a:solidFill>
                  <a:schemeClr val="bg1"/>
                </a:solidFill>
                <a:latin typeface="Arial" panose="020B0604020202020204" pitchFamily="34" charset="0"/>
                <a:cs typeface="Arial" panose="020B0604020202020204" pitchFamily="34" charset="0"/>
              </a:rPr>
              <a:t>The 802.11n standard was ratified in </a:t>
            </a:r>
            <a:r>
              <a:rPr lang="en-US" sz="2200" dirty="0">
                <a:solidFill>
                  <a:srgbClr val="C00000"/>
                </a:solidFill>
                <a:latin typeface="Arial" panose="020B0604020202020204" pitchFamily="34" charset="0"/>
                <a:cs typeface="Arial" panose="020B0604020202020204" pitchFamily="34" charset="0"/>
              </a:rPr>
              <a:t>2009</a:t>
            </a:r>
            <a:r>
              <a:rPr lang="en-US" sz="2200" dirty="0">
                <a:latin typeface="Arial" panose="020B0604020202020204" pitchFamily="34" charset="0"/>
                <a:cs typeface="Arial" panose="020B0604020202020204" pitchFamily="34" charset="0"/>
              </a:rPr>
              <a:t> </a:t>
            </a:r>
            <a:r>
              <a:rPr lang="en-US" sz="2200" dirty="0">
                <a:solidFill>
                  <a:schemeClr val="bg1"/>
                </a:solidFill>
                <a:latin typeface="Arial" panose="020B0604020202020204" pitchFamily="34" charset="0"/>
                <a:cs typeface="Arial" panose="020B0604020202020204" pitchFamily="34" charset="0"/>
              </a:rPr>
              <a:t>and it utilizes multiple wireless antennas in tandem to transmit and receive data. </a:t>
            </a:r>
          </a:p>
          <a:p>
            <a:pPr marL="342900" indent="-342900" algn="just">
              <a:lnSpc>
                <a:spcPct val="150000"/>
              </a:lnSpc>
              <a:buFont typeface="Wingdings" panose="05000000000000000000" pitchFamily="2" charset="2"/>
              <a:buChar char="ü"/>
            </a:pPr>
            <a:r>
              <a:rPr lang="en-US" sz="2200" dirty="0">
                <a:solidFill>
                  <a:schemeClr val="bg1"/>
                </a:solidFill>
                <a:latin typeface="Arial" panose="020B0604020202020204" pitchFamily="34" charset="0"/>
                <a:cs typeface="Arial" panose="020B0604020202020204" pitchFamily="34" charset="0"/>
              </a:rPr>
              <a:t>The IEEE802.11n standard employs </a:t>
            </a:r>
            <a:r>
              <a:rPr lang="en-US" sz="2200" dirty="0">
                <a:solidFill>
                  <a:srgbClr val="C00000"/>
                </a:solidFill>
                <a:latin typeface="Arial" panose="020B0604020202020204" pitchFamily="34" charset="0"/>
                <a:cs typeface="Arial" panose="020B0604020202020204" pitchFamily="34" charset="0"/>
              </a:rPr>
              <a:t>OFDM modulation technique</a:t>
            </a:r>
            <a:r>
              <a:rPr lang="en-US" sz="2200" dirty="0">
                <a:latin typeface="Arial" panose="020B0604020202020204" pitchFamily="34" charset="0"/>
                <a:cs typeface="Arial" panose="020B0604020202020204" pitchFamily="34" charset="0"/>
              </a:rPr>
              <a:t>.</a:t>
            </a:r>
          </a:p>
          <a:p>
            <a:pPr marL="342900" indent="-342900" algn="just">
              <a:lnSpc>
                <a:spcPct val="150000"/>
              </a:lnSpc>
              <a:buFont typeface="Wingdings" panose="05000000000000000000" pitchFamily="2" charset="2"/>
              <a:buChar char="ü"/>
            </a:pPr>
            <a:r>
              <a:rPr lang="en-US" sz="2200" dirty="0">
                <a:solidFill>
                  <a:schemeClr val="bg1"/>
                </a:solidFill>
                <a:latin typeface="Arial" panose="020B0604020202020204" pitchFamily="34" charset="0"/>
                <a:cs typeface="Arial" panose="020B0604020202020204" pitchFamily="34" charset="0"/>
              </a:rPr>
              <a:t> The antenna technology used is </a:t>
            </a:r>
            <a:r>
              <a:rPr lang="en-US" sz="2200" dirty="0">
                <a:solidFill>
                  <a:srgbClr val="C00000"/>
                </a:solidFill>
                <a:latin typeface="Arial" panose="020B0604020202020204" pitchFamily="34" charset="0"/>
                <a:cs typeface="Arial" panose="020B0604020202020204" pitchFamily="34" charset="0"/>
              </a:rPr>
              <a:t>Multiple Input, Multiple Output (MIMO). </a:t>
            </a:r>
            <a:r>
              <a:rPr lang="en-US" sz="2200" dirty="0">
                <a:solidFill>
                  <a:schemeClr val="bg1"/>
                </a:solidFill>
                <a:latin typeface="Arial" panose="020B0604020202020204" pitchFamily="34" charset="0"/>
                <a:cs typeface="Arial" panose="020B0604020202020204" pitchFamily="34" charset="0"/>
              </a:rPr>
              <a:t>It coordinate multiple simultaneous radio signals. The MIMO increases both the range and throughput of a wireless network. </a:t>
            </a:r>
          </a:p>
          <a:p>
            <a:pPr marL="342900" indent="-342900" algn="just">
              <a:lnSpc>
                <a:spcPct val="150000"/>
              </a:lnSpc>
              <a:buFont typeface="Wingdings" panose="05000000000000000000" pitchFamily="2" charset="2"/>
              <a:buChar char="ü"/>
            </a:pPr>
            <a:r>
              <a:rPr lang="en-US" sz="2200" dirty="0">
                <a:solidFill>
                  <a:schemeClr val="bg1"/>
                </a:solidFill>
                <a:latin typeface="Arial" panose="020B0604020202020204" pitchFamily="34" charset="0"/>
                <a:cs typeface="Arial" panose="020B0604020202020204" pitchFamily="34" charset="0"/>
              </a:rPr>
              <a:t>An additional technique employed by 802.11n involves </a:t>
            </a:r>
            <a:r>
              <a:rPr lang="en-US" sz="2200" dirty="0">
                <a:solidFill>
                  <a:srgbClr val="C00000"/>
                </a:solidFill>
                <a:latin typeface="Arial" panose="020B0604020202020204" pitchFamily="34" charset="0"/>
                <a:cs typeface="Arial" panose="020B0604020202020204" pitchFamily="34" charset="0"/>
              </a:rPr>
              <a:t>increasing the channel bandwidth from 20MHz to 40MHz. </a:t>
            </a:r>
          </a:p>
          <a:p>
            <a:pPr marL="342900" indent="-342900" algn="just">
              <a:lnSpc>
                <a:spcPct val="150000"/>
              </a:lnSpc>
              <a:buFont typeface="Wingdings" panose="05000000000000000000" pitchFamily="2" charset="2"/>
              <a:buChar char="ü"/>
            </a:pPr>
            <a:r>
              <a:rPr lang="en-US" sz="2200" dirty="0">
                <a:solidFill>
                  <a:schemeClr val="bg1"/>
                </a:solidFill>
                <a:latin typeface="Arial" panose="020B0604020202020204" pitchFamily="34" charset="0"/>
                <a:cs typeface="Arial" panose="020B0604020202020204" pitchFamily="34" charset="0"/>
              </a:rPr>
              <a:t>The 802.11n standard support </a:t>
            </a:r>
            <a:r>
              <a:rPr lang="en-US" sz="2200" dirty="0">
                <a:solidFill>
                  <a:srgbClr val="C00000"/>
                </a:solidFill>
                <a:latin typeface="Arial" panose="020B0604020202020204" pitchFamily="34" charset="0"/>
                <a:cs typeface="Arial" panose="020B0604020202020204" pitchFamily="34" charset="0"/>
              </a:rPr>
              <a:t>maximum theoretical network bandwidth up to 300 Mbps. </a:t>
            </a:r>
          </a:p>
          <a:p>
            <a:pPr marL="342900" indent="-342900" algn="just">
              <a:lnSpc>
                <a:spcPct val="150000"/>
              </a:lnSpc>
              <a:buFont typeface="Wingdings" panose="05000000000000000000" pitchFamily="2" charset="2"/>
              <a:buChar char="ü"/>
            </a:pPr>
            <a:r>
              <a:rPr lang="en-US" sz="2200" dirty="0">
                <a:solidFill>
                  <a:schemeClr val="bg1"/>
                </a:solidFill>
                <a:latin typeface="Arial" panose="020B0604020202020204" pitchFamily="34" charset="0"/>
                <a:cs typeface="Arial" panose="020B0604020202020204" pitchFamily="34" charset="0"/>
              </a:rPr>
              <a:t>The IEEE802.11n </a:t>
            </a:r>
            <a:r>
              <a:rPr lang="en-US" sz="2200" dirty="0">
                <a:solidFill>
                  <a:srgbClr val="C00000"/>
                </a:solidFill>
                <a:latin typeface="Arial" panose="020B0604020202020204" pitchFamily="34" charset="0"/>
                <a:cs typeface="Arial" panose="020B0604020202020204" pitchFamily="34" charset="0"/>
              </a:rPr>
              <a:t>indoor/outdoor ranges are 75m, and 250m respectively.</a:t>
            </a:r>
            <a:endParaRPr lang="en-IN" sz="2200" dirty="0">
              <a:solidFill>
                <a:srgbClr val="C00000"/>
              </a:solidFill>
              <a:latin typeface="Arial" panose="020B0604020202020204" pitchFamily="34" charset="0"/>
              <a:cs typeface="Arial" panose="020B0604020202020204" pitchFamily="34" charset="0"/>
            </a:endParaRPr>
          </a:p>
        </p:txBody>
      </p:sp>
      <p:sp>
        <p:nvSpPr>
          <p:cNvPr id="3" name="Rectangle 2"/>
          <p:cNvSpPr/>
          <p:nvPr/>
        </p:nvSpPr>
        <p:spPr>
          <a:xfrm>
            <a:off x="4296889" y="0"/>
            <a:ext cx="3160032" cy="646331"/>
          </a:xfrm>
          <a:prstGeom prst="rect">
            <a:avLst/>
          </a:prstGeom>
        </p:spPr>
        <p:txBody>
          <a:bodyPr wrap="none">
            <a:spAutoFit/>
          </a:bodyPr>
          <a:lstStyle/>
          <a:p>
            <a:r>
              <a:rPr lang="en-US" sz="3600" b="1" dirty="0">
                <a:solidFill>
                  <a:schemeClr val="bg1"/>
                </a:solidFill>
                <a:latin typeface="Arial" panose="020B0604020202020204" pitchFamily="34" charset="0"/>
                <a:cs typeface="Arial" panose="020B0604020202020204" pitchFamily="34" charset="0"/>
              </a:rPr>
              <a:t>IEEE 802.11n </a:t>
            </a:r>
            <a:endParaRPr lang="en-IN" sz="3600" b="1" dirty="0">
              <a:solidFill>
                <a:schemeClr val="bg1"/>
              </a:solidFill>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F6D7A729-5E61-43EA-B23E-6E0295BBA9B9}"/>
              </a:ext>
            </a:extLst>
          </p:cNvPr>
          <p:cNvSpPr>
            <a:spLocks noGrp="1"/>
          </p:cNvSpPr>
          <p:nvPr>
            <p:ph type="dt" sz="half" idx="10"/>
          </p:nvPr>
        </p:nvSpPr>
        <p:spPr/>
        <p:txBody>
          <a:bodyPr/>
          <a:lstStyle/>
          <a:p>
            <a:fld id="{4CE69218-1048-4F9F-89FA-439495F4D51B}" type="datetime1">
              <a:rPr lang="en-IN" smtClean="0"/>
              <a:t>25-03-2023</a:t>
            </a:fld>
            <a:endParaRPr lang="en-IN"/>
          </a:p>
        </p:txBody>
      </p:sp>
      <p:sp>
        <p:nvSpPr>
          <p:cNvPr id="5" name="Slide Number Placeholder 4">
            <a:extLst>
              <a:ext uri="{FF2B5EF4-FFF2-40B4-BE49-F238E27FC236}">
                <a16:creationId xmlns:a16="http://schemas.microsoft.com/office/drawing/2014/main" id="{6A55DEAE-A47C-4A6C-BE00-2BFA9C9A35D0}"/>
              </a:ext>
            </a:extLst>
          </p:cNvPr>
          <p:cNvSpPr>
            <a:spLocks noGrp="1"/>
          </p:cNvSpPr>
          <p:nvPr>
            <p:ph type="sldNum" sz="quarter" idx="12"/>
          </p:nvPr>
        </p:nvSpPr>
        <p:spPr/>
        <p:txBody>
          <a:bodyPr/>
          <a:lstStyle/>
          <a:p>
            <a:fld id="{A2D3AD60-8DFE-4A91-8D6A-A890996E6D96}" type="slidenum">
              <a:rPr lang="en-IN" smtClean="0"/>
              <a:t>217</a:t>
            </a:fld>
            <a:endParaRPr lang="en-IN"/>
          </a:p>
        </p:txBody>
      </p:sp>
    </p:spTree>
    <p:extLst>
      <p:ext uri="{BB962C8B-B14F-4D97-AF65-F5344CB8AC3E}">
        <p14:creationId xmlns:p14="http://schemas.microsoft.com/office/powerpoint/2010/main" val="390787401"/>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2706" y="857347"/>
            <a:ext cx="11169749" cy="5078313"/>
          </a:xfrm>
          <a:prstGeom prst="rect">
            <a:avLst/>
          </a:prstGeom>
        </p:spPr>
        <p:txBody>
          <a:bodyPr wrap="square">
            <a:spAutoFit/>
          </a:bodyPr>
          <a:lstStyle/>
          <a:p>
            <a:pPr marL="342900" indent="-3429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IEEE 802.11ac is the </a:t>
            </a:r>
            <a:r>
              <a:rPr lang="en-US" sz="2400" dirty="0">
                <a:solidFill>
                  <a:srgbClr val="C00000"/>
                </a:solidFill>
                <a:latin typeface="Arial" panose="020B0604020202020204" pitchFamily="34" charset="0"/>
                <a:cs typeface="Arial" panose="020B0604020202020204" pitchFamily="34" charset="0"/>
              </a:rPr>
              <a:t>fifth generation in Wi-Fi </a:t>
            </a:r>
            <a:r>
              <a:rPr lang="en-US" sz="2400" dirty="0">
                <a:solidFill>
                  <a:schemeClr val="bg1"/>
                </a:solidFill>
                <a:latin typeface="Arial" panose="020B0604020202020204" pitchFamily="34" charset="0"/>
                <a:cs typeface="Arial" panose="020B0604020202020204" pitchFamily="34" charset="0"/>
              </a:rPr>
              <a:t>networking standards released </a:t>
            </a:r>
            <a:r>
              <a:rPr lang="en-US" sz="2400" dirty="0">
                <a:solidFill>
                  <a:srgbClr val="C00000"/>
                </a:solidFill>
                <a:latin typeface="Arial" panose="020B0604020202020204" pitchFamily="34" charset="0"/>
                <a:cs typeface="Arial" panose="020B0604020202020204" pitchFamily="34" charset="0"/>
              </a:rPr>
              <a:t>December 2013</a:t>
            </a:r>
            <a:r>
              <a:rPr lang="en-US" sz="2400" dirty="0">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This standard </a:t>
            </a:r>
            <a:r>
              <a:rPr lang="en-US" sz="2400" dirty="0">
                <a:solidFill>
                  <a:srgbClr val="C00000"/>
                </a:solidFill>
                <a:latin typeface="Arial" panose="020B0604020202020204" pitchFamily="34" charset="0"/>
                <a:cs typeface="Arial" panose="020B0604020202020204" pitchFamily="34" charset="0"/>
              </a:rPr>
              <a:t>operating frequency is 5GHz</a:t>
            </a:r>
            <a:r>
              <a:rPr lang="en-US" sz="2400" dirty="0">
                <a:latin typeface="Arial" panose="020B0604020202020204" pitchFamily="34" charset="0"/>
                <a:cs typeface="Arial" panose="020B0604020202020204" pitchFamily="34" charset="0"/>
              </a:rPr>
              <a:t>, </a:t>
            </a:r>
            <a:r>
              <a:rPr lang="en-US" sz="2400" dirty="0">
                <a:solidFill>
                  <a:schemeClr val="bg1"/>
                </a:solidFill>
                <a:latin typeface="Arial" panose="020B0604020202020204" pitchFamily="34" charset="0"/>
                <a:cs typeface="Arial" panose="020B0604020202020204" pitchFamily="34" charset="0"/>
              </a:rPr>
              <a:t>and</a:t>
            </a:r>
            <a:r>
              <a:rPr lang="en-US" sz="2400" dirty="0">
                <a:latin typeface="Arial" panose="020B0604020202020204" pitchFamily="34" charset="0"/>
                <a:cs typeface="Arial" panose="020B0604020202020204" pitchFamily="34" charset="0"/>
              </a:rPr>
              <a:t> </a:t>
            </a:r>
            <a:r>
              <a:rPr lang="en-US" sz="2400" dirty="0">
                <a:solidFill>
                  <a:srgbClr val="C00000"/>
                </a:solidFill>
                <a:latin typeface="Arial" panose="020B0604020202020204" pitchFamily="34" charset="0"/>
                <a:cs typeface="Arial" panose="020B0604020202020204" pitchFamily="34" charset="0"/>
              </a:rPr>
              <a:t>bandwidth of 20, 40, 80, 160MHz sectors. </a:t>
            </a:r>
          </a:p>
          <a:p>
            <a:pPr marL="342900" indent="-342900" algn="r">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The stream rates ranges for these bandwidth sectors are </a:t>
            </a:r>
            <a:r>
              <a:rPr lang="en-US" sz="2400" dirty="0">
                <a:solidFill>
                  <a:srgbClr val="C00000"/>
                </a:solidFill>
                <a:latin typeface="Arial" panose="020B0604020202020204" pitchFamily="34" charset="0"/>
                <a:cs typeface="Arial" panose="020B0604020202020204" pitchFamily="34" charset="0"/>
              </a:rPr>
              <a:t>7.2 - 96.3Mbps for 20MHz, and 15 – 200Mbps for 40MHz, 32.5 - 433.3Mbps for 80MHz, and 65 - 866.7Mbps for 160MHz. </a:t>
            </a:r>
          </a:p>
          <a:p>
            <a:pPr marL="342900" indent="-3429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This standard exhibits better performance, and better coverage compared to IEEE 802.11a,b,g and n standards. </a:t>
            </a:r>
          </a:p>
        </p:txBody>
      </p:sp>
      <p:sp>
        <p:nvSpPr>
          <p:cNvPr id="3" name="Rectangle 2"/>
          <p:cNvSpPr/>
          <p:nvPr/>
        </p:nvSpPr>
        <p:spPr>
          <a:xfrm>
            <a:off x="4819884" y="221440"/>
            <a:ext cx="3390865" cy="646331"/>
          </a:xfrm>
          <a:prstGeom prst="rect">
            <a:avLst/>
          </a:prstGeom>
        </p:spPr>
        <p:txBody>
          <a:bodyPr wrap="none">
            <a:spAutoFit/>
          </a:bodyPr>
          <a:lstStyle/>
          <a:p>
            <a:r>
              <a:rPr lang="en-US" sz="3600" b="1" dirty="0">
                <a:solidFill>
                  <a:schemeClr val="bg1"/>
                </a:solidFill>
                <a:latin typeface="Arial" panose="020B0604020202020204" pitchFamily="34" charset="0"/>
                <a:cs typeface="Arial" panose="020B0604020202020204" pitchFamily="34" charset="0"/>
              </a:rPr>
              <a:t>IEEE 802.11ac </a:t>
            </a:r>
            <a:endParaRPr lang="en-IN" sz="3600" b="1" dirty="0">
              <a:solidFill>
                <a:schemeClr val="bg1"/>
              </a:solidFill>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68409066-5374-477E-8A23-48F525A5A9A0}"/>
              </a:ext>
            </a:extLst>
          </p:cNvPr>
          <p:cNvSpPr>
            <a:spLocks noGrp="1"/>
          </p:cNvSpPr>
          <p:nvPr>
            <p:ph type="dt" sz="half" idx="10"/>
          </p:nvPr>
        </p:nvSpPr>
        <p:spPr/>
        <p:txBody>
          <a:bodyPr/>
          <a:lstStyle/>
          <a:p>
            <a:fld id="{560EA417-BD20-41F0-AE78-48A635D21816}" type="datetime1">
              <a:rPr lang="en-IN" smtClean="0"/>
              <a:t>25-03-2023</a:t>
            </a:fld>
            <a:endParaRPr lang="en-IN"/>
          </a:p>
        </p:txBody>
      </p:sp>
      <p:sp>
        <p:nvSpPr>
          <p:cNvPr id="5" name="Slide Number Placeholder 4">
            <a:extLst>
              <a:ext uri="{FF2B5EF4-FFF2-40B4-BE49-F238E27FC236}">
                <a16:creationId xmlns:a16="http://schemas.microsoft.com/office/drawing/2014/main" id="{98827061-86F9-498E-83C7-E52BE91EF67B}"/>
              </a:ext>
            </a:extLst>
          </p:cNvPr>
          <p:cNvSpPr>
            <a:spLocks noGrp="1"/>
          </p:cNvSpPr>
          <p:nvPr>
            <p:ph type="sldNum" sz="quarter" idx="12"/>
          </p:nvPr>
        </p:nvSpPr>
        <p:spPr/>
        <p:txBody>
          <a:bodyPr/>
          <a:lstStyle/>
          <a:p>
            <a:fld id="{A2D3AD60-8DFE-4A91-8D6A-A890996E6D96}" type="slidenum">
              <a:rPr lang="en-IN" smtClean="0"/>
              <a:t>218</a:t>
            </a:fld>
            <a:endParaRPr lang="en-IN"/>
          </a:p>
        </p:txBody>
      </p:sp>
    </p:spTree>
    <p:extLst>
      <p:ext uri="{BB962C8B-B14F-4D97-AF65-F5344CB8AC3E}">
        <p14:creationId xmlns:p14="http://schemas.microsoft.com/office/powerpoint/2010/main" val="398525069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8625" y="1316230"/>
            <a:ext cx="10635175" cy="3970318"/>
          </a:xfrm>
          <a:prstGeom prst="rect">
            <a:avLst/>
          </a:prstGeom>
        </p:spPr>
        <p:txBody>
          <a:bodyPr wrap="square">
            <a:spAutoFit/>
          </a:bodyPr>
          <a:lstStyle/>
          <a:p>
            <a:pPr marL="342900" lvl="0" indent="-342900" algn="just">
              <a:lnSpc>
                <a:spcPct val="150000"/>
              </a:lnSpc>
              <a:buFont typeface="Wingdings" panose="05000000000000000000" pitchFamily="2" charset="2"/>
              <a:buChar char="ü"/>
            </a:pPr>
            <a:r>
              <a:rPr lang="en-US" sz="2400" dirty="0">
                <a:solidFill>
                  <a:prstClr val="black"/>
                </a:solidFill>
                <a:latin typeface="Arial" panose="020B0604020202020204" pitchFamily="34" charset="0"/>
                <a:cs typeface="Arial" panose="020B0604020202020204" pitchFamily="34" charset="0"/>
              </a:rPr>
              <a:t>The 802.11ac standard uses a wider channel and an improved modulation scheme that also supports more clients. </a:t>
            </a:r>
          </a:p>
          <a:p>
            <a:pPr marL="342900" lvl="0" indent="-342900" algn="just">
              <a:lnSpc>
                <a:spcPct val="150000"/>
              </a:lnSpc>
              <a:buFont typeface="Wingdings" panose="05000000000000000000" pitchFamily="2" charset="2"/>
              <a:buChar char="ü"/>
            </a:pPr>
            <a:r>
              <a:rPr lang="en-US" sz="2400" dirty="0">
                <a:solidFill>
                  <a:prstClr val="black"/>
                </a:solidFill>
                <a:latin typeface="Arial" panose="020B0604020202020204" pitchFamily="34" charset="0"/>
                <a:cs typeface="Arial" panose="020B0604020202020204" pitchFamily="34" charset="0"/>
              </a:rPr>
              <a:t>The IEEE 802.11ac standard utilizes a </a:t>
            </a:r>
            <a:r>
              <a:rPr lang="en-US" sz="2400" dirty="0">
                <a:solidFill>
                  <a:srgbClr val="C00000"/>
                </a:solidFill>
                <a:latin typeface="Arial" panose="020B0604020202020204" pitchFamily="34" charset="0"/>
                <a:cs typeface="Arial" panose="020B0604020202020204" pitchFamily="34" charset="0"/>
              </a:rPr>
              <a:t>modulation technique known as multi-user MIMO.</a:t>
            </a:r>
            <a:r>
              <a:rPr lang="en-US" sz="2400" dirty="0">
                <a:solidFill>
                  <a:prstClr val="black"/>
                </a:solidFill>
                <a:latin typeface="Arial" panose="020B0604020202020204" pitchFamily="34" charset="0"/>
                <a:cs typeface="Arial" panose="020B0604020202020204" pitchFamily="34" charset="0"/>
              </a:rPr>
              <a:t> This technique allows a set of users or wireless terminals, each with one or more antennas, o communicate with each other. </a:t>
            </a:r>
          </a:p>
          <a:p>
            <a:pPr marL="342900" lvl="0" indent="-342900" algn="just">
              <a:lnSpc>
                <a:spcPct val="150000"/>
              </a:lnSpc>
              <a:buFont typeface="Wingdings" panose="05000000000000000000" pitchFamily="2" charset="2"/>
              <a:buChar char="ü"/>
            </a:pPr>
            <a:r>
              <a:rPr lang="en-US" sz="2400" dirty="0">
                <a:solidFill>
                  <a:srgbClr val="C00000"/>
                </a:solidFill>
                <a:latin typeface="Arial" panose="020B0604020202020204" pitchFamily="34" charset="0"/>
                <a:cs typeface="Arial" panose="020B0604020202020204" pitchFamily="34" charset="0"/>
              </a:rPr>
              <a:t>The indoor range is 35m, and there is no recorded max for outdoor range</a:t>
            </a:r>
            <a:r>
              <a:rPr lang="en-US" sz="2400" dirty="0">
                <a:solidFill>
                  <a:prstClr val="black"/>
                </a:solidFill>
                <a:latin typeface="Arial" panose="020B0604020202020204" pitchFamily="34" charset="0"/>
                <a:cs typeface="Arial" panose="020B0604020202020204" pitchFamily="34" charset="0"/>
              </a:rPr>
              <a:t>.</a:t>
            </a:r>
            <a:endParaRPr lang="en-IN" dirty="0"/>
          </a:p>
        </p:txBody>
      </p:sp>
      <p:sp>
        <p:nvSpPr>
          <p:cNvPr id="3" name="Date Placeholder 2">
            <a:extLst>
              <a:ext uri="{FF2B5EF4-FFF2-40B4-BE49-F238E27FC236}">
                <a16:creationId xmlns:a16="http://schemas.microsoft.com/office/drawing/2014/main" id="{8ACB9704-509E-4F9F-B091-1B97E078EAD5}"/>
              </a:ext>
            </a:extLst>
          </p:cNvPr>
          <p:cNvSpPr>
            <a:spLocks noGrp="1"/>
          </p:cNvSpPr>
          <p:nvPr>
            <p:ph type="dt" sz="half" idx="10"/>
          </p:nvPr>
        </p:nvSpPr>
        <p:spPr/>
        <p:txBody>
          <a:bodyPr/>
          <a:lstStyle/>
          <a:p>
            <a:fld id="{26038784-5FAB-4705-AD31-AADBE8602C51}" type="datetime1">
              <a:rPr lang="en-IN" smtClean="0"/>
              <a:t>25-03-2023</a:t>
            </a:fld>
            <a:endParaRPr lang="en-IN"/>
          </a:p>
        </p:txBody>
      </p:sp>
      <p:sp>
        <p:nvSpPr>
          <p:cNvPr id="4" name="Slide Number Placeholder 3">
            <a:extLst>
              <a:ext uri="{FF2B5EF4-FFF2-40B4-BE49-F238E27FC236}">
                <a16:creationId xmlns:a16="http://schemas.microsoft.com/office/drawing/2014/main" id="{4C79DA69-D758-42D1-BA4F-D5582CB5794C}"/>
              </a:ext>
            </a:extLst>
          </p:cNvPr>
          <p:cNvSpPr>
            <a:spLocks noGrp="1"/>
          </p:cNvSpPr>
          <p:nvPr>
            <p:ph type="sldNum" sz="quarter" idx="12"/>
          </p:nvPr>
        </p:nvSpPr>
        <p:spPr/>
        <p:txBody>
          <a:bodyPr/>
          <a:lstStyle/>
          <a:p>
            <a:fld id="{A2D3AD60-8DFE-4A91-8D6A-A890996E6D96}" type="slidenum">
              <a:rPr lang="en-IN" smtClean="0"/>
              <a:t>219</a:t>
            </a:fld>
            <a:endParaRPr lang="en-IN"/>
          </a:p>
        </p:txBody>
      </p:sp>
    </p:spTree>
    <p:extLst>
      <p:ext uri="{BB962C8B-B14F-4D97-AF65-F5344CB8AC3E}">
        <p14:creationId xmlns:p14="http://schemas.microsoft.com/office/powerpoint/2010/main" val="1084938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E710F-57DB-4D63-8A94-AD2DCCB99BFA}" type="datetime1">
              <a:rPr lang="en-US" smtClean="0"/>
              <a:t>3/25/2023</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22</a:t>
            </a:fld>
            <a:endParaRPr lang="en-US"/>
          </a:p>
        </p:txBody>
      </p:sp>
      <p:sp>
        <p:nvSpPr>
          <p:cNvPr id="5" name="Rectangle 4"/>
          <p:cNvSpPr/>
          <p:nvPr/>
        </p:nvSpPr>
        <p:spPr>
          <a:xfrm>
            <a:off x="958532" y="804961"/>
            <a:ext cx="8349241" cy="6186309"/>
          </a:xfrm>
          <a:prstGeom prst="rect">
            <a:avLst/>
          </a:prstGeom>
        </p:spPr>
        <p:txBody>
          <a:bodyPr wrap="square">
            <a:spAutoFit/>
          </a:bodyPr>
          <a:lstStyle/>
          <a:p>
            <a:pPr marL="457200" lvl="0" indent="-4572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A </a:t>
            </a:r>
            <a:r>
              <a:rPr lang="en-US" sz="2400" dirty="0" err="1">
                <a:solidFill>
                  <a:prstClr val="black"/>
                </a:solidFill>
                <a:latin typeface="Arial" panose="020B0604020202020204" pitchFamily="34" charset="0"/>
                <a:cs typeface="Arial" panose="020B0604020202020204" pitchFamily="34" charset="0"/>
              </a:rPr>
              <a:t>WiMAX</a:t>
            </a:r>
            <a:r>
              <a:rPr lang="en-US" sz="2400" dirty="0">
                <a:solidFill>
                  <a:prstClr val="black"/>
                </a:solidFill>
                <a:latin typeface="Arial" panose="020B0604020202020204" pitchFamily="34" charset="0"/>
                <a:cs typeface="Arial" panose="020B0604020202020204" pitchFamily="34" charset="0"/>
              </a:rPr>
              <a:t> BS can provide coverage to a very large area up to a </a:t>
            </a:r>
            <a:r>
              <a:rPr lang="en-US" sz="2400" dirty="0">
                <a:solidFill>
                  <a:srgbClr val="C00000"/>
                </a:solidFill>
                <a:latin typeface="Arial" panose="020B0604020202020204" pitchFamily="34" charset="0"/>
                <a:cs typeface="Arial" panose="020B0604020202020204" pitchFamily="34" charset="0"/>
              </a:rPr>
              <a:t>radius of 6 miles. </a:t>
            </a:r>
          </a:p>
          <a:p>
            <a:pPr marL="457200" lvl="0" indent="-4572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Any wireless device within the coverage area would be able to access the Internet.</a:t>
            </a:r>
          </a:p>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The </a:t>
            </a:r>
            <a:r>
              <a:rPr lang="en-US" sz="2400" dirty="0" err="1">
                <a:solidFill>
                  <a:prstClr val="black"/>
                </a:solidFill>
                <a:latin typeface="Arial" panose="020B0604020202020204" pitchFamily="34" charset="0"/>
                <a:cs typeface="Arial" panose="020B0604020202020204" pitchFamily="34" charset="0"/>
              </a:rPr>
              <a:t>WiMAX</a:t>
            </a:r>
            <a:r>
              <a:rPr lang="en-US" sz="2400" dirty="0">
                <a:solidFill>
                  <a:prstClr val="black"/>
                </a:solidFill>
                <a:latin typeface="Arial" panose="020B0604020202020204" pitchFamily="34" charset="0"/>
                <a:cs typeface="Arial" panose="020B0604020202020204" pitchFamily="34" charset="0"/>
              </a:rPr>
              <a:t> BSs </a:t>
            </a:r>
            <a:r>
              <a:rPr lang="en-US" sz="2400" dirty="0">
                <a:solidFill>
                  <a:srgbClr val="C00000"/>
                </a:solidFill>
                <a:latin typeface="Arial" panose="020B0604020202020204" pitchFamily="34" charset="0"/>
                <a:cs typeface="Arial" panose="020B0604020202020204" pitchFamily="34" charset="0"/>
              </a:rPr>
              <a:t>would use the MAC layer defined in the standard</a:t>
            </a:r>
            <a:r>
              <a:rPr lang="en-US" sz="2400" dirty="0">
                <a:solidFill>
                  <a:prstClr val="black"/>
                </a:solidFill>
                <a:latin typeface="Arial" panose="020B0604020202020204" pitchFamily="34" charset="0"/>
                <a:cs typeface="Arial" panose="020B0604020202020204" pitchFamily="34" charset="0"/>
              </a:rPr>
              <a:t>. </a:t>
            </a:r>
          </a:p>
          <a:p>
            <a:pPr marL="457200" lvl="0" indent="-457200" algn="just">
              <a:lnSpc>
                <a:spcPct val="150000"/>
              </a:lnSpc>
              <a:buFont typeface="Wingdings" panose="05000000000000000000" pitchFamily="2" charset="2"/>
              <a:buChar char="§"/>
            </a:pPr>
            <a:r>
              <a:rPr lang="en-US" sz="2400" dirty="0">
                <a:solidFill>
                  <a:srgbClr val="C00000"/>
                </a:solidFill>
                <a:latin typeface="Arial" panose="020B0604020202020204" pitchFamily="34" charset="0"/>
                <a:cs typeface="Arial" panose="020B0604020202020204" pitchFamily="34" charset="0"/>
              </a:rPr>
              <a:t>A common interface makes the networks interoperable and would allocate uplink (UL) and downlink (DL) bandwidth to subscribers according to their needs, on an essentially real-time basis.</a:t>
            </a:r>
          </a:p>
          <a:p>
            <a:pPr marL="457200" lvl="0" indent="-457200" algn="just">
              <a:lnSpc>
                <a:spcPct val="150000"/>
              </a:lnSpc>
              <a:buFont typeface="Wingdings" panose="05000000000000000000" pitchFamily="2" charset="2"/>
              <a:buChar char="Ø"/>
            </a:pPr>
            <a:endParaRPr lang="en-US" sz="2400" dirty="0">
              <a:solidFill>
                <a:srgbClr val="C000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9641173" y="1194363"/>
            <a:ext cx="2550827" cy="2149754"/>
          </a:xfrm>
          <a:prstGeom prst="rect">
            <a:avLst/>
          </a:prstGeom>
        </p:spPr>
      </p:pic>
    </p:spTree>
    <p:extLst>
      <p:ext uri="{BB962C8B-B14F-4D97-AF65-F5344CB8AC3E}">
        <p14:creationId xmlns:p14="http://schemas.microsoft.com/office/powerpoint/2010/main" val="3080306374"/>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20000" contrast="40000"/>
          </a:blip>
          <a:stretch>
            <a:fillRect/>
          </a:stretch>
        </p:blipFill>
        <p:spPr>
          <a:xfrm>
            <a:off x="436098" y="858130"/>
            <a:ext cx="11563643" cy="4642338"/>
          </a:xfrm>
          <a:prstGeom prst="rect">
            <a:avLst/>
          </a:prstGeom>
        </p:spPr>
      </p:pic>
      <p:sp>
        <p:nvSpPr>
          <p:cNvPr id="3" name="Date Placeholder 2">
            <a:extLst>
              <a:ext uri="{FF2B5EF4-FFF2-40B4-BE49-F238E27FC236}">
                <a16:creationId xmlns:a16="http://schemas.microsoft.com/office/drawing/2014/main" id="{AD449913-BFF0-4968-AB47-6CADCD1E8BBC}"/>
              </a:ext>
            </a:extLst>
          </p:cNvPr>
          <p:cNvSpPr>
            <a:spLocks noGrp="1"/>
          </p:cNvSpPr>
          <p:nvPr>
            <p:ph type="dt" sz="half" idx="10"/>
          </p:nvPr>
        </p:nvSpPr>
        <p:spPr/>
        <p:txBody>
          <a:bodyPr/>
          <a:lstStyle/>
          <a:p>
            <a:fld id="{1D7D4033-A53B-4E0A-9A59-AE620426C940}" type="datetime1">
              <a:rPr lang="en-IN" smtClean="0"/>
              <a:t>25-03-2023</a:t>
            </a:fld>
            <a:endParaRPr lang="en-IN"/>
          </a:p>
        </p:txBody>
      </p:sp>
      <p:sp>
        <p:nvSpPr>
          <p:cNvPr id="4" name="Slide Number Placeholder 3">
            <a:extLst>
              <a:ext uri="{FF2B5EF4-FFF2-40B4-BE49-F238E27FC236}">
                <a16:creationId xmlns:a16="http://schemas.microsoft.com/office/drawing/2014/main" id="{BE44BA41-78BC-4819-85A0-320E716B4253}"/>
              </a:ext>
            </a:extLst>
          </p:cNvPr>
          <p:cNvSpPr>
            <a:spLocks noGrp="1"/>
          </p:cNvSpPr>
          <p:nvPr>
            <p:ph type="sldNum" sz="quarter" idx="12"/>
          </p:nvPr>
        </p:nvSpPr>
        <p:spPr/>
        <p:txBody>
          <a:bodyPr/>
          <a:lstStyle/>
          <a:p>
            <a:fld id="{A2D3AD60-8DFE-4A91-8D6A-A890996E6D96}" type="slidenum">
              <a:rPr lang="en-IN" smtClean="0"/>
              <a:t>220</a:t>
            </a:fld>
            <a:endParaRPr lang="en-IN"/>
          </a:p>
        </p:txBody>
      </p:sp>
    </p:spTree>
    <p:extLst>
      <p:ext uri="{BB962C8B-B14F-4D97-AF65-F5344CB8AC3E}">
        <p14:creationId xmlns:p14="http://schemas.microsoft.com/office/powerpoint/2010/main" val="1488428578"/>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20000" contrast="40000"/>
          </a:blip>
          <a:stretch>
            <a:fillRect/>
          </a:stretch>
        </p:blipFill>
        <p:spPr>
          <a:xfrm>
            <a:off x="393895" y="267287"/>
            <a:ext cx="11057206" cy="6433764"/>
          </a:xfrm>
          <a:prstGeom prst="rect">
            <a:avLst/>
          </a:prstGeom>
        </p:spPr>
      </p:pic>
      <p:sp>
        <p:nvSpPr>
          <p:cNvPr id="3" name="Date Placeholder 2">
            <a:extLst>
              <a:ext uri="{FF2B5EF4-FFF2-40B4-BE49-F238E27FC236}">
                <a16:creationId xmlns:a16="http://schemas.microsoft.com/office/drawing/2014/main" id="{0AC43B25-F1A8-45F6-8550-4A4279045EB3}"/>
              </a:ext>
            </a:extLst>
          </p:cNvPr>
          <p:cNvSpPr>
            <a:spLocks noGrp="1"/>
          </p:cNvSpPr>
          <p:nvPr>
            <p:ph type="dt" sz="half" idx="10"/>
          </p:nvPr>
        </p:nvSpPr>
        <p:spPr/>
        <p:txBody>
          <a:bodyPr/>
          <a:lstStyle/>
          <a:p>
            <a:fld id="{C118C0CF-9803-4941-AB28-C5C4635CEE01}" type="datetime1">
              <a:rPr lang="en-IN" smtClean="0"/>
              <a:t>25-03-2023</a:t>
            </a:fld>
            <a:endParaRPr lang="en-IN"/>
          </a:p>
        </p:txBody>
      </p:sp>
      <p:sp>
        <p:nvSpPr>
          <p:cNvPr id="4" name="Slide Number Placeholder 3">
            <a:extLst>
              <a:ext uri="{FF2B5EF4-FFF2-40B4-BE49-F238E27FC236}">
                <a16:creationId xmlns:a16="http://schemas.microsoft.com/office/drawing/2014/main" id="{5A29DA7B-7FA1-4FA7-99DC-1896C2C9FC4D}"/>
              </a:ext>
            </a:extLst>
          </p:cNvPr>
          <p:cNvSpPr>
            <a:spLocks noGrp="1"/>
          </p:cNvSpPr>
          <p:nvPr>
            <p:ph type="sldNum" sz="quarter" idx="12"/>
          </p:nvPr>
        </p:nvSpPr>
        <p:spPr/>
        <p:txBody>
          <a:bodyPr/>
          <a:lstStyle/>
          <a:p>
            <a:fld id="{A2D3AD60-8DFE-4A91-8D6A-A890996E6D96}" type="slidenum">
              <a:rPr lang="en-IN" smtClean="0"/>
              <a:t>221</a:t>
            </a:fld>
            <a:endParaRPr lang="en-IN"/>
          </a:p>
        </p:txBody>
      </p:sp>
    </p:spTree>
    <p:extLst>
      <p:ext uri="{BB962C8B-B14F-4D97-AF65-F5344CB8AC3E}">
        <p14:creationId xmlns:p14="http://schemas.microsoft.com/office/powerpoint/2010/main" val="978519686"/>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20000" contrast="40000"/>
          </a:blip>
          <a:stretch>
            <a:fillRect/>
          </a:stretch>
        </p:blipFill>
        <p:spPr>
          <a:xfrm>
            <a:off x="0" y="0"/>
            <a:ext cx="12192000" cy="6858000"/>
          </a:xfrm>
          <a:prstGeom prst="rect">
            <a:avLst/>
          </a:prstGeom>
        </p:spPr>
      </p:pic>
      <p:sp>
        <p:nvSpPr>
          <p:cNvPr id="3" name="Date Placeholder 2">
            <a:extLst>
              <a:ext uri="{FF2B5EF4-FFF2-40B4-BE49-F238E27FC236}">
                <a16:creationId xmlns:a16="http://schemas.microsoft.com/office/drawing/2014/main" id="{60A96491-ECC1-4DB1-B510-D6ABD9977F5C}"/>
              </a:ext>
            </a:extLst>
          </p:cNvPr>
          <p:cNvSpPr>
            <a:spLocks noGrp="1"/>
          </p:cNvSpPr>
          <p:nvPr>
            <p:ph type="dt" sz="half" idx="10"/>
          </p:nvPr>
        </p:nvSpPr>
        <p:spPr/>
        <p:txBody>
          <a:bodyPr/>
          <a:lstStyle/>
          <a:p>
            <a:fld id="{74EC93ED-F92B-467E-AB93-1C423C37C777}" type="datetime1">
              <a:rPr lang="en-IN" smtClean="0"/>
              <a:t>25-03-2023</a:t>
            </a:fld>
            <a:endParaRPr lang="en-IN"/>
          </a:p>
        </p:txBody>
      </p:sp>
      <p:sp>
        <p:nvSpPr>
          <p:cNvPr id="4" name="Slide Number Placeholder 3">
            <a:extLst>
              <a:ext uri="{FF2B5EF4-FFF2-40B4-BE49-F238E27FC236}">
                <a16:creationId xmlns:a16="http://schemas.microsoft.com/office/drawing/2014/main" id="{5CE7A951-2EFC-4C8A-8DF0-C1149271A504}"/>
              </a:ext>
            </a:extLst>
          </p:cNvPr>
          <p:cNvSpPr>
            <a:spLocks noGrp="1"/>
          </p:cNvSpPr>
          <p:nvPr>
            <p:ph type="sldNum" sz="quarter" idx="12"/>
          </p:nvPr>
        </p:nvSpPr>
        <p:spPr/>
        <p:txBody>
          <a:bodyPr/>
          <a:lstStyle/>
          <a:p>
            <a:fld id="{A2D3AD60-8DFE-4A91-8D6A-A890996E6D96}" type="slidenum">
              <a:rPr lang="en-IN" smtClean="0"/>
              <a:t>222</a:t>
            </a:fld>
            <a:endParaRPr lang="en-IN"/>
          </a:p>
        </p:txBody>
      </p:sp>
    </p:spTree>
    <p:extLst>
      <p:ext uri="{BB962C8B-B14F-4D97-AF65-F5344CB8AC3E}">
        <p14:creationId xmlns:p14="http://schemas.microsoft.com/office/powerpoint/2010/main" val="2505380336"/>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20000" contrast="40000"/>
          </a:blip>
          <a:stretch>
            <a:fillRect/>
          </a:stretch>
        </p:blipFill>
        <p:spPr>
          <a:xfrm>
            <a:off x="0" y="0"/>
            <a:ext cx="12191999" cy="6858000"/>
          </a:xfrm>
          <a:prstGeom prst="rect">
            <a:avLst/>
          </a:prstGeom>
        </p:spPr>
      </p:pic>
      <p:sp>
        <p:nvSpPr>
          <p:cNvPr id="3" name="Date Placeholder 2">
            <a:extLst>
              <a:ext uri="{FF2B5EF4-FFF2-40B4-BE49-F238E27FC236}">
                <a16:creationId xmlns:a16="http://schemas.microsoft.com/office/drawing/2014/main" id="{514B72D9-614F-4D2B-9DEF-E4CD2B5B12E6}"/>
              </a:ext>
            </a:extLst>
          </p:cNvPr>
          <p:cNvSpPr>
            <a:spLocks noGrp="1"/>
          </p:cNvSpPr>
          <p:nvPr>
            <p:ph type="dt" sz="half" idx="10"/>
          </p:nvPr>
        </p:nvSpPr>
        <p:spPr/>
        <p:txBody>
          <a:bodyPr/>
          <a:lstStyle/>
          <a:p>
            <a:fld id="{56532542-63ED-4A2E-96EA-787D94212801}" type="datetime1">
              <a:rPr lang="en-IN" smtClean="0"/>
              <a:t>25-03-2023</a:t>
            </a:fld>
            <a:endParaRPr lang="en-IN"/>
          </a:p>
        </p:txBody>
      </p:sp>
      <p:sp>
        <p:nvSpPr>
          <p:cNvPr id="4" name="Slide Number Placeholder 3">
            <a:extLst>
              <a:ext uri="{FF2B5EF4-FFF2-40B4-BE49-F238E27FC236}">
                <a16:creationId xmlns:a16="http://schemas.microsoft.com/office/drawing/2014/main" id="{0FABB7D6-0A7C-4628-8A87-B540BEE942DA}"/>
              </a:ext>
            </a:extLst>
          </p:cNvPr>
          <p:cNvSpPr>
            <a:spLocks noGrp="1"/>
          </p:cNvSpPr>
          <p:nvPr>
            <p:ph type="sldNum" sz="quarter" idx="12"/>
          </p:nvPr>
        </p:nvSpPr>
        <p:spPr/>
        <p:txBody>
          <a:bodyPr/>
          <a:lstStyle/>
          <a:p>
            <a:fld id="{A2D3AD60-8DFE-4A91-8D6A-A890996E6D96}" type="slidenum">
              <a:rPr lang="en-IN" smtClean="0"/>
              <a:t>223</a:t>
            </a:fld>
            <a:endParaRPr lang="en-IN"/>
          </a:p>
        </p:txBody>
      </p:sp>
    </p:spTree>
    <p:extLst>
      <p:ext uri="{BB962C8B-B14F-4D97-AF65-F5344CB8AC3E}">
        <p14:creationId xmlns:p14="http://schemas.microsoft.com/office/powerpoint/2010/main" val="268509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3/25/2023</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23</a:t>
            </a:fld>
            <a:endParaRPr lang="en-US"/>
          </a:p>
        </p:txBody>
      </p:sp>
      <p:sp>
        <p:nvSpPr>
          <p:cNvPr id="5" name="TextBox 4"/>
          <p:cNvSpPr txBox="1"/>
          <p:nvPr/>
        </p:nvSpPr>
        <p:spPr>
          <a:xfrm>
            <a:off x="797029" y="999857"/>
            <a:ext cx="10668140" cy="452431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Each BS provides wireless coverage over an area called a </a:t>
            </a:r>
            <a:r>
              <a:rPr lang="en-US" sz="2400" i="1" dirty="0">
                <a:solidFill>
                  <a:schemeClr val="bg1"/>
                </a:solidFill>
                <a:latin typeface="Arial" panose="020B0604020202020204" pitchFamily="34" charset="0"/>
                <a:cs typeface="Arial" panose="020B0604020202020204" pitchFamily="34" charset="0"/>
              </a:rPr>
              <a:t>cell</a:t>
            </a:r>
            <a:r>
              <a:rPr lang="en-US" sz="2400" dirty="0">
                <a:solidFill>
                  <a:schemeClr val="bg1"/>
                </a:solidFill>
                <a:latin typeface="Arial" panose="020B0604020202020204" pitchFamily="34" charset="0"/>
                <a:cs typeface="Arial" panose="020B0604020202020204" pitchFamily="34" charset="0"/>
              </a:rPr>
              <a:t>.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Theoretically, the maximum, radius of a cell is </a:t>
            </a:r>
            <a:r>
              <a:rPr lang="en-US" sz="2400" dirty="0">
                <a:solidFill>
                  <a:srgbClr val="C00000"/>
                </a:solidFill>
                <a:latin typeface="Arial" panose="020B0604020202020204" pitchFamily="34" charset="0"/>
                <a:cs typeface="Arial" panose="020B0604020202020204" pitchFamily="34" charset="0"/>
              </a:rPr>
              <a:t>50 km or 30 miles</a:t>
            </a:r>
            <a:r>
              <a:rPr lang="en-US" sz="2400" dirty="0">
                <a:solidFill>
                  <a:schemeClr val="bg1"/>
                </a:solidFill>
                <a:latin typeface="Arial" panose="020B0604020202020204" pitchFamily="34" charset="0"/>
                <a:cs typeface="Arial" panose="020B0604020202020204" pitchFamily="34" charset="0"/>
              </a:rPr>
              <a:t>; however, practical  considerations limit it to about </a:t>
            </a:r>
            <a:r>
              <a:rPr lang="en-US" sz="2400" dirty="0">
                <a:solidFill>
                  <a:srgbClr val="C00000"/>
                </a:solidFill>
                <a:latin typeface="Arial" panose="020B0604020202020204" pitchFamily="34" charset="0"/>
                <a:cs typeface="Arial" panose="020B0604020202020204" pitchFamily="34" charset="0"/>
              </a:rPr>
              <a:t>10 km or 6 miles.</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 </a:t>
            </a:r>
            <a:r>
              <a:rPr lang="en-US" sz="2400" dirty="0">
                <a:solidFill>
                  <a:srgbClr val="C00000"/>
                </a:solidFill>
                <a:latin typeface="Arial" panose="020B0604020202020204" pitchFamily="34" charset="0"/>
                <a:cs typeface="Arial" panose="020B0604020202020204" pitchFamily="34" charset="0"/>
              </a:rPr>
              <a:t>A BS and one or more subscriber stations (SSs) can form a cell with a P2MP structure.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On air, the BS controls activity within the cell, including access to the medium by SSs, allocations to achieve </a:t>
            </a:r>
            <a:r>
              <a:rPr lang="en-US" sz="2400" dirty="0" err="1">
                <a:solidFill>
                  <a:schemeClr val="bg1"/>
                </a:solidFill>
                <a:latin typeface="Arial" panose="020B0604020202020204" pitchFamily="34" charset="0"/>
                <a:cs typeface="Arial" panose="020B0604020202020204" pitchFamily="34" charset="0"/>
              </a:rPr>
              <a:t>QoS</a:t>
            </a:r>
            <a:r>
              <a:rPr lang="en-US" sz="2400" dirty="0">
                <a:solidFill>
                  <a:schemeClr val="bg1"/>
                </a:solidFill>
                <a:latin typeface="Arial" panose="020B0604020202020204" pitchFamily="34" charset="0"/>
                <a:cs typeface="Arial" panose="020B0604020202020204" pitchFamily="34" charset="0"/>
              </a:rPr>
              <a:t>, and admission to the network based on network security mechanisms.</a:t>
            </a:r>
          </a:p>
        </p:txBody>
      </p:sp>
    </p:spTree>
    <p:extLst>
      <p:ext uri="{BB962C8B-B14F-4D97-AF65-F5344CB8AC3E}">
        <p14:creationId xmlns:p14="http://schemas.microsoft.com/office/powerpoint/2010/main" val="1338982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3/25/2023</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24</a:t>
            </a:fld>
            <a:endParaRPr lang="en-US"/>
          </a:p>
        </p:txBody>
      </p:sp>
      <p:sp>
        <p:nvSpPr>
          <p:cNvPr id="5" name="TextBox 4"/>
          <p:cNvSpPr txBox="1"/>
          <p:nvPr/>
        </p:nvSpPr>
        <p:spPr>
          <a:xfrm>
            <a:off x="365378" y="84074"/>
            <a:ext cx="9161282" cy="6186309"/>
          </a:xfrm>
          <a:prstGeom prst="rect">
            <a:avLst/>
          </a:prstGeom>
          <a:noFill/>
        </p:spPr>
        <p:txBody>
          <a:bodyPr wrap="square" rtlCol="0">
            <a:spAutoFit/>
          </a:bodyPr>
          <a:lstStyle/>
          <a:p>
            <a:pPr algn="just">
              <a:lnSpc>
                <a:spcPct val="150000"/>
              </a:lnSpc>
            </a:pPr>
            <a:r>
              <a:rPr lang="en-US" sz="2400" b="1" dirty="0">
                <a:solidFill>
                  <a:schemeClr val="bg1"/>
                </a:solidFill>
                <a:latin typeface="Arial" panose="020B0604020202020204" pitchFamily="34" charset="0"/>
                <a:cs typeface="Arial" panose="020B0604020202020204" pitchFamily="34" charset="0"/>
              </a:rPr>
              <a:t>2.WiMAX receiver: </a:t>
            </a:r>
            <a:r>
              <a:rPr lang="en-US" sz="2400" dirty="0">
                <a:solidFill>
                  <a:schemeClr val="bg1"/>
                </a:solidFill>
                <a:latin typeface="Arial" panose="020B0604020202020204" pitchFamily="34" charset="0"/>
                <a:cs typeface="Arial" panose="020B0604020202020204" pitchFamily="34" charset="0"/>
              </a:rPr>
              <a:t>A WiMAX receiver may have a separate antenna or could be a standalone box or an interface card sitting on the laptop or computer or any other device.</a:t>
            </a: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This is also referred to as</a:t>
            </a:r>
            <a:r>
              <a:rPr lang="en-US" sz="2400" u="sng" dirty="0">
                <a:solidFill>
                  <a:schemeClr val="bg1"/>
                </a:solidFill>
                <a:latin typeface="Arial" panose="020B0604020202020204" pitchFamily="34" charset="0"/>
                <a:cs typeface="Arial" panose="020B0604020202020204" pitchFamily="34" charset="0"/>
              </a:rPr>
              <a:t> </a:t>
            </a:r>
            <a:r>
              <a:rPr lang="en-US" sz="2400" u="sng" dirty="0">
                <a:solidFill>
                  <a:srgbClr val="C00000"/>
                </a:solidFill>
                <a:latin typeface="Arial" panose="020B0604020202020204" pitchFamily="34" charset="0"/>
                <a:cs typeface="Arial" panose="020B0604020202020204" pitchFamily="34" charset="0"/>
              </a:rPr>
              <a:t>customer premise equipment (CPE)</a:t>
            </a:r>
          </a:p>
          <a:p>
            <a:pPr marL="457200" indent="-4572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An 802.16-based system often uses fixed antenna at the SS site. </a:t>
            </a:r>
          </a:p>
          <a:p>
            <a:pPr marL="457200" indent="-4572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The antenna is mounted on the roof.. </a:t>
            </a:r>
          </a:p>
          <a:p>
            <a:pPr marL="457200" indent="-4572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A BS typically uses either sectored/directional or omnidirectional antennas. </a:t>
            </a:r>
          </a:p>
          <a:p>
            <a:pPr marL="457200" indent="-4572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A fixed SS typically uses directional antenna whereas a mobile or portable SS usually uses an omnidirectional antenna.</a:t>
            </a:r>
          </a:p>
        </p:txBody>
      </p:sp>
      <p:pic>
        <p:nvPicPr>
          <p:cNvPr id="6" name="Picture 5"/>
          <p:cNvPicPr>
            <a:picLocks noChangeAspect="1"/>
          </p:cNvPicPr>
          <p:nvPr/>
        </p:nvPicPr>
        <p:blipFill>
          <a:blip r:embed="rId2"/>
          <a:stretch>
            <a:fillRect/>
          </a:stretch>
        </p:blipFill>
        <p:spPr>
          <a:xfrm>
            <a:off x="9526660" y="1490034"/>
            <a:ext cx="2665340" cy="2277347"/>
          </a:xfrm>
          <a:prstGeom prst="rect">
            <a:avLst/>
          </a:prstGeom>
        </p:spPr>
      </p:pic>
    </p:spTree>
    <p:extLst>
      <p:ext uri="{BB962C8B-B14F-4D97-AF65-F5344CB8AC3E}">
        <p14:creationId xmlns:p14="http://schemas.microsoft.com/office/powerpoint/2010/main" val="1861994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3/25/2023</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25</a:t>
            </a:fld>
            <a:endParaRPr lang="en-US"/>
          </a:p>
        </p:txBody>
      </p:sp>
      <p:sp>
        <p:nvSpPr>
          <p:cNvPr id="5" name="TextBox 4"/>
          <p:cNvSpPr txBox="1"/>
          <p:nvPr/>
        </p:nvSpPr>
        <p:spPr>
          <a:xfrm>
            <a:off x="634516" y="804961"/>
            <a:ext cx="11279980" cy="5078313"/>
          </a:xfrm>
          <a:prstGeom prst="rect">
            <a:avLst/>
          </a:prstGeom>
          <a:noFill/>
        </p:spPr>
        <p:txBody>
          <a:bodyPr wrap="square" rtlCol="0">
            <a:spAutoFit/>
          </a:bodyPr>
          <a:lstStyle/>
          <a:p>
            <a:pPr marL="514350" indent="-514350" algn="just">
              <a:lnSpc>
                <a:spcPct val="150000"/>
              </a:lnSpc>
              <a:buAutoNum type="arabicPeriod" startAt="3"/>
            </a:pPr>
            <a:r>
              <a:rPr lang="en-US" sz="2400" b="1" dirty="0">
                <a:solidFill>
                  <a:schemeClr val="bg1"/>
                </a:solidFill>
                <a:latin typeface="Arial" panose="020B0604020202020204" pitchFamily="34" charset="0"/>
                <a:cs typeface="Arial" panose="020B0604020202020204" pitchFamily="34" charset="0"/>
              </a:rPr>
              <a:t>Backhaul: </a:t>
            </a:r>
            <a:r>
              <a:rPr lang="en-US" sz="2400" dirty="0">
                <a:solidFill>
                  <a:schemeClr val="bg1"/>
                </a:solidFill>
                <a:latin typeface="Arial" panose="020B0604020202020204" pitchFamily="34" charset="0"/>
                <a:cs typeface="Arial" panose="020B0604020202020204" pitchFamily="34" charset="0"/>
              </a:rPr>
              <a:t>A WiMAX tower station can connect directly to the</a:t>
            </a:r>
          </a:p>
          <a:p>
            <a:pPr algn="just">
              <a:lnSpc>
                <a:spcPct val="150000"/>
              </a:lnSpc>
            </a:pPr>
            <a:r>
              <a:rPr lang="en-US" sz="2400" dirty="0">
                <a:solidFill>
                  <a:schemeClr val="bg1"/>
                </a:solidFill>
                <a:latin typeface="Arial" panose="020B0604020202020204" pitchFamily="34" charset="0"/>
                <a:cs typeface="Arial" panose="020B0604020202020204" pitchFamily="34" charset="0"/>
              </a:rPr>
              <a:t>      Internet using a high-bandwidth wired connection.</a:t>
            </a: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 It can also connect to another WiMAX tower using a LOS, microwave link. </a:t>
            </a:r>
          </a:p>
          <a:p>
            <a:pPr marL="457200" indent="-4572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Backhaul refers to the connection from the access point to the BS and from the BS to the core network.</a:t>
            </a:r>
          </a:p>
          <a:p>
            <a:pPr marL="457200" indent="-4572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It is possible to connect several BSs to one another using high-speed backhaul microwave links</a:t>
            </a:r>
            <a:r>
              <a:rPr lang="en-US" sz="2400" dirty="0">
                <a:solidFill>
                  <a:schemeClr val="bg1"/>
                </a:solidFill>
                <a:latin typeface="Arial" panose="020B0604020202020204" pitchFamily="34" charset="0"/>
                <a:cs typeface="Arial" panose="020B0604020202020204" pitchFamily="34" charset="0"/>
              </a:rPr>
              <a:t>. </a:t>
            </a: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This allows for roaming by a WiMAX subscriber from one BS coverage area to another, similar to the roaming enabled by cell phones </a:t>
            </a:r>
          </a:p>
        </p:txBody>
      </p:sp>
    </p:spTree>
    <p:extLst>
      <p:ext uri="{BB962C8B-B14F-4D97-AF65-F5344CB8AC3E}">
        <p14:creationId xmlns:p14="http://schemas.microsoft.com/office/powerpoint/2010/main" val="2562173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3/25/2023</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26</a:t>
            </a:fld>
            <a:endParaRPr lang="en-US"/>
          </a:p>
        </p:txBody>
      </p:sp>
      <p:sp>
        <p:nvSpPr>
          <p:cNvPr id="5" name="TextBox 4"/>
          <p:cNvSpPr txBox="1"/>
          <p:nvPr/>
        </p:nvSpPr>
        <p:spPr>
          <a:xfrm>
            <a:off x="905231" y="804961"/>
            <a:ext cx="10559937" cy="5078313"/>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Each WiMAX service provider uses one or more licensed operating frequencies somewhere between </a:t>
            </a:r>
            <a:r>
              <a:rPr lang="en-US" sz="2400" u="sng" dirty="0">
                <a:solidFill>
                  <a:schemeClr val="bg1"/>
                </a:solidFill>
                <a:latin typeface="Arial" panose="020B0604020202020204" pitchFamily="34" charset="0"/>
                <a:cs typeface="Arial" panose="020B0604020202020204" pitchFamily="34" charset="0"/>
              </a:rPr>
              <a:t>2 and 11 GHz</a:t>
            </a:r>
            <a:r>
              <a:rPr lang="en-US" sz="2400" dirty="0">
                <a:solidFill>
                  <a:schemeClr val="bg1"/>
                </a:solidFill>
                <a:latin typeface="Arial" panose="020B0604020202020204" pitchFamily="34" charset="0"/>
                <a:cs typeface="Arial" panose="020B0604020202020204" pitchFamily="34" charset="0"/>
              </a:rPr>
              <a:t>. </a:t>
            </a:r>
          </a:p>
          <a:p>
            <a:pPr marL="457200" indent="-457200" algn="just">
              <a:lnSpc>
                <a:spcPct val="150000"/>
              </a:lnSpc>
              <a:buFont typeface="Wingdings" panose="05000000000000000000" pitchFamily="2" charset="2"/>
              <a:buChar char="Ø"/>
            </a:pPr>
            <a:endParaRPr lang="en-US" sz="2400" dirty="0">
              <a:solidFill>
                <a:schemeClr val="bg1"/>
              </a:solidFill>
              <a:latin typeface="Arial" panose="020B0604020202020204" pitchFamily="34" charset="0"/>
              <a:cs typeface="Arial" panose="020B0604020202020204" pitchFamily="34" charset="0"/>
            </a:endParaRP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 </a:t>
            </a:r>
            <a:r>
              <a:rPr lang="en-US" sz="2400" dirty="0">
                <a:solidFill>
                  <a:srgbClr val="C00000"/>
                </a:solidFill>
                <a:latin typeface="Arial" panose="020B0604020202020204" pitchFamily="34" charset="0"/>
                <a:cs typeface="Arial" panose="020B0604020202020204" pitchFamily="34" charset="0"/>
              </a:rPr>
              <a:t>WiMAX link can transfer data </a:t>
            </a:r>
            <a:r>
              <a:rPr lang="en-US" sz="2400" dirty="0">
                <a:solidFill>
                  <a:schemeClr val="bg1"/>
                </a:solidFill>
                <a:latin typeface="Arial" panose="020B0604020202020204" pitchFamily="34" charset="0"/>
                <a:cs typeface="Arial" panose="020B0604020202020204" pitchFamily="34" charset="0"/>
              </a:rPr>
              <a:t>(including handshaking and other overhead) </a:t>
            </a:r>
            <a:r>
              <a:rPr lang="en-US" sz="2400" dirty="0">
                <a:solidFill>
                  <a:srgbClr val="C00000"/>
                </a:solidFill>
                <a:latin typeface="Arial" panose="020B0604020202020204" pitchFamily="34" charset="0"/>
                <a:cs typeface="Arial" panose="020B0604020202020204" pitchFamily="34" charset="0"/>
              </a:rPr>
              <a:t>at up to 70 Mbps</a:t>
            </a:r>
            <a:r>
              <a:rPr lang="en-US" sz="2400" dirty="0">
                <a:solidFill>
                  <a:schemeClr val="bg1"/>
                </a:solidFill>
                <a:latin typeface="Arial" panose="020B0604020202020204" pitchFamily="34" charset="0"/>
                <a:cs typeface="Arial" panose="020B0604020202020204" pitchFamily="34" charset="0"/>
              </a:rPr>
              <a:t>, but most commercial WiMAX services are significantly slower than that. </a:t>
            </a:r>
          </a:p>
          <a:p>
            <a:pPr marL="457200" indent="-457200" algn="just">
              <a:lnSpc>
                <a:spcPct val="150000"/>
              </a:lnSpc>
              <a:buFont typeface="Wingdings" panose="05000000000000000000" pitchFamily="2" charset="2"/>
              <a:buChar char="Ø"/>
            </a:pPr>
            <a:endParaRPr lang="en-US" sz="2400" dirty="0">
              <a:solidFill>
                <a:schemeClr val="bg1"/>
              </a:solidFill>
              <a:latin typeface="Arial" panose="020B0604020202020204" pitchFamily="34" charset="0"/>
              <a:cs typeface="Arial" panose="020B0604020202020204" pitchFamily="34" charset="0"/>
            </a:endParaRP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as more and more users share a single WiMAX tower and BS, there is a signal quality deterioration</a:t>
            </a:r>
          </a:p>
        </p:txBody>
      </p:sp>
    </p:spTree>
    <p:extLst>
      <p:ext uri="{BB962C8B-B14F-4D97-AF65-F5344CB8AC3E}">
        <p14:creationId xmlns:p14="http://schemas.microsoft.com/office/powerpoint/2010/main" val="42859060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E710F-57DB-4D63-8A94-AD2DCCB99BFA}" type="datetime1">
              <a:rPr lang="en-US" smtClean="0"/>
              <a:t>3/25/2023</a:t>
            </a:fld>
            <a:endParaRPr lang="en-US"/>
          </a:p>
        </p:txBody>
      </p:sp>
      <p:sp>
        <p:nvSpPr>
          <p:cNvPr id="3" name="Footer Placeholder 2"/>
          <p:cNvSpPr>
            <a:spLocks noGrp="1"/>
          </p:cNvSpPr>
          <p:nvPr>
            <p:ph type="ftr" sz="quarter" idx="11"/>
          </p:nvPr>
        </p:nvSpPr>
        <p:spPr>
          <a:xfrm>
            <a:off x="1991879" y="6248399"/>
            <a:ext cx="6239309" cy="365125"/>
          </a:xfrm>
        </p:spPr>
        <p:txBody>
          <a:bodyPr/>
          <a:lstStyle/>
          <a:p>
            <a:r>
              <a:rPr lang="en-US" sz="2400" dirty="0">
                <a:solidFill>
                  <a:srgbClr val="FF0000"/>
                </a:solidFill>
              </a:rPr>
              <a:t>Draw  and explain </a:t>
            </a:r>
            <a:r>
              <a:rPr lang="en-US" sz="2400" dirty="0" err="1">
                <a:solidFill>
                  <a:srgbClr val="FF0000"/>
                </a:solidFill>
              </a:rPr>
              <a:t>Wimax</a:t>
            </a:r>
            <a:r>
              <a:rPr lang="en-US" sz="2400" dirty="0">
                <a:solidFill>
                  <a:srgbClr val="FF0000"/>
                </a:solidFill>
              </a:rPr>
              <a:t> Mesh network </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1154CC57-00E6-44ED-989B-B00C0D0C72F1}" type="slidenum">
              <a:rPr lang="en-US" smtClean="0"/>
              <a:t>27</a:t>
            </a:fld>
            <a:endParaRPr lang="en-US"/>
          </a:p>
        </p:txBody>
      </p:sp>
      <p:pic>
        <p:nvPicPr>
          <p:cNvPr id="5" name="Picture 4" descr="https://www.intechopen.com/media/chapter/45012/media/image2.jpeg"/>
          <p:cNvPicPr/>
          <p:nvPr/>
        </p:nvPicPr>
        <p:blipFill>
          <a:blip r:embed="rId2">
            <a:extLst>
              <a:ext uri="{28A0092B-C50C-407E-A947-70E740481C1C}">
                <a14:useLocalDpi xmlns:a14="http://schemas.microsoft.com/office/drawing/2010/main" val="0"/>
              </a:ext>
            </a:extLst>
          </a:blip>
          <a:srcRect/>
          <a:stretch>
            <a:fillRect/>
          </a:stretch>
        </p:blipFill>
        <p:spPr bwMode="auto">
          <a:xfrm>
            <a:off x="931686" y="1402396"/>
            <a:ext cx="4937760" cy="4663440"/>
          </a:xfrm>
          <a:prstGeom prst="rect">
            <a:avLst/>
          </a:prstGeom>
          <a:noFill/>
          <a:ln>
            <a:noFill/>
          </a:ln>
        </p:spPr>
      </p:pic>
      <p:sp>
        <p:nvSpPr>
          <p:cNvPr id="6" name="Rectangle 5"/>
          <p:cNvSpPr/>
          <p:nvPr/>
        </p:nvSpPr>
        <p:spPr>
          <a:xfrm>
            <a:off x="6296167" y="264767"/>
            <a:ext cx="5536442" cy="4455066"/>
          </a:xfrm>
          <a:prstGeom prst="rect">
            <a:avLst/>
          </a:prstGeom>
        </p:spPr>
        <p:txBody>
          <a:bodyPr wrap="square">
            <a:spAutoFit/>
          </a:bodyPr>
          <a:lstStyle/>
          <a:p>
            <a:pPr>
              <a:lnSpc>
                <a:spcPct val="107000"/>
              </a:lnSpc>
              <a:spcAft>
                <a:spcPts val="800"/>
              </a:spcAft>
            </a:pPr>
            <a:r>
              <a:rPr lang="en-US"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Mesh networks --a dynamic topology that show a variable and constant change with growth or decline, and consist of nodes whose communication at the physical level occurs through variants of the IEEE 802.11 and IEEE 802.16 standard, and whose routing is dynamic. </a:t>
            </a:r>
          </a:p>
          <a:p>
            <a:pPr>
              <a:lnSpc>
                <a:spcPct val="107000"/>
              </a:lnSpc>
              <a:spcAft>
                <a:spcPts val="800"/>
              </a:spcAft>
            </a:pPr>
            <a:r>
              <a:rPr lang="en-US"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 mesh networks, the access point / base stations area is usually fixed.</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1141411" y="35845"/>
            <a:ext cx="5337808" cy="523220"/>
          </a:xfrm>
          <a:prstGeom prst="rect">
            <a:avLst/>
          </a:prstGeom>
        </p:spPr>
        <p:txBody>
          <a:bodyPr wrap="none">
            <a:spAutoFit/>
          </a:bodyPr>
          <a:lstStyle/>
          <a:p>
            <a:r>
              <a:rPr lang="en-US" sz="2800" b="1" dirty="0" err="1">
                <a:solidFill>
                  <a:srgbClr val="C00000"/>
                </a:solidFill>
              </a:rPr>
              <a:t>WiMAX</a:t>
            </a:r>
            <a:r>
              <a:rPr lang="en-US" sz="2800" b="1" dirty="0">
                <a:solidFill>
                  <a:srgbClr val="C00000"/>
                </a:solidFill>
              </a:rPr>
              <a:t> mesh network architecture</a:t>
            </a:r>
            <a:endParaRPr lang="en-US" sz="2800" dirty="0">
              <a:solidFill>
                <a:srgbClr val="C00000"/>
              </a:solidFill>
            </a:endParaRPr>
          </a:p>
        </p:txBody>
      </p:sp>
    </p:spTree>
    <p:extLst>
      <p:ext uri="{BB962C8B-B14F-4D97-AF65-F5344CB8AC3E}">
        <p14:creationId xmlns:p14="http://schemas.microsoft.com/office/powerpoint/2010/main" val="2630754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E710F-57DB-4D63-8A94-AD2DCCB99BFA}" type="datetime1">
              <a:rPr lang="en-US" smtClean="0"/>
              <a:t>3/25/2023</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28</a:t>
            </a:fld>
            <a:endParaRPr lang="en-US"/>
          </a:p>
        </p:txBody>
      </p:sp>
      <p:sp>
        <p:nvSpPr>
          <p:cNvPr id="5" name="Rectangle 4"/>
          <p:cNvSpPr/>
          <p:nvPr/>
        </p:nvSpPr>
        <p:spPr>
          <a:xfrm>
            <a:off x="709683" y="405094"/>
            <a:ext cx="11327641" cy="5755422"/>
          </a:xfrm>
          <a:prstGeom prst="rect">
            <a:avLst/>
          </a:prstGeom>
        </p:spPr>
        <p:txBody>
          <a:bodyPr wrap="square">
            <a:spAutoFit/>
          </a:bodyPr>
          <a:lstStyle/>
          <a:p>
            <a:r>
              <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rPr>
              <a:t>Mesh mode is a type of operation that can </a:t>
            </a:r>
            <a:r>
              <a:rPr lang="en-US" sz="2600" dirty="0">
                <a:solidFill>
                  <a:srgbClr val="C00000"/>
                </a:solidFill>
                <a:latin typeface="Calibri" panose="020F0502020204030204" pitchFamily="34" charset="0"/>
                <a:ea typeface="Calibri" panose="020F0502020204030204" pitchFamily="34" charset="0"/>
                <a:cs typeface="Times New Roman" panose="02020603050405020304" pitchFamily="18" charset="0"/>
              </a:rPr>
              <a:t>interconnect multiple mobile clients together with many </a:t>
            </a:r>
            <a:r>
              <a:rPr lang="en-US" sz="2600" dirty="0" err="1">
                <a:solidFill>
                  <a:srgbClr val="C00000"/>
                </a:solidFill>
                <a:latin typeface="Calibri" panose="020F0502020204030204" pitchFamily="34" charset="0"/>
                <a:ea typeface="Calibri" panose="020F0502020204030204" pitchFamily="34" charset="0"/>
                <a:cs typeface="Times New Roman" panose="02020603050405020304" pitchFamily="18" charset="0"/>
              </a:rPr>
              <a:t>WiMAX</a:t>
            </a:r>
            <a:r>
              <a:rPr lang="en-US" sz="2600" dirty="0">
                <a:solidFill>
                  <a:srgbClr val="C00000"/>
                </a:solidFill>
                <a:latin typeface="Calibri" panose="020F0502020204030204" pitchFamily="34" charset="0"/>
                <a:ea typeface="Calibri" panose="020F0502020204030204" pitchFamily="34" charset="0"/>
                <a:cs typeface="Times New Roman" panose="02020603050405020304" pitchFamily="18" charset="0"/>
              </a:rPr>
              <a:t> base stations (nodes).</a:t>
            </a:r>
          </a:p>
          <a:p>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It forms a </a:t>
            </a:r>
            <a:r>
              <a:rPr lang="en-US" sz="2600" dirty="0">
                <a:solidFill>
                  <a:srgbClr val="C00000"/>
                </a:solidFill>
                <a:latin typeface="Calibri" panose="020F0502020204030204" pitchFamily="34" charset="0"/>
                <a:ea typeface="Calibri" panose="020F0502020204030204" pitchFamily="34" charset="0"/>
                <a:cs typeface="Times New Roman" panose="02020603050405020304" pitchFamily="18" charset="0"/>
              </a:rPr>
              <a:t>network of connections </a:t>
            </a:r>
            <a:r>
              <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rPr>
              <a:t>so as to provide a </a:t>
            </a:r>
            <a:r>
              <a:rPr lang="en-US" sz="2600" dirty="0">
                <a:solidFill>
                  <a:srgbClr val="C00000"/>
                </a:solidFill>
                <a:latin typeface="Calibri" panose="020F0502020204030204" pitchFamily="34" charset="0"/>
                <a:ea typeface="Calibri" panose="020F0502020204030204" pitchFamily="34" charset="0"/>
                <a:cs typeface="Times New Roman" panose="02020603050405020304" pitchFamily="18" charset="0"/>
              </a:rPr>
              <a:t>wide coverage area </a:t>
            </a:r>
            <a:r>
              <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rPr>
              <a:t>for mobile clients. </a:t>
            </a:r>
          </a:p>
          <a:p>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rPr>
              <a:t>All the clients can communicate with each other and there is </a:t>
            </a:r>
            <a:r>
              <a:rPr lang="en-US" sz="2600" dirty="0">
                <a:solidFill>
                  <a:srgbClr val="C00000"/>
                </a:solidFill>
                <a:latin typeface="Calibri" panose="020F0502020204030204" pitchFamily="34" charset="0"/>
                <a:ea typeface="Calibri" panose="020F0502020204030204" pitchFamily="34" charset="0"/>
                <a:cs typeface="Times New Roman" panose="02020603050405020304" pitchFamily="18" charset="0"/>
              </a:rPr>
              <a:t>no need for an intermediate node to act as the mediator of the network.</a:t>
            </a:r>
          </a:p>
          <a:p>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In this mode, the IEEE 802.16 can provide broadband access with wireless support both single-hop and multi-hop settings</a:t>
            </a:r>
          </a:p>
          <a:p>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sz="2800" dirty="0">
                <a:solidFill>
                  <a:srgbClr val="C00000"/>
                </a:solidFill>
              </a:rPr>
              <a:t>The basic topology of an IEEE 802.16 mesh network consists of two participating entities, called Base Station (BS) and Subscriber Station (SS),</a:t>
            </a:r>
            <a:endParaRPr lang="en-US" sz="2600" dirty="0">
              <a:solidFill>
                <a:srgbClr val="C00000"/>
              </a:solidFill>
            </a:endParaRPr>
          </a:p>
        </p:txBody>
      </p:sp>
    </p:spTree>
    <p:extLst>
      <p:ext uri="{BB962C8B-B14F-4D97-AF65-F5344CB8AC3E}">
        <p14:creationId xmlns:p14="http://schemas.microsoft.com/office/powerpoint/2010/main" val="12176004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E710F-57DB-4D63-8A94-AD2DCCB99BFA}" type="datetime1">
              <a:rPr lang="en-US" smtClean="0"/>
              <a:t>3/25/2023</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29</a:t>
            </a:fld>
            <a:endParaRPr lang="en-US"/>
          </a:p>
        </p:txBody>
      </p:sp>
      <p:pic>
        <p:nvPicPr>
          <p:cNvPr id="5" name="Picture 4" descr="https://www.intechopen.com/media/chapter/45012/media/image3.jpeg"/>
          <p:cNvPicPr/>
          <p:nvPr/>
        </p:nvPicPr>
        <p:blipFill>
          <a:blip r:embed="rId2">
            <a:extLst>
              <a:ext uri="{28A0092B-C50C-407E-A947-70E740481C1C}">
                <a14:useLocalDpi xmlns:a14="http://schemas.microsoft.com/office/drawing/2010/main" val="0"/>
              </a:ext>
            </a:extLst>
          </a:blip>
          <a:srcRect/>
          <a:stretch>
            <a:fillRect/>
          </a:stretch>
        </p:blipFill>
        <p:spPr bwMode="auto">
          <a:xfrm>
            <a:off x="666656" y="34505"/>
            <a:ext cx="5305425" cy="3948398"/>
          </a:xfrm>
          <a:prstGeom prst="rect">
            <a:avLst/>
          </a:prstGeom>
          <a:noFill/>
          <a:ln>
            <a:noFill/>
          </a:ln>
        </p:spPr>
      </p:pic>
      <p:sp>
        <p:nvSpPr>
          <p:cNvPr id="6" name="Rectangle 5"/>
          <p:cNvSpPr/>
          <p:nvPr/>
        </p:nvSpPr>
        <p:spPr>
          <a:xfrm>
            <a:off x="6363861" y="226940"/>
            <a:ext cx="5436358" cy="1692771"/>
          </a:xfrm>
          <a:prstGeom prst="rect">
            <a:avLst/>
          </a:prstGeom>
        </p:spPr>
        <p:txBody>
          <a:bodyPr wrap="square">
            <a:spAutoFit/>
          </a:bodyPr>
          <a:lstStyle/>
          <a:p>
            <a:r>
              <a:rPr lang="en-US" sz="2600" dirty="0">
                <a:solidFill>
                  <a:srgbClr val="000000"/>
                </a:solidFill>
                <a:latin typeface="Times New Roman" panose="02020603050405020304" pitchFamily="18" charset="0"/>
                <a:ea typeface="Times New Roman" panose="02020603050405020304" pitchFamily="18" charset="0"/>
              </a:rPr>
              <a:t>The BS is the central node, responsible for </a:t>
            </a:r>
            <a:r>
              <a:rPr lang="en-US" sz="2600" dirty="0">
                <a:solidFill>
                  <a:srgbClr val="C00000"/>
                </a:solidFill>
                <a:latin typeface="Times New Roman" panose="02020603050405020304" pitchFamily="18" charset="0"/>
                <a:ea typeface="Times New Roman" panose="02020603050405020304" pitchFamily="18" charset="0"/>
              </a:rPr>
              <a:t>coordinating all the communication </a:t>
            </a:r>
            <a:r>
              <a:rPr lang="en-US" sz="2600" dirty="0">
                <a:solidFill>
                  <a:srgbClr val="000000"/>
                </a:solidFill>
                <a:latin typeface="Times New Roman" panose="02020603050405020304" pitchFamily="18" charset="0"/>
                <a:ea typeface="Times New Roman" panose="02020603050405020304" pitchFamily="18" charset="0"/>
              </a:rPr>
              <a:t>and </a:t>
            </a:r>
            <a:r>
              <a:rPr lang="en-US" sz="2600" dirty="0">
                <a:solidFill>
                  <a:srgbClr val="C00000"/>
                </a:solidFill>
                <a:latin typeface="Times New Roman" panose="02020603050405020304" pitchFamily="18" charset="0"/>
                <a:ea typeface="Times New Roman" panose="02020603050405020304" pitchFamily="18" charset="0"/>
              </a:rPr>
              <a:t>providing connectivity to the client stations (fixed or mobile).</a:t>
            </a:r>
            <a:endParaRPr lang="en-US" sz="2600" dirty="0">
              <a:solidFill>
                <a:srgbClr val="C00000"/>
              </a:solidFill>
              <a:effectLst/>
              <a:latin typeface="Times New Roman" panose="02020603050405020304" pitchFamily="18" charset="0"/>
              <a:ea typeface="Times New Roman" panose="02020603050405020304" pitchFamily="18" charset="0"/>
            </a:endParaRPr>
          </a:p>
        </p:txBody>
      </p:sp>
      <p:sp>
        <p:nvSpPr>
          <p:cNvPr id="7" name="Rectangle 6"/>
          <p:cNvSpPr/>
          <p:nvPr/>
        </p:nvSpPr>
        <p:spPr>
          <a:xfrm>
            <a:off x="6687403" y="2155554"/>
            <a:ext cx="1870064" cy="584775"/>
          </a:xfrm>
          <a:prstGeom prst="rect">
            <a:avLst/>
          </a:prstGeom>
        </p:spPr>
        <p:txBody>
          <a:bodyPr wrap="none">
            <a:spAutoFit/>
          </a:bodyPr>
          <a:lstStyle/>
          <a:p>
            <a:r>
              <a:rPr lang="en-US" sz="3200" dirty="0">
                <a:solidFill>
                  <a:srgbClr val="C00000"/>
                </a:solidFill>
                <a:latin typeface="Calibri" panose="020F0502020204030204" pitchFamily="34" charset="0"/>
                <a:ea typeface="Calibri" panose="020F0502020204030204" pitchFamily="34" charset="0"/>
                <a:cs typeface="Times New Roman" panose="02020603050405020304" pitchFamily="18" charset="0"/>
              </a:rPr>
              <a:t>Operation</a:t>
            </a:r>
            <a:endParaRPr lang="en-US" sz="2800" dirty="0">
              <a:solidFill>
                <a:srgbClr val="C00000"/>
              </a:solidFill>
            </a:endParaRPr>
          </a:p>
        </p:txBody>
      </p:sp>
      <p:sp>
        <p:nvSpPr>
          <p:cNvPr id="9" name="Rectangle 8"/>
          <p:cNvSpPr/>
          <p:nvPr/>
        </p:nvSpPr>
        <p:spPr>
          <a:xfrm>
            <a:off x="342283" y="3982903"/>
            <a:ext cx="11640451" cy="2677656"/>
          </a:xfrm>
          <a:prstGeom prst="rect">
            <a:avLst/>
          </a:prstGeom>
        </p:spPr>
        <p:txBody>
          <a:bodyPr wrap="square">
            <a:spAutoFit/>
          </a:bodyPr>
          <a:lstStyle/>
          <a:p>
            <a:pPr algn="just"/>
            <a:r>
              <a:rPr lang="en-US" sz="2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which </a:t>
            </a:r>
            <a:r>
              <a:rPr lang="en-US" sz="2400" dirty="0">
                <a:solidFill>
                  <a:srgbClr val="C00000"/>
                </a:solidFill>
                <a:latin typeface="Calibri" panose="020F0502020204030204" pitchFamily="34" charset="0"/>
                <a:ea typeface="Calibri" panose="020F0502020204030204" pitchFamily="34" charset="0"/>
                <a:cs typeface="Times New Roman" panose="02020603050405020304" pitchFamily="18" charset="0"/>
              </a:rPr>
              <a:t>scans the different possible routes / paths of data flow</a:t>
            </a:r>
            <a:r>
              <a:rPr lang="en-US" sz="2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on the basis of a pivot table where devices such as </a:t>
            </a:r>
            <a:r>
              <a:rPr lang="en-US" sz="2400" dirty="0">
                <a:solidFill>
                  <a:srgbClr val="C00000"/>
                </a:solidFill>
                <a:latin typeface="Calibri" panose="020F0502020204030204" pitchFamily="34" charset="0"/>
                <a:ea typeface="Calibri" panose="020F0502020204030204" pitchFamily="34" charset="0"/>
                <a:cs typeface="Times New Roman" panose="02020603050405020304" pitchFamily="18" charset="0"/>
              </a:rPr>
              <a:t>BS select the most efficient route </a:t>
            </a:r>
            <a:r>
              <a:rPr lang="en-US" sz="2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to follow to reach a goal, while taking into account that the greater the speed, the packet loss, or the faster the access to the Internet (and others). </a:t>
            </a:r>
          </a:p>
          <a:p>
            <a:pPr algn="just"/>
            <a:r>
              <a:rPr lang="en-US" sz="2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This scan is carried out several times per second and is transparent to the user, even when it occurs at re-routing access gateways, which are the nodes that have direct access to the internet</a:t>
            </a:r>
            <a:endParaRPr lang="en-US" sz="2400" dirty="0"/>
          </a:p>
        </p:txBody>
      </p:sp>
      <p:sp>
        <p:nvSpPr>
          <p:cNvPr id="8" name="Rectangle 7"/>
          <p:cNvSpPr/>
          <p:nvPr/>
        </p:nvSpPr>
        <p:spPr>
          <a:xfrm>
            <a:off x="6034040" y="2740329"/>
            <a:ext cx="6096000" cy="1200329"/>
          </a:xfrm>
          <a:prstGeom prst="rect">
            <a:avLst/>
          </a:prstGeom>
        </p:spPr>
        <p:txBody>
          <a:bodyPr>
            <a:spAutoFit/>
          </a:bodyPr>
          <a:lstStyle/>
          <a:p>
            <a:r>
              <a:rPr lang="en-US" sz="2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The most effective way to discover the operation of the mesh network is the routing protocol, </a:t>
            </a:r>
            <a:endParaRPr lang="en-US" sz="2400" dirty="0"/>
          </a:p>
        </p:txBody>
      </p:sp>
    </p:spTree>
    <p:extLst>
      <p:ext uri="{BB962C8B-B14F-4D97-AF65-F5344CB8AC3E}">
        <p14:creationId xmlns:p14="http://schemas.microsoft.com/office/powerpoint/2010/main" val="1469876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E710F-57DB-4D63-8A94-AD2DCCB99BFA}" type="datetime1">
              <a:rPr lang="en-US" smtClean="0"/>
              <a:t>3/25/2023</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3</a:t>
            </a:fld>
            <a:endParaRPr lang="en-US"/>
          </a:p>
        </p:txBody>
      </p:sp>
      <p:pic>
        <p:nvPicPr>
          <p:cNvPr id="6" name="Picture 5"/>
          <p:cNvPicPr>
            <a:picLocks noChangeAspect="1"/>
          </p:cNvPicPr>
          <p:nvPr/>
        </p:nvPicPr>
        <p:blipFill>
          <a:blip r:embed="rId2"/>
          <a:stretch>
            <a:fillRect/>
          </a:stretch>
        </p:blipFill>
        <p:spPr>
          <a:xfrm>
            <a:off x="1487606" y="383008"/>
            <a:ext cx="10031104" cy="6236155"/>
          </a:xfrm>
          <a:prstGeom prst="rect">
            <a:avLst/>
          </a:prstGeom>
        </p:spPr>
      </p:pic>
    </p:spTree>
    <p:extLst>
      <p:ext uri="{BB962C8B-B14F-4D97-AF65-F5344CB8AC3E}">
        <p14:creationId xmlns:p14="http://schemas.microsoft.com/office/powerpoint/2010/main" val="5472411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E710F-57DB-4D63-8A94-AD2DCCB99BFA}" type="datetime1">
              <a:rPr lang="en-US" smtClean="0"/>
              <a:t>3/25/2023</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30</a:t>
            </a:fld>
            <a:endParaRPr lang="en-US"/>
          </a:p>
        </p:txBody>
      </p:sp>
      <p:sp>
        <p:nvSpPr>
          <p:cNvPr id="5" name="Rectangle 4"/>
          <p:cNvSpPr/>
          <p:nvPr/>
        </p:nvSpPr>
        <p:spPr>
          <a:xfrm>
            <a:off x="1065210" y="455642"/>
            <a:ext cx="10439853" cy="6124754"/>
          </a:xfrm>
          <a:prstGeom prst="rect">
            <a:avLst/>
          </a:prstGeom>
        </p:spPr>
        <p:txBody>
          <a:bodyPr wrap="square">
            <a:spAutoFit/>
          </a:bodyPr>
          <a:lstStyle/>
          <a:p>
            <a:pPr algn="just"/>
            <a:r>
              <a:rPr lang="en-US" sz="2800" dirty="0">
                <a:solidFill>
                  <a:srgbClr val="000000"/>
                </a:solidFill>
                <a:latin typeface="Times New Roman" panose="02020603050405020304" pitchFamily="18" charset="0"/>
                <a:ea typeface="Times New Roman" panose="02020603050405020304" pitchFamily="18" charset="0"/>
              </a:rPr>
              <a:t>An important feature of mesh networks is the </a:t>
            </a:r>
            <a:r>
              <a:rPr lang="en-US" sz="2800" dirty="0">
                <a:solidFill>
                  <a:srgbClr val="C00000"/>
                </a:solidFill>
                <a:latin typeface="Times New Roman" panose="02020603050405020304" pitchFamily="18" charset="0"/>
                <a:ea typeface="Times New Roman" panose="02020603050405020304" pitchFamily="18" charset="0"/>
              </a:rPr>
              <a:t>concept of roaming</a:t>
            </a:r>
            <a:r>
              <a:rPr lang="en-US" sz="2800" dirty="0">
                <a:solidFill>
                  <a:srgbClr val="000000"/>
                </a:solidFill>
                <a:latin typeface="Times New Roman" panose="02020603050405020304" pitchFamily="18" charset="0"/>
                <a:ea typeface="Times New Roman" panose="02020603050405020304" pitchFamily="18" charset="0"/>
              </a:rPr>
              <a:t>, also known as a </a:t>
            </a:r>
            <a:r>
              <a:rPr lang="en-US" sz="2800" dirty="0">
                <a:solidFill>
                  <a:srgbClr val="C00000"/>
                </a:solidFill>
                <a:latin typeface="Times New Roman" panose="02020603050405020304" pitchFamily="18" charset="0"/>
                <a:ea typeface="Times New Roman" panose="02020603050405020304" pitchFamily="18" charset="0"/>
              </a:rPr>
              <a:t>transparent handoff mobility </a:t>
            </a:r>
            <a:r>
              <a:rPr lang="en-US" sz="2800" dirty="0">
                <a:solidFill>
                  <a:srgbClr val="000000"/>
                </a:solidFill>
                <a:latin typeface="Times New Roman" panose="02020603050405020304" pitchFamily="18" charset="0"/>
                <a:ea typeface="Times New Roman" panose="02020603050405020304" pitchFamily="18" charset="0"/>
              </a:rPr>
              <a:t>scheme offering fast handoff in wireless networks. </a:t>
            </a:r>
          </a:p>
          <a:p>
            <a:pPr algn="just"/>
            <a:endParaRPr lang="en-US" sz="2800" dirty="0">
              <a:solidFill>
                <a:srgbClr val="000000"/>
              </a:solidFill>
              <a:latin typeface="Times New Roman" panose="02020603050405020304" pitchFamily="18" charset="0"/>
              <a:ea typeface="Times New Roman" panose="02020603050405020304" pitchFamily="18" charset="0"/>
            </a:endParaRPr>
          </a:p>
          <a:p>
            <a:pPr algn="just"/>
            <a:r>
              <a:rPr lang="en-US" sz="2800" dirty="0">
                <a:solidFill>
                  <a:srgbClr val="000000"/>
                </a:solidFill>
                <a:latin typeface="Times New Roman" panose="02020603050405020304" pitchFamily="18" charset="0"/>
                <a:ea typeface="Times New Roman" panose="02020603050405020304" pitchFamily="18" charset="0"/>
              </a:rPr>
              <a:t>This makes it feasible for users to become mobile clients who can move around between network nodes </a:t>
            </a:r>
            <a:r>
              <a:rPr lang="en-US" sz="2800" dirty="0">
                <a:solidFill>
                  <a:srgbClr val="C00000"/>
                </a:solidFill>
                <a:latin typeface="Times New Roman" panose="02020603050405020304" pitchFamily="18" charset="0"/>
                <a:ea typeface="Times New Roman" panose="02020603050405020304" pitchFamily="18" charset="0"/>
              </a:rPr>
              <a:t>without losing the connection at the time of exchange. </a:t>
            </a:r>
          </a:p>
          <a:p>
            <a:pPr algn="just"/>
            <a:endParaRPr lang="en-US" sz="2800" dirty="0">
              <a:solidFill>
                <a:srgbClr val="000000"/>
              </a:solidFill>
              <a:latin typeface="Times New Roman" panose="02020603050405020304" pitchFamily="18" charset="0"/>
              <a:ea typeface="Times New Roman" panose="02020603050405020304" pitchFamily="18" charset="0"/>
            </a:endParaRPr>
          </a:p>
          <a:p>
            <a:pPr algn="just"/>
            <a:r>
              <a:rPr lang="en-US" sz="2800" dirty="0">
                <a:solidFill>
                  <a:srgbClr val="000000"/>
                </a:solidFill>
                <a:latin typeface="Times New Roman" panose="02020603050405020304" pitchFamily="18" charset="0"/>
                <a:ea typeface="Times New Roman" panose="02020603050405020304" pitchFamily="18" charset="0"/>
              </a:rPr>
              <a:t>The practical consequence is that the system allows </a:t>
            </a:r>
            <a:r>
              <a:rPr lang="en-US" sz="2800" dirty="0">
                <a:solidFill>
                  <a:srgbClr val="C00000"/>
                </a:solidFill>
                <a:latin typeface="Times New Roman" panose="02020603050405020304" pitchFamily="18" charset="0"/>
                <a:ea typeface="Times New Roman" panose="02020603050405020304" pitchFamily="18" charset="0"/>
              </a:rPr>
              <a:t>geographical mobility. </a:t>
            </a:r>
          </a:p>
          <a:p>
            <a:pPr algn="just"/>
            <a:endParaRPr lang="en-US" sz="2800" dirty="0">
              <a:solidFill>
                <a:srgbClr val="000000"/>
              </a:solidFill>
              <a:latin typeface="Times New Roman" panose="02020603050405020304" pitchFamily="18" charset="0"/>
              <a:ea typeface="Times New Roman" panose="02020603050405020304" pitchFamily="18" charset="0"/>
            </a:endParaRPr>
          </a:p>
          <a:p>
            <a:pPr algn="just"/>
            <a:r>
              <a:rPr lang="en-US" sz="2800" dirty="0">
                <a:solidFill>
                  <a:srgbClr val="C00000"/>
                </a:solidFill>
                <a:latin typeface="Times New Roman" panose="02020603050405020304" pitchFamily="18" charset="0"/>
                <a:ea typeface="Times New Roman" panose="02020603050405020304" pitchFamily="18" charset="0"/>
              </a:rPr>
              <a:t>The system will always know which jumps are required for the request of a customer at any point in the network so that it can reach the Internet in the most efficient manner possible</a:t>
            </a:r>
            <a:r>
              <a:rPr lang="en-US" sz="2800" dirty="0">
                <a:solidFill>
                  <a:srgbClr val="000000"/>
                </a:solidFill>
                <a:latin typeface="Times New Roman" panose="02020603050405020304" pitchFamily="18" charset="0"/>
                <a:ea typeface="Times New Roman" panose="02020603050405020304" pitchFamily="18" charset="0"/>
              </a:rPr>
              <a:t>.</a:t>
            </a: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13133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E710F-57DB-4D63-8A94-AD2DCCB99BFA}" type="datetime1">
              <a:rPr lang="en-US" smtClean="0"/>
              <a:t>3/25/2023</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31</a:t>
            </a:fld>
            <a:endParaRPr lang="en-US"/>
          </a:p>
        </p:txBody>
      </p:sp>
      <p:sp>
        <p:nvSpPr>
          <p:cNvPr id="5" name="Rectangle 4"/>
          <p:cNvSpPr/>
          <p:nvPr/>
        </p:nvSpPr>
        <p:spPr>
          <a:xfrm>
            <a:off x="1505803" y="441994"/>
            <a:ext cx="10053852" cy="5262979"/>
          </a:xfrm>
          <a:prstGeom prst="rect">
            <a:avLst/>
          </a:prstGeom>
        </p:spPr>
        <p:txBody>
          <a:bodyPr wrap="square">
            <a:spAutoFit/>
          </a:bodyPr>
          <a:lstStyle/>
          <a:p>
            <a:r>
              <a:rPr lang="en-US" sz="2400" dirty="0">
                <a:solidFill>
                  <a:srgbClr val="000000"/>
                </a:solidFill>
                <a:latin typeface="FSBrabo"/>
              </a:rPr>
              <a:t>In a </a:t>
            </a:r>
            <a:r>
              <a:rPr lang="en-US" sz="2400" dirty="0" err="1">
                <a:solidFill>
                  <a:srgbClr val="000000"/>
                </a:solidFill>
                <a:latin typeface="FSBrabo"/>
              </a:rPr>
              <a:t>WiMAX</a:t>
            </a:r>
            <a:r>
              <a:rPr lang="en-US" sz="2400" dirty="0">
                <a:solidFill>
                  <a:srgbClr val="000000"/>
                </a:solidFill>
                <a:latin typeface="FSBrabo"/>
              </a:rPr>
              <a:t> mesh network, a “Mesh BS” (MBS – mesh base station) provides the external backhaul link. </a:t>
            </a:r>
          </a:p>
          <a:p>
            <a:endParaRPr lang="en-US" sz="2400" dirty="0">
              <a:solidFill>
                <a:srgbClr val="000000"/>
              </a:solidFill>
              <a:latin typeface="FSBrabo"/>
            </a:endParaRPr>
          </a:p>
          <a:p>
            <a:r>
              <a:rPr lang="en-US" sz="2400" dirty="0">
                <a:solidFill>
                  <a:srgbClr val="000000"/>
                </a:solidFill>
                <a:latin typeface="FSBrabo"/>
              </a:rPr>
              <a:t>The backhaul links connect the </a:t>
            </a:r>
            <a:r>
              <a:rPr lang="en-US" sz="2400" dirty="0" err="1">
                <a:solidFill>
                  <a:srgbClr val="000000"/>
                </a:solidFill>
                <a:latin typeface="FSBrabo"/>
              </a:rPr>
              <a:t>WiMAX</a:t>
            </a:r>
            <a:r>
              <a:rPr lang="en-US" sz="2400" dirty="0">
                <a:solidFill>
                  <a:srgbClr val="000000"/>
                </a:solidFill>
                <a:latin typeface="FSBrabo"/>
              </a:rPr>
              <a:t> network to other communication networks. </a:t>
            </a:r>
          </a:p>
          <a:p>
            <a:endParaRPr lang="en-US" sz="2400" dirty="0">
              <a:solidFill>
                <a:srgbClr val="000000"/>
              </a:solidFill>
              <a:latin typeface="FSBrabo"/>
            </a:endParaRPr>
          </a:p>
          <a:p>
            <a:r>
              <a:rPr lang="en-US" sz="2400" dirty="0">
                <a:solidFill>
                  <a:srgbClr val="000000"/>
                </a:solidFill>
                <a:latin typeface="FSBrabo"/>
              </a:rPr>
              <a:t>There may be multiple Mesh BSs in a network; other nodes are known as ‘‘Mesh SSs” (MSS – mesh subscriber stations). </a:t>
            </a:r>
          </a:p>
          <a:p>
            <a:endParaRPr lang="en-US" sz="2400" dirty="0">
              <a:solidFill>
                <a:srgbClr val="000000"/>
              </a:solidFill>
              <a:latin typeface="FSBrabo"/>
            </a:endParaRPr>
          </a:p>
          <a:p>
            <a:r>
              <a:rPr lang="en-US" sz="2400" dirty="0">
                <a:solidFill>
                  <a:srgbClr val="000000"/>
                </a:solidFill>
                <a:latin typeface="FSBrabo"/>
              </a:rPr>
              <a:t>In point-to-multipoint mode, the SSs are under the direct control of the BS.</a:t>
            </a:r>
          </a:p>
          <a:p>
            <a:endParaRPr lang="en-US" sz="2400" dirty="0">
              <a:solidFill>
                <a:srgbClr val="000000"/>
              </a:solidFill>
              <a:latin typeface="FSBrabo"/>
            </a:endParaRPr>
          </a:p>
          <a:p>
            <a:r>
              <a:rPr lang="en-US" sz="2400" dirty="0">
                <a:solidFill>
                  <a:srgbClr val="000000"/>
                </a:solidFill>
                <a:latin typeface="FSBrabo"/>
              </a:rPr>
              <a:t> In Mesh mode, the uplink and downlink is not clearly separated and SSs can communicate with each other without communicating with the BS.</a:t>
            </a:r>
            <a:endParaRPr lang="en-US" sz="2400" dirty="0"/>
          </a:p>
        </p:txBody>
      </p:sp>
    </p:spTree>
    <p:extLst>
      <p:ext uri="{BB962C8B-B14F-4D97-AF65-F5344CB8AC3E}">
        <p14:creationId xmlns:p14="http://schemas.microsoft.com/office/powerpoint/2010/main" val="2646251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E710F-57DB-4D63-8A94-AD2DCCB99BFA}" type="datetime1">
              <a:rPr lang="en-US" smtClean="0"/>
              <a:t>3/25/2023</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32</a:t>
            </a:fld>
            <a:endParaRPr lang="en-US"/>
          </a:p>
        </p:txBody>
      </p:sp>
      <p:sp>
        <p:nvSpPr>
          <p:cNvPr id="5" name="Rectangle 4"/>
          <p:cNvSpPr/>
          <p:nvPr/>
        </p:nvSpPr>
        <p:spPr>
          <a:xfrm>
            <a:off x="1141411" y="1009934"/>
            <a:ext cx="9134910" cy="4154984"/>
          </a:xfrm>
          <a:prstGeom prst="rect">
            <a:avLst/>
          </a:prstGeom>
        </p:spPr>
        <p:txBody>
          <a:bodyPr wrap="square">
            <a:spAutoFit/>
          </a:bodyPr>
          <a:lstStyle/>
          <a:p>
            <a:pPr algn="just"/>
            <a:r>
              <a:rPr lang="en-US" sz="2400" b="1" dirty="0">
                <a:solidFill>
                  <a:srgbClr val="FF0000"/>
                </a:solidFill>
                <a:latin typeface="Roboto"/>
              </a:rPr>
              <a:t>State some functions of the Mesh architecture.</a:t>
            </a:r>
          </a:p>
          <a:p>
            <a:pPr algn="just"/>
            <a:endParaRPr lang="en-US" sz="2400" b="1" dirty="0">
              <a:solidFill>
                <a:srgbClr val="666666"/>
              </a:solidFill>
              <a:latin typeface="Roboto"/>
            </a:endParaRPr>
          </a:p>
          <a:p>
            <a:pPr algn="just"/>
            <a:endParaRPr lang="en-US" sz="2400" b="1" dirty="0">
              <a:solidFill>
                <a:srgbClr val="666666"/>
              </a:solidFill>
              <a:latin typeface="Roboto"/>
            </a:endParaRPr>
          </a:p>
          <a:p>
            <a:pPr algn="just"/>
            <a:r>
              <a:rPr lang="en-US" sz="2400" dirty="0">
                <a:solidFill>
                  <a:srgbClr val="666666"/>
                </a:solidFill>
                <a:latin typeface="Roboto"/>
              </a:rPr>
              <a:t>Mesh architecture catches the great security envisioned by the initial Internet pioneers. Mesh probably offers benefits to the service provider involving negating the demand for a separate backhaul network and reliability. The safety function of the mesh network is important in that if one node crashes, backhaul traffic could be routed around that failed node reducing the service division to only those subscribers undeviatingly served by that abandoned base station.</a:t>
            </a:r>
            <a:endParaRPr lang="en-US" sz="2400" b="0" i="0" dirty="0">
              <a:solidFill>
                <a:srgbClr val="666666"/>
              </a:solidFill>
              <a:effectLst/>
              <a:latin typeface="Roboto"/>
            </a:endParaRPr>
          </a:p>
        </p:txBody>
      </p:sp>
    </p:spTree>
    <p:extLst>
      <p:ext uri="{BB962C8B-B14F-4D97-AF65-F5344CB8AC3E}">
        <p14:creationId xmlns:p14="http://schemas.microsoft.com/office/powerpoint/2010/main" val="25317724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3/25/2023</a:t>
            </a:fld>
            <a:endParaRPr lang="en-US"/>
          </a:p>
        </p:txBody>
      </p:sp>
      <p:sp>
        <p:nvSpPr>
          <p:cNvPr id="3" name="Footer Placeholder 2"/>
          <p:cNvSpPr>
            <a:spLocks noGrp="1"/>
          </p:cNvSpPr>
          <p:nvPr>
            <p:ph type="ftr" sz="quarter" idx="11"/>
          </p:nvPr>
        </p:nvSpPr>
        <p:spPr/>
        <p:txBody>
          <a:bodyPr/>
          <a:lstStyle/>
          <a:p>
            <a:r>
              <a:rPr lang="en-US" dirty="0"/>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33</a:t>
            </a:fld>
            <a:endParaRPr lang="en-US"/>
          </a:p>
        </p:txBody>
      </p:sp>
      <p:sp>
        <p:nvSpPr>
          <p:cNvPr id="5" name="TextBox 4"/>
          <p:cNvSpPr txBox="1"/>
          <p:nvPr/>
        </p:nvSpPr>
        <p:spPr>
          <a:xfrm>
            <a:off x="1141411" y="748318"/>
            <a:ext cx="10323758" cy="5586145"/>
          </a:xfrm>
          <a:prstGeom prst="rect">
            <a:avLst/>
          </a:prstGeom>
          <a:noFill/>
        </p:spPr>
        <p:txBody>
          <a:bodyPr wrap="square" rtlCol="0">
            <a:spAutoFit/>
          </a:bodyPr>
          <a:lstStyle/>
          <a:p>
            <a:pPr algn="just">
              <a:lnSpc>
                <a:spcPct val="150000"/>
              </a:lnSpc>
            </a:pPr>
            <a:r>
              <a:rPr lang="en-US" sz="3200" i="1" dirty="0">
                <a:solidFill>
                  <a:srgbClr val="C00000"/>
                </a:solidFill>
                <a:latin typeface="Arial" panose="020B0604020202020204" pitchFamily="34" charset="0"/>
                <a:cs typeface="Arial" panose="020B0604020202020204" pitchFamily="34" charset="0"/>
              </a:rPr>
              <a:t>Features of </a:t>
            </a:r>
            <a:r>
              <a:rPr lang="en-US" sz="3200" i="1" dirty="0" err="1">
                <a:solidFill>
                  <a:srgbClr val="C00000"/>
                </a:solidFill>
                <a:latin typeface="Arial" panose="020B0604020202020204" pitchFamily="34" charset="0"/>
                <a:cs typeface="Arial" panose="020B0604020202020204" pitchFamily="34" charset="0"/>
              </a:rPr>
              <a:t>WiMAX</a:t>
            </a:r>
            <a:r>
              <a:rPr lang="en-US" sz="3200" i="1" dirty="0">
                <a:solidFill>
                  <a:srgbClr val="C00000"/>
                </a:solidFill>
                <a:latin typeface="Arial" panose="020B0604020202020204" pitchFamily="34" charset="0"/>
                <a:cs typeface="Arial" panose="020B0604020202020204" pitchFamily="34" charset="0"/>
              </a:rPr>
              <a:t>( List features of IEEE802.16)</a:t>
            </a:r>
          </a:p>
          <a:p>
            <a:pPr marL="514350" indent="-514350" algn="just">
              <a:lnSpc>
                <a:spcPct val="150000"/>
              </a:lnSpc>
              <a:buAutoNum type="arabicPeriod"/>
            </a:pPr>
            <a:r>
              <a:rPr lang="en-US" sz="2400" b="1" dirty="0">
                <a:solidFill>
                  <a:schemeClr val="bg1"/>
                </a:solidFill>
                <a:latin typeface="Arial" panose="020B0604020202020204" pitchFamily="34" charset="0"/>
                <a:cs typeface="Arial" panose="020B0604020202020204" pitchFamily="34" charset="0"/>
              </a:rPr>
              <a:t>Flexible architecture: </a:t>
            </a:r>
            <a:r>
              <a:rPr lang="en-US" sz="2400" dirty="0">
                <a:solidFill>
                  <a:schemeClr val="bg1"/>
                </a:solidFill>
                <a:latin typeface="Arial" panose="020B0604020202020204" pitchFamily="34" charset="0"/>
                <a:cs typeface="Arial" panose="020B0604020202020204" pitchFamily="34" charset="0"/>
              </a:rPr>
              <a:t>WiMAX supports several system architectures, including P2P, P2MP, and ubiquitous coverage. </a:t>
            </a:r>
          </a:p>
          <a:p>
            <a:pPr algn="just">
              <a:lnSpc>
                <a:spcPct val="150000"/>
              </a:lnSpc>
            </a:pPr>
            <a:endParaRPr lang="en-US" sz="1400" dirty="0">
              <a:solidFill>
                <a:schemeClr val="bg1"/>
              </a:solidFill>
              <a:latin typeface="Arial" panose="020B0604020202020204" pitchFamily="34" charset="0"/>
              <a:cs typeface="Arial" panose="020B0604020202020204" pitchFamily="34" charset="0"/>
            </a:endParaRP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The WiMAX MAC supports P2MP and ubiquitous service by scheduling a time slot for each SS. </a:t>
            </a: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If there is only one SS in the network, the WiMAX BS will communicate with the SS on a P2P basis. </a:t>
            </a: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A BS in a P2P configuration may use a </a:t>
            </a:r>
            <a:r>
              <a:rPr lang="en-US" sz="2400" u="sng" dirty="0">
                <a:solidFill>
                  <a:schemeClr val="bg1"/>
                </a:solidFill>
                <a:latin typeface="Arial" panose="020B0604020202020204" pitchFamily="34" charset="0"/>
                <a:cs typeface="Arial" panose="020B0604020202020204" pitchFamily="34" charset="0"/>
              </a:rPr>
              <a:t>narrower beam antenna </a:t>
            </a:r>
            <a:r>
              <a:rPr lang="en-US" sz="2400" dirty="0">
                <a:solidFill>
                  <a:schemeClr val="bg1"/>
                </a:solidFill>
                <a:latin typeface="Arial" panose="020B0604020202020204" pitchFamily="34" charset="0"/>
                <a:cs typeface="Arial" panose="020B0604020202020204" pitchFamily="34" charset="0"/>
              </a:rPr>
              <a:t>to cover longer distances</a:t>
            </a:r>
          </a:p>
        </p:txBody>
      </p:sp>
    </p:spTree>
    <p:extLst>
      <p:ext uri="{BB962C8B-B14F-4D97-AF65-F5344CB8AC3E}">
        <p14:creationId xmlns:p14="http://schemas.microsoft.com/office/powerpoint/2010/main" val="1171407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3/25/2023</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34</a:t>
            </a:fld>
            <a:endParaRPr lang="en-US"/>
          </a:p>
        </p:txBody>
      </p:sp>
      <p:sp>
        <p:nvSpPr>
          <p:cNvPr id="5" name="TextBox 4"/>
          <p:cNvSpPr txBox="1"/>
          <p:nvPr/>
        </p:nvSpPr>
        <p:spPr>
          <a:xfrm>
            <a:off x="839651" y="738284"/>
            <a:ext cx="10330097" cy="5355312"/>
          </a:xfrm>
          <a:prstGeom prst="rect">
            <a:avLst/>
          </a:prstGeom>
          <a:noFill/>
        </p:spPr>
        <p:txBody>
          <a:bodyPr wrap="square" rtlCol="0">
            <a:spAutoFit/>
          </a:bodyPr>
          <a:lstStyle/>
          <a:p>
            <a:pPr algn="just">
              <a:lnSpc>
                <a:spcPct val="150000"/>
              </a:lnSpc>
            </a:pPr>
            <a:r>
              <a:rPr lang="en-US" sz="2400" b="1" dirty="0">
                <a:solidFill>
                  <a:schemeClr val="bg1"/>
                </a:solidFill>
                <a:latin typeface="Arial" panose="020B0604020202020204" pitchFamily="34" charset="0"/>
                <a:cs typeface="Arial" panose="020B0604020202020204" pitchFamily="34" charset="0"/>
              </a:rPr>
              <a:t>2.High security: </a:t>
            </a:r>
            <a:r>
              <a:rPr lang="en-US" sz="2400" dirty="0">
                <a:solidFill>
                  <a:srgbClr val="C00000"/>
                </a:solidFill>
                <a:latin typeface="Arial" panose="020B0604020202020204" pitchFamily="34" charset="0"/>
                <a:cs typeface="Arial" panose="020B0604020202020204" pitchFamily="34" charset="0"/>
              </a:rPr>
              <a:t>WiMAX supports </a:t>
            </a:r>
            <a:r>
              <a:rPr lang="en-US" sz="2400" u="sng" dirty="0">
                <a:solidFill>
                  <a:srgbClr val="C00000"/>
                </a:solidFill>
                <a:latin typeface="Arial" panose="020B0604020202020204" pitchFamily="34" charset="0"/>
                <a:cs typeface="Arial" panose="020B0604020202020204" pitchFamily="34" charset="0"/>
              </a:rPr>
              <a:t>Advanced Encryption Standard (AES) and Triple Data Encryption Standard (3DES). </a:t>
            </a:r>
          </a:p>
          <a:p>
            <a:pPr algn="just">
              <a:lnSpc>
                <a:spcPct val="150000"/>
              </a:lnSpc>
            </a:pPr>
            <a:endParaRPr lang="en-US" sz="1200" u="sng" dirty="0">
              <a:solidFill>
                <a:schemeClr val="bg1"/>
              </a:solidFill>
              <a:latin typeface="Arial" panose="020B0604020202020204" pitchFamily="34" charset="0"/>
              <a:cs typeface="Arial" panose="020B0604020202020204" pitchFamily="34" charset="0"/>
            </a:endParaRP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By encrypting the links between the BS and the SS, WiMAX provides subscribers with </a:t>
            </a:r>
            <a:r>
              <a:rPr lang="en-US" sz="2400" dirty="0">
                <a:solidFill>
                  <a:srgbClr val="C00000"/>
                </a:solidFill>
                <a:latin typeface="Arial" panose="020B0604020202020204" pitchFamily="34" charset="0"/>
                <a:cs typeface="Arial" panose="020B0604020202020204" pitchFamily="34" charset="0"/>
              </a:rPr>
              <a:t>privacy</a:t>
            </a:r>
            <a:r>
              <a:rPr lang="en-US" sz="2400" dirty="0">
                <a:solidFill>
                  <a:schemeClr val="bg1"/>
                </a:solidFill>
                <a:latin typeface="Arial" panose="020B0604020202020204" pitchFamily="34" charset="0"/>
                <a:cs typeface="Arial" panose="020B0604020202020204" pitchFamily="34" charset="0"/>
              </a:rPr>
              <a:t> (against eavesdropping) and </a:t>
            </a:r>
            <a:r>
              <a:rPr lang="en-US" sz="2400" dirty="0">
                <a:solidFill>
                  <a:srgbClr val="C00000"/>
                </a:solidFill>
                <a:latin typeface="Arial" panose="020B0604020202020204" pitchFamily="34" charset="0"/>
                <a:cs typeface="Arial" panose="020B0604020202020204" pitchFamily="34" charset="0"/>
              </a:rPr>
              <a:t>security across the broadband wireless interface. </a:t>
            </a: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Security also provides operators with </a:t>
            </a:r>
            <a:r>
              <a:rPr lang="en-US" sz="2400" dirty="0">
                <a:solidFill>
                  <a:srgbClr val="C00000"/>
                </a:solidFill>
                <a:latin typeface="Arial" panose="020B0604020202020204" pitchFamily="34" charset="0"/>
                <a:cs typeface="Arial" panose="020B0604020202020204" pitchFamily="34" charset="0"/>
              </a:rPr>
              <a:t>strong protection against theft of service. </a:t>
            </a: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WiMAX also </a:t>
            </a:r>
            <a:r>
              <a:rPr lang="en-US" sz="2400" dirty="0">
                <a:solidFill>
                  <a:srgbClr val="C00000"/>
                </a:solidFill>
                <a:latin typeface="Arial" panose="020B0604020202020204" pitchFamily="34" charset="0"/>
                <a:cs typeface="Arial" panose="020B0604020202020204" pitchFamily="34" charset="0"/>
              </a:rPr>
              <a:t>provides protection for data </a:t>
            </a:r>
            <a:r>
              <a:rPr lang="en-US" sz="2400" dirty="0">
                <a:solidFill>
                  <a:schemeClr val="bg1"/>
                </a:solidFill>
                <a:latin typeface="Arial" panose="020B0604020202020204" pitchFamily="34" charset="0"/>
                <a:cs typeface="Arial" panose="020B0604020202020204" pitchFamily="34" charset="0"/>
              </a:rPr>
              <a:t>that are being transmitted by different users on the same BS.</a:t>
            </a:r>
          </a:p>
        </p:txBody>
      </p:sp>
    </p:spTree>
    <p:extLst>
      <p:ext uri="{BB962C8B-B14F-4D97-AF65-F5344CB8AC3E}">
        <p14:creationId xmlns:p14="http://schemas.microsoft.com/office/powerpoint/2010/main" val="23913323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3/25/2023</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35</a:t>
            </a:fld>
            <a:endParaRPr lang="en-US"/>
          </a:p>
        </p:txBody>
      </p:sp>
      <p:sp>
        <p:nvSpPr>
          <p:cNvPr id="5" name="TextBox 4"/>
          <p:cNvSpPr txBox="1"/>
          <p:nvPr/>
        </p:nvSpPr>
        <p:spPr>
          <a:xfrm>
            <a:off x="927490" y="201357"/>
            <a:ext cx="10727698" cy="6832640"/>
          </a:xfrm>
          <a:prstGeom prst="rect">
            <a:avLst/>
          </a:prstGeom>
          <a:noFill/>
        </p:spPr>
        <p:txBody>
          <a:bodyPr wrap="square" rtlCol="0">
            <a:spAutoFit/>
          </a:bodyPr>
          <a:lstStyle/>
          <a:p>
            <a:pPr algn="just">
              <a:lnSpc>
                <a:spcPct val="150000"/>
              </a:lnSpc>
            </a:pPr>
            <a:r>
              <a:rPr lang="en-US" sz="2400" b="1" dirty="0">
                <a:solidFill>
                  <a:schemeClr val="bg1"/>
                </a:solidFill>
                <a:latin typeface="Arial" panose="020B0604020202020204" pitchFamily="34" charset="0"/>
                <a:cs typeface="Arial" panose="020B0604020202020204" pitchFamily="34" charset="0"/>
              </a:rPr>
              <a:t>3.WiMAX </a:t>
            </a:r>
            <a:r>
              <a:rPr lang="en-US" sz="2400" b="1" dirty="0" err="1">
                <a:solidFill>
                  <a:schemeClr val="bg1"/>
                </a:solidFill>
                <a:latin typeface="Arial" panose="020B0604020202020204" pitchFamily="34" charset="0"/>
                <a:cs typeface="Arial" panose="020B0604020202020204" pitchFamily="34" charset="0"/>
              </a:rPr>
              <a:t>QoS</a:t>
            </a:r>
            <a:r>
              <a:rPr lang="en-US" sz="2400" b="1" dirty="0">
                <a:solidFill>
                  <a:schemeClr val="bg1"/>
                </a:solidFill>
                <a:latin typeface="Arial" panose="020B0604020202020204" pitchFamily="34" charset="0"/>
                <a:cs typeface="Arial" panose="020B0604020202020204" pitchFamily="34" charset="0"/>
              </a:rPr>
              <a:t>: </a:t>
            </a:r>
            <a:r>
              <a:rPr lang="en-US" sz="2400" dirty="0">
                <a:solidFill>
                  <a:schemeClr val="bg1"/>
                </a:solidFill>
                <a:latin typeface="Arial" panose="020B0604020202020204" pitchFamily="34" charset="0"/>
                <a:cs typeface="Arial" panose="020B0604020202020204" pitchFamily="34" charset="0"/>
              </a:rPr>
              <a:t>WiMAX can be dynamically optimized for the mix  of traffic that is being carried. </a:t>
            </a:r>
          </a:p>
          <a:p>
            <a:pPr algn="just">
              <a:lnSpc>
                <a:spcPct val="150000"/>
              </a:lnSpc>
            </a:pPr>
            <a:r>
              <a:rPr lang="en-US" sz="2400" dirty="0">
                <a:solidFill>
                  <a:schemeClr val="bg1"/>
                </a:solidFill>
                <a:latin typeface="Arial" panose="020B0604020202020204" pitchFamily="34" charset="0"/>
                <a:cs typeface="Arial" panose="020B0604020202020204" pitchFamily="34" charset="0"/>
              </a:rPr>
              <a:t>Five types of services are supported: </a:t>
            </a: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unsolicited grant service (UGS),</a:t>
            </a: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 real-time polling service (</a:t>
            </a:r>
            <a:r>
              <a:rPr lang="en-US" sz="2400" dirty="0" err="1">
                <a:solidFill>
                  <a:schemeClr val="bg1"/>
                </a:solidFill>
                <a:latin typeface="Arial" panose="020B0604020202020204" pitchFamily="34" charset="0"/>
                <a:cs typeface="Arial" panose="020B0604020202020204" pitchFamily="34" charset="0"/>
              </a:rPr>
              <a:t>rtPS</a:t>
            </a:r>
            <a:r>
              <a:rPr lang="en-US" sz="2400" dirty="0">
                <a:solidFill>
                  <a:schemeClr val="bg1"/>
                </a:solidFill>
                <a:latin typeface="Arial" panose="020B0604020202020204" pitchFamily="34" charset="0"/>
                <a:cs typeface="Arial" panose="020B0604020202020204" pitchFamily="34" charset="0"/>
              </a:rPr>
              <a:t>), </a:t>
            </a: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extended real-time polling service (</a:t>
            </a:r>
            <a:r>
              <a:rPr lang="en-US" sz="2400" dirty="0" err="1">
                <a:solidFill>
                  <a:schemeClr val="bg1"/>
                </a:solidFill>
                <a:latin typeface="Arial" panose="020B0604020202020204" pitchFamily="34" charset="0"/>
                <a:cs typeface="Arial" panose="020B0604020202020204" pitchFamily="34" charset="0"/>
              </a:rPr>
              <a:t>ertPS</a:t>
            </a:r>
            <a:r>
              <a:rPr lang="en-US" sz="2400" dirty="0">
                <a:solidFill>
                  <a:schemeClr val="bg1"/>
                </a:solidFill>
                <a:latin typeface="Arial" panose="020B0604020202020204" pitchFamily="34" charset="0"/>
                <a:cs typeface="Arial" panose="020B0604020202020204" pitchFamily="34" charset="0"/>
              </a:rPr>
              <a:t>), </a:t>
            </a: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non-real-time polling service (</a:t>
            </a:r>
            <a:r>
              <a:rPr lang="en-US" sz="2400" dirty="0" err="1">
                <a:solidFill>
                  <a:schemeClr val="bg1"/>
                </a:solidFill>
                <a:latin typeface="Arial" panose="020B0604020202020204" pitchFamily="34" charset="0"/>
                <a:cs typeface="Arial" panose="020B0604020202020204" pitchFamily="34" charset="0"/>
              </a:rPr>
              <a:t>nrtPS</a:t>
            </a:r>
            <a:r>
              <a:rPr lang="en-US" sz="2400" dirty="0">
                <a:solidFill>
                  <a:schemeClr val="bg1"/>
                </a:solidFill>
                <a:latin typeface="Arial" panose="020B0604020202020204" pitchFamily="34" charset="0"/>
                <a:cs typeface="Arial" panose="020B0604020202020204" pitchFamily="34" charset="0"/>
              </a:rPr>
              <a:t>), </a:t>
            </a: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best effort (BE) service.</a:t>
            </a:r>
            <a:endParaRPr lang="en-US" sz="2400" b="1" dirty="0">
              <a:solidFill>
                <a:schemeClr val="bg1"/>
              </a:solidFill>
              <a:latin typeface="Arial" panose="020B0604020202020204" pitchFamily="34" charset="0"/>
              <a:cs typeface="Arial" panose="020B0604020202020204" pitchFamily="34" charset="0"/>
            </a:endParaRPr>
          </a:p>
          <a:p>
            <a:pPr algn="just">
              <a:lnSpc>
                <a:spcPct val="150000"/>
              </a:lnSpc>
            </a:pPr>
            <a:r>
              <a:rPr lang="en-US" sz="2400" b="1" dirty="0">
                <a:solidFill>
                  <a:schemeClr val="bg1"/>
                </a:solidFill>
                <a:latin typeface="Arial" panose="020B0604020202020204" pitchFamily="34" charset="0"/>
                <a:cs typeface="Arial" panose="020B0604020202020204" pitchFamily="34" charset="0"/>
              </a:rPr>
              <a:t>4. Quick deployment: </a:t>
            </a:r>
            <a:r>
              <a:rPr lang="en-US" sz="2400" dirty="0">
                <a:solidFill>
                  <a:schemeClr val="bg1"/>
                </a:solidFill>
                <a:latin typeface="Arial" panose="020B0604020202020204" pitchFamily="34" charset="0"/>
                <a:cs typeface="Arial" panose="020B0604020202020204" pitchFamily="34" charset="0"/>
              </a:rPr>
              <a:t>Compared with the deployment of wired solutions, WiMAX requires little or no external plant construction. </a:t>
            </a:r>
          </a:p>
          <a:p>
            <a:pPr algn="just">
              <a:lnSpc>
                <a:spcPct val="150000"/>
              </a:lnSpc>
            </a:pPr>
            <a:r>
              <a:rPr lang="en-US" sz="2400" dirty="0">
                <a:solidFill>
                  <a:schemeClr val="bg1"/>
                </a:solidFill>
                <a:latin typeface="Arial" panose="020B0604020202020204" pitchFamily="34" charset="0"/>
                <a:cs typeface="Arial" panose="020B0604020202020204" pitchFamily="34" charset="0"/>
              </a:rPr>
              <a:t>Once the antenna and equipment are installed and powered, WiMAX is ready for service</a:t>
            </a:r>
            <a:r>
              <a:rPr lang="en-US" sz="2800" dirty="0">
                <a:latin typeface="Arial" panose="020B0604020202020204" pitchFamily="34" charset="0"/>
                <a:cs typeface="Arial" panose="020B0604020202020204" pitchFamily="34" charset="0"/>
              </a:rPr>
              <a:t>.</a:t>
            </a:r>
            <a:endParaRPr lang="en-US" sz="2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47580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3/25/2023</a:t>
            </a:fld>
            <a:endParaRPr lang="en-US"/>
          </a:p>
        </p:txBody>
      </p:sp>
      <p:sp>
        <p:nvSpPr>
          <p:cNvPr id="3" name="Footer Placeholder 2"/>
          <p:cNvSpPr>
            <a:spLocks noGrp="1"/>
          </p:cNvSpPr>
          <p:nvPr>
            <p:ph type="ftr" sz="quarter" idx="11"/>
          </p:nvPr>
        </p:nvSpPr>
        <p:spPr/>
        <p:txBody>
          <a:bodyPr/>
          <a:lstStyle/>
          <a:p>
            <a:r>
              <a:rPr lang="en-US" dirty="0"/>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36</a:t>
            </a:fld>
            <a:endParaRPr lang="en-US"/>
          </a:p>
        </p:txBody>
      </p:sp>
      <p:sp>
        <p:nvSpPr>
          <p:cNvPr id="5" name="TextBox 4"/>
          <p:cNvSpPr txBox="1"/>
          <p:nvPr/>
        </p:nvSpPr>
        <p:spPr>
          <a:xfrm>
            <a:off x="604210" y="179440"/>
            <a:ext cx="11187456" cy="7494359"/>
          </a:xfrm>
          <a:prstGeom prst="rect">
            <a:avLst/>
          </a:prstGeom>
          <a:noFill/>
        </p:spPr>
        <p:txBody>
          <a:bodyPr wrap="square" rtlCol="0">
            <a:spAutoFit/>
          </a:bodyPr>
          <a:lstStyle/>
          <a:p>
            <a:r>
              <a:rPr lang="en-US" sz="2800" b="1" dirty="0">
                <a:solidFill>
                  <a:schemeClr val="bg1"/>
                </a:solidFill>
              </a:rPr>
              <a:t>5. </a:t>
            </a:r>
            <a:r>
              <a:rPr lang="en-US" sz="2400" b="1" dirty="0">
                <a:solidFill>
                  <a:schemeClr val="bg1"/>
                </a:solidFill>
                <a:latin typeface="Arial" panose="020B0604020202020204" pitchFamily="34" charset="0"/>
                <a:cs typeface="Arial" panose="020B0604020202020204" pitchFamily="34" charset="0"/>
              </a:rPr>
              <a:t>OFDM-based Physical Layer</a:t>
            </a:r>
          </a:p>
          <a:p>
            <a:r>
              <a:rPr lang="en-US" sz="2400" dirty="0">
                <a:solidFill>
                  <a:schemeClr val="bg1"/>
                </a:solidFill>
                <a:latin typeface="Arial" panose="020B0604020202020204" pitchFamily="34" charset="0"/>
                <a:cs typeface="Arial" panose="020B0604020202020204" pitchFamily="34" charset="0"/>
              </a:rPr>
              <a:t>The </a:t>
            </a:r>
            <a:r>
              <a:rPr lang="en-US" sz="2400" dirty="0" err="1">
                <a:solidFill>
                  <a:schemeClr val="bg1"/>
                </a:solidFill>
                <a:latin typeface="Arial" panose="020B0604020202020204" pitchFamily="34" charset="0"/>
                <a:cs typeface="Arial" panose="020B0604020202020204" pitchFamily="34" charset="0"/>
              </a:rPr>
              <a:t>WiMAX</a:t>
            </a:r>
            <a:r>
              <a:rPr lang="en-US" sz="2400" dirty="0">
                <a:solidFill>
                  <a:schemeClr val="bg1"/>
                </a:solidFill>
                <a:latin typeface="Arial" panose="020B0604020202020204" pitchFamily="34" charset="0"/>
                <a:cs typeface="Arial" panose="020B0604020202020204" pitchFamily="34" charset="0"/>
              </a:rPr>
              <a:t> physical layer (PHY) is based on orthogonal frequency division multiplexing, a scheme that offers good resistance to multipath, and allows </a:t>
            </a:r>
            <a:r>
              <a:rPr lang="en-US" sz="2400" dirty="0" err="1">
                <a:solidFill>
                  <a:schemeClr val="bg1"/>
                </a:solidFill>
                <a:latin typeface="Arial" panose="020B0604020202020204" pitchFamily="34" charset="0"/>
                <a:cs typeface="Arial" panose="020B0604020202020204" pitchFamily="34" charset="0"/>
              </a:rPr>
              <a:t>WiMAX</a:t>
            </a:r>
            <a:r>
              <a:rPr lang="en-US" sz="2400" dirty="0">
                <a:solidFill>
                  <a:schemeClr val="bg1"/>
                </a:solidFill>
                <a:latin typeface="Arial" panose="020B0604020202020204" pitchFamily="34" charset="0"/>
                <a:cs typeface="Arial" panose="020B0604020202020204" pitchFamily="34" charset="0"/>
              </a:rPr>
              <a:t> to operate in NLOS conditions.</a:t>
            </a:r>
          </a:p>
          <a:p>
            <a:endParaRPr lang="en-US" sz="2400" dirty="0">
              <a:solidFill>
                <a:schemeClr val="bg1"/>
              </a:solidFill>
              <a:latin typeface="Arial" panose="020B0604020202020204" pitchFamily="34" charset="0"/>
              <a:cs typeface="Arial" panose="020B0604020202020204" pitchFamily="34" charset="0"/>
            </a:endParaRPr>
          </a:p>
          <a:p>
            <a:endParaRPr lang="en-US" sz="2400" dirty="0">
              <a:solidFill>
                <a:schemeClr val="bg1"/>
              </a:solidFill>
              <a:latin typeface="Arial" panose="020B0604020202020204" pitchFamily="34" charset="0"/>
              <a:cs typeface="Arial" panose="020B0604020202020204" pitchFamily="34" charset="0"/>
            </a:endParaRPr>
          </a:p>
          <a:p>
            <a:r>
              <a:rPr lang="en-US" sz="2400" dirty="0">
                <a:solidFill>
                  <a:schemeClr val="bg1"/>
                </a:solidFill>
                <a:latin typeface="Arial" panose="020B0604020202020204" pitchFamily="34" charset="0"/>
                <a:cs typeface="Arial" panose="020B0604020202020204" pitchFamily="34" charset="0"/>
              </a:rPr>
              <a:t>6. </a:t>
            </a:r>
            <a:r>
              <a:rPr lang="en-US" sz="2400" b="1" dirty="0">
                <a:solidFill>
                  <a:schemeClr val="bg1"/>
                </a:solidFill>
                <a:latin typeface="Arial" panose="020B0604020202020204" pitchFamily="34" charset="0"/>
                <a:cs typeface="Arial" panose="020B0604020202020204" pitchFamily="34" charset="0"/>
              </a:rPr>
              <a:t>Very High Peak Data Rates</a:t>
            </a:r>
          </a:p>
          <a:p>
            <a:r>
              <a:rPr lang="en-US" sz="2400" dirty="0" err="1">
                <a:solidFill>
                  <a:schemeClr val="bg1"/>
                </a:solidFill>
                <a:latin typeface="Arial" panose="020B0604020202020204" pitchFamily="34" charset="0"/>
                <a:cs typeface="Arial" panose="020B0604020202020204" pitchFamily="34" charset="0"/>
              </a:rPr>
              <a:t>WiMAX</a:t>
            </a:r>
            <a:r>
              <a:rPr lang="en-US" sz="2400" dirty="0">
                <a:solidFill>
                  <a:schemeClr val="bg1"/>
                </a:solidFill>
                <a:latin typeface="Arial" panose="020B0604020202020204" pitchFamily="34" charset="0"/>
                <a:cs typeface="Arial" panose="020B0604020202020204" pitchFamily="34" charset="0"/>
              </a:rPr>
              <a:t> is capable of supporting very high peak data rates. In fact, the peak PHY data rate can be as high as 74Mbps when operating using a 20MHz wide spectrum.</a:t>
            </a:r>
          </a:p>
          <a:p>
            <a:r>
              <a:rPr lang="en-US" sz="2400" dirty="0">
                <a:solidFill>
                  <a:schemeClr val="bg1"/>
                </a:solidFill>
                <a:latin typeface="Arial" panose="020B0604020202020204" pitchFamily="34" charset="0"/>
                <a:cs typeface="Arial" panose="020B0604020202020204" pitchFamily="34" charset="0"/>
              </a:rPr>
              <a:t>More typically, using a 10MHz spectrum operating using TDD scheme with a 3:1 downlink-to-uplink ratio, the peak PHY data rate is about 25Mbps and 6.7Mbps for the downlink and the uplink, respectively</a:t>
            </a:r>
            <a:r>
              <a:rPr lang="en-US" sz="2400" dirty="0">
                <a:latin typeface="Arial" panose="020B0604020202020204" pitchFamily="34" charset="0"/>
                <a:cs typeface="Arial" panose="020B0604020202020204" pitchFamily="34" charset="0"/>
              </a:rPr>
              <a:t>.</a:t>
            </a:r>
          </a:p>
          <a:p>
            <a:endParaRPr lang="en-US" sz="2400" dirty="0">
              <a:latin typeface="Arial" panose="020B0604020202020204" pitchFamily="34" charset="0"/>
              <a:cs typeface="Arial" panose="020B0604020202020204" pitchFamily="34" charset="0"/>
            </a:endParaRPr>
          </a:p>
          <a:p>
            <a:r>
              <a:rPr lang="en-US" sz="2400" b="1" dirty="0">
                <a:solidFill>
                  <a:schemeClr val="bg1"/>
                </a:solidFill>
                <a:latin typeface="Arial" panose="020B0604020202020204" pitchFamily="34" charset="0"/>
                <a:cs typeface="Arial" panose="020B0604020202020204" pitchFamily="34" charset="0"/>
              </a:rPr>
              <a:t>. Support for Advanced Antenna Techniques</a:t>
            </a:r>
          </a:p>
          <a:p>
            <a:r>
              <a:rPr lang="en-US" sz="2400" dirty="0">
                <a:solidFill>
                  <a:schemeClr val="bg1"/>
                </a:solidFill>
                <a:latin typeface="Arial" panose="020B0604020202020204" pitchFamily="34" charset="0"/>
                <a:cs typeface="Arial" panose="020B0604020202020204" pitchFamily="34" charset="0"/>
              </a:rPr>
              <a:t>The </a:t>
            </a:r>
            <a:r>
              <a:rPr lang="en-US" sz="2400" dirty="0" err="1">
                <a:solidFill>
                  <a:schemeClr val="bg1"/>
                </a:solidFill>
                <a:latin typeface="Arial" panose="020B0604020202020204" pitchFamily="34" charset="0"/>
                <a:cs typeface="Arial" panose="020B0604020202020204" pitchFamily="34" charset="0"/>
              </a:rPr>
              <a:t>WiMAX</a:t>
            </a:r>
            <a:r>
              <a:rPr lang="en-US" sz="2400" dirty="0">
                <a:solidFill>
                  <a:schemeClr val="bg1"/>
                </a:solidFill>
                <a:latin typeface="Arial" panose="020B0604020202020204" pitchFamily="34" charset="0"/>
                <a:cs typeface="Arial" panose="020B0604020202020204" pitchFamily="34" charset="0"/>
              </a:rPr>
              <a:t> solution has a number of hooks built into the physical-layer design, which allows for the use of multiple-antenna techniques, such as </a:t>
            </a:r>
            <a:r>
              <a:rPr lang="en-US" sz="2400" dirty="0" err="1">
                <a:solidFill>
                  <a:schemeClr val="bg1"/>
                </a:solidFill>
                <a:latin typeface="Arial" panose="020B0604020202020204" pitchFamily="34" charset="0"/>
                <a:cs typeface="Arial" panose="020B0604020202020204" pitchFamily="34" charset="0"/>
              </a:rPr>
              <a:t>beamforming</a:t>
            </a:r>
            <a:r>
              <a:rPr lang="en-US" sz="2400" dirty="0">
                <a:solidFill>
                  <a:schemeClr val="bg1"/>
                </a:solidFill>
                <a:latin typeface="Arial" panose="020B0604020202020204" pitchFamily="34" charset="0"/>
                <a:cs typeface="Arial" panose="020B0604020202020204" pitchFamily="34" charset="0"/>
              </a:rPr>
              <a:t>, space-time coding, and spatial multiplexing.</a:t>
            </a:r>
          </a:p>
          <a:p>
            <a:endParaRPr lang="en-US" sz="2400" dirty="0">
              <a:latin typeface="Arial" panose="020B0604020202020204" pitchFamily="34" charset="0"/>
              <a:cs typeface="Arial" panose="020B0604020202020204" pitchFamily="34" charset="0"/>
            </a:endParaRPr>
          </a:p>
          <a:p>
            <a:pPr algn="just">
              <a:lnSpc>
                <a:spcPct val="150000"/>
              </a:lnSpc>
            </a:pPr>
            <a:endParaRPr lang="en-US" sz="1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35981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3/25/2023</a:t>
            </a:fld>
            <a:endParaRPr lang="en-US"/>
          </a:p>
        </p:txBody>
      </p:sp>
      <p:sp>
        <p:nvSpPr>
          <p:cNvPr id="3" name="Footer Placeholder 2"/>
          <p:cNvSpPr>
            <a:spLocks noGrp="1"/>
          </p:cNvSpPr>
          <p:nvPr>
            <p:ph type="ftr" sz="quarter" idx="11"/>
          </p:nvPr>
        </p:nvSpPr>
        <p:spPr/>
        <p:txBody>
          <a:bodyPr/>
          <a:lstStyle/>
          <a:p>
            <a:r>
              <a:rPr lang="en-US" dirty="0"/>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37</a:t>
            </a:fld>
            <a:endParaRPr lang="en-US"/>
          </a:p>
        </p:txBody>
      </p:sp>
      <p:sp>
        <p:nvSpPr>
          <p:cNvPr id="5" name="TextBox 4"/>
          <p:cNvSpPr txBox="1"/>
          <p:nvPr/>
        </p:nvSpPr>
        <p:spPr>
          <a:xfrm>
            <a:off x="600502" y="245660"/>
            <a:ext cx="11218460" cy="5262979"/>
          </a:xfrm>
          <a:prstGeom prst="rect">
            <a:avLst/>
          </a:prstGeom>
          <a:noFill/>
        </p:spPr>
        <p:txBody>
          <a:bodyPr wrap="square" rtlCol="0">
            <a:spAutoFit/>
          </a:bodyPr>
          <a:lstStyle/>
          <a:p>
            <a:r>
              <a:rPr lang="en-US" sz="2400" b="1" dirty="0">
                <a:solidFill>
                  <a:schemeClr val="bg1"/>
                </a:solidFill>
                <a:latin typeface="Arial" panose="020B0604020202020204" pitchFamily="34" charset="0"/>
                <a:cs typeface="Arial" panose="020B0604020202020204" pitchFamily="34" charset="0"/>
              </a:rPr>
              <a:t>7. Flexible and Dynamic per User Resource Allocation</a:t>
            </a:r>
          </a:p>
          <a:p>
            <a:r>
              <a:rPr lang="en-US" sz="2400" dirty="0">
                <a:solidFill>
                  <a:schemeClr val="bg1"/>
                </a:solidFill>
                <a:latin typeface="Arial" panose="020B0604020202020204" pitchFamily="34" charset="0"/>
                <a:cs typeface="Arial" panose="020B0604020202020204" pitchFamily="34" charset="0"/>
              </a:rPr>
              <a:t>Both uplink and downlink resource allocation are controlled by a scheduler in the base station. Capacity is shared among multiple users on a demand basis, using a burst TDM scheme.</a:t>
            </a:r>
          </a:p>
          <a:p>
            <a:endParaRPr lang="en-US" sz="2400" dirty="0">
              <a:solidFill>
                <a:schemeClr val="bg1"/>
              </a:solidFill>
              <a:latin typeface="Arial" panose="020B0604020202020204" pitchFamily="34" charset="0"/>
              <a:cs typeface="Arial" panose="020B0604020202020204" pitchFamily="34" charset="0"/>
            </a:endParaRPr>
          </a:p>
          <a:p>
            <a:endParaRPr lang="en-US" sz="2400" dirty="0">
              <a:solidFill>
                <a:schemeClr val="bg1"/>
              </a:solidFill>
              <a:latin typeface="Arial" panose="020B0604020202020204" pitchFamily="34" charset="0"/>
              <a:cs typeface="Arial" panose="020B0604020202020204" pitchFamily="34" charset="0"/>
            </a:endParaRPr>
          </a:p>
          <a:p>
            <a:r>
              <a:rPr lang="en-US" sz="2400" b="1" dirty="0">
                <a:solidFill>
                  <a:schemeClr val="bg1"/>
                </a:solidFill>
                <a:latin typeface="Arial" panose="020B0604020202020204" pitchFamily="34" charset="0"/>
                <a:cs typeface="Arial" panose="020B0604020202020204" pitchFamily="34" charset="0"/>
              </a:rPr>
              <a:t>8. Mobility: </a:t>
            </a:r>
            <a:r>
              <a:rPr lang="en-US" sz="2400" dirty="0">
                <a:solidFill>
                  <a:schemeClr val="bg1"/>
                </a:solidFill>
                <a:latin typeface="Arial" panose="020B0604020202020204" pitchFamily="34" charset="0"/>
                <a:cs typeface="Arial" panose="020B0604020202020204" pitchFamily="34" charset="0"/>
              </a:rPr>
              <a:t>The IEEE 802.16e amendment has added key features in support of mobility.</a:t>
            </a: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The mobile </a:t>
            </a:r>
            <a:r>
              <a:rPr lang="en-US" sz="2400" dirty="0" err="1">
                <a:solidFill>
                  <a:schemeClr val="bg1"/>
                </a:solidFill>
                <a:latin typeface="Arial" panose="020B0604020202020204" pitchFamily="34" charset="0"/>
                <a:cs typeface="Arial" panose="020B0604020202020204" pitchFamily="34" charset="0"/>
              </a:rPr>
              <a:t>WiMAX</a:t>
            </a:r>
            <a:r>
              <a:rPr lang="en-US" sz="2400" dirty="0">
                <a:solidFill>
                  <a:schemeClr val="bg1"/>
                </a:solidFill>
                <a:latin typeface="Arial" panose="020B0604020202020204" pitchFamily="34" charset="0"/>
                <a:cs typeface="Arial" panose="020B0604020202020204" pitchFamily="34" charset="0"/>
              </a:rPr>
              <a:t> variant of the system has mechanisms to support secure seamless handovers for delay-tolerant full-mobility applications, such as VoIP.</a:t>
            </a: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These improvements, which include scalable OFDMA,MIMO, and support for idle/sleep mode and handoff, will allow full mobility at speeds up to 160 km/h.</a:t>
            </a:r>
          </a:p>
        </p:txBody>
      </p:sp>
    </p:spTree>
    <p:extLst>
      <p:ext uri="{BB962C8B-B14F-4D97-AF65-F5344CB8AC3E}">
        <p14:creationId xmlns:p14="http://schemas.microsoft.com/office/powerpoint/2010/main" val="2810613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3/25/2023</a:t>
            </a:fld>
            <a:endParaRPr lang="en-US"/>
          </a:p>
        </p:txBody>
      </p:sp>
      <p:sp>
        <p:nvSpPr>
          <p:cNvPr id="3" name="Footer Placeholder 2"/>
          <p:cNvSpPr>
            <a:spLocks noGrp="1"/>
          </p:cNvSpPr>
          <p:nvPr>
            <p:ph type="ftr" sz="quarter" idx="11"/>
          </p:nvPr>
        </p:nvSpPr>
        <p:spPr/>
        <p:txBody>
          <a:bodyPr/>
          <a:lstStyle/>
          <a:p>
            <a:r>
              <a:rPr lang="en-US" dirty="0"/>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38</a:t>
            </a:fld>
            <a:endParaRPr lang="en-US"/>
          </a:p>
        </p:txBody>
      </p:sp>
      <p:sp>
        <p:nvSpPr>
          <p:cNvPr id="5" name="TextBox 4"/>
          <p:cNvSpPr txBox="1"/>
          <p:nvPr/>
        </p:nvSpPr>
        <p:spPr>
          <a:xfrm>
            <a:off x="588954" y="498039"/>
            <a:ext cx="11157570" cy="5909310"/>
          </a:xfrm>
          <a:prstGeom prst="rect">
            <a:avLst/>
          </a:prstGeom>
          <a:noFill/>
        </p:spPr>
        <p:txBody>
          <a:bodyPr wrap="square" rtlCol="0">
            <a:spAutoFit/>
          </a:bodyPr>
          <a:lstStyle/>
          <a:p>
            <a:pPr algn="just">
              <a:lnSpc>
                <a:spcPct val="150000"/>
              </a:lnSpc>
            </a:pPr>
            <a:r>
              <a:rPr lang="en-US" sz="2400" b="1" dirty="0">
                <a:solidFill>
                  <a:schemeClr val="bg1"/>
                </a:solidFill>
                <a:latin typeface="Arial" panose="020B0604020202020204" pitchFamily="34" charset="0"/>
                <a:cs typeface="Arial" panose="020B0604020202020204" pitchFamily="34" charset="0"/>
              </a:rPr>
              <a:t>9. Cost-effective: </a:t>
            </a:r>
            <a:r>
              <a:rPr lang="en-US" sz="2400" dirty="0">
                <a:solidFill>
                  <a:schemeClr val="bg1"/>
                </a:solidFill>
                <a:latin typeface="Arial" panose="020B0604020202020204" pitchFamily="34" charset="0"/>
                <a:cs typeface="Arial" panose="020B0604020202020204" pitchFamily="34" charset="0"/>
              </a:rPr>
              <a:t>WiMAX is based on an open, international standard. Mass adoption of the standard, and the use of low-cost   mass-produced chipsets, will bring costs down</a:t>
            </a:r>
          </a:p>
          <a:p>
            <a:pPr algn="just">
              <a:lnSpc>
                <a:spcPct val="150000"/>
              </a:lnSpc>
            </a:pPr>
            <a:endParaRPr lang="en-US" sz="1200" b="1" dirty="0">
              <a:solidFill>
                <a:schemeClr val="bg1"/>
              </a:solidFill>
              <a:latin typeface="Arial" panose="020B0604020202020204" pitchFamily="34" charset="0"/>
              <a:cs typeface="Arial" panose="020B0604020202020204" pitchFamily="34" charset="0"/>
            </a:endParaRPr>
          </a:p>
          <a:p>
            <a:pPr algn="just">
              <a:lnSpc>
                <a:spcPct val="150000"/>
              </a:lnSpc>
            </a:pPr>
            <a:r>
              <a:rPr lang="en-US" sz="2400" b="1" dirty="0">
                <a:solidFill>
                  <a:schemeClr val="bg1"/>
                </a:solidFill>
                <a:latin typeface="Arial" panose="020B0604020202020204" pitchFamily="34" charset="0"/>
                <a:cs typeface="Arial" panose="020B0604020202020204" pitchFamily="34" charset="0"/>
              </a:rPr>
              <a:t>10. Wider coverage: </a:t>
            </a:r>
            <a:r>
              <a:rPr lang="en-US" sz="2400" dirty="0">
                <a:solidFill>
                  <a:schemeClr val="bg1"/>
                </a:solidFill>
                <a:latin typeface="Arial" panose="020B0604020202020204" pitchFamily="34" charset="0"/>
                <a:cs typeface="Arial" panose="020B0604020202020204" pitchFamily="34" charset="0"/>
              </a:rPr>
              <a:t>WiMAX dynamically supports multiple modulation levels, including binary phase-shift keying (BPSK), quadrature phase-shift keying (QPSK), 16 QAM, and 64 QAM. </a:t>
            </a: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When equipped with a high-power amplifier and operating with a low-level modulation (BPSK or QPSK, for example), WiMAX systems are able to cover a large geographic area when the path between the BS and the SS is unobstructed.</a:t>
            </a:r>
          </a:p>
        </p:txBody>
      </p:sp>
    </p:spTree>
    <p:extLst>
      <p:ext uri="{BB962C8B-B14F-4D97-AF65-F5344CB8AC3E}">
        <p14:creationId xmlns:p14="http://schemas.microsoft.com/office/powerpoint/2010/main" val="42933486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3/25/2023</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39</a:t>
            </a:fld>
            <a:endParaRPr lang="en-US"/>
          </a:p>
        </p:txBody>
      </p:sp>
      <p:sp>
        <p:nvSpPr>
          <p:cNvPr id="5" name="TextBox 4"/>
          <p:cNvSpPr txBox="1"/>
          <p:nvPr/>
        </p:nvSpPr>
        <p:spPr>
          <a:xfrm>
            <a:off x="709685" y="996287"/>
            <a:ext cx="10631606" cy="3970318"/>
          </a:xfrm>
          <a:prstGeom prst="rect">
            <a:avLst/>
          </a:prstGeom>
          <a:noFill/>
        </p:spPr>
        <p:txBody>
          <a:bodyPr wrap="square" rtlCol="0">
            <a:spAutoFit/>
          </a:bodyPr>
          <a:lstStyle/>
          <a:p>
            <a:pPr algn="just">
              <a:lnSpc>
                <a:spcPct val="150000"/>
              </a:lnSpc>
            </a:pPr>
            <a:r>
              <a:rPr lang="en-US" sz="2400" b="1" dirty="0">
                <a:solidFill>
                  <a:schemeClr val="bg1"/>
                </a:solidFill>
                <a:latin typeface="Arial" panose="020B0604020202020204" pitchFamily="34" charset="0"/>
                <a:cs typeface="Arial" panose="020B0604020202020204" pitchFamily="34" charset="0"/>
              </a:rPr>
              <a:t>11. NLOS operation: </a:t>
            </a:r>
            <a:r>
              <a:rPr lang="en-US" sz="2400" dirty="0">
                <a:solidFill>
                  <a:schemeClr val="bg1"/>
                </a:solidFill>
                <a:latin typeface="Arial" panose="020B0604020202020204" pitchFamily="34" charset="0"/>
                <a:cs typeface="Arial" panose="020B0604020202020204" pitchFamily="34" charset="0"/>
              </a:rPr>
              <a:t>WiMAX is based on OFDM technology,  which has the inherent capability of handling NLOS environments.</a:t>
            </a: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This capability helps WiMAX products deliver broad bandwidth in an NLOS environment, which other wireless products cannot do.</a:t>
            </a:r>
          </a:p>
          <a:p>
            <a:pPr algn="just">
              <a:lnSpc>
                <a:spcPct val="150000"/>
              </a:lnSpc>
            </a:pPr>
            <a:endParaRPr lang="en-US" sz="2400" b="1" dirty="0">
              <a:solidFill>
                <a:schemeClr val="bg1"/>
              </a:solidFill>
              <a:latin typeface="Arial" panose="020B0604020202020204" pitchFamily="34" charset="0"/>
              <a:cs typeface="Arial" panose="020B0604020202020204" pitchFamily="34" charset="0"/>
            </a:endParaRPr>
          </a:p>
          <a:p>
            <a:pPr algn="just">
              <a:lnSpc>
                <a:spcPct val="150000"/>
              </a:lnSpc>
            </a:pPr>
            <a:r>
              <a:rPr lang="en-US" sz="2400" b="1" dirty="0">
                <a:solidFill>
                  <a:schemeClr val="bg1"/>
                </a:solidFill>
                <a:latin typeface="Arial" panose="020B0604020202020204" pitchFamily="34" charset="0"/>
                <a:cs typeface="Arial" panose="020B0604020202020204" pitchFamily="34" charset="0"/>
              </a:rPr>
              <a:t>12. High capacity: </a:t>
            </a:r>
            <a:r>
              <a:rPr lang="en-US" sz="2400" dirty="0">
                <a:solidFill>
                  <a:schemeClr val="bg1"/>
                </a:solidFill>
                <a:latin typeface="Arial" panose="020B0604020202020204" pitchFamily="34" charset="0"/>
                <a:cs typeface="Arial" panose="020B0604020202020204" pitchFamily="34" charset="0"/>
              </a:rPr>
              <a:t>Using higher modulation (64 QAM) and channel     bandwidth, WiMAX systems can provide significant bandwidth to end-users.</a:t>
            </a:r>
          </a:p>
        </p:txBody>
      </p:sp>
    </p:spTree>
    <p:extLst>
      <p:ext uri="{BB962C8B-B14F-4D97-AF65-F5344CB8AC3E}">
        <p14:creationId xmlns:p14="http://schemas.microsoft.com/office/powerpoint/2010/main" val="612491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3/25/2023</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4</a:t>
            </a:fld>
            <a:endParaRPr lang="en-US"/>
          </a:p>
        </p:txBody>
      </p:sp>
      <p:sp>
        <p:nvSpPr>
          <p:cNvPr id="5" name="TextBox 4"/>
          <p:cNvSpPr txBox="1"/>
          <p:nvPr/>
        </p:nvSpPr>
        <p:spPr>
          <a:xfrm>
            <a:off x="1058049" y="920293"/>
            <a:ext cx="9708560" cy="5632311"/>
          </a:xfrm>
          <a:prstGeom prst="rect">
            <a:avLst/>
          </a:prstGeom>
          <a:noFill/>
        </p:spPr>
        <p:txBody>
          <a:bodyPr wrap="square" rtlCol="0">
            <a:spAutoFit/>
          </a:bodyPr>
          <a:lstStyle/>
          <a:p>
            <a:pPr algn="just">
              <a:lnSpc>
                <a:spcPct val="150000"/>
              </a:lnSpc>
            </a:pPr>
            <a:r>
              <a:rPr lang="en-US" sz="2400" b="1" dirty="0">
                <a:solidFill>
                  <a:schemeClr val="bg1"/>
                </a:solidFill>
                <a:latin typeface="Arial" panose="020B0604020202020204" pitchFamily="34" charset="0"/>
                <a:cs typeface="Arial" panose="020B0604020202020204" pitchFamily="34" charset="0"/>
              </a:rPr>
              <a:t>Wireless Metropolitan Area Networks</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Metropolitan area networks (MANs) are large computer networks usually spanning a city.</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They typically use wireless infrastructure or optical fiber connections to link their sites.</a:t>
            </a:r>
          </a:p>
          <a:p>
            <a:pPr marL="457200" indent="-457200" algn="just">
              <a:lnSpc>
                <a:spcPct val="150000"/>
              </a:lnSpc>
              <a:buFont typeface="Wingdings" panose="05000000000000000000" pitchFamily="2" charset="2"/>
              <a:buChar char="§"/>
            </a:pPr>
            <a:r>
              <a:rPr lang="en-US" sz="2400" dirty="0">
                <a:solidFill>
                  <a:srgbClr val="C00000"/>
                </a:solidFill>
                <a:latin typeface="Arial" panose="020B0604020202020204" pitchFamily="34" charset="0"/>
                <a:cs typeface="Arial" panose="020B0604020202020204" pitchFamily="34" charset="0"/>
              </a:rPr>
              <a:t>A MAN is optimized for a larger geographical area compared to local area network (LAN),ranging from several blocks of buildings to the entire city.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They can also depend on communication channels of </a:t>
            </a:r>
            <a:r>
              <a:rPr lang="en-US" sz="2400" dirty="0">
                <a:solidFill>
                  <a:srgbClr val="C00000"/>
                </a:solidFill>
                <a:latin typeface="Arial" panose="020B0604020202020204" pitchFamily="34" charset="0"/>
                <a:cs typeface="Arial" panose="020B0604020202020204" pitchFamily="34" charset="0"/>
              </a:rPr>
              <a:t>moderate-to-high data rates. </a:t>
            </a:r>
          </a:p>
        </p:txBody>
      </p:sp>
    </p:spTree>
    <p:extLst>
      <p:ext uri="{BB962C8B-B14F-4D97-AF65-F5344CB8AC3E}">
        <p14:creationId xmlns:p14="http://schemas.microsoft.com/office/powerpoint/2010/main" val="32926860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3/25/2023</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40</a:t>
            </a:fld>
            <a:endParaRPr lang="en-US"/>
          </a:p>
        </p:txBody>
      </p:sp>
      <p:sp>
        <p:nvSpPr>
          <p:cNvPr id="5" name="TextBox 4"/>
          <p:cNvSpPr txBox="1"/>
          <p:nvPr/>
        </p:nvSpPr>
        <p:spPr>
          <a:xfrm>
            <a:off x="698975" y="230234"/>
            <a:ext cx="10738059" cy="6740307"/>
          </a:xfrm>
          <a:prstGeom prst="rect">
            <a:avLst/>
          </a:prstGeom>
          <a:noFill/>
        </p:spPr>
        <p:txBody>
          <a:bodyPr wrap="square" rtlCol="0">
            <a:spAutoFit/>
          </a:bodyPr>
          <a:lstStyle/>
          <a:p>
            <a:pPr algn="just">
              <a:lnSpc>
                <a:spcPct val="150000"/>
              </a:lnSpc>
            </a:pPr>
            <a:r>
              <a:rPr lang="en-US" sz="2400" b="1" dirty="0">
                <a:solidFill>
                  <a:schemeClr val="bg1"/>
                </a:solidFill>
                <a:latin typeface="Arial" panose="020B0604020202020204" pitchFamily="34" charset="0"/>
                <a:cs typeface="Arial" panose="020B0604020202020204" pitchFamily="34" charset="0"/>
              </a:rPr>
              <a:t>WiMAX Mobility Support</a:t>
            </a:r>
          </a:p>
          <a:p>
            <a:pPr algn="just">
              <a:lnSpc>
                <a:spcPct val="150000"/>
              </a:lnSpc>
            </a:pPr>
            <a:r>
              <a:rPr lang="en-US" sz="2300" dirty="0">
                <a:solidFill>
                  <a:schemeClr val="bg1"/>
                </a:solidFill>
                <a:latin typeface="Arial" panose="020B0604020202020204" pitchFamily="34" charset="0"/>
                <a:cs typeface="Arial" panose="020B0604020202020204" pitchFamily="34" charset="0"/>
              </a:rPr>
              <a:t>The IEEE 802.16e-2005 standard defines a framework for supporting mobility management. </a:t>
            </a:r>
            <a:r>
              <a:rPr lang="en-US" sz="2300" dirty="0" err="1">
                <a:solidFill>
                  <a:schemeClr val="bg1"/>
                </a:solidFill>
                <a:latin typeface="Arial" panose="020B0604020202020204" pitchFamily="34" charset="0"/>
                <a:cs typeface="Arial" panose="020B0604020202020204" pitchFamily="34" charset="0"/>
              </a:rPr>
              <a:t>WiMAX</a:t>
            </a:r>
            <a:r>
              <a:rPr lang="en-US" sz="2300" dirty="0">
                <a:solidFill>
                  <a:schemeClr val="bg1"/>
                </a:solidFill>
                <a:latin typeface="Arial" panose="020B0604020202020204" pitchFamily="34" charset="0"/>
                <a:cs typeface="Arial" panose="020B0604020202020204" pitchFamily="34" charset="0"/>
              </a:rPr>
              <a:t> envisions the following </a:t>
            </a:r>
            <a:r>
              <a:rPr lang="en-US" sz="2300" u="sng" dirty="0">
                <a:solidFill>
                  <a:schemeClr val="bg1"/>
                </a:solidFill>
                <a:latin typeface="Arial" panose="020B0604020202020204" pitchFamily="34" charset="0"/>
                <a:cs typeface="Arial" panose="020B0604020202020204" pitchFamily="34" charset="0"/>
              </a:rPr>
              <a:t>four mobility-related usage scenarios:</a:t>
            </a:r>
          </a:p>
          <a:p>
            <a:pPr algn="just">
              <a:lnSpc>
                <a:spcPct val="150000"/>
              </a:lnSpc>
            </a:pPr>
            <a:r>
              <a:rPr lang="en-US" sz="2400" b="1" dirty="0">
                <a:solidFill>
                  <a:schemeClr val="bg1"/>
                </a:solidFill>
                <a:latin typeface="Arial" panose="020B0604020202020204" pitchFamily="34" charset="0"/>
                <a:cs typeface="Arial" panose="020B0604020202020204" pitchFamily="34" charset="0"/>
              </a:rPr>
              <a:t>1. </a:t>
            </a:r>
            <a:r>
              <a:rPr lang="en-US" sz="2300" b="1" dirty="0">
                <a:solidFill>
                  <a:schemeClr val="bg1"/>
                </a:solidFill>
                <a:latin typeface="Arial" panose="020B0604020202020204" pitchFamily="34" charset="0"/>
                <a:cs typeface="Arial" panose="020B0604020202020204" pitchFamily="34" charset="0"/>
              </a:rPr>
              <a:t>Nomadic: </a:t>
            </a:r>
            <a:r>
              <a:rPr lang="en-US" sz="2300" dirty="0">
                <a:solidFill>
                  <a:schemeClr val="bg1"/>
                </a:solidFill>
                <a:latin typeface="Arial" panose="020B0604020202020204" pitchFamily="34" charset="0"/>
                <a:cs typeface="Arial" panose="020B0604020202020204" pitchFamily="34" charset="0"/>
              </a:rPr>
              <a:t>The user is allowed to take a fixed SS and reconnect from a different point of attachment.</a:t>
            </a:r>
          </a:p>
          <a:p>
            <a:pPr algn="just">
              <a:lnSpc>
                <a:spcPct val="150000"/>
              </a:lnSpc>
            </a:pPr>
            <a:r>
              <a:rPr lang="en-US" sz="2300" b="1" dirty="0">
                <a:solidFill>
                  <a:schemeClr val="bg1"/>
                </a:solidFill>
                <a:latin typeface="Arial" panose="020B0604020202020204" pitchFamily="34" charset="0"/>
                <a:cs typeface="Arial" panose="020B0604020202020204" pitchFamily="34" charset="0"/>
              </a:rPr>
              <a:t>2. Portable: </a:t>
            </a:r>
            <a:r>
              <a:rPr lang="en-US" sz="2300" dirty="0">
                <a:solidFill>
                  <a:schemeClr val="bg1"/>
                </a:solidFill>
                <a:latin typeface="Arial" panose="020B0604020202020204" pitchFamily="34" charset="0"/>
                <a:cs typeface="Arial" panose="020B0604020202020204" pitchFamily="34" charset="0"/>
              </a:rPr>
              <a:t>Nomadic access is provided to a portable device, such as a PC card, with expectation of a best-effort handover.</a:t>
            </a:r>
          </a:p>
          <a:p>
            <a:pPr algn="just">
              <a:lnSpc>
                <a:spcPct val="150000"/>
              </a:lnSpc>
            </a:pPr>
            <a:r>
              <a:rPr lang="en-US" sz="2300" b="1" dirty="0">
                <a:solidFill>
                  <a:schemeClr val="bg1"/>
                </a:solidFill>
                <a:latin typeface="Arial" panose="020B0604020202020204" pitchFamily="34" charset="0"/>
                <a:cs typeface="Arial" panose="020B0604020202020204" pitchFamily="34" charset="0"/>
              </a:rPr>
              <a:t>3. Simple mobility: </a:t>
            </a:r>
            <a:r>
              <a:rPr lang="en-US" sz="2300" dirty="0">
                <a:solidFill>
                  <a:schemeClr val="bg1"/>
                </a:solidFill>
                <a:latin typeface="Arial" panose="020B0604020202020204" pitchFamily="34" charset="0"/>
                <a:cs typeface="Arial" panose="020B0604020202020204" pitchFamily="34" charset="0"/>
              </a:rPr>
              <a:t>The subscriber may move at speeds up to 60 km/h with brief interruptions (less than 1 s) during handoff.</a:t>
            </a:r>
          </a:p>
          <a:p>
            <a:pPr algn="just">
              <a:lnSpc>
                <a:spcPct val="150000"/>
              </a:lnSpc>
            </a:pPr>
            <a:r>
              <a:rPr lang="en-US" sz="2300" b="1" dirty="0">
                <a:solidFill>
                  <a:schemeClr val="bg1"/>
                </a:solidFill>
                <a:latin typeface="Arial" panose="020B0604020202020204" pitchFamily="34" charset="0"/>
                <a:cs typeface="Arial" panose="020B0604020202020204" pitchFamily="34" charset="0"/>
              </a:rPr>
              <a:t>4. Full mobility: </a:t>
            </a:r>
            <a:r>
              <a:rPr lang="en-US" sz="2300" dirty="0">
                <a:solidFill>
                  <a:schemeClr val="bg1"/>
                </a:solidFill>
                <a:latin typeface="Arial" panose="020B0604020202020204" pitchFamily="34" charset="0"/>
                <a:cs typeface="Arial" panose="020B0604020202020204" pitchFamily="34" charset="0"/>
              </a:rPr>
              <a:t>Up to 120 km/h mobility and seamless handoff (less than 50 </a:t>
            </a:r>
            <a:r>
              <a:rPr lang="en-US" sz="2300" dirty="0" err="1">
                <a:solidFill>
                  <a:schemeClr val="bg1"/>
                </a:solidFill>
                <a:latin typeface="Arial" panose="020B0604020202020204" pitchFamily="34" charset="0"/>
                <a:cs typeface="Arial" panose="020B0604020202020204" pitchFamily="34" charset="0"/>
              </a:rPr>
              <a:t>ms</a:t>
            </a:r>
            <a:r>
              <a:rPr lang="en-US" sz="2300" dirty="0">
                <a:solidFill>
                  <a:schemeClr val="bg1"/>
                </a:solidFill>
                <a:latin typeface="Arial" panose="020B0604020202020204" pitchFamily="34" charset="0"/>
                <a:cs typeface="Arial" panose="020B0604020202020204" pitchFamily="34" charset="0"/>
              </a:rPr>
              <a:t> latency and </a:t>
            </a:r>
            <a:r>
              <a:rPr lang="en-US" sz="2300" i="1" dirty="0">
                <a:solidFill>
                  <a:schemeClr val="bg1"/>
                </a:solidFill>
                <a:latin typeface="Arial" panose="020B0604020202020204" pitchFamily="34" charset="0"/>
                <a:cs typeface="Arial" panose="020B0604020202020204" pitchFamily="34" charset="0"/>
              </a:rPr>
              <a:t>&lt;</a:t>
            </a:r>
            <a:r>
              <a:rPr lang="en-US" sz="2300" dirty="0">
                <a:solidFill>
                  <a:schemeClr val="bg1"/>
                </a:solidFill>
                <a:latin typeface="Arial" panose="020B0604020202020204" pitchFamily="34" charset="0"/>
                <a:cs typeface="Arial" panose="020B0604020202020204" pitchFamily="34" charset="0"/>
              </a:rPr>
              <a:t>1% packet loss) are supported</a:t>
            </a:r>
          </a:p>
        </p:txBody>
      </p:sp>
    </p:spTree>
    <p:extLst>
      <p:ext uri="{BB962C8B-B14F-4D97-AF65-F5344CB8AC3E}">
        <p14:creationId xmlns:p14="http://schemas.microsoft.com/office/powerpoint/2010/main" val="9259792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E710F-57DB-4D63-8A94-AD2DCCB99BFA}" type="datetime1">
              <a:rPr lang="en-US" smtClean="0"/>
              <a:t>3/25/2023</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41</a:t>
            </a:fld>
            <a:endParaRPr lang="en-US"/>
          </a:p>
        </p:txBody>
      </p:sp>
      <p:sp>
        <p:nvSpPr>
          <p:cNvPr id="5" name="TextBox 4"/>
          <p:cNvSpPr txBox="1"/>
          <p:nvPr/>
        </p:nvSpPr>
        <p:spPr>
          <a:xfrm>
            <a:off x="2142255" y="2756847"/>
            <a:ext cx="8134066" cy="769441"/>
          </a:xfrm>
          <a:prstGeom prst="rect">
            <a:avLst/>
          </a:prstGeom>
          <a:noFill/>
        </p:spPr>
        <p:txBody>
          <a:bodyPr wrap="square" rtlCol="0">
            <a:spAutoFit/>
          </a:bodyPr>
          <a:lstStyle/>
          <a:p>
            <a:pPr algn="ctr"/>
            <a:r>
              <a:rPr lang="en-US" sz="4400" dirty="0">
                <a:solidFill>
                  <a:schemeClr val="bg1"/>
                </a:solidFill>
                <a:latin typeface="Algerian" panose="04020705040A02060702" pitchFamily="82" charset="0"/>
                <a:cs typeface="Arial" panose="020B0604020202020204" pitchFamily="34" charset="0"/>
              </a:rPr>
              <a:t>Network Protocols -WMAN</a:t>
            </a:r>
          </a:p>
        </p:txBody>
      </p:sp>
    </p:spTree>
    <p:extLst>
      <p:ext uri="{BB962C8B-B14F-4D97-AF65-F5344CB8AC3E}">
        <p14:creationId xmlns:p14="http://schemas.microsoft.com/office/powerpoint/2010/main" val="37338301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3/25/2023</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42</a:t>
            </a:fld>
            <a:endParaRPr lang="en-US"/>
          </a:p>
        </p:txBody>
      </p:sp>
      <p:sp>
        <p:nvSpPr>
          <p:cNvPr id="5" name="TextBox 4"/>
          <p:cNvSpPr txBox="1"/>
          <p:nvPr/>
        </p:nvSpPr>
        <p:spPr>
          <a:xfrm>
            <a:off x="913248" y="363353"/>
            <a:ext cx="6216814" cy="6093976"/>
          </a:xfrm>
          <a:prstGeom prst="rect">
            <a:avLst/>
          </a:prstGeom>
          <a:noFill/>
        </p:spPr>
        <p:txBody>
          <a:bodyPr wrap="square" rtlCol="0">
            <a:spAutoFit/>
          </a:bodyPr>
          <a:lstStyle/>
          <a:p>
            <a:pPr algn="just">
              <a:lnSpc>
                <a:spcPct val="150000"/>
              </a:lnSpc>
            </a:pPr>
            <a:r>
              <a:rPr lang="en-US" sz="2400" b="1" dirty="0">
                <a:solidFill>
                  <a:schemeClr val="bg1"/>
                </a:solidFill>
                <a:latin typeface="Arial" panose="020B0604020202020204" pitchFamily="34" charset="0"/>
                <a:cs typeface="Arial" panose="020B0604020202020204" pitchFamily="34" charset="0"/>
              </a:rPr>
              <a:t>Network Protocols</a:t>
            </a:r>
          </a:p>
          <a:p>
            <a:pPr algn="just">
              <a:lnSpc>
                <a:spcPct val="150000"/>
              </a:lnSpc>
            </a:pPr>
            <a:r>
              <a:rPr lang="en-US" sz="2000" dirty="0">
                <a:solidFill>
                  <a:schemeClr val="bg1"/>
                </a:solidFill>
                <a:latin typeface="Arial" panose="020B0604020202020204" pitchFamily="34" charset="0"/>
                <a:cs typeface="Arial" panose="020B0604020202020204" pitchFamily="34" charset="0"/>
              </a:rPr>
              <a:t>The 802.16 protocol stack is shown in Fig..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 IEEE 802.16 standard is structured in the form of a protocol stack with well-defined interfaces.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 MAC layer is formed with three sublayers: </a:t>
            </a:r>
          </a:p>
          <a:p>
            <a:pPr marL="457200" indent="-457200" algn="just">
              <a:lnSpc>
                <a:spcPct val="150000"/>
              </a:lnSpc>
              <a:buFont typeface="Wingdings" panose="05000000000000000000" pitchFamily="2" charset="2"/>
              <a:buChar char="ü"/>
            </a:pPr>
            <a:r>
              <a:rPr lang="en-US" sz="2300" dirty="0">
                <a:solidFill>
                  <a:srgbClr val="C00000"/>
                </a:solidFill>
                <a:latin typeface="Arial" panose="020B0604020202020204" pitchFamily="34" charset="0"/>
                <a:cs typeface="Arial" panose="020B0604020202020204" pitchFamily="34" charset="0"/>
              </a:rPr>
              <a:t>Service-specific convergence sublayer (CS), </a:t>
            </a:r>
          </a:p>
          <a:p>
            <a:pPr marL="457200" indent="-457200" algn="just">
              <a:lnSpc>
                <a:spcPct val="150000"/>
              </a:lnSpc>
              <a:buFont typeface="Wingdings" panose="05000000000000000000" pitchFamily="2" charset="2"/>
              <a:buChar char="ü"/>
            </a:pPr>
            <a:r>
              <a:rPr lang="en-US" sz="2300" dirty="0">
                <a:solidFill>
                  <a:srgbClr val="C00000"/>
                </a:solidFill>
                <a:latin typeface="Arial" panose="020B0604020202020204" pitchFamily="34" charset="0"/>
                <a:cs typeface="Arial" panose="020B0604020202020204" pitchFamily="34" charset="0"/>
              </a:rPr>
              <a:t>MAC common part sublayer (CPS), </a:t>
            </a:r>
          </a:p>
          <a:p>
            <a:pPr marL="457200" indent="-457200" algn="just">
              <a:lnSpc>
                <a:spcPct val="150000"/>
              </a:lnSpc>
              <a:buFont typeface="Wingdings" panose="05000000000000000000" pitchFamily="2" charset="2"/>
              <a:buChar char="ü"/>
            </a:pPr>
            <a:r>
              <a:rPr lang="en-US" sz="2300" dirty="0">
                <a:solidFill>
                  <a:srgbClr val="C00000"/>
                </a:solidFill>
                <a:latin typeface="Arial" panose="020B0604020202020204" pitchFamily="34" charset="0"/>
                <a:cs typeface="Arial" panose="020B0604020202020204" pitchFamily="34" charset="0"/>
              </a:rPr>
              <a:t>privacy sublayer. </a:t>
            </a:r>
          </a:p>
        </p:txBody>
      </p:sp>
      <p:pic>
        <p:nvPicPr>
          <p:cNvPr id="6" name="Picture 5"/>
          <p:cNvPicPr>
            <a:picLocks noChangeAspect="1"/>
          </p:cNvPicPr>
          <p:nvPr/>
        </p:nvPicPr>
        <p:blipFill rotWithShape="1">
          <a:blip r:embed="rId3">
            <a:lum bright="-20000" contrast="40000"/>
          </a:blip>
          <a:srcRect l="5430" t="7258" r="44902" b="11738"/>
          <a:stretch/>
        </p:blipFill>
        <p:spPr>
          <a:xfrm>
            <a:off x="7206263" y="774607"/>
            <a:ext cx="4599295" cy="4697413"/>
          </a:xfrm>
          <a:prstGeom prst="rect">
            <a:avLst/>
          </a:prstGeom>
        </p:spPr>
      </p:pic>
      <p:pic>
        <p:nvPicPr>
          <p:cNvPr id="7" name="Picture 6"/>
          <p:cNvPicPr>
            <a:picLocks noChangeAspect="1"/>
          </p:cNvPicPr>
          <p:nvPr/>
        </p:nvPicPr>
        <p:blipFill>
          <a:blip r:embed="rId4"/>
          <a:stretch>
            <a:fillRect/>
          </a:stretch>
        </p:blipFill>
        <p:spPr>
          <a:xfrm>
            <a:off x="7753122" y="464024"/>
            <a:ext cx="4091799" cy="5097072"/>
          </a:xfrm>
          <a:prstGeom prst="rect">
            <a:avLst/>
          </a:prstGeom>
        </p:spPr>
      </p:pic>
      <p:sp>
        <p:nvSpPr>
          <p:cNvPr id="8" name="Rectangle 7"/>
          <p:cNvSpPr/>
          <p:nvPr/>
        </p:nvSpPr>
        <p:spPr>
          <a:xfrm>
            <a:off x="1049189" y="6180123"/>
            <a:ext cx="11567590" cy="577850"/>
          </a:xfrm>
          <a:prstGeom prst="rect">
            <a:avLst/>
          </a:prstGeom>
        </p:spPr>
        <p:txBody>
          <a:bodyPr wrap="none">
            <a:spAutoFit/>
          </a:bodyPr>
          <a:lstStyle/>
          <a:p>
            <a:pPr algn="just">
              <a:lnSpc>
                <a:spcPct val="150000"/>
              </a:lnSpc>
            </a:pPr>
            <a:r>
              <a:rPr lang="en-US" sz="2400" dirty="0">
                <a:solidFill>
                  <a:srgbClr val="FF0000"/>
                </a:solidFill>
                <a:latin typeface="Arial" panose="020B0604020202020204" pitchFamily="34" charset="0"/>
                <a:cs typeface="Arial" panose="020B0604020202020204" pitchFamily="34" charset="0"/>
              </a:rPr>
              <a:t>The 802.16 protocol stack is shown in Fig.. Draw and explain </a:t>
            </a:r>
            <a:r>
              <a:rPr lang="en-US" sz="2400" dirty="0" err="1">
                <a:solidFill>
                  <a:srgbClr val="FF0000"/>
                </a:solidFill>
                <a:latin typeface="Arial" panose="020B0604020202020204" pitchFamily="34" charset="0"/>
                <a:cs typeface="Arial" panose="020B0604020202020204" pitchFamily="34" charset="0"/>
              </a:rPr>
              <a:t>Wimax</a:t>
            </a:r>
            <a:r>
              <a:rPr lang="en-US" sz="2400" dirty="0">
                <a:solidFill>
                  <a:srgbClr val="FF0000"/>
                </a:solidFill>
                <a:latin typeface="Arial" panose="020B0604020202020204" pitchFamily="34" charset="0"/>
                <a:cs typeface="Arial" panose="020B0604020202020204" pitchFamily="34" charset="0"/>
              </a:rPr>
              <a:t> protocol stack</a:t>
            </a:r>
            <a:r>
              <a:rPr lang="en-US" sz="2000" dirty="0">
                <a:solidFill>
                  <a:srgbClr val="FF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8961284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E710F-57DB-4D63-8A94-AD2DCCB99BFA}" type="datetime1">
              <a:rPr lang="en-US" smtClean="0"/>
              <a:t>3/25/2023</a:t>
            </a:fld>
            <a:endParaRPr lang="en-US"/>
          </a:p>
        </p:txBody>
      </p:sp>
      <p:sp>
        <p:nvSpPr>
          <p:cNvPr id="3" name="Footer Placeholder 2"/>
          <p:cNvSpPr>
            <a:spLocks noGrp="1"/>
          </p:cNvSpPr>
          <p:nvPr>
            <p:ph type="ftr" sz="quarter" idx="11"/>
          </p:nvPr>
        </p:nvSpPr>
        <p:spPr/>
        <p:txBody>
          <a:bodyPr/>
          <a:lstStyle/>
          <a:p>
            <a:r>
              <a:rPr lang="en-US" dirty="0"/>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43</a:t>
            </a:fld>
            <a:endParaRPr lang="en-US"/>
          </a:p>
        </p:txBody>
      </p:sp>
      <p:sp>
        <p:nvSpPr>
          <p:cNvPr id="5" name="Rectangle 4"/>
          <p:cNvSpPr/>
          <p:nvPr/>
        </p:nvSpPr>
        <p:spPr>
          <a:xfrm>
            <a:off x="527751" y="616088"/>
            <a:ext cx="6684197" cy="5632311"/>
          </a:xfrm>
          <a:prstGeom prst="rect">
            <a:avLst/>
          </a:prstGeom>
        </p:spPr>
        <p:txBody>
          <a:bodyPr wrap="square">
            <a:spAutoFit/>
          </a:bodyPr>
          <a:lstStyle/>
          <a:p>
            <a:pPr marL="457200" lvl="0" indent="-457200" algn="just">
              <a:lnSpc>
                <a:spcPct val="150000"/>
              </a:lnSpc>
              <a:buFont typeface="Wingdings" panose="05000000000000000000" pitchFamily="2" charset="2"/>
              <a:buChar char="§"/>
            </a:pPr>
            <a:r>
              <a:rPr lang="en-US" sz="2400" dirty="0">
                <a:solidFill>
                  <a:srgbClr val="C00000"/>
                </a:solidFill>
                <a:latin typeface="Arial" panose="020B0604020202020204" pitchFamily="34" charset="0"/>
                <a:cs typeface="Arial" panose="020B0604020202020204" pitchFamily="34" charset="0"/>
              </a:rPr>
              <a:t>The MAC CS receives higher level data through CS service access point (SAP)</a:t>
            </a:r>
            <a:r>
              <a:rPr lang="en-US" sz="2400" dirty="0">
                <a:solidFill>
                  <a:prstClr val="black"/>
                </a:solidFill>
                <a:latin typeface="Arial" panose="020B0604020202020204" pitchFamily="34" charset="0"/>
                <a:cs typeface="Arial" panose="020B0604020202020204" pitchFamily="34" charset="0"/>
              </a:rPr>
              <a:t> and provides transformation and mapping into </a:t>
            </a:r>
            <a:r>
              <a:rPr lang="en-US" sz="2400" dirty="0">
                <a:solidFill>
                  <a:srgbClr val="C00000"/>
                </a:solidFill>
                <a:latin typeface="Arial" panose="020B0604020202020204" pitchFamily="34" charset="0"/>
                <a:cs typeface="Arial" panose="020B0604020202020204" pitchFamily="34" charset="0"/>
              </a:rPr>
              <a:t>MAC service data unit (SDU). </a:t>
            </a:r>
          </a:p>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MAC SDUs are then </a:t>
            </a:r>
            <a:r>
              <a:rPr lang="en-US" sz="2400" dirty="0">
                <a:solidFill>
                  <a:srgbClr val="C00000"/>
                </a:solidFill>
                <a:latin typeface="Arial" panose="020B0604020202020204" pitchFamily="34" charset="0"/>
                <a:cs typeface="Arial" panose="020B0604020202020204" pitchFamily="34" charset="0"/>
              </a:rPr>
              <a:t>received by MAC CPS </a:t>
            </a:r>
            <a:r>
              <a:rPr lang="en-US" sz="2400" dirty="0">
                <a:solidFill>
                  <a:prstClr val="black"/>
                </a:solidFill>
                <a:latin typeface="Arial" panose="020B0604020202020204" pitchFamily="34" charset="0"/>
                <a:cs typeface="Arial" panose="020B0604020202020204" pitchFamily="34" charset="0"/>
              </a:rPr>
              <a:t>through MAC SAP. </a:t>
            </a:r>
          </a:p>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The specification targeted two types of traffic transported through IEEE 802.16 networks: </a:t>
            </a:r>
          </a:p>
          <a:p>
            <a:pPr marL="457200" lvl="0" indent="-457200" algn="just">
              <a:lnSpc>
                <a:spcPct val="150000"/>
              </a:lnSpc>
              <a:buFont typeface="Wingdings" panose="05000000000000000000" pitchFamily="2" charset="2"/>
              <a:buChar char="ü"/>
            </a:pPr>
            <a:r>
              <a:rPr lang="en-US" sz="2400" dirty="0">
                <a:solidFill>
                  <a:srgbClr val="C00000"/>
                </a:solidFill>
                <a:latin typeface="Arial" panose="020B0604020202020204" pitchFamily="34" charset="0"/>
                <a:cs typeface="Arial" panose="020B0604020202020204" pitchFamily="34" charset="0"/>
              </a:rPr>
              <a:t>Asynchronous transfer mode (ATM) </a:t>
            </a:r>
          </a:p>
          <a:p>
            <a:pPr marL="457200" lvl="0" indent="-457200" algn="just">
              <a:lnSpc>
                <a:spcPct val="150000"/>
              </a:lnSpc>
              <a:buFont typeface="Wingdings" panose="05000000000000000000" pitchFamily="2" charset="2"/>
              <a:buChar char="ü"/>
            </a:pPr>
            <a:r>
              <a:rPr lang="en-US" sz="2400" dirty="0">
                <a:solidFill>
                  <a:srgbClr val="C00000"/>
                </a:solidFill>
                <a:latin typeface="Arial" panose="020B0604020202020204" pitchFamily="34" charset="0"/>
                <a:cs typeface="Arial" panose="020B0604020202020204" pitchFamily="34" charset="0"/>
              </a:rPr>
              <a:t>Packets.</a:t>
            </a:r>
          </a:p>
        </p:txBody>
      </p:sp>
      <p:pic>
        <p:nvPicPr>
          <p:cNvPr id="6" name="Picture 5"/>
          <p:cNvPicPr>
            <a:picLocks noChangeAspect="1"/>
          </p:cNvPicPr>
          <p:nvPr/>
        </p:nvPicPr>
        <p:blipFill rotWithShape="1">
          <a:blip r:embed="rId2">
            <a:lum bright="-20000" contrast="40000"/>
          </a:blip>
          <a:srcRect l="5430" t="7258" r="44902" b="11738"/>
          <a:stretch/>
        </p:blipFill>
        <p:spPr>
          <a:xfrm>
            <a:off x="7456921" y="491320"/>
            <a:ext cx="4599295" cy="5757080"/>
          </a:xfrm>
          <a:prstGeom prst="rect">
            <a:avLst/>
          </a:prstGeom>
        </p:spPr>
      </p:pic>
    </p:spTree>
    <p:extLst>
      <p:ext uri="{BB962C8B-B14F-4D97-AF65-F5344CB8AC3E}">
        <p14:creationId xmlns:p14="http://schemas.microsoft.com/office/powerpoint/2010/main" val="30094731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3/25/2023</a:t>
            </a:fld>
            <a:endParaRPr lang="en-US" dirty="0">
              <a:solidFill>
                <a:schemeClr val="bg1"/>
              </a:solidFill>
            </a:endParaRPr>
          </a:p>
        </p:txBody>
      </p:sp>
      <p:sp>
        <p:nvSpPr>
          <p:cNvPr id="4" name="Slide Number Placeholder 3"/>
          <p:cNvSpPr>
            <a:spLocks noGrp="1"/>
          </p:cNvSpPr>
          <p:nvPr>
            <p:ph type="sldNum" sz="quarter" idx="12"/>
          </p:nvPr>
        </p:nvSpPr>
        <p:spPr/>
        <p:txBody>
          <a:bodyPr/>
          <a:lstStyle/>
          <a:p>
            <a:fld id="{1154CC57-00E6-44ED-989B-B00C0D0C72F1}" type="slidenum">
              <a:rPr lang="en-US" smtClean="0"/>
              <a:t>44</a:t>
            </a:fld>
            <a:endParaRPr lang="en-US"/>
          </a:p>
        </p:txBody>
      </p:sp>
      <p:pic>
        <p:nvPicPr>
          <p:cNvPr id="5" name="Picture 4"/>
          <p:cNvPicPr>
            <a:picLocks noChangeAspect="1"/>
          </p:cNvPicPr>
          <p:nvPr/>
        </p:nvPicPr>
        <p:blipFill>
          <a:blip r:embed="rId2">
            <a:lum bright="-20000" contrast="40000"/>
          </a:blip>
          <a:stretch>
            <a:fillRect/>
          </a:stretch>
        </p:blipFill>
        <p:spPr>
          <a:xfrm>
            <a:off x="987188" y="208362"/>
            <a:ext cx="10304060" cy="6452833"/>
          </a:xfrm>
          <a:prstGeom prst="rect">
            <a:avLst/>
          </a:prstGeom>
        </p:spPr>
      </p:pic>
    </p:spTree>
    <p:extLst>
      <p:ext uri="{BB962C8B-B14F-4D97-AF65-F5344CB8AC3E}">
        <p14:creationId xmlns:p14="http://schemas.microsoft.com/office/powerpoint/2010/main" val="34792207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3/25/2023</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45</a:t>
            </a:fld>
            <a:endParaRPr lang="en-US"/>
          </a:p>
        </p:txBody>
      </p:sp>
      <p:sp>
        <p:nvSpPr>
          <p:cNvPr id="5" name="TextBox 4"/>
          <p:cNvSpPr txBox="1"/>
          <p:nvPr/>
        </p:nvSpPr>
        <p:spPr>
          <a:xfrm>
            <a:off x="766583" y="712628"/>
            <a:ext cx="10768504" cy="5170646"/>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
            </a:pPr>
            <a:r>
              <a:rPr lang="en-US" sz="2800" b="1" dirty="0">
                <a:solidFill>
                  <a:schemeClr val="bg1"/>
                </a:solidFill>
                <a:latin typeface="Arial" panose="020B0604020202020204" pitchFamily="34" charset="0"/>
                <a:cs typeface="Arial" panose="020B0604020202020204" pitchFamily="34" charset="0"/>
              </a:rPr>
              <a:t>MAC common part sublayer (CPS)</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It is core part of the MAC layer, defining medium access method. </a:t>
            </a:r>
          </a:p>
          <a:p>
            <a:pPr marL="457200" indent="-457200" algn="just">
              <a:lnSpc>
                <a:spcPct val="150000"/>
              </a:lnSpc>
              <a:buFont typeface="Wingdings" panose="05000000000000000000" pitchFamily="2" charset="2"/>
              <a:buChar char="§"/>
            </a:pPr>
            <a:r>
              <a:rPr lang="en-US" sz="2400" dirty="0">
                <a:solidFill>
                  <a:srgbClr val="C00000"/>
                </a:solidFill>
                <a:latin typeface="Arial" panose="020B0604020202020204" pitchFamily="34" charset="0"/>
                <a:cs typeface="Arial" panose="020B0604020202020204" pitchFamily="34" charset="0"/>
              </a:rPr>
              <a:t>The CPS provides functions related to duplexing and channelization, channel access, packet data unit (PDU) framing, network entry, and initialization.</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This provides the rules and mechanism for system access, bandwidth allocation, and connection maintenance.</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 </a:t>
            </a:r>
            <a:r>
              <a:rPr lang="en-US" sz="2400" dirty="0" err="1">
                <a:solidFill>
                  <a:srgbClr val="C00000"/>
                </a:solidFill>
                <a:latin typeface="Arial" panose="020B0604020202020204" pitchFamily="34" charset="0"/>
                <a:cs typeface="Arial" panose="020B0604020202020204" pitchFamily="34" charset="0"/>
              </a:rPr>
              <a:t>QoS</a:t>
            </a:r>
            <a:r>
              <a:rPr lang="en-US" sz="2400" dirty="0">
                <a:solidFill>
                  <a:srgbClr val="C00000"/>
                </a:solidFill>
                <a:latin typeface="Arial" panose="020B0604020202020204" pitchFamily="34" charset="0"/>
                <a:cs typeface="Arial" panose="020B0604020202020204" pitchFamily="34" charset="0"/>
              </a:rPr>
              <a:t> decisions for transmission scheduling are also performed within the MAC CPS.</a:t>
            </a:r>
          </a:p>
        </p:txBody>
      </p:sp>
    </p:spTree>
    <p:extLst>
      <p:ext uri="{BB962C8B-B14F-4D97-AF65-F5344CB8AC3E}">
        <p14:creationId xmlns:p14="http://schemas.microsoft.com/office/powerpoint/2010/main" val="13802452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3/25/2023</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46</a:t>
            </a:fld>
            <a:endParaRPr lang="en-US"/>
          </a:p>
        </p:txBody>
      </p:sp>
      <p:sp>
        <p:nvSpPr>
          <p:cNvPr id="5" name="TextBox 4"/>
          <p:cNvSpPr txBox="1"/>
          <p:nvPr/>
        </p:nvSpPr>
        <p:spPr>
          <a:xfrm>
            <a:off x="748318" y="269671"/>
            <a:ext cx="10299092" cy="5586145"/>
          </a:xfrm>
          <a:prstGeom prst="rect">
            <a:avLst/>
          </a:prstGeom>
          <a:noFill/>
        </p:spPr>
        <p:txBody>
          <a:bodyPr wrap="square" rtlCol="0">
            <a:spAutoFit/>
          </a:bodyPr>
          <a:lstStyle/>
          <a:p>
            <a:pPr marL="571500" indent="-571500" algn="just">
              <a:lnSpc>
                <a:spcPct val="150000"/>
              </a:lnSpc>
              <a:buFont typeface="Wingdings" panose="05000000000000000000" pitchFamily="2" charset="2"/>
              <a:buChar char="ü"/>
            </a:pPr>
            <a:r>
              <a:rPr lang="en-US" sz="3600" dirty="0">
                <a:solidFill>
                  <a:schemeClr val="bg1"/>
                </a:solidFill>
                <a:latin typeface="Arial" panose="020B0604020202020204" pitchFamily="34" charset="0"/>
                <a:cs typeface="Arial" panose="020B0604020202020204" pitchFamily="34" charset="0"/>
              </a:rPr>
              <a:t>Privacy Sublayer </a:t>
            </a:r>
          </a:p>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The privacy layer lies between the MAC CPS and the PHY layer. </a:t>
            </a:r>
          </a:p>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Security is a major issue for public networks. </a:t>
            </a:r>
            <a:endParaRPr lang="en-US" sz="2600" dirty="0">
              <a:solidFill>
                <a:schemeClr val="bg1"/>
              </a:solidFill>
              <a:latin typeface="Arial" panose="020B0604020202020204" pitchFamily="34" charset="0"/>
              <a:cs typeface="Arial" panose="020B0604020202020204" pitchFamily="34" charset="0"/>
            </a:endParaRPr>
          </a:p>
          <a:p>
            <a:pPr marL="457200" indent="-457200" algn="just">
              <a:lnSpc>
                <a:spcPct val="150000"/>
              </a:lnSpc>
              <a:buFont typeface="Wingdings" panose="05000000000000000000" pitchFamily="2" charset="2"/>
              <a:buChar char="§"/>
            </a:pPr>
            <a:r>
              <a:rPr lang="en-US" sz="2600" dirty="0">
                <a:solidFill>
                  <a:schemeClr val="bg1"/>
                </a:solidFill>
                <a:latin typeface="Arial" panose="020B0604020202020204" pitchFamily="34" charset="0"/>
                <a:cs typeface="Arial" panose="020B0604020202020204" pitchFamily="34" charset="0"/>
              </a:rPr>
              <a:t>This sublayer provides the </a:t>
            </a:r>
            <a:r>
              <a:rPr lang="en-US" sz="2600" dirty="0">
                <a:solidFill>
                  <a:srgbClr val="C00000"/>
                </a:solidFill>
                <a:latin typeface="Arial" panose="020B0604020202020204" pitchFamily="34" charset="0"/>
                <a:cs typeface="Arial" panose="020B0604020202020204" pitchFamily="34" charset="0"/>
              </a:rPr>
              <a:t>mechanism for encryption and decryption of data transferring to and from PHY layer</a:t>
            </a:r>
            <a:r>
              <a:rPr lang="en-US" sz="2600" dirty="0">
                <a:solidFill>
                  <a:schemeClr val="bg1"/>
                </a:solidFill>
                <a:latin typeface="Arial" panose="020B0604020202020204" pitchFamily="34" charset="0"/>
                <a:cs typeface="Arial" panose="020B0604020202020204" pitchFamily="34" charset="0"/>
              </a:rPr>
              <a:t>, and is also used for authentication and secure key exchange. </a:t>
            </a:r>
          </a:p>
          <a:p>
            <a:pPr marL="457200" indent="-457200" algn="just">
              <a:lnSpc>
                <a:spcPct val="150000"/>
              </a:lnSpc>
              <a:buFont typeface="Wingdings" panose="05000000000000000000" pitchFamily="2" charset="2"/>
              <a:buChar char="§"/>
            </a:pPr>
            <a:r>
              <a:rPr lang="en-US" sz="2600" dirty="0">
                <a:solidFill>
                  <a:srgbClr val="C00000"/>
                </a:solidFill>
                <a:latin typeface="Arial" panose="020B0604020202020204" pitchFamily="34" charset="0"/>
                <a:cs typeface="Arial" panose="020B0604020202020204" pitchFamily="34" charset="0"/>
              </a:rPr>
              <a:t>Data, PHY control, and statistics are transferred between the MAC CPS and the PHY layer through the PHY SAP.</a:t>
            </a:r>
          </a:p>
          <a:p>
            <a:pPr algn="just">
              <a:lnSpc>
                <a:spcPct val="150000"/>
              </a:lnSpc>
            </a:pPr>
            <a:endParaRPr lang="en-US"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75058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3/25/2023</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47</a:t>
            </a:fld>
            <a:endParaRPr lang="en-US"/>
          </a:p>
        </p:txBody>
      </p:sp>
      <p:sp>
        <p:nvSpPr>
          <p:cNvPr id="5" name="TextBox 4"/>
          <p:cNvSpPr txBox="1"/>
          <p:nvPr/>
        </p:nvSpPr>
        <p:spPr>
          <a:xfrm>
            <a:off x="641444" y="0"/>
            <a:ext cx="10890914" cy="6486391"/>
          </a:xfrm>
          <a:prstGeom prst="rect">
            <a:avLst/>
          </a:prstGeom>
          <a:noFill/>
        </p:spPr>
        <p:txBody>
          <a:bodyPr wrap="square" rtlCol="0">
            <a:spAutoFit/>
          </a:bodyPr>
          <a:lstStyle/>
          <a:p>
            <a:pPr algn="just">
              <a:lnSpc>
                <a:spcPct val="150000"/>
              </a:lnSpc>
            </a:pPr>
            <a:r>
              <a:rPr lang="en-US" sz="2400" b="1" i="1" dirty="0">
                <a:solidFill>
                  <a:schemeClr val="bg1"/>
                </a:solidFill>
                <a:latin typeface="Arial" panose="020B0604020202020204" pitchFamily="34" charset="0"/>
                <a:cs typeface="Arial" panose="020B0604020202020204" pitchFamily="34" charset="0"/>
              </a:rPr>
              <a:t>Physical Layer</a:t>
            </a:r>
          </a:p>
          <a:p>
            <a:pPr algn="just">
              <a:lnSpc>
                <a:spcPct val="150000"/>
              </a:lnSpc>
            </a:pPr>
            <a:r>
              <a:rPr lang="en-US" sz="2300" dirty="0">
                <a:solidFill>
                  <a:schemeClr val="bg1"/>
                </a:solidFill>
                <a:latin typeface="Arial" panose="020B0604020202020204" pitchFamily="34" charset="0"/>
                <a:cs typeface="Arial" panose="020B0604020202020204" pitchFamily="34" charset="0"/>
              </a:rPr>
              <a:t>The PHY layer includes multiple specifications which make the standard adaptable to different frequency ranges</a:t>
            </a:r>
            <a:endParaRPr lang="en-US" sz="2300" b="1" i="1" dirty="0">
              <a:solidFill>
                <a:schemeClr val="bg1"/>
              </a:solidFill>
              <a:latin typeface="Arial" panose="020B0604020202020204" pitchFamily="34" charset="0"/>
              <a:cs typeface="Arial" panose="020B0604020202020204" pitchFamily="34" charset="0"/>
            </a:endParaRPr>
          </a:p>
          <a:p>
            <a:pPr marL="457200" indent="-457200" algn="just">
              <a:lnSpc>
                <a:spcPct val="150000"/>
              </a:lnSpc>
              <a:buFont typeface="Wingdings" panose="05000000000000000000" pitchFamily="2" charset="2"/>
              <a:buChar char="§"/>
            </a:pPr>
            <a:r>
              <a:rPr lang="en-US" sz="2300" dirty="0">
                <a:solidFill>
                  <a:schemeClr val="bg1"/>
                </a:solidFill>
                <a:latin typeface="Arial" panose="020B0604020202020204" pitchFamily="34" charset="0"/>
                <a:cs typeface="Arial" panose="020B0604020202020204" pitchFamily="34" charset="0"/>
              </a:rPr>
              <a:t>Different variants of the IEEE 802.16 PHY layer with their capabilities and conditions of operation. </a:t>
            </a:r>
          </a:p>
          <a:p>
            <a:pPr marL="457200" indent="-457200" algn="just">
              <a:lnSpc>
                <a:spcPct val="150000"/>
              </a:lnSpc>
              <a:buFont typeface="Wingdings" panose="05000000000000000000" pitchFamily="2" charset="2"/>
              <a:buChar char="§"/>
            </a:pPr>
            <a:r>
              <a:rPr lang="en-US" sz="2300" dirty="0">
                <a:solidFill>
                  <a:schemeClr val="bg1"/>
                </a:solidFill>
                <a:latin typeface="Arial" panose="020B0604020202020204" pitchFamily="34" charset="0"/>
                <a:cs typeface="Arial" panose="020B0604020202020204" pitchFamily="34" charset="0"/>
              </a:rPr>
              <a:t>The original version of the standard on which WiMAX is based (IEEE 802.16) specified a </a:t>
            </a:r>
            <a:r>
              <a:rPr lang="en-US" sz="2300" dirty="0">
                <a:solidFill>
                  <a:srgbClr val="C00000"/>
                </a:solidFill>
                <a:latin typeface="Arial" panose="020B0604020202020204" pitchFamily="34" charset="0"/>
                <a:cs typeface="Arial" panose="020B0604020202020204" pitchFamily="34" charset="0"/>
              </a:rPr>
              <a:t>PHY layer operating in the 10–66 GHz range</a:t>
            </a:r>
            <a:r>
              <a:rPr lang="en-US" sz="2300" dirty="0">
                <a:solidFill>
                  <a:schemeClr val="bg1"/>
                </a:solidFill>
                <a:latin typeface="Arial" panose="020B0604020202020204" pitchFamily="34" charset="0"/>
                <a:cs typeface="Arial" panose="020B0604020202020204" pitchFamily="34" charset="0"/>
              </a:rPr>
              <a:t>.</a:t>
            </a:r>
          </a:p>
          <a:p>
            <a:pPr marL="457200" indent="-457200" algn="just">
              <a:lnSpc>
                <a:spcPct val="150000"/>
              </a:lnSpc>
              <a:buFont typeface="Wingdings" panose="05000000000000000000" pitchFamily="2" charset="2"/>
              <a:buChar char="§"/>
            </a:pPr>
            <a:r>
              <a:rPr lang="en-US" sz="2300" dirty="0">
                <a:solidFill>
                  <a:schemeClr val="bg1"/>
                </a:solidFill>
                <a:latin typeface="Arial" panose="020B0604020202020204" pitchFamily="34" charset="0"/>
                <a:cs typeface="Arial" panose="020B0604020202020204" pitchFamily="34" charset="0"/>
              </a:rPr>
              <a:t>802.16a, updated to 802.16-2004 in 2004, added specifications for the </a:t>
            </a:r>
            <a:r>
              <a:rPr lang="en-US" sz="2300" dirty="0">
                <a:solidFill>
                  <a:srgbClr val="C00000"/>
                </a:solidFill>
                <a:latin typeface="Arial" panose="020B0604020202020204" pitchFamily="34" charset="0"/>
                <a:cs typeface="Arial" panose="020B0604020202020204" pitchFamily="34" charset="0"/>
              </a:rPr>
              <a:t>2–11 GHz range</a:t>
            </a:r>
            <a:r>
              <a:rPr lang="en-US" sz="2300" dirty="0">
                <a:solidFill>
                  <a:schemeClr val="bg1"/>
                </a:solidFill>
                <a:latin typeface="Arial" panose="020B0604020202020204" pitchFamily="34" charset="0"/>
                <a:cs typeface="Arial" panose="020B0604020202020204" pitchFamily="34" charset="0"/>
              </a:rPr>
              <a:t>. </a:t>
            </a:r>
          </a:p>
          <a:p>
            <a:pPr marL="457200" indent="-457200" algn="just">
              <a:lnSpc>
                <a:spcPct val="150000"/>
              </a:lnSpc>
              <a:buFont typeface="Wingdings" panose="05000000000000000000" pitchFamily="2" charset="2"/>
              <a:buChar char="§"/>
            </a:pPr>
            <a:r>
              <a:rPr lang="en-US" sz="2300" dirty="0">
                <a:solidFill>
                  <a:schemeClr val="bg1"/>
                </a:solidFill>
                <a:latin typeface="Arial" panose="020B0604020202020204" pitchFamily="34" charset="0"/>
                <a:cs typeface="Arial" panose="020B0604020202020204" pitchFamily="34" charset="0"/>
              </a:rPr>
              <a:t>802.16-2004 was updated by 802.16e-2005 in 2005 and uses </a:t>
            </a:r>
            <a:r>
              <a:rPr lang="en-US" sz="2300" u="sng" dirty="0">
                <a:solidFill>
                  <a:srgbClr val="C00000"/>
                </a:solidFill>
                <a:latin typeface="Arial" panose="020B0604020202020204" pitchFamily="34" charset="0"/>
                <a:cs typeface="Arial" panose="020B0604020202020204" pitchFamily="34" charset="0"/>
              </a:rPr>
              <a:t>scalable orthogonal frequency division multiple access (SOFDMA) </a:t>
            </a:r>
            <a:r>
              <a:rPr lang="en-US" sz="2300" dirty="0">
                <a:solidFill>
                  <a:schemeClr val="bg1"/>
                </a:solidFill>
                <a:latin typeface="Arial" panose="020B0604020202020204" pitchFamily="34" charset="0"/>
                <a:cs typeface="Arial" panose="020B0604020202020204" pitchFamily="34" charset="0"/>
              </a:rPr>
              <a:t>as opposed to the orthogonal frequency division multiplexing version with 256 subcarriers.</a:t>
            </a:r>
          </a:p>
        </p:txBody>
      </p:sp>
    </p:spTree>
    <p:extLst>
      <p:ext uri="{BB962C8B-B14F-4D97-AF65-F5344CB8AC3E}">
        <p14:creationId xmlns:p14="http://schemas.microsoft.com/office/powerpoint/2010/main" val="520911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3/25/2023</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48</a:t>
            </a:fld>
            <a:endParaRPr lang="en-US"/>
          </a:p>
        </p:txBody>
      </p:sp>
      <p:sp>
        <p:nvSpPr>
          <p:cNvPr id="5" name="TextBox 4"/>
          <p:cNvSpPr txBox="1"/>
          <p:nvPr/>
        </p:nvSpPr>
        <p:spPr>
          <a:xfrm>
            <a:off x="723330" y="804961"/>
            <a:ext cx="10699846" cy="5078313"/>
          </a:xfrm>
          <a:prstGeom prst="rect">
            <a:avLst/>
          </a:prstGeom>
          <a:noFill/>
        </p:spPr>
        <p:txBody>
          <a:bodyPr wrap="square" rtlCol="0">
            <a:spAutoFit/>
          </a:bodyPr>
          <a:lstStyle/>
          <a:p>
            <a:pPr algn="just">
              <a:lnSpc>
                <a:spcPct val="150000"/>
              </a:lnSpc>
            </a:pPr>
            <a:r>
              <a:rPr lang="en-US" sz="2400" u="sng" dirty="0">
                <a:solidFill>
                  <a:srgbClr val="C00000"/>
                </a:solidFill>
                <a:latin typeface="Arial" panose="020B0604020202020204" pitchFamily="34" charset="0"/>
                <a:cs typeface="Arial" panose="020B0604020202020204" pitchFamily="34" charset="0"/>
              </a:rPr>
              <a:t>Scalable Orthogonal Frequency Division Multiple Access (SOFDMA) </a:t>
            </a:r>
            <a:r>
              <a:rPr lang="en-US" sz="2400" dirty="0">
                <a:solidFill>
                  <a:schemeClr val="bg1"/>
                </a:solidFill>
                <a:latin typeface="Arial" panose="020B0604020202020204" pitchFamily="34" charset="0"/>
                <a:cs typeface="Arial" panose="020B0604020202020204" pitchFamily="34" charset="0"/>
              </a:rPr>
              <a:t>The concept of scalability was introduced as part of the OFDMA PHY layer mode of the IEEE 802.16 WMAN standard. </a:t>
            </a:r>
          </a:p>
          <a:p>
            <a:pPr marL="457200" indent="-457200" algn="just">
              <a:lnSpc>
                <a:spcPct val="150000"/>
              </a:lnSpc>
              <a:buFont typeface="Wingdings" panose="05000000000000000000" pitchFamily="2" charset="2"/>
              <a:buChar char="§"/>
            </a:pPr>
            <a:r>
              <a:rPr lang="en-US" sz="2400" dirty="0">
                <a:solidFill>
                  <a:srgbClr val="C00000"/>
                </a:solidFill>
                <a:latin typeface="Arial" panose="020B0604020202020204" pitchFamily="34" charset="0"/>
                <a:cs typeface="Arial" panose="020B0604020202020204" pitchFamily="34" charset="0"/>
              </a:rPr>
              <a:t>A scalable PHY layer allows standard-based solutions to deliver optimal performance in channel bandwidths ranging from 1.25 to 20 MHz, with fixed subcarrier spacing for both fixed and portable/mobile usage models while keeping product costs low.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A </a:t>
            </a:r>
            <a:r>
              <a:rPr lang="en-US" sz="2400" dirty="0" err="1">
                <a:solidFill>
                  <a:schemeClr val="bg1"/>
                </a:solidFill>
                <a:latin typeface="Arial" panose="020B0604020202020204" pitchFamily="34" charset="0"/>
                <a:cs typeface="Arial" panose="020B0604020202020204" pitchFamily="34" charset="0"/>
              </a:rPr>
              <a:t>subchannel</a:t>
            </a:r>
            <a:r>
              <a:rPr lang="en-US" sz="2400" dirty="0">
                <a:solidFill>
                  <a:schemeClr val="bg1"/>
                </a:solidFill>
                <a:latin typeface="Arial" panose="020B0604020202020204" pitchFamily="34" charset="0"/>
                <a:cs typeface="Arial" panose="020B0604020202020204" pitchFamily="34" charset="0"/>
              </a:rPr>
              <a:t> structure, with </a:t>
            </a:r>
            <a:r>
              <a:rPr lang="en-US" sz="2400" dirty="0">
                <a:solidFill>
                  <a:srgbClr val="0070C0"/>
                </a:solidFill>
                <a:latin typeface="Arial" panose="020B0604020202020204" pitchFamily="34" charset="0"/>
                <a:cs typeface="Arial" panose="020B0604020202020204" pitchFamily="34" charset="0"/>
              </a:rPr>
              <a:t>variable fast Fourier transform (FFT) sizes per channel bandwidth, </a:t>
            </a:r>
            <a:r>
              <a:rPr lang="en-US" sz="2400" dirty="0">
                <a:solidFill>
                  <a:schemeClr val="bg1"/>
                </a:solidFill>
                <a:latin typeface="Arial" panose="020B0604020202020204" pitchFamily="34" charset="0"/>
                <a:cs typeface="Arial" panose="020B0604020202020204" pitchFamily="34" charset="0"/>
              </a:rPr>
              <a:t>enables scalability.</a:t>
            </a:r>
          </a:p>
        </p:txBody>
      </p:sp>
    </p:spTree>
    <p:extLst>
      <p:ext uri="{BB962C8B-B14F-4D97-AF65-F5344CB8AC3E}">
        <p14:creationId xmlns:p14="http://schemas.microsoft.com/office/powerpoint/2010/main" val="39854226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E710F-57DB-4D63-8A94-AD2DCCB99BFA}" type="datetime1">
              <a:rPr lang="en-US" smtClean="0"/>
              <a:t>3/25/2023</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49</a:t>
            </a:fld>
            <a:endParaRPr lang="en-US"/>
          </a:p>
        </p:txBody>
      </p:sp>
      <p:sp>
        <p:nvSpPr>
          <p:cNvPr id="5" name="Rectangle 4"/>
          <p:cNvSpPr/>
          <p:nvPr/>
        </p:nvSpPr>
        <p:spPr>
          <a:xfrm>
            <a:off x="832510" y="308551"/>
            <a:ext cx="10495131" cy="6278642"/>
          </a:xfrm>
          <a:prstGeom prst="rect">
            <a:avLst/>
          </a:prstGeom>
        </p:spPr>
        <p:txBody>
          <a:bodyPr wrap="square">
            <a:spAutoFit/>
          </a:bodyPr>
          <a:lstStyle/>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802.16e, has multiple antenna support through MIMO. </a:t>
            </a:r>
          </a:p>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 Its benefits </a:t>
            </a:r>
            <a:r>
              <a:rPr lang="en-US" sz="2800" dirty="0">
                <a:solidFill>
                  <a:prstClr val="black"/>
                </a:solidFill>
                <a:latin typeface="Arial" panose="020B0604020202020204" pitchFamily="34" charset="0"/>
                <a:cs typeface="Arial" panose="020B0604020202020204" pitchFamily="34" charset="0"/>
              </a:rPr>
              <a:t>– </a:t>
            </a:r>
          </a:p>
          <a:p>
            <a:pPr marL="457200" lvl="0" indent="-457200" algn="just">
              <a:lnSpc>
                <a:spcPct val="150000"/>
              </a:lnSpc>
              <a:buFont typeface="Wingdings" panose="05000000000000000000" pitchFamily="2" charset="2"/>
              <a:buChar char="ü"/>
            </a:pPr>
            <a:r>
              <a:rPr lang="en-US" sz="2300" dirty="0">
                <a:solidFill>
                  <a:prstClr val="black"/>
                </a:solidFill>
                <a:latin typeface="Arial" panose="020B0604020202020204" pitchFamily="34" charset="0"/>
                <a:cs typeface="Arial" panose="020B0604020202020204" pitchFamily="34" charset="0"/>
              </a:rPr>
              <a:t>Terms of coverage, </a:t>
            </a:r>
          </a:p>
          <a:p>
            <a:pPr marL="457200" lvl="0" indent="-457200" algn="just">
              <a:lnSpc>
                <a:spcPct val="150000"/>
              </a:lnSpc>
              <a:buFont typeface="Wingdings" panose="05000000000000000000" pitchFamily="2" charset="2"/>
              <a:buChar char="ü"/>
            </a:pPr>
            <a:r>
              <a:rPr lang="en-US" sz="2300" dirty="0">
                <a:solidFill>
                  <a:prstClr val="black"/>
                </a:solidFill>
                <a:latin typeface="Arial" panose="020B0604020202020204" pitchFamily="34" charset="0"/>
                <a:cs typeface="Arial" panose="020B0604020202020204" pitchFamily="34" charset="0"/>
              </a:rPr>
              <a:t>Self-installation, </a:t>
            </a:r>
          </a:p>
          <a:p>
            <a:pPr marL="457200" lvl="0" indent="-457200" algn="just">
              <a:lnSpc>
                <a:spcPct val="150000"/>
              </a:lnSpc>
              <a:buFont typeface="Wingdings" panose="05000000000000000000" pitchFamily="2" charset="2"/>
              <a:buChar char="ü"/>
            </a:pPr>
            <a:r>
              <a:rPr lang="en-US" sz="2300" dirty="0">
                <a:solidFill>
                  <a:prstClr val="black"/>
                </a:solidFill>
                <a:latin typeface="Arial" panose="020B0604020202020204" pitchFamily="34" charset="0"/>
                <a:cs typeface="Arial" panose="020B0604020202020204" pitchFamily="34" charset="0"/>
              </a:rPr>
              <a:t>Power consumption, </a:t>
            </a:r>
          </a:p>
          <a:p>
            <a:pPr marL="457200" lvl="0" indent="-457200" algn="just">
              <a:lnSpc>
                <a:spcPct val="150000"/>
              </a:lnSpc>
              <a:buFont typeface="Wingdings" panose="05000000000000000000" pitchFamily="2" charset="2"/>
              <a:buChar char="ü"/>
            </a:pPr>
            <a:r>
              <a:rPr lang="en-US" sz="2300" dirty="0">
                <a:solidFill>
                  <a:prstClr val="black"/>
                </a:solidFill>
                <a:latin typeface="Arial" panose="020B0604020202020204" pitchFamily="34" charset="0"/>
                <a:cs typeface="Arial" panose="020B0604020202020204" pitchFamily="34" charset="0"/>
              </a:rPr>
              <a:t>Frequency reuse</a:t>
            </a:r>
          </a:p>
          <a:p>
            <a:pPr marL="457200" lvl="0" indent="-457200" algn="just">
              <a:lnSpc>
                <a:spcPct val="150000"/>
              </a:lnSpc>
              <a:buFont typeface="Wingdings" panose="05000000000000000000" pitchFamily="2" charset="2"/>
              <a:buChar char="ü"/>
            </a:pPr>
            <a:r>
              <a:rPr lang="en-US" sz="2300" dirty="0">
                <a:solidFill>
                  <a:prstClr val="black"/>
                </a:solidFill>
                <a:latin typeface="Arial" panose="020B0604020202020204" pitchFamily="34" charset="0"/>
                <a:cs typeface="Arial" panose="020B0604020202020204" pitchFamily="34" charset="0"/>
              </a:rPr>
              <a:t>Bandwidth efficiency, </a:t>
            </a:r>
          </a:p>
          <a:p>
            <a:pPr marL="457200" lvl="0" indent="-457200" algn="just">
              <a:lnSpc>
                <a:spcPct val="150000"/>
              </a:lnSpc>
              <a:buFont typeface="Wingdings" panose="05000000000000000000" pitchFamily="2" charset="2"/>
              <a:buChar char="ü"/>
            </a:pPr>
            <a:r>
              <a:rPr lang="en-US" sz="2300" dirty="0">
                <a:solidFill>
                  <a:prstClr val="black"/>
                </a:solidFill>
                <a:latin typeface="Arial" panose="020B0604020202020204" pitchFamily="34" charset="0"/>
                <a:cs typeface="Arial" panose="020B0604020202020204" pitchFamily="34" charset="0"/>
              </a:rPr>
              <a:t>Full mobility support</a:t>
            </a:r>
            <a:r>
              <a:rPr lang="en-US" sz="2400" dirty="0">
                <a:solidFill>
                  <a:prstClr val="black"/>
                </a:solidFill>
                <a:latin typeface="Arial" panose="020B0604020202020204" pitchFamily="34" charset="0"/>
                <a:cs typeface="Arial" panose="020B0604020202020204" pitchFamily="34" charset="0"/>
              </a:rPr>
              <a:t>. </a:t>
            </a:r>
          </a:p>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IEEE 802.16 standard has been standardized -European Telecommunications Standards Institute (ETSI),</a:t>
            </a:r>
            <a:r>
              <a:rPr lang="en-US" sz="2400" dirty="0">
                <a:solidFill>
                  <a:srgbClr val="C00000"/>
                </a:solidFill>
                <a:latin typeface="Arial" panose="020B0604020202020204" pitchFamily="34" charset="0"/>
                <a:cs typeface="Arial" panose="020B0604020202020204" pitchFamily="34" charset="0"/>
              </a:rPr>
              <a:t>High-Performance Metropolitan Area Network (HIPERMAN).</a:t>
            </a:r>
          </a:p>
        </p:txBody>
      </p:sp>
    </p:spTree>
    <p:extLst>
      <p:ext uri="{BB962C8B-B14F-4D97-AF65-F5344CB8AC3E}">
        <p14:creationId xmlns:p14="http://schemas.microsoft.com/office/powerpoint/2010/main" val="1814136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E710F-57DB-4D63-8A94-AD2DCCB99BFA}" type="datetime1">
              <a:rPr lang="en-US" smtClean="0"/>
              <a:t>3/25/2023</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5</a:t>
            </a:fld>
            <a:endParaRPr lang="en-US"/>
          </a:p>
        </p:txBody>
      </p:sp>
      <p:sp>
        <p:nvSpPr>
          <p:cNvPr id="5" name="Rectangle 4"/>
          <p:cNvSpPr/>
          <p:nvPr/>
        </p:nvSpPr>
        <p:spPr>
          <a:xfrm>
            <a:off x="1013356" y="987523"/>
            <a:ext cx="10034054" cy="5078313"/>
          </a:xfrm>
          <a:prstGeom prst="rect">
            <a:avLst/>
          </a:prstGeom>
        </p:spPr>
        <p:txBody>
          <a:bodyPr wrap="square">
            <a:spAutoFit/>
          </a:bodyPr>
          <a:lstStyle/>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A MAN might be owned and operated by a </a:t>
            </a:r>
            <a:r>
              <a:rPr lang="en-US" sz="2400" dirty="0">
                <a:solidFill>
                  <a:srgbClr val="C00000"/>
                </a:solidFill>
                <a:latin typeface="Arial" panose="020B0604020202020204" pitchFamily="34" charset="0"/>
                <a:cs typeface="Arial" panose="020B0604020202020204" pitchFamily="34" charset="0"/>
              </a:rPr>
              <a:t>single organization</a:t>
            </a:r>
            <a:r>
              <a:rPr lang="en-US" sz="2400" dirty="0">
                <a:solidFill>
                  <a:prstClr val="black"/>
                </a:solidFill>
                <a:latin typeface="Arial" panose="020B0604020202020204" pitchFamily="34" charset="0"/>
                <a:cs typeface="Arial" panose="020B0604020202020204" pitchFamily="34" charset="0"/>
              </a:rPr>
              <a:t>, but it usually will be used by many individuals and organizations.</a:t>
            </a:r>
          </a:p>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They might also be </a:t>
            </a:r>
            <a:r>
              <a:rPr lang="en-US" sz="2400" dirty="0">
                <a:solidFill>
                  <a:srgbClr val="C00000"/>
                </a:solidFill>
                <a:latin typeface="Arial" panose="020B0604020202020204" pitchFamily="34" charset="0"/>
                <a:cs typeface="Arial" panose="020B0604020202020204" pitchFamily="34" charset="0"/>
              </a:rPr>
              <a:t>owned and operated as public utilities</a:t>
            </a:r>
            <a:r>
              <a:rPr lang="en-US" sz="2400" dirty="0">
                <a:solidFill>
                  <a:prstClr val="black"/>
                </a:solidFill>
                <a:latin typeface="Arial" panose="020B0604020202020204" pitchFamily="34" charset="0"/>
                <a:cs typeface="Arial" panose="020B0604020202020204" pitchFamily="34" charset="0"/>
              </a:rPr>
              <a:t>. </a:t>
            </a:r>
          </a:p>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They often provide means for </a:t>
            </a:r>
            <a:r>
              <a:rPr lang="en-US" sz="2400" dirty="0">
                <a:solidFill>
                  <a:srgbClr val="C00000"/>
                </a:solidFill>
                <a:latin typeface="Arial" panose="020B0604020202020204" pitchFamily="34" charset="0"/>
                <a:cs typeface="Arial" panose="020B0604020202020204" pitchFamily="34" charset="0"/>
              </a:rPr>
              <a:t>internetworking of local networks. MANs can span up to 50 km. </a:t>
            </a:r>
          </a:p>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 If wireless technology is used to connect the components in the MAN, then we call the network as </a:t>
            </a:r>
            <a:r>
              <a:rPr lang="en-US" sz="2400" b="1" dirty="0">
                <a:solidFill>
                  <a:prstClr val="black"/>
                </a:solidFill>
                <a:latin typeface="Arial" panose="020B0604020202020204" pitchFamily="34" charset="0"/>
                <a:cs typeface="Arial" panose="020B0604020202020204" pitchFamily="34" charset="0"/>
              </a:rPr>
              <a:t>wireless metropolitan area network (WMAN).</a:t>
            </a:r>
          </a:p>
          <a:p>
            <a:pPr marL="457200" lvl="0" indent="-457200" algn="just">
              <a:lnSpc>
                <a:spcPct val="150000"/>
              </a:lnSpc>
              <a:buFont typeface="Wingdings" panose="05000000000000000000" pitchFamily="2" charset="2"/>
              <a:buChar char="§"/>
            </a:pPr>
            <a:endParaRPr lang="en-US" sz="24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83307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3/25/2023</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50</a:t>
            </a:fld>
            <a:endParaRPr lang="en-US"/>
          </a:p>
        </p:txBody>
      </p:sp>
      <p:sp>
        <p:nvSpPr>
          <p:cNvPr id="5" name="TextBox 4"/>
          <p:cNvSpPr txBox="1"/>
          <p:nvPr/>
        </p:nvSpPr>
        <p:spPr>
          <a:xfrm>
            <a:off x="1043601" y="771436"/>
            <a:ext cx="10611587" cy="5586145"/>
          </a:xfrm>
          <a:prstGeom prst="rect">
            <a:avLst/>
          </a:prstGeom>
          <a:noFill/>
        </p:spPr>
        <p:txBody>
          <a:bodyPr wrap="square" rtlCol="0">
            <a:spAutoFit/>
          </a:bodyPr>
          <a:lstStyle/>
          <a:p>
            <a:pPr algn="just">
              <a:lnSpc>
                <a:spcPct val="150000"/>
              </a:lnSpc>
            </a:pPr>
            <a:r>
              <a:rPr lang="en-US" sz="2400" b="1" i="1" dirty="0">
                <a:solidFill>
                  <a:schemeClr val="bg1"/>
                </a:solidFill>
                <a:latin typeface="Arial" panose="020B0604020202020204" pitchFamily="34" charset="0"/>
                <a:cs typeface="Arial" panose="020B0604020202020204" pitchFamily="34" charset="0"/>
              </a:rPr>
              <a:t>Supported band of frequency. </a:t>
            </a:r>
            <a:r>
              <a:rPr lang="en-US" sz="2400" dirty="0">
                <a:solidFill>
                  <a:schemeClr val="bg1"/>
                </a:solidFill>
                <a:latin typeface="Arial" panose="020B0604020202020204" pitchFamily="34" charset="0"/>
                <a:cs typeface="Arial" panose="020B0604020202020204" pitchFamily="34" charset="0"/>
              </a:rPr>
              <a:t>The IEEE 802.16 -licensed and unlicensed bands of frequency:</a:t>
            </a:r>
          </a:p>
          <a:p>
            <a:pPr marL="457200" indent="-457200" algn="just">
              <a:lnSpc>
                <a:spcPct val="150000"/>
              </a:lnSpc>
              <a:buAutoNum type="arabicPeriod"/>
            </a:pPr>
            <a:r>
              <a:rPr lang="en-US" sz="2400" b="1" dirty="0">
                <a:solidFill>
                  <a:schemeClr val="bg1"/>
                </a:solidFill>
                <a:latin typeface="Arial" panose="020B0604020202020204" pitchFamily="34" charset="0"/>
                <a:cs typeface="Arial" panose="020B0604020202020204" pitchFamily="34" charset="0"/>
              </a:rPr>
              <a:t>10–66 GHz licensed band: </a:t>
            </a:r>
          </a:p>
          <a:p>
            <a:pPr marL="342900" indent="-3429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In this frequency band, due to shorter wavelength, LOS operation is required and as a result the effect of multipath propagation is neglected.</a:t>
            </a:r>
          </a:p>
          <a:p>
            <a:pPr marL="342900" indent="-3429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It promises to provide data rates up to 120 Mbps in this frequency band. </a:t>
            </a:r>
          </a:p>
          <a:p>
            <a:pPr algn="just">
              <a:lnSpc>
                <a:spcPct val="150000"/>
              </a:lnSpc>
            </a:pPr>
            <a:r>
              <a:rPr lang="en-US" sz="2400" b="1" dirty="0">
                <a:solidFill>
                  <a:schemeClr val="bg1"/>
                </a:solidFill>
                <a:latin typeface="Arial" panose="020B0604020202020204" pitchFamily="34" charset="0"/>
                <a:cs typeface="Arial" panose="020B0604020202020204" pitchFamily="34" charset="0"/>
              </a:rPr>
              <a:t>2. 2–11 GHz licensed and licensed exempt: </a:t>
            </a:r>
          </a:p>
          <a:p>
            <a:pPr marL="342900" lvl="0" indent="-342900" algn="just">
              <a:lnSpc>
                <a:spcPct val="150000"/>
              </a:lnSpc>
              <a:buFont typeface="Wingdings" panose="05000000000000000000" pitchFamily="2" charset="2"/>
              <a:buChar char="ü"/>
            </a:pPr>
            <a:r>
              <a:rPr lang="en-US" sz="2400" dirty="0">
                <a:solidFill>
                  <a:prstClr val="black"/>
                </a:solidFill>
                <a:latin typeface="Arial" panose="020B0604020202020204" pitchFamily="34" charset="0"/>
                <a:cs typeface="Arial" panose="020B0604020202020204" pitchFamily="34" charset="0"/>
              </a:rPr>
              <a:t>It operates in near LOS and NLOS environment and to </a:t>
            </a:r>
            <a:r>
              <a:rPr lang="en-US" sz="2400" dirty="0">
                <a:solidFill>
                  <a:srgbClr val="C00000"/>
                </a:solidFill>
                <a:latin typeface="Arial" panose="020B0604020202020204" pitchFamily="34" charset="0"/>
                <a:cs typeface="Arial" panose="020B0604020202020204" pitchFamily="34" charset="0"/>
              </a:rPr>
              <a:t>mitigate the effect of multipath propagation. </a:t>
            </a:r>
          </a:p>
          <a:p>
            <a:pPr algn="just">
              <a:lnSpc>
                <a:spcPct val="150000"/>
              </a:lnSpc>
            </a:pPr>
            <a:endParaRPr lang="en-US"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00906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3/25/2023</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51</a:t>
            </a:fld>
            <a:endParaRPr lang="en-US"/>
          </a:p>
        </p:txBody>
      </p:sp>
      <p:sp>
        <p:nvSpPr>
          <p:cNvPr id="5" name="TextBox 4"/>
          <p:cNvSpPr txBox="1"/>
          <p:nvPr/>
        </p:nvSpPr>
        <p:spPr>
          <a:xfrm>
            <a:off x="876001" y="479971"/>
            <a:ext cx="10410698" cy="6024726"/>
          </a:xfrm>
          <a:prstGeom prst="rect">
            <a:avLst/>
          </a:prstGeom>
          <a:noFill/>
        </p:spPr>
        <p:txBody>
          <a:bodyPr wrap="square" rtlCol="0">
            <a:spAutoFit/>
          </a:bodyPr>
          <a:lstStyle/>
          <a:p>
            <a:pPr algn="just">
              <a:lnSpc>
                <a:spcPct val="150000"/>
              </a:lnSpc>
            </a:pPr>
            <a:r>
              <a:rPr lang="en-US" sz="2400" b="1" i="1" dirty="0">
                <a:solidFill>
                  <a:schemeClr val="bg1"/>
                </a:solidFill>
                <a:latin typeface="Arial" panose="020B0604020202020204" pitchFamily="34" charset="0"/>
                <a:cs typeface="Arial" panose="020B0604020202020204" pitchFamily="34" charset="0"/>
              </a:rPr>
              <a:t>IEEE 802.16 physical layer interface variants. </a:t>
            </a:r>
            <a:r>
              <a:rPr lang="en-US" sz="2400" dirty="0">
                <a:solidFill>
                  <a:schemeClr val="bg1"/>
                </a:solidFill>
                <a:latin typeface="Arial" panose="020B0604020202020204" pitchFamily="34" charset="0"/>
                <a:cs typeface="Arial" panose="020B0604020202020204" pitchFamily="34" charset="0"/>
              </a:rPr>
              <a:t>The standard has assigned a unique name to each physical interface</a:t>
            </a:r>
          </a:p>
          <a:p>
            <a:pPr algn="just">
              <a:lnSpc>
                <a:spcPct val="150000"/>
              </a:lnSpc>
            </a:pPr>
            <a:r>
              <a:rPr lang="en-US" sz="2400" b="1" dirty="0">
                <a:solidFill>
                  <a:schemeClr val="bg1"/>
                </a:solidFill>
                <a:latin typeface="Arial" panose="020B0604020202020204" pitchFamily="34" charset="0"/>
                <a:cs typeface="Arial" panose="020B0604020202020204" pitchFamily="34" charset="0"/>
              </a:rPr>
              <a:t>1.WMAN-SC: -</a:t>
            </a:r>
            <a:r>
              <a:rPr lang="en-US" sz="2400" dirty="0">
                <a:solidFill>
                  <a:schemeClr val="bg1"/>
                </a:solidFill>
                <a:latin typeface="Arial" panose="020B0604020202020204" pitchFamily="34" charset="0"/>
                <a:cs typeface="Arial" panose="020B0604020202020204" pitchFamily="34" charset="0"/>
              </a:rPr>
              <a:t> operate in 10–66 GHz frequency band. </a:t>
            </a:r>
          </a:p>
          <a:p>
            <a:pPr marL="457200" indent="-457200" algn="just">
              <a:lnSpc>
                <a:spcPct val="150000"/>
              </a:lnSpc>
              <a:buFont typeface="Wingdings" panose="05000000000000000000" pitchFamily="2" charset="2"/>
              <a:buChar char="§"/>
            </a:pPr>
            <a:r>
              <a:rPr lang="en-US" sz="2300" dirty="0">
                <a:solidFill>
                  <a:srgbClr val="C00000"/>
                </a:solidFill>
                <a:latin typeface="Arial" panose="020B0604020202020204" pitchFamily="34" charset="0"/>
                <a:cs typeface="Arial" panose="020B0604020202020204" pitchFamily="34" charset="0"/>
              </a:rPr>
              <a:t>single-carrier modulation with adaptive burst profiling</a:t>
            </a:r>
            <a:r>
              <a:rPr lang="en-US" sz="2300" dirty="0">
                <a:solidFill>
                  <a:schemeClr val="bg1"/>
                </a:solidFill>
                <a:latin typeface="Arial" panose="020B0604020202020204" pitchFamily="34" charset="0"/>
                <a:cs typeface="Arial" panose="020B0604020202020204" pitchFamily="34" charset="0"/>
              </a:rPr>
              <a:t>, in which transmission parameters, including the </a:t>
            </a:r>
            <a:r>
              <a:rPr lang="en-US" sz="2300" dirty="0">
                <a:solidFill>
                  <a:srgbClr val="C00000"/>
                </a:solidFill>
                <a:latin typeface="Arial" panose="020B0604020202020204" pitchFamily="34" charset="0"/>
                <a:cs typeface="Arial" panose="020B0604020202020204" pitchFamily="34" charset="0"/>
              </a:rPr>
              <a:t>modulation and coding schemes, may be tuned individually to each SS on a frame-by-frame basis</a:t>
            </a:r>
            <a:r>
              <a:rPr lang="en-US" sz="2300" dirty="0">
                <a:solidFill>
                  <a:schemeClr val="bg1"/>
                </a:solidFill>
                <a:latin typeface="Arial" panose="020B0604020202020204" pitchFamily="34" charset="0"/>
                <a:cs typeface="Arial" panose="020B0604020202020204" pitchFamily="34" charset="0"/>
              </a:rPr>
              <a:t>.</a:t>
            </a:r>
          </a:p>
          <a:p>
            <a:pPr marL="457200" indent="-457200" algn="just">
              <a:lnSpc>
                <a:spcPct val="150000"/>
              </a:lnSpc>
              <a:buFont typeface="Wingdings" panose="05000000000000000000" pitchFamily="2" charset="2"/>
              <a:buChar char="§"/>
            </a:pPr>
            <a:r>
              <a:rPr lang="en-US" sz="2300" dirty="0">
                <a:solidFill>
                  <a:schemeClr val="bg1"/>
                </a:solidFill>
                <a:latin typeface="Arial" panose="020B0604020202020204" pitchFamily="34" charset="0"/>
                <a:cs typeface="Arial" panose="020B0604020202020204" pitchFamily="34" charset="0"/>
              </a:rPr>
              <a:t>supports both FDD and TDD to separate UL and DL. </a:t>
            </a:r>
          </a:p>
          <a:p>
            <a:pPr marL="457200" indent="-457200" algn="just">
              <a:lnSpc>
                <a:spcPct val="150000"/>
              </a:lnSpc>
              <a:buFont typeface="Wingdings" panose="05000000000000000000" pitchFamily="2" charset="2"/>
              <a:buChar char="§"/>
            </a:pPr>
            <a:r>
              <a:rPr lang="en-US" sz="2300" dirty="0">
                <a:solidFill>
                  <a:schemeClr val="bg1"/>
                </a:solidFill>
                <a:latin typeface="Arial" panose="020B0604020202020204" pitchFamily="34" charset="0"/>
                <a:cs typeface="Arial" panose="020B0604020202020204" pitchFamily="34" charset="0"/>
              </a:rPr>
              <a:t>supports half-duplex FDD, </a:t>
            </a:r>
          </a:p>
          <a:p>
            <a:pPr marL="457200" lvl="0" indent="-457200" algn="just">
              <a:lnSpc>
                <a:spcPct val="150000"/>
              </a:lnSpc>
              <a:buFont typeface="Wingdings" panose="05000000000000000000" pitchFamily="2" charset="2"/>
              <a:buChar char="§"/>
            </a:pPr>
            <a:r>
              <a:rPr lang="en-US" sz="2300" dirty="0">
                <a:solidFill>
                  <a:schemeClr val="bg1"/>
                </a:solidFill>
                <a:latin typeface="Arial" panose="020B0604020202020204" pitchFamily="34" charset="0"/>
                <a:cs typeface="Arial" panose="020B0604020202020204" pitchFamily="34" charset="0"/>
              </a:rPr>
              <a:t> Access in UL direction is done by a combination of TDMA and demand assignment multiple access (DAMA); </a:t>
            </a:r>
            <a:endParaRPr lang="en-US" sz="2300" dirty="0">
              <a:solidFill>
                <a:prstClr val="black"/>
              </a:solidFill>
              <a:latin typeface="Arial" panose="020B0604020202020204" pitchFamily="34" charset="0"/>
              <a:cs typeface="Arial" panose="020B0604020202020204" pitchFamily="34" charset="0"/>
            </a:endParaRPr>
          </a:p>
          <a:p>
            <a:pPr marL="457200" indent="-457200" algn="just">
              <a:lnSpc>
                <a:spcPct val="150000"/>
              </a:lnSpc>
              <a:buFont typeface="Wingdings" panose="05000000000000000000" pitchFamily="2" charset="2"/>
              <a:buChar char="§"/>
            </a:pPr>
            <a:endParaRPr lang="en-US"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03572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E710F-57DB-4D63-8A94-AD2DCCB99BFA}" type="datetime1">
              <a:rPr lang="en-US" smtClean="0"/>
              <a:t>3/25/2023</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52</a:t>
            </a:fld>
            <a:endParaRPr lang="en-US"/>
          </a:p>
        </p:txBody>
      </p:sp>
      <p:sp>
        <p:nvSpPr>
          <p:cNvPr id="5" name="Rectangle 4"/>
          <p:cNvSpPr/>
          <p:nvPr/>
        </p:nvSpPr>
        <p:spPr>
          <a:xfrm>
            <a:off x="1276755" y="679566"/>
            <a:ext cx="9873466" cy="5078313"/>
          </a:xfrm>
          <a:prstGeom prst="rect">
            <a:avLst/>
          </a:prstGeom>
        </p:spPr>
        <p:txBody>
          <a:bodyPr wrap="square">
            <a:spAutoFit/>
          </a:bodyPr>
          <a:lstStyle/>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UL channel is divided into several time slots.</a:t>
            </a:r>
          </a:p>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Communication on the DL in ATM architecture is using TDM.</a:t>
            </a:r>
          </a:p>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 </a:t>
            </a:r>
            <a:r>
              <a:rPr lang="en-US" sz="2400" dirty="0">
                <a:solidFill>
                  <a:srgbClr val="C00000"/>
                </a:solidFill>
                <a:latin typeface="Arial" panose="020B0604020202020204" pitchFamily="34" charset="0"/>
                <a:cs typeface="Arial" panose="020B0604020202020204" pitchFamily="34" charset="0"/>
              </a:rPr>
              <a:t>It also specifies the randomization, forward error correction (FEC), modulation, and coding schemes.</a:t>
            </a:r>
          </a:p>
          <a:p>
            <a:pPr algn="just">
              <a:lnSpc>
                <a:spcPct val="150000"/>
              </a:lnSpc>
            </a:pPr>
            <a:r>
              <a:rPr lang="en-US" sz="2400" b="1" dirty="0">
                <a:solidFill>
                  <a:schemeClr val="bg1"/>
                </a:solidFill>
                <a:latin typeface="Arial" panose="020B0604020202020204" pitchFamily="34" charset="0"/>
                <a:cs typeface="Arial" panose="020B0604020202020204" pitchFamily="34" charset="0"/>
              </a:rPr>
              <a:t>2.WMAN-SCa: </a:t>
            </a:r>
          </a:p>
          <a:p>
            <a:pPr marL="342900" indent="-3429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This is based on single-carrier modulation targeted for </a:t>
            </a:r>
            <a:r>
              <a:rPr lang="en-US" sz="2400" dirty="0">
                <a:solidFill>
                  <a:srgbClr val="C00000"/>
                </a:solidFill>
                <a:latin typeface="Arial" panose="020B0604020202020204" pitchFamily="34" charset="0"/>
                <a:cs typeface="Arial" panose="020B0604020202020204" pitchFamily="34" charset="0"/>
              </a:rPr>
              <a:t>2–11 GHz</a:t>
            </a:r>
          </a:p>
          <a:p>
            <a:pPr marL="342900" indent="-3429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 Access is done by </a:t>
            </a:r>
            <a:r>
              <a:rPr lang="en-US" sz="2400" dirty="0">
                <a:solidFill>
                  <a:srgbClr val="C00000"/>
                </a:solidFill>
                <a:latin typeface="Arial" panose="020B0604020202020204" pitchFamily="34" charset="0"/>
                <a:cs typeface="Arial" panose="020B0604020202020204" pitchFamily="34" charset="0"/>
              </a:rPr>
              <a:t>TDMA technique both in UL and DL</a:t>
            </a:r>
            <a:r>
              <a:rPr lang="en-US" sz="2400" dirty="0">
                <a:solidFill>
                  <a:schemeClr val="bg1"/>
                </a:solidFill>
                <a:latin typeface="Arial" panose="020B0604020202020204" pitchFamily="34" charset="0"/>
                <a:cs typeface="Arial" panose="020B0604020202020204" pitchFamily="34" charset="0"/>
              </a:rPr>
              <a:t>; additionally, TDM is also supported in DL.</a:t>
            </a:r>
          </a:p>
          <a:p>
            <a:pPr marL="457200" lvl="0" indent="-457200" algn="just">
              <a:lnSpc>
                <a:spcPct val="150000"/>
              </a:lnSpc>
              <a:buFont typeface="Wingdings" panose="05000000000000000000" pitchFamily="2" charset="2"/>
              <a:buChar char="§"/>
            </a:pPr>
            <a:endParaRPr lang="en-US" sz="2400"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39739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3/25/2023</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53</a:t>
            </a:fld>
            <a:endParaRPr lang="en-US"/>
          </a:p>
        </p:txBody>
      </p:sp>
      <p:sp>
        <p:nvSpPr>
          <p:cNvPr id="5" name="TextBox 4"/>
          <p:cNvSpPr txBox="1"/>
          <p:nvPr/>
        </p:nvSpPr>
        <p:spPr>
          <a:xfrm>
            <a:off x="709683" y="450377"/>
            <a:ext cx="10801750" cy="5078313"/>
          </a:xfrm>
          <a:prstGeom prst="rect">
            <a:avLst/>
          </a:prstGeom>
          <a:noFill/>
        </p:spPr>
        <p:txBody>
          <a:bodyPr wrap="square" rtlCol="0">
            <a:spAutoFit/>
          </a:bodyPr>
          <a:lstStyle/>
          <a:p>
            <a:pPr algn="just">
              <a:lnSpc>
                <a:spcPct val="150000"/>
              </a:lnSpc>
            </a:pPr>
            <a:r>
              <a:rPr lang="en-US" sz="2400" b="1" dirty="0">
                <a:solidFill>
                  <a:schemeClr val="bg1"/>
                </a:solidFill>
                <a:latin typeface="Arial" panose="020B0604020202020204" pitchFamily="34" charset="0"/>
                <a:cs typeface="Arial" panose="020B0604020202020204" pitchFamily="34" charset="0"/>
              </a:rPr>
              <a:t>3. WMAN-OFDM: </a:t>
            </a:r>
          </a:p>
          <a:p>
            <a:pPr marL="342900" indent="-342900" algn="just">
              <a:lnSpc>
                <a:spcPct val="150000"/>
              </a:lnSpc>
              <a:buFont typeface="Wingdings" panose="05000000000000000000" pitchFamily="2" charset="2"/>
              <a:buChar char="§"/>
            </a:pPr>
            <a:r>
              <a:rPr lang="en-US" sz="2400" dirty="0">
                <a:solidFill>
                  <a:srgbClr val="C00000"/>
                </a:solidFill>
                <a:latin typeface="Arial" panose="020B0604020202020204" pitchFamily="34" charset="0"/>
                <a:cs typeface="Arial" panose="020B0604020202020204" pitchFamily="34" charset="0"/>
              </a:rPr>
              <a:t>It is based on OFDM with a 256-point transform to support multiple SSs in 2–11 GHz</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Access is done by TDMA.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 WiMAX forum has adopted this PHY layer specification for </a:t>
            </a:r>
            <a:r>
              <a:rPr lang="en-US" sz="2400" dirty="0">
                <a:solidFill>
                  <a:srgbClr val="C00000"/>
                </a:solidFill>
                <a:latin typeface="Arial" panose="020B0604020202020204" pitchFamily="34" charset="0"/>
                <a:cs typeface="Arial" panose="020B0604020202020204" pitchFamily="34" charset="0"/>
              </a:rPr>
              <a:t>broadband wireless access.</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 Due to employing OFDM and other features like multiple FEC method, </a:t>
            </a:r>
            <a:r>
              <a:rPr lang="en-US" sz="2400" dirty="0">
                <a:solidFill>
                  <a:srgbClr val="C00000"/>
                </a:solidFill>
                <a:latin typeface="Arial" panose="020B0604020202020204" pitchFamily="34" charset="0"/>
                <a:cs typeface="Arial" panose="020B0604020202020204" pitchFamily="34" charset="0"/>
              </a:rPr>
              <a:t>this is the most suitable candidate to provide </a:t>
            </a:r>
            <a:r>
              <a:rPr lang="en-US" sz="2400" u="sng" dirty="0">
                <a:solidFill>
                  <a:srgbClr val="C00000"/>
                </a:solidFill>
                <a:latin typeface="Arial" panose="020B0604020202020204" pitchFamily="34" charset="0"/>
                <a:cs typeface="Arial" panose="020B0604020202020204" pitchFamily="34" charset="0"/>
              </a:rPr>
              <a:t>fixed support in NLOS environment.</a:t>
            </a:r>
          </a:p>
        </p:txBody>
      </p:sp>
    </p:spTree>
    <p:extLst>
      <p:ext uri="{BB962C8B-B14F-4D97-AF65-F5344CB8AC3E}">
        <p14:creationId xmlns:p14="http://schemas.microsoft.com/office/powerpoint/2010/main" val="2591584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3/25/2023</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54</a:t>
            </a:fld>
            <a:endParaRPr lang="en-US"/>
          </a:p>
        </p:txBody>
      </p:sp>
      <p:sp>
        <p:nvSpPr>
          <p:cNvPr id="5" name="TextBox 4"/>
          <p:cNvSpPr txBox="1"/>
          <p:nvPr/>
        </p:nvSpPr>
        <p:spPr>
          <a:xfrm>
            <a:off x="914401" y="154423"/>
            <a:ext cx="10577016" cy="6093976"/>
          </a:xfrm>
          <a:prstGeom prst="rect">
            <a:avLst/>
          </a:prstGeom>
          <a:noFill/>
        </p:spPr>
        <p:txBody>
          <a:bodyPr wrap="square" rtlCol="0">
            <a:spAutoFit/>
          </a:bodyPr>
          <a:lstStyle/>
          <a:p>
            <a:pPr algn="just">
              <a:lnSpc>
                <a:spcPct val="150000"/>
              </a:lnSpc>
            </a:pPr>
            <a:r>
              <a:rPr lang="en-US" sz="2400" b="1" dirty="0">
                <a:solidFill>
                  <a:schemeClr val="bg1"/>
                </a:solidFill>
                <a:latin typeface="Arial" panose="020B0604020202020204" pitchFamily="34" charset="0"/>
                <a:cs typeface="Arial" panose="020B0604020202020204" pitchFamily="34" charset="0"/>
              </a:rPr>
              <a:t>4. WMAN-OFDMA: </a:t>
            </a:r>
          </a:p>
          <a:p>
            <a:pPr marL="342900" indent="-342900" algn="just">
              <a:lnSpc>
                <a:spcPct val="150000"/>
              </a:lnSpc>
              <a:buFont typeface="Wingdings" panose="05000000000000000000" pitchFamily="2" charset="2"/>
              <a:buChar char="§"/>
            </a:pPr>
            <a:r>
              <a:rPr lang="en-US" sz="2300" dirty="0">
                <a:solidFill>
                  <a:schemeClr val="bg1"/>
                </a:solidFill>
                <a:latin typeface="Arial" panose="020B0604020202020204" pitchFamily="34" charset="0"/>
                <a:cs typeface="Arial" panose="020B0604020202020204" pitchFamily="34" charset="0"/>
              </a:rPr>
              <a:t>It</a:t>
            </a:r>
            <a:r>
              <a:rPr lang="en-US" sz="2300" b="1" dirty="0">
                <a:solidFill>
                  <a:schemeClr val="bg1"/>
                </a:solidFill>
                <a:latin typeface="Arial" panose="020B0604020202020204" pitchFamily="34" charset="0"/>
                <a:cs typeface="Arial" panose="020B0604020202020204" pitchFamily="34" charset="0"/>
              </a:rPr>
              <a:t> </a:t>
            </a:r>
            <a:r>
              <a:rPr lang="en-US" sz="2300" dirty="0">
                <a:solidFill>
                  <a:schemeClr val="bg1"/>
                </a:solidFill>
                <a:latin typeface="Arial" panose="020B0604020202020204" pitchFamily="34" charset="0"/>
                <a:cs typeface="Arial" panose="020B0604020202020204" pitchFamily="34" charset="0"/>
              </a:rPr>
              <a:t>uses OFDMA with at least a single support of specified multipoint transform (2048, 1024, 512, or 128) to provide combined fixed and mobile broadband wireless access. </a:t>
            </a:r>
          </a:p>
          <a:p>
            <a:pPr marL="457200" indent="-457200" algn="just">
              <a:lnSpc>
                <a:spcPct val="150000"/>
              </a:lnSpc>
              <a:buFont typeface="Wingdings" panose="05000000000000000000" pitchFamily="2" charset="2"/>
              <a:buChar char="§"/>
            </a:pPr>
            <a:r>
              <a:rPr lang="en-US" sz="2300" dirty="0">
                <a:solidFill>
                  <a:schemeClr val="bg1"/>
                </a:solidFill>
                <a:latin typeface="Arial" panose="020B0604020202020204" pitchFamily="34" charset="0"/>
                <a:cs typeface="Arial" panose="020B0604020202020204" pitchFamily="34" charset="0"/>
              </a:rPr>
              <a:t>Operation is limited to below 11 GHz licensed band.</a:t>
            </a:r>
          </a:p>
          <a:p>
            <a:pPr marL="457200" indent="-457200" algn="just">
              <a:lnSpc>
                <a:spcPct val="150000"/>
              </a:lnSpc>
              <a:buFont typeface="Wingdings" panose="05000000000000000000" pitchFamily="2" charset="2"/>
              <a:buChar char="§"/>
            </a:pPr>
            <a:r>
              <a:rPr lang="en-US" sz="2300" dirty="0">
                <a:solidFill>
                  <a:schemeClr val="bg1"/>
                </a:solidFill>
                <a:latin typeface="Arial" panose="020B0604020202020204" pitchFamily="34" charset="0"/>
                <a:cs typeface="Arial" panose="020B0604020202020204" pitchFamily="34" charset="0"/>
              </a:rPr>
              <a:t>multiple access is provided by addressing a subset of the multiple carriers to individual receivers.</a:t>
            </a:r>
          </a:p>
          <a:p>
            <a:pPr algn="just">
              <a:lnSpc>
                <a:spcPct val="150000"/>
              </a:lnSpc>
            </a:pPr>
            <a:r>
              <a:rPr lang="en-US" sz="2400" b="1" dirty="0">
                <a:solidFill>
                  <a:schemeClr val="bg1"/>
                </a:solidFill>
                <a:latin typeface="Arial" panose="020B0604020202020204" pitchFamily="34" charset="0"/>
                <a:cs typeface="Arial" panose="020B0604020202020204" pitchFamily="34" charset="0"/>
              </a:rPr>
              <a:t>5. WHUMAN: </a:t>
            </a:r>
            <a:r>
              <a:rPr lang="en-US" sz="2400" dirty="0">
                <a:solidFill>
                  <a:schemeClr val="bg1"/>
                </a:solidFill>
                <a:latin typeface="Arial" panose="020B0604020202020204" pitchFamily="34" charset="0"/>
                <a:cs typeface="Arial" panose="020B0604020202020204" pitchFamily="34" charset="0"/>
              </a:rPr>
              <a:t>This </a:t>
            </a:r>
            <a:r>
              <a:rPr lang="en-US" sz="2400" u="sng" dirty="0">
                <a:solidFill>
                  <a:srgbClr val="C00000"/>
                </a:solidFill>
                <a:latin typeface="Arial" panose="020B0604020202020204" pitchFamily="34" charset="0"/>
                <a:cs typeface="Arial" panose="020B0604020202020204" pitchFamily="34" charset="0"/>
              </a:rPr>
              <a:t>wireless high-speed unlicensed metropolitan access network </a:t>
            </a:r>
            <a:r>
              <a:rPr lang="en-US" sz="2400" dirty="0">
                <a:solidFill>
                  <a:srgbClr val="C00000"/>
                </a:solidFill>
                <a:latin typeface="Arial" panose="020B0604020202020204" pitchFamily="34" charset="0"/>
                <a:cs typeface="Arial" panose="020B0604020202020204" pitchFamily="34" charset="0"/>
              </a:rPr>
              <a:t>(WHUMAN)</a:t>
            </a:r>
            <a:r>
              <a:rPr lang="en-US" sz="2400" dirty="0">
                <a:solidFill>
                  <a:schemeClr val="bg1"/>
                </a:solidFill>
                <a:latin typeface="Arial" panose="020B0604020202020204" pitchFamily="34" charset="0"/>
                <a:cs typeface="Arial" panose="020B0604020202020204" pitchFamily="34" charset="0"/>
              </a:rPr>
              <a:t> is targeted for </a:t>
            </a:r>
            <a:r>
              <a:rPr lang="en-US" sz="2400" u="sng" dirty="0">
                <a:solidFill>
                  <a:schemeClr val="bg1"/>
                </a:solidFill>
                <a:latin typeface="Arial" panose="020B0604020202020204" pitchFamily="34" charset="0"/>
                <a:cs typeface="Arial" panose="020B0604020202020204" pitchFamily="34" charset="0"/>
              </a:rPr>
              <a:t>license-exempt band below 11 GHz</a:t>
            </a:r>
            <a:r>
              <a:rPr lang="en-US" sz="2400" dirty="0">
                <a:solidFill>
                  <a:schemeClr val="bg1"/>
                </a:solidFill>
                <a:latin typeface="Arial" panose="020B0604020202020204" pitchFamily="34" charset="0"/>
                <a:cs typeface="Arial" panose="020B0604020202020204" pitchFamily="34" charset="0"/>
              </a:rPr>
              <a:t>.</a:t>
            </a: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 </a:t>
            </a:r>
            <a:r>
              <a:rPr lang="en-US" sz="2300" dirty="0">
                <a:solidFill>
                  <a:schemeClr val="bg1"/>
                </a:solidFill>
                <a:latin typeface="Arial" panose="020B0604020202020204" pitchFamily="34" charset="0"/>
                <a:cs typeface="Arial" panose="020B0604020202020204" pitchFamily="34" charset="0"/>
              </a:rPr>
              <a:t>Any of the air interfaces specified for 2–11 GHz can be used for this. </a:t>
            </a:r>
          </a:p>
          <a:p>
            <a:pPr marL="457200" indent="-457200" algn="just">
              <a:lnSpc>
                <a:spcPct val="150000"/>
              </a:lnSpc>
              <a:buFont typeface="Wingdings" panose="05000000000000000000" pitchFamily="2" charset="2"/>
              <a:buChar char="Ø"/>
            </a:pPr>
            <a:r>
              <a:rPr lang="en-US" sz="2300" dirty="0">
                <a:solidFill>
                  <a:schemeClr val="bg1"/>
                </a:solidFill>
                <a:latin typeface="Arial" panose="020B0604020202020204" pitchFamily="34" charset="0"/>
                <a:cs typeface="Arial" panose="020B0604020202020204" pitchFamily="34" charset="0"/>
              </a:rPr>
              <a:t>This supports only TDD for duplexing.</a:t>
            </a:r>
          </a:p>
        </p:txBody>
      </p:sp>
    </p:spTree>
    <p:extLst>
      <p:ext uri="{BB962C8B-B14F-4D97-AF65-F5344CB8AC3E}">
        <p14:creationId xmlns:p14="http://schemas.microsoft.com/office/powerpoint/2010/main" val="37400596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3/25/2023</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sz="2000" dirty="0">
                <a:solidFill>
                  <a:srgbClr val="FF0000"/>
                </a:solidFill>
              </a:rPr>
              <a:t>Explain the physical layer interfaces </a:t>
            </a:r>
          </a:p>
        </p:txBody>
      </p:sp>
      <p:sp>
        <p:nvSpPr>
          <p:cNvPr id="4" name="Slide Number Placeholder 3"/>
          <p:cNvSpPr>
            <a:spLocks noGrp="1"/>
          </p:cNvSpPr>
          <p:nvPr>
            <p:ph type="sldNum" sz="quarter" idx="12"/>
          </p:nvPr>
        </p:nvSpPr>
        <p:spPr/>
        <p:txBody>
          <a:bodyPr/>
          <a:lstStyle/>
          <a:p>
            <a:fld id="{1154CC57-00E6-44ED-989B-B00C0D0C72F1}" type="slidenum">
              <a:rPr lang="en-US" smtClean="0"/>
              <a:t>55</a:t>
            </a:fld>
            <a:endParaRPr lang="en-US"/>
          </a:p>
        </p:txBody>
      </p:sp>
      <p:sp>
        <p:nvSpPr>
          <p:cNvPr id="5" name="TextBox 4"/>
          <p:cNvSpPr txBox="1"/>
          <p:nvPr/>
        </p:nvSpPr>
        <p:spPr>
          <a:xfrm>
            <a:off x="764275" y="873457"/>
            <a:ext cx="10522423" cy="452431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WiMAX is intended as a solution for metropolitan broadband access applications; however, </a:t>
            </a:r>
            <a:r>
              <a:rPr lang="en-US" sz="2400" dirty="0">
                <a:solidFill>
                  <a:srgbClr val="C00000"/>
                </a:solidFill>
                <a:latin typeface="Arial" panose="020B0604020202020204" pitchFamily="34" charset="0"/>
                <a:cs typeface="Arial" panose="020B0604020202020204" pitchFamily="34" charset="0"/>
              </a:rPr>
              <a:t>multipath effects from buildings and other obstructions must be overcome.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So, the </a:t>
            </a:r>
            <a:r>
              <a:rPr lang="en-US" sz="2400" dirty="0">
                <a:solidFill>
                  <a:srgbClr val="C00000"/>
                </a:solidFill>
                <a:latin typeface="Arial" panose="020B0604020202020204" pitchFamily="34" charset="0"/>
                <a:cs typeface="Arial" panose="020B0604020202020204" pitchFamily="34" charset="0"/>
              </a:rPr>
              <a:t>OFDM versions of WiMAX </a:t>
            </a:r>
            <a:r>
              <a:rPr lang="en-US" sz="2400" dirty="0">
                <a:solidFill>
                  <a:schemeClr val="bg1"/>
                </a:solidFill>
                <a:latin typeface="Arial" panose="020B0604020202020204" pitchFamily="34" charset="0"/>
                <a:cs typeface="Arial" panose="020B0604020202020204" pitchFamily="34" charset="0"/>
              </a:rPr>
              <a:t>were developed.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In a </a:t>
            </a:r>
            <a:r>
              <a:rPr lang="en-US" sz="2400" dirty="0">
                <a:solidFill>
                  <a:srgbClr val="C00000"/>
                </a:solidFill>
                <a:latin typeface="Arial" panose="020B0604020202020204" pitchFamily="34" charset="0"/>
                <a:cs typeface="Arial" panose="020B0604020202020204" pitchFamily="34" charset="0"/>
              </a:rPr>
              <a:t>single-carrier</a:t>
            </a:r>
            <a:r>
              <a:rPr lang="en-US" sz="2400" dirty="0">
                <a:solidFill>
                  <a:schemeClr val="bg1"/>
                </a:solidFill>
                <a:latin typeface="Arial" panose="020B0604020202020204" pitchFamily="34" charset="0"/>
                <a:cs typeface="Arial" panose="020B0604020202020204" pitchFamily="34" charset="0"/>
              </a:rPr>
              <a:t> system, a single carrier is digitally modulated with a relatively </a:t>
            </a:r>
            <a:r>
              <a:rPr lang="en-US" sz="2400" dirty="0">
                <a:solidFill>
                  <a:srgbClr val="C00000"/>
                </a:solidFill>
                <a:latin typeface="Arial" panose="020B0604020202020204" pitchFamily="34" charset="0"/>
                <a:cs typeface="Arial" panose="020B0604020202020204" pitchFamily="34" charset="0"/>
              </a:rPr>
              <a:t>fast symbol rate</a:t>
            </a:r>
            <a:r>
              <a:rPr lang="en-US" sz="2400" dirty="0">
                <a:solidFill>
                  <a:schemeClr val="bg1"/>
                </a:solidFill>
                <a:latin typeface="Arial" panose="020B0604020202020204" pitchFamily="34" charset="0"/>
                <a:cs typeface="Arial" panose="020B0604020202020204" pitchFamily="34" charset="0"/>
              </a:rPr>
              <a:t>.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In an operating environment with </a:t>
            </a:r>
            <a:r>
              <a:rPr lang="en-US" sz="2400" dirty="0">
                <a:solidFill>
                  <a:srgbClr val="C00000"/>
                </a:solidFill>
                <a:latin typeface="Arial" panose="020B0604020202020204" pitchFamily="34" charset="0"/>
                <a:cs typeface="Arial" panose="020B0604020202020204" pitchFamily="34" charset="0"/>
              </a:rPr>
              <a:t>severe multipath conditions</a:t>
            </a:r>
            <a:r>
              <a:rPr lang="en-US" sz="2400" dirty="0">
                <a:solidFill>
                  <a:schemeClr val="bg1"/>
                </a:solidFill>
                <a:latin typeface="Arial" panose="020B0604020202020204" pitchFamily="34" charset="0"/>
                <a:cs typeface="Arial" panose="020B0604020202020204" pitchFamily="34" charset="0"/>
              </a:rPr>
              <a:t>, the use of a fast symbol rate can </a:t>
            </a:r>
            <a:r>
              <a:rPr lang="en-US" sz="2400" dirty="0">
                <a:solidFill>
                  <a:srgbClr val="C00000"/>
                </a:solidFill>
                <a:latin typeface="Arial" panose="020B0604020202020204" pitchFamily="34" charset="0"/>
                <a:cs typeface="Arial" panose="020B0604020202020204" pitchFamily="34" charset="0"/>
              </a:rPr>
              <a:t>result in loss of data and poor signal performance</a:t>
            </a:r>
            <a:r>
              <a:rPr lang="en-US" sz="2400" dirty="0">
                <a:solidFill>
                  <a:schemeClr val="bg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2541512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E710F-57DB-4D63-8A94-AD2DCCB99BFA}" type="datetime1">
              <a:rPr lang="en-US" smtClean="0"/>
              <a:t>3/25/2023</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56</a:t>
            </a:fld>
            <a:endParaRPr lang="en-US"/>
          </a:p>
        </p:txBody>
      </p:sp>
      <p:sp>
        <p:nvSpPr>
          <p:cNvPr id="5" name="Rectangle 4"/>
          <p:cNvSpPr/>
          <p:nvPr/>
        </p:nvSpPr>
        <p:spPr>
          <a:xfrm>
            <a:off x="882104" y="330285"/>
            <a:ext cx="10350004" cy="6740307"/>
          </a:xfrm>
          <a:prstGeom prst="rect">
            <a:avLst/>
          </a:prstGeom>
        </p:spPr>
        <p:txBody>
          <a:bodyPr wrap="square">
            <a:spAutoFit/>
          </a:bodyPr>
          <a:lstStyle/>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An </a:t>
            </a:r>
            <a:r>
              <a:rPr lang="en-US" sz="2400" dirty="0">
                <a:solidFill>
                  <a:srgbClr val="C00000"/>
                </a:solidFill>
                <a:latin typeface="Arial" panose="020B0604020202020204" pitchFamily="34" charset="0"/>
                <a:cs typeface="Arial" panose="020B0604020202020204" pitchFamily="34" charset="0"/>
              </a:rPr>
              <a:t>OFDM</a:t>
            </a:r>
            <a:r>
              <a:rPr lang="en-US" sz="2400" dirty="0">
                <a:solidFill>
                  <a:prstClr val="black"/>
                </a:solidFill>
                <a:latin typeface="Arial" panose="020B0604020202020204" pitchFamily="34" charset="0"/>
                <a:cs typeface="Arial" panose="020B0604020202020204" pitchFamily="34" charset="0"/>
              </a:rPr>
              <a:t> signal actually consists of </a:t>
            </a:r>
            <a:r>
              <a:rPr lang="en-US" sz="2400" dirty="0">
                <a:solidFill>
                  <a:srgbClr val="C00000"/>
                </a:solidFill>
                <a:latin typeface="Arial" panose="020B0604020202020204" pitchFamily="34" charset="0"/>
                <a:cs typeface="Arial" panose="020B0604020202020204" pitchFamily="34" charset="0"/>
              </a:rPr>
              <a:t>many orthogonal carriers,</a:t>
            </a:r>
            <a:r>
              <a:rPr lang="en-US" sz="2400" dirty="0">
                <a:solidFill>
                  <a:prstClr val="black"/>
                </a:solidFill>
                <a:latin typeface="Arial" panose="020B0604020202020204" pitchFamily="34" charset="0"/>
                <a:cs typeface="Arial" panose="020B0604020202020204" pitchFamily="34" charset="0"/>
              </a:rPr>
              <a:t> and each signal is digitally modulated with a relatively </a:t>
            </a:r>
            <a:r>
              <a:rPr lang="en-US" sz="2400" dirty="0">
                <a:solidFill>
                  <a:srgbClr val="C00000"/>
                </a:solidFill>
                <a:latin typeface="Arial" panose="020B0604020202020204" pitchFamily="34" charset="0"/>
                <a:cs typeface="Arial" panose="020B0604020202020204" pitchFamily="34" charset="0"/>
              </a:rPr>
              <a:t>slow symbol rate</a:t>
            </a:r>
            <a:r>
              <a:rPr lang="en-US" sz="2400" dirty="0">
                <a:solidFill>
                  <a:prstClr val="black"/>
                </a:solidFill>
                <a:latin typeface="Arial" panose="020B0604020202020204" pitchFamily="34" charset="0"/>
                <a:cs typeface="Arial" panose="020B0604020202020204" pitchFamily="34" charset="0"/>
              </a:rPr>
              <a:t>.</a:t>
            </a:r>
          </a:p>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 Because of the slower symbol rates, such signals are </a:t>
            </a:r>
            <a:r>
              <a:rPr lang="en-US" sz="2400" dirty="0">
                <a:solidFill>
                  <a:srgbClr val="C00000"/>
                </a:solidFill>
                <a:latin typeface="Arial" panose="020B0604020202020204" pitchFamily="34" charset="0"/>
                <a:cs typeface="Arial" panose="020B0604020202020204" pitchFamily="34" charset="0"/>
              </a:rPr>
              <a:t>less affected by multipath interference</a:t>
            </a:r>
            <a:r>
              <a:rPr lang="en-US" sz="2400" dirty="0">
                <a:solidFill>
                  <a:prstClr val="black"/>
                </a:solidFill>
                <a:latin typeface="Arial" panose="020B0604020202020204" pitchFamily="34" charset="0"/>
                <a:cs typeface="Arial" panose="020B0604020202020204" pitchFamily="34" charset="0"/>
              </a:rPr>
              <a:t>, which creates delayed and reflected versions of transmitted signals.</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By transmitting </a:t>
            </a:r>
            <a:r>
              <a:rPr lang="en-US" sz="2400" dirty="0">
                <a:solidFill>
                  <a:srgbClr val="C00000"/>
                </a:solidFill>
                <a:latin typeface="Arial" panose="020B0604020202020204" pitchFamily="34" charset="0"/>
                <a:cs typeface="Arial" panose="020B0604020202020204" pitchFamily="34" charset="0"/>
              </a:rPr>
              <a:t>one symbol on multiple carriers</a:t>
            </a:r>
            <a:r>
              <a:rPr lang="en-US" sz="2400" dirty="0">
                <a:solidFill>
                  <a:schemeClr val="bg1"/>
                </a:solidFill>
                <a:latin typeface="Arial" panose="020B0604020202020204" pitchFamily="34" charset="0"/>
                <a:cs typeface="Arial" panose="020B0604020202020204" pitchFamily="34" charset="0"/>
              </a:rPr>
              <a:t>, it is possible to use FEC to reconstruct the contents of faulty carriers</a:t>
            </a:r>
            <a:r>
              <a:rPr lang="en-US" sz="2400" dirty="0">
                <a:latin typeface="Arial" panose="020B0604020202020204" pitchFamily="34" charset="0"/>
                <a:cs typeface="Arial" panose="020B0604020202020204" pitchFamily="34" charset="0"/>
              </a:rPr>
              <a:t>.</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commercial interest is in the 802.16d and 802.16e standards, as the </a:t>
            </a:r>
            <a:r>
              <a:rPr lang="en-US" sz="2400" dirty="0">
                <a:solidFill>
                  <a:srgbClr val="C00000"/>
                </a:solidFill>
                <a:latin typeface="Arial" panose="020B0604020202020204" pitchFamily="34" charset="0"/>
                <a:cs typeface="Arial" panose="020B0604020202020204" pitchFamily="34" charset="0"/>
              </a:rPr>
              <a:t>lower frequencies used in these variants suffer less from inherent signal </a:t>
            </a:r>
            <a:r>
              <a:rPr lang="en-US" sz="2400" dirty="0">
                <a:solidFill>
                  <a:schemeClr val="bg1"/>
                </a:solidFill>
                <a:latin typeface="Arial" panose="020B0604020202020204" pitchFamily="34" charset="0"/>
                <a:cs typeface="Arial" panose="020B0604020202020204" pitchFamily="34" charset="0"/>
              </a:rPr>
              <a:t>attenuation and therefore give improved range and in-building penetration</a:t>
            </a:r>
          </a:p>
          <a:p>
            <a:pPr marL="457200" lvl="0" indent="-457200" algn="just">
              <a:lnSpc>
                <a:spcPct val="150000"/>
              </a:lnSpc>
              <a:buFont typeface="Wingdings" panose="05000000000000000000" pitchFamily="2" charset="2"/>
              <a:buChar char="§"/>
            </a:pPr>
            <a:endParaRPr lang="en-US" sz="2400" dirty="0">
              <a:solidFill>
                <a:prstClr val="white"/>
              </a:solidFill>
            </a:endParaRPr>
          </a:p>
        </p:txBody>
      </p:sp>
    </p:spTree>
    <p:extLst>
      <p:ext uri="{BB962C8B-B14F-4D97-AF65-F5344CB8AC3E}">
        <p14:creationId xmlns:p14="http://schemas.microsoft.com/office/powerpoint/2010/main" val="5462041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3/25/2023</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57</a:t>
            </a:fld>
            <a:endParaRPr lang="en-US"/>
          </a:p>
        </p:txBody>
      </p:sp>
      <p:pic>
        <p:nvPicPr>
          <p:cNvPr id="6" name="Picture 5"/>
          <p:cNvPicPr>
            <a:picLocks noChangeAspect="1"/>
          </p:cNvPicPr>
          <p:nvPr/>
        </p:nvPicPr>
        <p:blipFill>
          <a:blip r:embed="rId2">
            <a:lum bright="-20000" contrast="40000"/>
          </a:blip>
          <a:stretch>
            <a:fillRect/>
          </a:stretch>
        </p:blipFill>
        <p:spPr>
          <a:xfrm>
            <a:off x="464025" y="259307"/>
            <a:ext cx="11341288" cy="6237027"/>
          </a:xfrm>
          <a:prstGeom prst="rect">
            <a:avLst/>
          </a:prstGeom>
          <a:ln w="28575">
            <a:solidFill>
              <a:srgbClr val="C00000"/>
            </a:solidFill>
          </a:ln>
        </p:spPr>
      </p:pic>
      <p:sp>
        <p:nvSpPr>
          <p:cNvPr id="7" name="TextBox 6">
            <a:extLst>
              <a:ext uri="{FF2B5EF4-FFF2-40B4-BE49-F238E27FC236}">
                <a16:creationId xmlns:a16="http://schemas.microsoft.com/office/drawing/2014/main" id="{0DF5B30C-E91D-76A7-34BA-77BF1D09AB1F}"/>
              </a:ext>
            </a:extLst>
          </p:cNvPr>
          <p:cNvSpPr txBox="1"/>
          <p:nvPr/>
        </p:nvSpPr>
        <p:spPr>
          <a:xfrm>
            <a:off x="3164441" y="6435635"/>
            <a:ext cx="6102848" cy="369332"/>
          </a:xfrm>
          <a:prstGeom prst="rect">
            <a:avLst/>
          </a:prstGeom>
          <a:noFill/>
        </p:spPr>
        <p:txBody>
          <a:bodyPr wrap="square">
            <a:spAutoFit/>
          </a:bodyPr>
          <a:lstStyle/>
          <a:p>
            <a:r>
              <a:rPr lang="en-US" sz="1800" dirty="0">
                <a:solidFill>
                  <a:srgbClr val="FF0000"/>
                </a:solidFill>
              </a:rPr>
              <a:t>Compare the physical layer interfaces </a:t>
            </a:r>
          </a:p>
        </p:txBody>
      </p:sp>
    </p:spTree>
    <p:extLst>
      <p:ext uri="{BB962C8B-B14F-4D97-AF65-F5344CB8AC3E}">
        <p14:creationId xmlns:p14="http://schemas.microsoft.com/office/powerpoint/2010/main" val="25702972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3/25/2023</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58</a:t>
            </a:fld>
            <a:endParaRPr lang="en-US"/>
          </a:p>
        </p:txBody>
      </p:sp>
      <p:sp>
        <p:nvSpPr>
          <p:cNvPr id="6" name="TextBox 5"/>
          <p:cNvSpPr txBox="1"/>
          <p:nvPr/>
        </p:nvSpPr>
        <p:spPr>
          <a:xfrm>
            <a:off x="811307" y="460033"/>
            <a:ext cx="10499958" cy="5632311"/>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WMAN-OFDM PHY layer is the version of the </a:t>
            </a:r>
            <a:r>
              <a:rPr lang="en-US" sz="2400" dirty="0">
                <a:solidFill>
                  <a:srgbClr val="C00000"/>
                </a:solidFill>
                <a:latin typeface="Arial" panose="020B0604020202020204" pitchFamily="34" charset="0"/>
                <a:cs typeface="Arial" panose="020B0604020202020204" pitchFamily="34" charset="0"/>
              </a:rPr>
              <a:t>256-point OFDM-based air interface</a:t>
            </a:r>
            <a:r>
              <a:rPr lang="en-US" sz="2400" dirty="0">
                <a:solidFill>
                  <a:schemeClr val="bg1"/>
                </a:solidFill>
                <a:latin typeface="Arial" panose="020B0604020202020204" pitchFamily="34" charset="0"/>
                <a:cs typeface="Arial" panose="020B0604020202020204" pitchFamily="34" charset="0"/>
              </a:rPr>
              <a:t> specification. Of these 256 subcarriers, </a:t>
            </a:r>
            <a:r>
              <a:rPr lang="en-US" sz="2400" dirty="0">
                <a:solidFill>
                  <a:srgbClr val="C00000"/>
                </a:solidFill>
                <a:latin typeface="Arial" panose="020B0604020202020204" pitchFamily="34" charset="0"/>
                <a:cs typeface="Arial" panose="020B0604020202020204" pitchFamily="34" charset="0"/>
              </a:rPr>
              <a:t>192</a:t>
            </a:r>
            <a:r>
              <a:rPr lang="en-US" sz="2400" dirty="0">
                <a:solidFill>
                  <a:schemeClr val="bg1"/>
                </a:solidFill>
                <a:latin typeface="Arial" panose="020B0604020202020204" pitchFamily="34" charset="0"/>
                <a:cs typeface="Arial" panose="020B0604020202020204" pitchFamily="34" charset="0"/>
              </a:rPr>
              <a:t> are used for </a:t>
            </a:r>
            <a:r>
              <a:rPr lang="en-US" sz="2400" dirty="0">
                <a:solidFill>
                  <a:srgbClr val="C00000"/>
                </a:solidFill>
                <a:latin typeface="Arial" panose="020B0604020202020204" pitchFamily="34" charset="0"/>
                <a:cs typeface="Arial" panose="020B0604020202020204" pitchFamily="34" charset="0"/>
              </a:rPr>
              <a:t>user data</a:t>
            </a:r>
            <a:r>
              <a:rPr lang="en-US" sz="2400" dirty="0">
                <a:solidFill>
                  <a:schemeClr val="bg1"/>
                </a:solidFill>
                <a:latin typeface="Arial" panose="020B0604020202020204" pitchFamily="34" charset="0"/>
                <a:cs typeface="Arial" panose="020B0604020202020204" pitchFamily="34" charset="0"/>
              </a:rPr>
              <a:t>, </a:t>
            </a:r>
            <a:r>
              <a:rPr lang="en-US" sz="2400" dirty="0">
                <a:solidFill>
                  <a:srgbClr val="C00000"/>
                </a:solidFill>
                <a:latin typeface="Arial" panose="020B0604020202020204" pitchFamily="34" charset="0"/>
                <a:cs typeface="Arial" panose="020B0604020202020204" pitchFamily="34" charset="0"/>
              </a:rPr>
              <a:t>56</a:t>
            </a:r>
            <a:r>
              <a:rPr lang="en-US" sz="2400" dirty="0">
                <a:solidFill>
                  <a:schemeClr val="bg1"/>
                </a:solidFill>
                <a:latin typeface="Arial" panose="020B0604020202020204" pitchFamily="34" charset="0"/>
                <a:cs typeface="Arial" panose="020B0604020202020204" pitchFamily="34" charset="0"/>
              </a:rPr>
              <a:t> are nulled for </a:t>
            </a:r>
            <a:r>
              <a:rPr lang="en-US" sz="2400" dirty="0">
                <a:solidFill>
                  <a:srgbClr val="C00000"/>
                </a:solidFill>
                <a:latin typeface="Arial" panose="020B0604020202020204" pitchFamily="34" charset="0"/>
                <a:cs typeface="Arial" panose="020B0604020202020204" pitchFamily="34" charset="0"/>
              </a:rPr>
              <a:t>guard band</a:t>
            </a:r>
            <a:r>
              <a:rPr lang="en-US" sz="2400" dirty="0">
                <a:solidFill>
                  <a:schemeClr val="bg1"/>
                </a:solidFill>
                <a:latin typeface="Arial" panose="020B0604020202020204" pitchFamily="34" charset="0"/>
                <a:cs typeface="Arial" panose="020B0604020202020204" pitchFamily="34" charset="0"/>
              </a:rPr>
              <a:t>, and </a:t>
            </a:r>
            <a:r>
              <a:rPr lang="en-US" sz="2400" dirty="0">
                <a:solidFill>
                  <a:srgbClr val="C00000"/>
                </a:solidFill>
                <a:latin typeface="Arial" panose="020B0604020202020204" pitchFamily="34" charset="0"/>
                <a:cs typeface="Arial" panose="020B0604020202020204" pitchFamily="34" charset="0"/>
              </a:rPr>
              <a:t>8</a:t>
            </a:r>
            <a:r>
              <a:rPr lang="en-US" sz="2400" dirty="0">
                <a:solidFill>
                  <a:schemeClr val="bg1"/>
                </a:solidFill>
                <a:latin typeface="Arial" panose="020B0604020202020204" pitchFamily="34" charset="0"/>
                <a:cs typeface="Arial" panose="020B0604020202020204" pitchFamily="34" charset="0"/>
              </a:rPr>
              <a:t> are used as </a:t>
            </a:r>
            <a:r>
              <a:rPr lang="en-US" sz="2400" dirty="0">
                <a:solidFill>
                  <a:srgbClr val="C00000"/>
                </a:solidFill>
                <a:latin typeface="Arial" panose="020B0604020202020204" pitchFamily="34" charset="0"/>
                <a:cs typeface="Arial" panose="020B0604020202020204" pitchFamily="34" charset="0"/>
              </a:rPr>
              <a:t>pilot subcarriers </a:t>
            </a:r>
            <a:r>
              <a:rPr lang="en-US" sz="2400" dirty="0">
                <a:solidFill>
                  <a:schemeClr val="bg1"/>
                </a:solidFill>
                <a:latin typeface="Arial" panose="020B0604020202020204" pitchFamily="34" charset="0"/>
                <a:cs typeface="Arial" panose="020B0604020202020204" pitchFamily="34" charset="0"/>
              </a:rPr>
              <a:t>for various estimation purposes. </a:t>
            </a:r>
          </a:p>
          <a:p>
            <a:pPr algn="just">
              <a:lnSpc>
                <a:spcPct val="150000"/>
              </a:lnSpc>
            </a:pPr>
            <a:endParaRPr lang="en-US" sz="2400" dirty="0">
              <a:solidFill>
                <a:schemeClr val="bg1"/>
              </a:solidFill>
              <a:latin typeface="Arial" panose="020B0604020202020204" pitchFamily="34" charset="0"/>
              <a:cs typeface="Arial" panose="020B0604020202020204" pitchFamily="34" charset="0"/>
            </a:endParaRP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Benefits of this mechanism are:</a:t>
            </a:r>
          </a:p>
          <a:p>
            <a:pPr marL="457200" indent="-4572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 Lower peak to average ratio,</a:t>
            </a:r>
          </a:p>
          <a:p>
            <a:pPr marL="457200" indent="-4572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 Faster FFT calculation, </a:t>
            </a:r>
          </a:p>
          <a:p>
            <a:pPr marL="457200" indent="-4572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Less stringent requirements for frequency synchronization compared to 2048-point WMAN-OFDMA. </a:t>
            </a:r>
          </a:p>
        </p:txBody>
      </p:sp>
    </p:spTree>
    <p:extLst>
      <p:ext uri="{BB962C8B-B14F-4D97-AF65-F5344CB8AC3E}">
        <p14:creationId xmlns:p14="http://schemas.microsoft.com/office/powerpoint/2010/main" val="38146359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E710F-57DB-4D63-8A94-AD2DCCB99BFA}" type="datetime1">
              <a:rPr lang="en-US" smtClean="0"/>
              <a:t>3/25/2023</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59</a:t>
            </a:fld>
            <a:endParaRPr lang="en-US"/>
          </a:p>
        </p:txBody>
      </p:sp>
      <p:sp>
        <p:nvSpPr>
          <p:cNvPr id="5" name="Rectangle 4"/>
          <p:cNvSpPr/>
          <p:nvPr/>
        </p:nvSpPr>
        <p:spPr>
          <a:xfrm>
            <a:off x="1360921" y="924882"/>
            <a:ext cx="9686489" cy="3970318"/>
          </a:xfrm>
          <a:prstGeom prst="rect">
            <a:avLst/>
          </a:prstGeom>
        </p:spPr>
        <p:txBody>
          <a:bodyPr wrap="square">
            <a:spAutoFit/>
          </a:bodyPr>
          <a:lstStyle/>
          <a:p>
            <a:pPr lvl="0" algn="just">
              <a:lnSpc>
                <a:spcPct val="150000"/>
              </a:lnSpc>
            </a:pPr>
            <a:r>
              <a:rPr lang="en-US" sz="2800" dirty="0">
                <a:solidFill>
                  <a:prstClr val="black"/>
                </a:solidFill>
                <a:latin typeface="Arial" panose="020B0604020202020204" pitchFamily="34" charset="0"/>
                <a:cs typeface="Arial" panose="020B0604020202020204" pitchFamily="34" charset="0"/>
              </a:rPr>
              <a:t>Some of the other mechanisms of the PHY layer are as follows:</a:t>
            </a:r>
          </a:p>
          <a:p>
            <a:pPr lvl="0" algn="just">
              <a:lnSpc>
                <a:spcPct val="150000"/>
              </a:lnSpc>
            </a:pPr>
            <a:r>
              <a:rPr lang="en-US" sz="2800" dirty="0">
                <a:solidFill>
                  <a:prstClr val="black"/>
                </a:solidFill>
                <a:latin typeface="Arial" panose="020B0604020202020204" pitchFamily="34" charset="0"/>
                <a:cs typeface="Arial" panose="020B0604020202020204" pitchFamily="34" charset="0"/>
              </a:rPr>
              <a:t>1. Robust error control mechanism, </a:t>
            </a:r>
          </a:p>
          <a:p>
            <a:pPr lvl="0" algn="just">
              <a:lnSpc>
                <a:spcPct val="150000"/>
              </a:lnSpc>
            </a:pPr>
            <a:r>
              <a:rPr lang="en-US" sz="2800" dirty="0">
                <a:solidFill>
                  <a:prstClr val="black"/>
                </a:solidFill>
                <a:latin typeface="Arial" panose="020B0604020202020204" pitchFamily="34" charset="0"/>
                <a:cs typeface="Arial" panose="020B0604020202020204" pitchFamily="34" charset="0"/>
              </a:rPr>
              <a:t>2. Adaptive modulation and coding, </a:t>
            </a:r>
          </a:p>
          <a:p>
            <a:pPr lvl="0" algn="just">
              <a:lnSpc>
                <a:spcPct val="150000"/>
              </a:lnSpc>
            </a:pPr>
            <a:r>
              <a:rPr lang="en-US" sz="2800" dirty="0">
                <a:solidFill>
                  <a:prstClr val="black"/>
                </a:solidFill>
                <a:latin typeface="Arial" panose="020B0604020202020204" pitchFamily="34" charset="0"/>
                <a:cs typeface="Arial" panose="020B0604020202020204" pitchFamily="34" charset="0"/>
              </a:rPr>
              <a:t>3. Space time block codes (STBC), </a:t>
            </a:r>
          </a:p>
          <a:p>
            <a:pPr lvl="0" algn="just">
              <a:lnSpc>
                <a:spcPct val="150000"/>
              </a:lnSpc>
            </a:pPr>
            <a:r>
              <a:rPr lang="en-US" sz="2800" dirty="0">
                <a:solidFill>
                  <a:prstClr val="black"/>
                </a:solidFill>
                <a:latin typeface="Arial" panose="020B0604020202020204" pitchFamily="34" charset="0"/>
                <a:cs typeface="Arial" panose="020B0604020202020204" pitchFamily="34" charset="0"/>
              </a:rPr>
              <a:t>4. Adaptive antenna</a:t>
            </a:r>
          </a:p>
        </p:txBody>
      </p:sp>
    </p:spTree>
    <p:extLst>
      <p:ext uri="{BB962C8B-B14F-4D97-AF65-F5344CB8AC3E}">
        <p14:creationId xmlns:p14="http://schemas.microsoft.com/office/powerpoint/2010/main" val="2412483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3/25/2023</a:t>
            </a:fld>
            <a:endParaRPr lang="en-US"/>
          </a:p>
        </p:txBody>
      </p:sp>
      <p:sp>
        <p:nvSpPr>
          <p:cNvPr id="3" name="Footer Placeholder 2"/>
          <p:cNvSpPr>
            <a:spLocks noGrp="1"/>
          </p:cNvSpPr>
          <p:nvPr>
            <p:ph type="ftr" sz="quarter" idx="11"/>
          </p:nvPr>
        </p:nvSpPr>
        <p:spPr/>
        <p:txBody>
          <a:bodyPr/>
          <a:lstStyle/>
          <a:p>
            <a:r>
              <a:rPr lang="en-US" dirty="0"/>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6</a:t>
            </a:fld>
            <a:endParaRPr lang="en-US"/>
          </a:p>
        </p:txBody>
      </p:sp>
      <p:sp>
        <p:nvSpPr>
          <p:cNvPr id="5" name="TextBox 4"/>
          <p:cNvSpPr txBox="1"/>
          <p:nvPr/>
        </p:nvSpPr>
        <p:spPr>
          <a:xfrm>
            <a:off x="773722" y="1061752"/>
            <a:ext cx="10536701" cy="4708981"/>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 wireless MAN (WMAN) is a promising broadband wireless access (BWA) technology that provides </a:t>
            </a:r>
            <a:r>
              <a:rPr lang="en-US" sz="2400" u="sng" dirty="0">
                <a:solidFill>
                  <a:srgbClr val="C00000"/>
                </a:solidFill>
                <a:latin typeface="Arial" panose="020B0604020202020204" pitchFamily="34" charset="0"/>
                <a:cs typeface="Arial" panose="020B0604020202020204" pitchFamily="34" charset="0"/>
              </a:rPr>
              <a:t>high-speed, high-bandwidth efficiency, and high-capacity multimedia services </a:t>
            </a:r>
            <a:r>
              <a:rPr lang="en-US" sz="2400" dirty="0">
                <a:solidFill>
                  <a:schemeClr val="bg1"/>
                </a:solidFill>
                <a:latin typeface="Arial" panose="020B0604020202020204" pitchFamily="34" charset="0"/>
                <a:cs typeface="Arial" panose="020B0604020202020204" pitchFamily="34" charset="0"/>
              </a:rPr>
              <a:t>for both residential and enterprise applications</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IEEE 802.16 standard known as </a:t>
            </a:r>
            <a:r>
              <a:rPr lang="en-US" sz="2400" dirty="0">
                <a:solidFill>
                  <a:srgbClr val="C00000"/>
                </a:solidFill>
                <a:latin typeface="Arial" panose="020B0604020202020204" pitchFamily="34" charset="0"/>
                <a:cs typeface="Arial" panose="020B0604020202020204" pitchFamily="34" charset="0"/>
              </a:rPr>
              <a:t>worldwide interoperability for microwave access (</a:t>
            </a:r>
            <a:r>
              <a:rPr lang="en-US" sz="2400" dirty="0" err="1">
                <a:solidFill>
                  <a:srgbClr val="C00000"/>
                </a:solidFill>
                <a:latin typeface="Arial" panose="020B0604020202020204" pitchFamily="34" charset="0"/>
                <a:cs typeface="Arial" panose="020B0604020202020204" pitchFamily="34" charset="0"/>
              </a:rPr>
              <a:t>AXcess</a:t>
            </a:r>
            <a:r>
              <a:rPr lang="en-US" sz="2400" dirty="0">
                <a:solidFill>
                  <a:srgbClr val="C00000"/>
                </a:solidFill>
                <a:latin typeface="Arial" panose="020B0604020202020204" pitchFamily="34" charset="0"/>
                <a:cs typeface="Arial" panose="020B0604020202020204" pitchFamily="34" charset="0"/>
              </a:rPr>
              <a:t>) (WiMAX),</a:t>
            </a:r>
            <a:r>
              <a:rPr lang="en-US" sz="2400" dirty="0">
                <a:solidFill>
                  <a:schemeClr val="bg1"/>
                </a:solidFill>
                <a:latin typeface="Arial" panose="020B0604020202020204" pitchFamily="34" charset="0"/>
                <a:cs typeface="Arial" panose="020B0604020202020204" pitchFamily="34" charset="0"/>
              </a:rPr>
              <a:t> promises to deliver </a:t>
            </a:r>
            <a:r>
              <a:rPr lang="en-US" sz="2400" dirty="0">
                <a:solidFill>
                  <a:srgbClr val="C00000"/>
                </a:solidFill>
                <a:latin typeface="Arial" panose="020B0604020202020204" pitchFamily="34" charset="0"/>
                <a:cs typeface="Arial" panose="020B0604020202020204" pitchFamily="34" charset="0"/>
              </a:rPr>
              <a:t>last mile wireless </a:t>
            </a:r>
            <a:r>
              <a:rPr lang="en-US" sz="2400" dirty="0">
                <a:solidFill>
                  <a:schemeClr val="bg1"/>
                </a:solidFill>
                <a:latin typeface="Arial" panose="020B0604020202020204" pitchFamily="34" charset="0"/>
                <a:cs typeface="Arial" panose="020B0604020202020204" pitchFamily="34" charset="0"/>
              </a:rPr>
              <a:t>broadband Internet access capable of carrying</a:t>
            </a:r>
            <a:r>
              <a:rPr lang="en-US" sz="2800" dirty="0">
                <a:solidFill>
                  <a:schemeClr val="bg1"/>
                </a:solidFill>
                <a:latin typeface="Arial" panose="020B0604020202020204" pitchFamily="34" charset="0"/>
                <a:cs typeface="Arial" panose="020B0604020202020204" pitchFamily="34" charset="0"/>
              </a:rPr>
              <a:t> data intensive applications</a:t>
            </a:r>
          </a:p>
        </p:txBody>
      </p:sp>
      <p:sp>
        <p:nvSpPr>
          <p:cNvPr id="6" name="Rectangle 5"/>
          <p:cNvSpPr/>
          <p:nvPr/>
        </p:nvSpPr>
        <p:spPr>
          <a:xfrm>
            <a:off x="1705970" y="6037776"/>
            <a:ext cx="9867331" cy="646331"/>
          </a:xfrm>
          <a:prstGeom prst="rect">
            <a:avLst/>
          </a:prstGeom>
        </p:spPr>
        <p:txBody>
          <a:bodyPr wrap="square">
            <a:spAutoFit/>
          </a:bodyPr>
          <a:lstStyle/>
          <a:p>
            <a:r>
              <a:rPr lang="en-US" dirty="0">
                <a:solidFill>
                  <a:srgbClr val="C00000"/>
                </a:solidFill>
                <a:latin typeface="Arial" panose="020B0604020202020204" pitchFamily="34" charset="0"/>
              </a:rPr>
              <a:t>Last mile: the final leg of the telecommunications networks that deliver services to retail end-users</a:t>
            </a:r>
            <a:endParaRPr lang="en-US" dirty="0">
              <a:solidFill>
                <a:srgbClr val="C00000"/>
              </a:solidFill>
            </a:endParaRPr>
          </a:p>
        </p:txBody>
      </p:sp>
    </p:spTree>
    <p:extLst>
      <p:ext uri="{BB962C8B-B14F-4D97-AF65-F5344CB8AC3E}">
        <p14:creationId xmlns:p14="http://schemas.microsoft.com/office/powerpoint/2010/main" val="19069330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3/25/2023</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60</a:t>
            </a:fld>
            <a:endParaRPr lang="en-US"/>
          </a:p>
        </p:txBody>
      </p:sp>
      <p:sp>
        <p:nvSpPr>
          <p:cNvPr id="6" name="TextBox 5"/>
          <p:cNvSpPr txBox="1"/>
          <p:nvPr/>
        </p:nvSpPr>
        <p:spPr>
          <a:xfrm>
            <a:off x="976339" y="368909"/>
            <a:ext cx="10577015" cy="5078313"/>
          </a:xfrm>
          <a:prstGeom prst="rect">
            <a:avLst/>
          </a:prstGeom>
          <a:noFill/>
        </p:spPr>
        <p:txBody>
          <a:bodyPr wrap="square" rtlCol="0">
            <a:spAutoFit/>
          </a:bodyPr>
          <a:lstStyle/>
          <a:p>
            <a:pPr algn="just">
              <a:lnSpc>
                <a:spcPct val="150000"/>
              </a:lnSpc>
            </a:pPr>
            <a:r>
              <a:rPr lang="en-US" sz="2400" b="1" dirty="0">
                <a:solidFill>
                  <a:schemeClr val="bg1"/>
                </a:solidFill>
                <a:latin typeface="Arial" panose="020B0604020202020204" pitchFamily="34" charset="0"/>
                <a:cs typeface="Arial" panose="020B0604020202020204" pitchFamily="34" charset="0"/>
              </a:rPr>
              <a:t>1.Robust error control mechanism: </a:t>
            </a:r>
            <a:r>
              <a:rPr lang="en-US" sz="2400" dirty="0">
                <a:solidFill>
                  <a:schemeClr val="bg1"/>
                </a:solidFill>
                <a:latin typeface="Arial" panose="020B0604020202020204" pitchFamily="34" charset="0"/>
                <a:cs typeface="Arial" panose="020B0604020202020204" pitchFamily="34" charset="0"/>
              </a:rPr>
              <a:t>FEC is done in two phases through the </a:t>
            </a:r>
            <a:r>
              <a:rPr lang="en-US" sz="2400" dirty="0">
                <a:solidFill>
                  <a:srgbClr val="C00000"/>
                </a:solidFill>
                <a:latin typeface="Arial" panose="020B0604020202020204" pitchFamily="34" charset="0"/>
                <a:cs typeface="Arial" panose="020B0604020202020204" pitchFamily="34" charset="0"/>
              </a:rPr>
              <a:t>outer Reed–Solomon (RS) code </a:t>
            </a:r>
            <a:r>
              <a:rPr lang="en-US" sz="2400" dirty="0">
                <a:solidFill>
                  <a:schemeClr val="bg1"/>
                </a:solidFill>
                <a:latin typeface="Arial" panose="020B0604020202020204" pitchFamily="34" charset="0"/>
                <a:cs typeface="Arial" panose="020B0604020202020204" pitchFamily="34" charset="0"/>
              </a:rPr>
              <a:t>and the </a:t>
            </a:r>
            <a:r>
              <a:rPr lang="en-US" sz="2400" dirty="0">
                <a:solidFill>
                  <a:srgbClr val="C00000"/>
                </a:solidFill>
                <a:latin typeface="Arial" panose="020B0604020202020204" pitchFamily="34" charset="0"/>
                <a:cs typeface="Arial" panose="020B0604020202020204" pitchFamily="34" charset="0"/>
              </a:rPr>
              <a:t>inner convolutional code (CC). </a:t>
            </a:r>
          </a:p>
          <a:p>
            <a:pPr marL="457200" indent="-4572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The </a:t>
            </a:r>
            <a:r>
              <a:rPr lang="en-US" sz="2400" dirty="0">
                <a:solidFill>
                  <a:srgbClr val="C00000"/>
                </a:solidFill>
                <a:latin typeface="Arial" panose="020B0604020202020204" pitchFamily="34" charset="0"/>
                <a:cs typeface="Arial" panose="020B0604020202020204" pitchFamily="34" charset="0"/>
              </a:rPr>
              <a:t>RS coder </a:t>
            </a:r>
            <a:r>
              <a:rPr lang="en-US" sz="2400" dirty="0">
                <a:solidFill>
                  <a:schemeClr val="bg1"/>
                </a:solidFill>
                <a:latin typeface="Arial" panose="020B0604020202020204" pitchFamily="34" charset="0"/>
                <a:cs typeface="Arial" panose="020B0604020202020204" pitchFamily="34" charset="0"/>
              </a:rPr>
              <a:t>corrects burst error at the </a:t>
            </a:r>
            <a:r>
              <a:rPr lang="en-US" sz="2400" dirty="0">
                <a:solidFill>
                  <a:srgbClr val="C00000"/>
                </a:solidFill>
                <a:latin typeface="Arial" panose="020B0604020202020204" pitchFamily="34" charset="0"/>
                <a:cs typeface="Arial" panose="020B0604020202020204" pitchFamily="34" charset="0"/>
              </a:rPr>
              <a:t>byte level</a:t>
            </a:r>
            <a:r>
              <a:rPr lang="en-US" sz="2400" dirty="0">
                <a:solidFill>
                  <a:schemeClr val="bg1"/>
                </a:solidFill>
                <a:latin typeface="Arial" panose="020B0604020202020204" pitchFamily="34" charset="0"/>
                <a:cs typeface="Arial" panose="020B0604020202020204" pitchFamily="34" charset="0"/>
              </a:rPr>
              <a:t>.</a:t>
            </a:r>
          </a:p>
          <a:p>
            <a:pPr marL="457200" indent="-4572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 It is particularly useful for OFDM links in the presence of multipath propagation. </a:t>
            </a:r>
          </a:p>
          <a:p>
            <a:pPr marL="342900" indent="-3429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The CC corrects independent bit errors. </a:t>
            </a:r>
          </a:p>
          <a:p>
            <a:pPr algn="just">
              <a:lnSpc>
                <a:spcPct val="150000"/>
              </a:lnSpc>
            </a:pPr>
            <a:r>
              <a:rPr lang="en-US" sz="2400" b="1" dirty="0">
                <a:solidFill>
                  <a:schemeClr val="bg1"/>
                </a:solidFill>
                <a:latin typeface="Arial" panose="020B0604020202020204" pitchFamily="34" charset="0"/>
                <a:cs typeface="Arial" panose="020B0604020202020204" pitchFamily="34" charset="0"/>
              </a:rPr>
              <a:t>2. Adaptive modulation and coding: </a:t>
            </a:r>
            <a:r>
              <a:rPr lang="en-US" sz="2400" dirty="0">
                <a:solidFill>
                  <a:schemeClr val="bg1"/>
                </a:solidFill>
                <a:latin typeface="Arial" panose="020B0604020202020204" pitchFamily="34" charset="0"/>
                <a:cs typeface="Arial" panose="020B0604020202020204" pitchFamily="34" charset="0"/>
              </a:rPr>
              <a:t>WiMAX supports a </a:t>
            </a:r>
            <a:r>
              <a:rPr lang="en-US" sz="2400" dirty="0">
                <a:solidFill>
                  <a:srgbClr val="C00000"/>
                </a:solidFill>
                <a:latin typeface="Arial" panose="020B0604020202020204" pitchFamily="34" charset="0"/>
                <a:cs typeface="Arial" panose="020B0604020202020204" pitchFamily="34" charset="0"/>
              </a:rPr>
              <a:t>variety of modulation and coding schemes</a:t>
            </a:r>
            <a:r>
              <a:rPr lang="en-US" sz="2400" dirty="0">
                <a:solidFill>
                  <a:schemeClr val="bg1"/>
                </a:solidFill>
                <a:latin typeface="Arial" panose="020B0604020202020204" pitchFamily="34" charset="0"/>
                <a:cs typeface="Arial" panose="020B0604020202020204" pitchFamily="34" charset="0"/>
              </a:rPr>
              <a:t> and </a:t>
            </a:r>
            <a:r>
              <a:rPr lang="en-US" sz="2400" dirty="0">
                <a:solidFill>
                  <a:srgbClr val="C00000"/>
                </a:solidFill>
                <a:latin typeface="Arial" panose="020B0604020202020204" pitchFamily="34" charset="0"/>
                <a:cs typeface="Arial" panose="020B0604020202020204" pitchFamily="34" charset="0"/>
              </a:rPr>
              <a:t>allows for the scheme to change </a:t>
            </a:r>
            <a:r>
              <a:rPr lang="en-US" sz="2400" dirty="0">
                <a:solidFill>
                  <a:schemeClr val="bg1"/>
                </a:solidFill>
                <a:latin typeface="Arial" panose="020B0604020202020204" pitchFamily="34" charset="0"/>
                <a:cs typeface="Arial" panose="020B0604020202020204" pitchFamily="34" charset="0"/>
              </a:rPr>
              <a:t>on a </a:t>
            </a:r>
            <a:r>
              <a:rPr lang="en-US" sz="2400" dirty="0">
                <a:solidFill>
                  <a:srgbClr val="C00000"/>
                </a:solidFill>
                <a:latin typeface="Arial" panose="020B0604020202020204" pitchFamily="34" charset="0"/>
                <a:cs typeface="Arial" panose="020B0604020202020204" pitchFamily="34" charset="0"/>
              </a:rPr>
              <a:t>burst-by-burst basis per link</a:t>
            </a:r>
            <a:r>
              <a:rPr lang="en-US" sz="2400" dirty="0">
                <a:solidFill>
                  <a:schemeClr val="bg1"/>
                </a:solidFill>
                <a:latin typeface="Arial" panose="020B0604020202020204" pitchFamily="34" charset="0"/>
                <a:cs typeface="Arial" panose="020B0604020202020204" pitchFamily="34" charset="0"/>
              </a:rPr>
              <a:t>, depending on </a:t>
            </a:r>
            <a:r>
              <a:rPr lang="en-US" sz="2400" dirty="0">
                <a:solidFill>
                  <a:srgbClr val="C00000"/>
                </a:solidFill>
                <a:latin typeface="Arial" panose="020B0604020202020204" pitchFamily="34" charset="0"/>
                <a:cs typeface="Arial" panose="020B0604020202020204" pitchFamily="34" charset="0"/>
              </a:rPr>
              <a:t>channel conditions. </a:t>
            </a:r>
          </a:p>
        </p:txBody>
      </p:sp>
    </p:spTree>
    <p:extLst>
      <p:ext uri="{BB962C8B-B14F-4D97-AF65-F5344CB8AC3E}">
        <p14:creationId xmlns:p14="http://schemas.microsoft.com/office/powerpoint/2010/main" val="20470484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3/25/2023</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61</a:t>
            </a:fld>
            <a:endParaRPr lang="en-US"/>
          </a:p>
        </p:txBody>
      </p:sp>
      <p:sp>
        <p:nvSpPr>
          <p:cNvPr id="5" name="TextBox 4"/>
          <p:cNvSpPr txBox="1"/>
          <p:nvPr/>
        </p:nvSpPr>
        <p:spPr>
          <a:xfrm>
            <a:off x="723962" y="554533"/>
            <a:ext cx="10642733" cy="6063198"/>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Using the </a:t>
            </a:r>
            <a:r>
              <a:rPr lang="en-US" sz="2400" dirty="0">
                <a:solidFill>
                  <a:srgbClr val="C00000"/>
                </a:solidFill>
                <a:latin typeface="Arial" panose="020B0604020202020204" pitchFamily="34" charset="0"/>
                <a:cs typeface="Arial" panose="020B0604020202020204" pitchFamily="34" charset="0"/>
              </a:rPr>
              <a:t>channel quality feedback indicator, </a:t>
            </a:r>
            <a:r>
              <a:rPr lang="en-US" sz="2400" dirty="0">
                <a:solidFill>
                  <a:schemeClr val="bg1"/>
                </a:solidFill>
                <a:latin typeface="Arial" panose="020B0604020202020204" pitchFamily="34" charset="0"/>
                <a:cs typeface="Arial" panose="020B0604020202020204" pitchFamily="34" charset="0"/>
              </a:rPr>
              <a:t>the mobile can provide the BS with feedback on the DL channel quality.</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 For the UL, the BS can estimate the channel quality, based on the received signal quality</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 specified modulation scheme in the DL and UL are </a:t>
            </a:r>
            <a:r>
              <a:rPr lang="en-US" sz="2400" dirty="0">
                <a:solidFill>
                  <a:srgbClr val="C00000"/>
                </a:solidFill>
                <a:latin typeface="Arial" panose="020B0604020202020204" pitchFamily="34" charset="0"/>
                <a:cs typeface="Arial" panose="020B0604020202020204" pitchFamily="34" charset="0"/>
              </a:rPr>
              <a:t>BPSK, QPSK, 16 QAM and 64 QAM </a:t>
            </a:r>
            <a:r>
              <a:rPr lang="en-US" sz="2400" dirty="0">
                <a:solidFill>
                  <a:schemeClr val="bg1"/>
                </a:solidFill>
                <a:latin typeface="Arial" panose="020B0604020202020204" pitchFamily="34" charset="0"/>
                <a:cs typeface="Arial" panose="020B0604020202020204" pitchFamily="34" charset="0"/>
              </a:rPr>
              <a:t>to modulate bits to the complex constellation points.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 FEC options are paired with the modulation schemes to form burst profiles.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There are </a:t>
            </a:r>
            <a:r>
              <a:rPr lang="en-US" sz="2400" dirty="0">
                <a:solidFill>
                  <a:srgbClr val="C00000"/>
                </a:solidFill>
                <a:latin typeface="Arial" panose="020B0604020202020204" pitchFamily="34" charset="0"/>
                <a:cs typeface="Arial" panose="020B0604020202020204" pitchFamily="34" charset="0"/>
              </a:rPr>
              <a:t>trade-offs between data rate and robustness</a:t>
            </a:r>
            <a:r>
              <a:rPr lang="en-US" sz="2400" dirty="0">
                <a:solidFill>
                  <a:schemeClr val="bg1"/>
                </a:solidFill>
                <a:latin typeface="Arial" panose="020B0604020202020204" pitchFamily="34" charset="0"/>
                <a:cs typeface="Arial" panose="020B0604020202020204" pitchFamily="34" charset="0"/>
              </a:rPr>
              <a:t>, depending on the propagation conditions</a:t>
            </a:r>
          </a:p>
          <a:p>
            <a:pPr marL="457200" indent="-457200">
              <a:buFont typeface="Wingdings" panose="05000000000000000000" pitchFamily="2" charset="2"/>
              <a:buChar char="§"/>
            </a:pPr>
            <a:endParaRPr lang="en-US" sz="2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38597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3/25/2023</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62</a:t>
            </a:fld>
            <a:endParaRPr lang="en-US"/>
          </a:p>
        </p:txBody>
      </p:sp>
      <p:pic>
        <p:nvPicPr>
          <p:cNvPr id="6" name="Picture 5"/>
          <p:cNvPicPr>
            <a:picLocks noChangeAspect="1"/>
          </p:cNvPicPr>
          <p:nvPr/>
        </p:nvPicPr>
        <p:blipFill>
          <a:blip r:embed="rId2"/>
          <a:stretch>
            <a:fillRect/>
          </a:stretch>
        </p:blipFill>
        <p:spPr>
          <a:xfrm>
            <a:off x="1037229" y="655093"/>
            <a:ext cx="10495129" cy="5593306"/>
          </a:xfrm>
          <a:prstGeom prst="rect">
            <a:avLst/>
          </a:prstGeom>
          <a:ln w="19050">
            <a:solidFill>
              <a:srgbClr val="C00000"/>
            </a:solidFill>
          </a:ln>
        </p:spPr>
      </p:pic>
      <p:sp>
        <p:nvSpPr>
          <p:cNvPr id="7" name="TextBox 6"/>
          <p:cNvSpPr txBox="1"/>
          <p:nvPr/>
        </p:nvSpPr>
        <p:spPr>
          <a:xfrm>
            <a:off x="136478" y="3571856"/>
            <a:ext cx="12055522" cy="563416"/>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9419696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E710F-57DB-4D63-8A94-AD2DCCB99BFA}" type="datetime1">
              <a:rPr lang="en-US" smtClean="0"/>
              <a:t>3/25/2023</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63</a:t>
            </a:fld>
            <a:endParaRPr lang="en-US"/>
          </a:p>
        </p:txBody>
      </p:sp>
      <p:sp>
        <p:nvSpPr>
          <p:cNvPr id="5" name="TextBox 4"/>
          <p:cNvSpPr txBox="1"/>
          <p:nvPr/>
        </p:nvSpPr>
        <p:spPr>
          <a:xfrm>
            <a:off x="1141411" y="746692"/>
            <a:ext cx="10417129" cy="5816977"/>
          </a:xfrm>
          <a:prstGeom prst="rect">
            <a:avLst/>
          </a:prstGeom>
          <a:noFill/>
        </p:spPr>
        <p:txBody>
          <a:bodyPr wrap="square" rtlCol="0">
            <a:spAutoFit/>
          </a:bodyPr>
          <a:lstStyle/>
          <a:p>
            <a:pPr algn="just">
              <a:lnSpc>
                <a:spcPct val="150000"/>
              </a:lnSpc>
            </a:pPr>
            <a:r>
              <a:rPr lang="en-US" sz="3200" b="1" dirty="0">
                <a:solidFill>
                  <a:schemeClr val="bg1"/>
                </a:solidFill>
                <a:latin typeface="Arial" panose="020B0604020202020204" pitchFamily="34" charset="0"/>
                <a:cs typeface="Arial" panose="020B0604020202020204" pitchFamily="34" charset="0"/>
              </a:rPr>
              <a:t>3</a:t>
            </a:r>
            <a:r>
              <a:rPr lang="en-US" sz="2400" b="1" dirty="0">
                <a:solidFill>
                  <a:schemeClr val="bg1"/>
                </a:solidFill>
                <a:latin typeface="Arial" panose="020B0604020202020204" pitchFamily="34" charset="0"/>
                <a:cs typeface="Arial" panose="020B0604020202020204" pitchFamily="34" charset="0"/>
              </a:rPr>
              <a:t>. Space–time block codes: </a:t>
            </a:r>
            <a:r>
              <a:rPr lang="en-US" sz="2400" dirty="0">
                <a:solidFill>
                  <a:schemeClr val="bg1"/>
                </a:solidFill>
                <a:latin typeface="Arial" panose="020B0604020202020204" pitchFamily="34" charset="0"/>
                <a:cs typeface="Arial" panose="020B0604020202020204" pitchFamily="34" charset="0"/>
              </a:rPr>
              <a:t>Space–time codes additionally </a:t>
            </a:r>
            <a:r>
              <a:rPr lang="en-US" sz="2400" dirty="0">
                <a:solidFill>
                  <a:srgbClr val="C00000"/>
                </a:solidFill>
                <a:latin typeface="Arial" panose="020B0604020202020204" pitchFamily="34" charset="0"/>
                <a:cs typeface="Arial" panose="020B0604020202020204" pitchFamily="34" charset="0"/>
              </a:rPr>
              <a:t>improve the performance and make spatial diversity usable</a:t>
            </a:r>
            <a:r>
              <a:rPr lang="en-US" sz="2400" dirty="0">
                <a:solidFill>
                  <a:schemeClr val="bg1"/>
                </a:solidFill>
                <a:latin typeface="Arial" panose="020B0604020202020204" pitchFamily="34" charset="0"/>
                <a:cs typeface="Arial" panose="020B0604020202020204" pitchFamily="34" charset="0"/>
              </a:rPr>
              <a:t>.</a:t>
            </a:r>
          </a:p>
          <a:p>
            <a:pPr marL="457200" indent="-4572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 </a:t>
            </a:r>
            <a:r>
              <a:rPr lang="en-US" sz="2400" dirty="0">
                <a:solidFill>
                  <a:srgbClr val="0070C0"/>
                </a:solidFill>
                <a:latin typeface="Arial" panose="020B0604020202020204" pitchFamily="34" charset="0"/>
                <a:cs typeface="Arial" panose="020B0604020202020204" pitchFamily="34" charset="0"/>
              </a:rPr>
              <a:t>The signal copy is not only transmitted from another antenna but also at another time. </a:t>
            </a:r>
          </a:p>
          <a:p>
            <a:pPr marL="457200" indent="-4572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This delayed transmission is called </a:t>
            </a:r>
            <a:r>
              <a:rPr lang="en-US" sz="2400" i="1" dirty="0">
                <a:solidFill>
                  <a:srgbClr val="C00000"/>
                </a:solidFill>
                <a:latin typeface="Arial" panose="020B0604020202020204" pitchFamily="34" charset="0"/>
                <a:cs typeface="Arial" panose="020B0604020202020204" pitchFamily="34" charset="0"/>
              </a:rPr>
              <a:t>delayed diversity</a:t>
            </a:r>
            <a:r>
              <a:rPr lang="en-US" sz="2400" dirty="0">
                <a:solidFill>
                  <a:srgbClr val="C00000"/>
                </a:solidFill>
                <a:latin typeface="Arial" panose="020B0604020202020204" pitchFamily="34" charset="0"/>
                <a:cs typeface="Arial" panose="020B0604020202020204" pitchFamily="34" charset="0"/>
              </a:rPr>
              <a:t>.</a:t>
            </a:r>
          </a:p>
          <a:p>
            <a:pPr marL="457200" indent="-4572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Space–time codes combine spatial and temporal signal copies and can be designed in two different ways: </a:t>
            </a:r>
          </a:p>
          <a:p>
            <a:pPr algn="just">
              <a:lnSpc>
                <a:spcPct val="150000"/>
              </a:lnSpc>
            </a:pPr>
            <a:r>
              <a:rPr lang="en-US" sz="2400" dirty="0">
                <a:solidFill>
                  <a:schemeClr val="bg1"/>
                </a:solidFill>
                <a:latin typeface="Arial" panose="020B0604020202020204" pitchFamily="34" charset="0"/>
                <a:cs typeface="Arial" panose="020B0604020202020204" pitchFamily="34" charset="0"/>
              </a:rPr>
              <a:t>(</a:t>
            </a:r>
            <a:r>
              <a:rPr lang="en-US" sz="2400" dirty="0" err="1">
                <a:solidFill>
                  <a:schemeClr val="bg1"/>
                </a:solidFill>
                <a:latin typeface="Arial" panose="020B0604020202020204" pitchFamily="34" charset="0"/>
                <a:cs typeface="Arial" panose="020B0604020202020204" pitchFamily="34" charset="0"/>
              </a:rPr>
              <a:t>i</a:t>
            </a:r>
            <a:r>
              <a:rPr lang="en-US" sz="2400" dirty="0">
                <a:solidFill>
                  <a:schemeClr val="bg1"/>
                </a:solidFill>
                <a:latin typeface="Arial" panose="020B0604020202020204" pitchFamily="34" charset="0"/>
                <a:cs typeface="Arial" panose="020B0604020202020204" pitchFamily="34" charset="0"/>
              </a:rPr>
              <a:t>) Space–time block code (STBC) </a:t>
            </a:r>
          </a:p>
          <a:p>
            <a:pPr algn="just">
              <a:lnSpc>
                <a:spcPct val="150000"/>
              </a:lnSpc>
            </a:pPr>
            <a:r>
              <a:rPr lang="en-US" sz="2400" dirty="0">
                <a:solidFill>
                  <a:schemeClr val="bg1"/>
                </a:solidFill>
                <a:latin typeface="Arial" panose="020B0604020202020204" pitchFamily="34" charset="0"/>
                <a:cs typeface="Arial" panose="020B0604020202020204" pitchFamily="34" charset="0"/>
              </a:rPr>
              <a:t>(ii) Space–time trellis code (STTC).</a:t>
            </a:r>
          </a:p>
          <a:p>
            <a:pPr marL="457200" indent="-457200" algn="just">
              <a:lnSpc>
                <a:spcPct val="150000"/>
              </a:lnSpc>
              <a:buFont typeface="Wingdings" panose="05000000000000000000" pitchFamily="2" charset="2"/>
              <a:buChar char="Ø"/>
            </a:pPr>
            <a:endParaRPr lang="en-US"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7812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3/25/2023</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64</a:t>
            </a:fld>
            <a:endParaRPr lang="en-US"/>
          </a:p>
        </p:txBody>
      </p:sp>
      <p:sp>
        <p:nvSpPr>
          <p:cNvPr id="5" name="TextBox 4"/>
          <p:cNvSpPr txBox="1"/>
          <p:nvPr/>
        </p:nvSpPr>
        <p:spPr>
          <a:xfrm>
            <a:off x="716613" y="373040"/>
            <a:ext cx="10981185" cy="3277820"/>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2300" dirty="0">
                <a:solidFill>
                  <a:schemeClr val="bg1"/>
                </a:solidFill>
                <a:latin typeface="Arial" panose="020B0604020202020204" pitchFamily="34" charset="0"/>
                <a:cs typeface="Arial" panose="020B0604020202020204" pitchFamily="34" charset="0"/>
              </a:rPr>
              <a:t>STBC transmits multiple redundant copies of the data from multiple antennas. </a:t>
            </a:r>
          </a:p>
          <a:p>
            <a:pPr marL="457200" indent="-457200" algn="just">
              <a:lnSpc>
                <a:spcPct val="150000"/>
              </a:lnSpc>
              <a:buFont typeface="Wingdings" panose="05000000000000000000" pitchFamily="2" charset="2"/>
              <a:buChar char="Ø"/>
            </a:pPr>
            <a:r>
              <a:rPr lang="en-US" sz="2300" dirty="0">
                <a:solidFill>
                  <a:schemeClr val="bg1"/>
                </a:solidFill>
                <a:latin typeface="Arial" panose="020B0604020202020204" pitchFamily="34" charset="0"/>
                <a:cs typeface="Arial" panose="020B0604020202020204" pitchFamily="34" charset="0"/>
              </a:rPr>
              <a:t>Receiver combines multiple copies of the received signals optimally to overcome multipath.</a:t>
            </a:r>
          </a:p>
          <a:p>
            <a:pPr marL="457200" indent="-457200" algn="just">
              <a:lnSpc>
                <a:spcPct val="150000"/>
              </a:lnSpc>
              <a:buFont typeface="Wingdings" panose="05000000000000000000" pitchFamily="2" charset="2"/>
              <a:buChar char="Ø"/>
            </a:pPr>
            <a:r>
              <a:rPr lang="en-US" sz="2300" dirty="0">
                <a:solidFill>
                  <a:schemeClr val="bg1"/>
                </a:solidFill>
                <a:latin typeface="Arial" panose="020B0604020202020204" pitchFamily="34" charset="0"/>
                <a:cs typeface="Arial" panose="020B0604020202020204" pitchFamily="34" charset="0"/>
              </a:rPr>
              <a:t> STBC can be implemented in the DL to provide transmit diversity.</a:t>
            </a:r>
          </a:p>
          <a:p>
            <a:pPr marL="457200" indent="-457200" algn="just">
              <a:lnSpc>
                <a:spcPct val="150000"/>
              </a:lnSpc>
              <a:buFont typeface="Wingdings" panose="05000000000000000000" pitchFamily="2" charset="2"/>
              <a:buChar char="Ø"/>
            </a:pPr>
            <a:r>
              <a:rPr lang="en-US" sz="2300" dirty="0">
                <a:solidFill>
                  <a:schemeClr val="bg1"/>
                </a:solidFill>
                <a:latin typeface="Arial" panose="020B0604020202020204" pitchFamily="34" charset="0"/>
                <a:cs typeface="Arial" panose="020B0604020202020204" pitchFamily="34" charset="0"/>
              </a:rPr>
              <a:t> The signals S1 and S2 are multiplexed in two data chains. </a:t>
            </a:r>
          </a:p>
          <a:p>
            <a:pPr marL="457200" indent="-457200" algn="just">
              <a:lnSpc>
                <a:spcPct val="150000"/>
              </a:lnSpc>
              <a:buFont typeface="Wingdings" panose="05000000000000000000" pitchFamily="2" charset="2"/>
              <a:buChar char="Ø"/>
            </a:pPr>
            <a:r>
              <a:rPr lang="en-US" sz="2300" dirty="0">
                <a:solidFill>
                  <a:schemeClr val="bg1"/>
                </a:solidFill>
                <a:latin typeface="Arial" panose="020B0604020202020204" pitchFamily="34" charset="0"/>
                <a:cs typeface="Arial" panose="020B0604020202020204" pitchFamily="34" charset="0"/>
              </a:rPr>
              <a:t>After that a signal replication is added to create the STBC</a:t>
            </a:r>
            <a:r>
              <a:rPr lang="en-US" sz="2300" dirty="0">
                <a:latin typeface="Arial" panose="020B0604020202020204" pitchFamily="34" charset="0"/>
                <a:cs typeface="Arial" panose="020B0604020202020204" pitchFamily="34" charset="0"/>
              </a:rPr>
              <a:t>.</a:t>
            </a:r>
          </a:p>
        </p:txBody>
      </p:sp>
      <p:pic>
        <p:nvPicPr>
          <p:cNvPr id="6" name="Picture 5"/>
          <p:cNvPicPr>
            <a:picLocks noChangeAspect="1"/>
          </p:cNvPicPr>
          <p:nvPr/>
        </p:nvPicPr>
        <p:blipFill>
          <a:blip r:embed="rId2">
            <a:lum bright="-20000" contrast="40000"/>
          </a:blip>
          <a:stretch>
            <a:fillRect/>
          </a:stretch>
        </p:blipFill>
        <p:spPr>
          <a:xfrm>
            <a:off x="1386884" y="3819923"/>
            <a:ext cx="9640641" cy="2101684"/>
          </a:xfrm>
          <a:prstGeom prst="rect">
            <a:avLst/>
          </a:prstGeom>
        </p:spPr>
      </p:pic>
    </p:spTree>
    <p:extLst>
      <p:ext uri="{BB962C8B-B14F-4D97-AF65-F5344CB8AC3E}">
        <p14:creationId xmlns:p14="http://schemas.microsoft.com/office/powerpoint/2010/main" val="11170155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E710F-57DB-4D63-8A94-AD2DCCB99BFA}" type="datetime1">
              <a:rPr lang="en-US" smtClean="0"/>
              <a:t>3/25/2023</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65</a:t>
            </a:fld>
            <a:endParaRPr lang="en-US"/>
          </a:p>
        </p:txBody>
      </p:sp>
      <p:sp>
        <p:nvSpPr>
          <p:cNvPr id="5" name="Rectangle 4"/>
          <p:cNvSpPr/>
          <p:nvPr/>
        </p:nvSpPr>
        <p:spPr>
          <a:xfrm>
            <a:off x="801858" y="0"/>
            <a:ext cx="10894273" cy="4524315"/>
          </a:xfrm>
          <a:prstGeom prst="rect">
            <a:avLst/>
          </a:prstGeom>
        </p:spPr>
        <p:txBody>
          <a:bodyPr wrap="square">
            <a:spAutoFit/>
          </a:bodyPr>
          <a:lstStyle/>
          <a:p>
            <a:pPr lvl="0" algn="just">
              <a:lnSpc>
                <a:spcPct val="150000"/>
              </a:lnSpc>
            </a:pPr>
            <a:r>
              <a:rPr lang="en-US" sz="2400" b="1" dirty="0">
                <a:solidFill>
                  <a:prstClr val="black"/>
                </a:solidFill>
                <a:latin typeface="Arial" panose="020B0604020202020204" pitchFamily="34" charset="0"/>
                <a:cs typeface="Arial" panose="020B0604020202020204" pitchFamily="34" charset="0"/>
              </a:rPr>
              <a:t>4. Adaptive antenna system (AAS): </a:t>
            </a:r>
            <a:r>
              <a:rPr lang="en-US" sz="2400" dirty="0">
                <a:solidFill>
                  <a:prstClr val="black"/>
                </a:solidFill>
                <a:latin typeface="Arial" panose="020B0604020202020204" pitchFamily="34" charset="0"/>
                <a:cs typeface="Arial" panose="020B0604020202020204" pitchFamily="34" charset="0"/>
              </a:rPr>
              <a:t>Multiple antennas are used to transmit a subset of each OFDM subcarrier. </a:t>
            </a:r>
          </a:p>
          <a:p>
            <a:pPr marL="457200" lvl="0" indent="-457200" algn="just">
              <a:lnSpc>
                <a:spcPct val="150000"/>
              </a:lnSpc>
              <a:buFont typeface="Wingdings" panose="05000000000000000000" pitchFamily="2" charset="2"/>
              <a:buChar char="§"/>
            </a:pPr>
            <a:r>
              <a:rPr lang="en-US" sz="2300" dirty="0">
                <a:solidFill>
                  <a:prstClr val="black"/>
                </a:solidFill>
                <a:latin typeface="Arial" panose="020B0604020202020204" pitchFamily="34" charset="0"/>
                <a:cs typeface="Arial" panose="020B0604020202020204" pitchFamily="34" charset="0"/>
              </a:rPr>
              <a:t>For example, if there are four antennas and 200 subcarriers (192 data subcarriers +8 pilot subcarriers) for transmission, then 200 subcarriers are divided into four groups of 50 subcarriers each. </a:t>
            </a:r>
          </a:p>
          <a:p>
            <a:pPr marL="457200" lvl="0" indent="-457200" algn="just">
              <a:lnSpc>
                <a:spcPct val="150000"/>
              </a:lnSpc>
              <a:buFont typeface="Wingdings" panose="05000000000000000000" pitchFamily="2" charset="2"/>
              <a:buChar char="§"/>
            </a:pPr>
            <a:r>
              <a:rPr lang="en-US" sz="2300" dirty="0">
                <a:solidFill>
                  <a:prstClr val="black"/>
                </a:solidFill>
                <a:latin typeface="Arial" panose="020B0604020202020204" pitchFamily="34" charset="0"/>
                <a:cs typeface="Arial" panose="020B0604020202020204" pitchFamily="34" charset="0"/>
              </a:rPr>
              <a:t>Each of the four antennas transmits one group.</a:t>
            </a:r>
          </a:p>
          <a:p>
            <a:pPr marL="457200" lvl="0" indent="-457200" algn="just">
              <a:lnSpc>
                <a:spcPct val="150000"/>
              </a:lnSpc>
              <a:buFont typeface="Wingdings" panose="05000000000000000000" pitchFamily="2" charset="2"/>
              <a:buChar char="§"/>
            </a:pPr>
            <a:r>
              <a:rPr lang="en-US" sz="2300" dirty="0">
                <a:solidFill>
                  <a:prstClr val="black"/>
                </a:solidFill>
                <a:latin typeface="Arial" panose="020B0604020202020204" pitchFamily="34" charset="0"/>
                <a:cs typeface="Arial" panose="020B0604020202020204" pitchFamily="34" charset="0"/>
              </a:rPr>
              <a:t> Receivers perform channel estimation on each beam and provide the feedback regarding the channel information to the transmitter</a:t>
            </a:r>
          </a:p>
        </p:txBody>
      </p:sp>
      <p:pic>
        <p:nvPicPr>
          <p:cNvPr id="6" name="Picture 5"/>
          <p:cNvPicPr>
            <a:picLocks noChangeAspect="1"/>
          </p:cNvPicPr>
          <p:nvPr/>
        </p:nvPicPr>
        <p:blipFill>
          <a:blip r:embed="rId2">
            <a:lum bright="-20000" contrast="40000"/>
          </a:blip>
          <a:stretch>
            <a:fillRect/>
          </a:stretch>
        </p:blipFill>
        <p:spPr>
          <a:xfrm>
            <a:off x="1816622" y="4326340"/>
            <a:ext cx="8105300" cy="2340656"/>
          </a:xfrm>
          <a:prstGeom prst="rect">
            <a:avLst/>
          </a:prstGeom>
        </p:spPr>
      </p:pic>
    </p:spTree>
    <p:extLst>
      <p:ext uri="{BB962C8B-B14F-4D97-AF65-F5344CB8AC3E}">
        <p14:creationId xmlns:p14="http://schemas.microsoft.com/office/powerpoint/2010/main" val="40997546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3/25/2023</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66</a:t>
            </a:fld>
            <a:endParaRPr lang="en-US"/>
          </a:p>
        </p:txBody>
      </p:sp>
      <p:sp>
        <p:nvSpPr>
          <p:cNvPr id="6" name="TextBox 5"/>
          <p:cNvSpPr txBox="1"/>
          <p:nvPr/>
        </p:nvSpPr>
        <p:spPr>
          <a:xfrm>
            <a:off x="744928" y="112523"/>
            <a:ext cx="10438227" cy="2308324"/>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AAS can be used to serve multiple SSs with higher throughput.</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 A technique known as </a:t>
            </a:r>
            <a:r>
              <a:rPr lang="en-US" sz="2400" dirty="0">
                <a:solidFill>
                  <a:srgbClr val="C00000"/>
                </a:solidFill>
                <a:latin typeface="Arial" panose="020B0604020202020204" pitchFamily="34" charset="0"/>
                <a:cs typeface="Arial" panose="020B0604020202020204" pitchFamily="34" charset="0"/>
              </a:rPr>
              <a:t>space division multiple access (SDMA) </a:t>
            </a:r>
            <a:r>
              <a:rPr lang="en-US" sz="2400" dirty="0">
                <a:solidFill>
                  <a:schemeClr val="bg1"/>
                </a:solidFill>
                <a:latin typeface="Arial" panose="020B0604020202020204" pitchFamily="34" charset="0"/>
                <a:cs typeface="Arial" panose="020B0604020202020204" pitchFamily="34" charset="0"/>
              </a:rPr>
              <a:t>is employed here where multiple SSs that are separated (in space) can transmit and receive at the same time over the same </a:t>
            </a:r>
            <a:r>
              <a:rPr lang="en-US" sz="2400" dirty="0" err="1">
                <a:solidFill>
                  <a:schemeClr val="bg1"/>
                </a:solidFill>
                <a:latin typeface="Arial" panose="020B0604020202020204" pitchFamily="34" charset="0"/>
                <a:cs typeface="Arial" panose="020B0604020202020204" pitchFamily="34" charset="0"/>
              </a:rPr>
              <a:t>subchannel</a:t>
            </a:r>
            <a:r>
              <a:rPr lang="en-US" sz="2400" dirty="0">
                <a:solidFill>
                  <a:schemeClr val="bg1"/>
                </a:solidFill>
                <a:latin typeface="Arial" panose="020B0604020202020204" pitchFamily="34" charset="0"/>
                <a:cs typeface="Arial" panose="020B0604020202020204" pitchFamily="34" charset="0"/>
              </a:rPr>
              <a:t>.</a:t>
            </a:r>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707576" y="2614373"/>
            <a:ext cx="7173207" cy="3398748"/>
          </a:xfrm>
          <a:prstGeom prst="rect">
            <a:avLst/>
          </a:prstGeom>
        </p:spPr>
      </p:pic>
      <p:pic>
        <p:nvPicPr>
          <p:cNvPr id="1026" name="Picture 2" descr="Image result for SDM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5187" y="2614373"/>
            <a:ext cx="3638550" cy="348531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C74A7DD-A4B8-9460-B0FC-024055FDA621}"/>
              </a:ext>
            </a:extLst>
          </p:cNvPr>
          <p:cNvSpPr txBox="1"/>
          <p:nvPr/>
        </p:nvSpPr>
        <p:spPr>
          <a:xfrm>
            <a:off x="2912617" y="6293211"/>
            <a:ext cx="6102848" cy="461665"/>
          </a:xfrm>
          <a:prstGeom prst="rect">
            <a:avLst/>
          </a:prstGeom>
          <a:noFill/>
        </p:spPr>
        <p:txBody>
          <a:bodyPr wrap="square">
            <a:spAutoFit/>
          </a:bodyPr>
          <a:lstStyle/>
          <a:p>
            <a:r>
              <a:rPr lang="en-US" sz="2400" dirty="0">
                <a:solidFill>
                  <a:srgbClr val="FF0000"/>
                </a:solidFill>
              </a:rPr>
              <a:t>Explain adaptive antenna Mechanism </a:t>
            </a:r>
          </a:p>
        </p:txBody>
      </p:sp>
    </p:spTree>
    <p:extLst>
      <p:ext uri="{BB962C8B-B14F-4D97-AF65-F5344CB8AC3E}">
        <p14:creationId xmlns:p14="http://schemas.microsoft.com/office/powerpoint/2010/main" val="38796137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3/25/2023</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67</a:t>
            </a:fld>
            <a:endParaRPr lang="en-US"/>
          </a:p>
        </p:txBody>
      </p:sp>
      <p:sp>
        <p:nvSpPr>
          <p:cNvPr id="6" name="TextBox 5"/>
          <p:cNvSpPr txBox="1"/>
          <p:nvPr/>
        </p:nvSpPr>
        <p:spPr>
          <a:xfrm>
            <a:off x="652502" y="616088"/>
            <a:ext cx="6572407" cy="5632311"/>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For WiMAX, the signal transmission scenario -AAS can focus </a:t>
            </a:r>
            <a:r>
              <a:rPr lang="en-US" sz="2400" dirty="0">
                <a:solidFill>
                  <a:srgbClr val="C00000"/>
                </a:solidFill>
                <a:latin typeface="Arial" panose="020B0604020202020204" pitchFamily="34" charset="0"/>
                <a:cs typeface="Arial" panose="020B0604020202020204" pitchFamily="34" charset="0"/>
              </a:rPr>
              <a:t>its transmit energy to the direction of a receiver</a:t>
            </a:r>
            <a:r>
              <a:rPr lang="en-US" sz="2400" dirty="0">
                <a:solidFill>
                  <a:schemeClr val="bg1"/>
                </a:solidFill>
                <a:latin typeface="Arial" panose="020B0604020202020204" pitchFamily="34" charset="0"/>
                <a:cs typeface="Arial" panose="020B0604020202020204" pitchFamily="34" charset="0"/>
              </a:rPr>
              <a:t>.</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 While receiving, it can focus to the direction of the transmitting device.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 technique used in AAS is known as </a:t>
            </a:r>
            <a:r>
              <a:rPr lang="en-US" sz="2400" b="1" dirty="0">
                <a:solidFill>
                  <a:srgbClr val="C00000"/>
                </a:solidFill>
                <a:latin typeface="Arial" panose="020B0604020202020204" pitchFamily="34" charset="0"/>
                <a:cs typeface="Arial" panose="020B0604020202020204" pitchFamily="34" charset="0"/>
              </a:rPr>
              <a:t>beam forming or beam steering or beam shaping.</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 It works by adjusting the width and the angle of the antenna radiation pattern</a:t>
            </a:r>
          </a:p>
        </p:txBody>
      </p:sp>
      <p:pic>
        <p:nvPicPr>
          <p:cNvPr id="5" name="Picture 4"/>
          <p:cNvPicPr>
            <a:picLocks noChangeAspect="1"/>
          </p:cNvPicPr>
          <p:nvPr/>
        </p:nvPicPr>
        <p:blipFill>
          <a:blip r:embed="rId3"/>
          <a:stretch>
            <a:fillRect/>
          </a:stretch>
        </p:blipFill>
        <p:spPr>
          <a:xfrm>
            <a:off x="7786708" y="1123734"/>
            <a:ext cx="3977662" cy="3817487"/>
          </a:xfrm>
          <a:prstGeom prst="rect">
            <a:avLst/>
          </a:prstGeom>
        </p:spPr>
      </p:pic>
    </p:spTree>
    <p:extLst>
      <p:ext uri="{BB962C8B-B14F-4D97-AF65-F5344CB8AC3E}">
        <p14:creationId xmlns:p14="http://schemas.microsoft.com/office/powerpoint/2010/main" val="6582358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3/25/2023</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68</a:t>
            </a:fld>
            <a:endParaRPr lang="en-US"/>
          </a:p>
        </p:txBody>
      </p:sp>
      <p:pic>
        <p:nvPicPr>
          <p:cNvPr id="5" name="Picture 4"/>
          <p:cNvPicPr>
            <a:picLocks noChangeAspect="1"/>
          </p:cNvPicPr>
          <p:nvPr/>
        </p:nvPicPr>
        <p:blipFill>
          <a:blip r:embed="rId2">
            <a:lum bright="-20000" contrast="40000"/>
          </a:blip>
          <a:stretch>
            <a:fillRect/>
          </a:stretch>
        </p:blipFill>
        <p:spPr>
          <a:xfrm>
            <a:off x="591894" y="423590"/>
            <a:ext cx="11182766" cy="5965485"/>
          </a:xfrm>
          <a:prstGeom prst="rect">
            <a:avLst/>
          </a:prstGeom>
          <a:ln w="28575">
            <a:solidFill>
              <a:srgbClr val="C00000"/>
            </a:solidFill>
          </a:ln>
        </p:spPr>
      </p:pic>
      <p:sp>
        <p:nvSpPr>
          <p:cNvPr id="7" name="TextBox 6">
            <a:extLst>
              <a:ext uri="{FF2B5EF4-FFF2-40B4-BE49-F238E27FC236}">
                <a16:creationId xmlns:a16="http://schemas.microsoft.com/office/drawing/2014/main" id="{20CAC144-9D79-22D7-61D0-6794FD2ECDF4}"/>
              </a:ext>
            </a:extLst>
          </p:cNvPr>
          <p:cNvSpPr txBox="1"/>
          <p:nvPr/>
        </p:nvSpPr>
        <p:spPr>
          <a:xfrm>
            <a:off x="2725673" y="6488668"/>
            <a:ext cx="6102848" cy="461665"/>
          </a:xfrm>
          <a:prstGeom prst="rect">
            <a:avLst/>
          </a:prstGeom>
          <a:noFill/>
        </p:spPr>
        <p:txBody>
          <a:bodyPr wrap="square">
            <a:spAutoFit/>
          </a:bodyPr>
          <a:lstStyle/>
          <a:p>
            <a:r>
              <a:rPr lang="en-US" sz="2400" dirty="0">
                <a:solidFill>
                  <a:srgbClr val="FF0000"/>
                </a:solidFill>
              </a:rPr>
              <a:t>Explain the physical layer features </a:t>
            </a:r>
          </a:p>
        </p:txBody>
      </p:sp>
    </p:spTree>
    <p:extLst>
      <p:ext uri="{BB962C8B-B14F-4D97-AF65-F5344CB8AC3E}">
        <p14:creationId xmlns:p14="http://schemas.microsoft.com/office/powerpoint/2010/main" val="21079437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3/25/2023</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69</a:t>
            </a:fld>
            <a:endParaRPr lang="en-US"/>
          </a:p>
        </p:txBody>
      </p:sp>
      <p:sp>
        <p:nvSpPr>
          <p:cNvPr id="5" name="TextBox 4"/>
          <p:cNvSpPr txBox="1"/>
          <p:nvPr/>
        </p:nvSpPr>
        <p:spPr>
          <a:xfrm>
            <a:off x="784432" y="616088"/>
            <a:ext cx="10850390" cy="5632311"/>
          </a:xfrm>
          <a:prstGeom prst="rect">
            <a:avLst/>
          </a:prstGeom>
          <a:noFill/>
        </p:spPr>
        <p:txBody>
          <a:bodyPr wrap="square" rtlCol="0">
            <a:spAutoFit/>
          </a:bodyPr>
          <a:lstStyle/>
          <a:p>
            <a:pPr algn="just">
              <a:lnSpc>
                <a:spcPct val="150000"/>
              </a:lnSpc>
            </a:pPr>
            <a:r>
              <a:rPr lang="en-US" sz="2400" b="1" i="1" dirty="0">
                <a:solidFill>
                  <a:schemeClr val="bg1"/>
                </a:solidFill>
                <a:latin typeface="Arial" panose="020B0604020202020204" pitchFamily="34" charset="0"/>
                <a:cs typeface="Arial" panose="020B0604020202020204" pitchFamily="34" charset="0"/>
              </a:rPr>
              <a:t>Radio link control. </a:t>
            </a:r>
            <a:r>
              <a:rPr lang="en-US" sz="2400" dirty="0">
                <a:solidFill>
                  <a:schemeClr val="bg1"/>
                </a:solidFill>
                <a:latin typeface="Arial" panose="020B0604020202020204" pitchFamily="34" charset="0"/>
                <a:cs typeface="Arial" panose="020B0604020202020204" pitchFamily="34" charset="0"/>
              </a:rPr>
              <a:t>The advanced technology of 802.16 PHY layer requires equally advanced radio link control (RLC), particularly the capability of the PHY layer to transit from one burst profile to another. </a:t>
            </a: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The RLC must </a:t>
            </a:r>
            <a:r>
              <a:rPr lang="en-US" sz="2400" dirty="0">
                <a:solidFill>
                  <a:srgbClr val="C00000"/>
                </a:solidFill>
                <a:latin typeface="Arial" panose="020B0604020202020204" pitchFamily="34" charset="0"/>
                <a:cs typeface="Arial" panose="020B0604020202020204" pitchFamily="34" charset="0"/>
              </a:rPr>
              <a:t>control this capability </a:t>
            </a:r>
            <a:r>
              <a:rPr lang="en-US" sz="2400" dirty="0">
                <a:solidFill>
                  <a:schemeClr val="bg1"/>
                </a:solidFill>
                <a:latin typeface="Arial" panose="020B0604020202020204" pitchFamily="34" charset="0"/>
                <a:cs typeface="Arial" panose="020B0604020202020204" pitchFamily="34" charset="0"/>
              </a:rPr>
              <a:t>as well as the traditional RLC functions of </a:t>
            </a:r>
            <a:r>
              <a:rPr lang="en-US" sz="2400" dirty="0">
                <a:solidFill>
                  <a:srgbClr val="C00000"/>
                </a:solidFill>
                <a:latin typeface="Arial" panose="020B0604020202020204" pitchFamily="34" charset="0"/>
                <a:cs typeface="Arial" panose="020B0604020202020204" pitchFamily="34" charset="0"/>
              </a:rPr>
              <a:t>power control and ranging</a:t>
            </a:r>
            <a:r>
              <a:rPr lang="en-US" sz="2400" dirty="0">
                <a:solidFill>
                  <a:schemeClr val="bg1"/>
                </a:solidFill>
                <a:latin typeface="Arial" panose="020B0604020202020204" pitchFamily="34" charset="0"/>
                <a:cs typeface="Arial" panose="020B0604020202020204" pitchFamily="34" charset="0"/>
              </a:rPr>
              <a:t>.</a:t>
            </a: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RLC begins with </a:t>
            </a:r>
            <a:r>
              <a:rPr lang="en-US" sz="2400" dirty="0">
                <a:solidFill>
                  <a:srgbClr val="C00000"/>
                </a:solidFill>
                <a:latin typeface="Arial" panose="020B0604020202020204" pitchFamily="34" charset="0"/>
                <a:cs typeface="Arial" panose="020B0604020202020204" pitchFamily="34" charset="0"/>
              </a:rPr>
              <a:t>periodic BS broadcast </a:t>
            </a:r>
            <a:r>
              <a:rPr lang="en-US" sz="2400" dirty="0">
                <a:solidFill>
                  <a:schemeClr val="bg1"/>
                </a:solidFill>
                <a:latin typeface="Arial" panose="020B0604020202020204" pitchFamily="34" charset="0"/>
                <a:cs typeface="Arial" panose="020B0604020202020204" pitchFamily="34" charset="0"/>
              </a:rPr>
              <a:t>of the burst profiles that have been chosen for the UL and DL.</a:t>
            </a: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During initial access, the </a:t>
            </a:r>
            <a:r>
              <a:rPr lang="en-US" sz="2400" dirty="0">
                <a:solidFill>
                  <a:srgbClr val="C00000"/>
                </a:solidFill>
                <a:latin typeface="Arial" panose="020B0604020202020204" pitchFamily="34" charset="0"/>
                <a:cs typeface="Arial" panose="020B0604020202020204" pitchFamily="34" charset="0"/>
              </a:rPr>
              <a:t>SS performs initial power leveling and ranging using ranging request (RNG-REQ) messages </a:t>
            </a:r>
            <a:r>
              <a:rPr lang="en-US" sz="2400" dirty="0">
                <a:solidFill>
                  <a:schemeClr val="bg1"/>
                </a:solidFill>
                <a:latin typeface="Arial" panose="020B0604020202020204" pitchFamily="34" charset="0"/>
                <a:cs typeface="Arial" panose="020B0604020202020204" pitchFamily="34" charset="0"/>
              </a:rPr>
              <a:t>transmitted in initial maintenance windows. </a:t>
            </a:r>
          </a:p>
        </p:txBody>
      </p:sp>
    </p:spTree>
    <p:extLst>
      <p:ext uri="{BB962C8B-B14F-4D97-AF65-F5344CB8AC3E}">
        <p14:creationId xmlns:p14="http://schemas.microsoft.com/office/powerpoint/2010/main" val="1124848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3/25/2023</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7</a:t>
            </a:fld>
            <a:endParaRPr lang="en-US"/>
          </a:p>
        </p:txBody>
      </p:sp>
      <p:sp>
        <p:nvSpPr>
          <p:cNvPr id="5" name="TextBox 4"/>
          <p:cNvSpPr txBox="1"/>
          <p:nvPr/>
        </p:nvSpPr>
        <p:spPr>
          <a:xfrm>
            <a:off x="1141411" y="616088"/>
            <a:ext cx="10070540" cy="5632311"/>
          </a:xfrm>
          <a:prstGeom prst="rect">
            <a:avLst/>
          </a:prstGeom>
          <a:noFill/>
        </p:spPr>
        <p:txBody>
          <a:bodyPr wrap="square" rtlCol="0">
            <a:spAutoFit/>
          </a:bodyPr>
          <a:lstStyle/>
          <a:p>
            <a:pPr algn="just">
              <a:lnSpc>
                <a:spcPct val="150000"/>
              </a:lnSpc>
            </a:pPr>
            <a:r>
              <a:rPr lang="en-US" sz="2400" b="1" dirty="0">
                <a:solidFill>
                  <a:schemeClr val="bg1"/>
                </a:solidFill>
                <a:latin typeface="Arial" panose="020B0604020202020204" pitchFamily="34" charset="0"/>
                <a:cs typeface="Arial" panose="020B0604020202020204" pitchFamily="34" charset="0"/>
              </a:rPr>
              <a:t>WiMAX: </a:t>
            </a:r>
            <a:r>
              <a:rPr lang="en-US" sz="2400" dirty="0">
                <a:solidFill>
                  <a:srgbClr val="C00000"/>
                </a:solidFill>
                <a:latin typeface="Arial" panose="020B0604020202020204" pitchFamily="34" charset="0"/>
                <a:cs typeface="Arial" panose="020B0604020202020204" pitchFamily="34" charset="0"/>
              </a:rPr>
              <a:t>WiMAX is defined as worldwide interoperability for microwave access by the WiMAX Forum</a:t>
            </a:r>
            <a:r>
              <a:rPr lang="en-US" sz="2400" dirty="0">
                <a:solidFill>
                  <a:schemeClr val="bg1"/>
                </a:solidFill>
                <a:latin typeface="Arial" panose="020B0604020202020204" pitchFamily="34" charset="0"/>
                <a:cs typeface="Arial" panose="020B0604020202020204" pitchFamily="34" charset="0"/>
              </a:rPr>
              <a:t>, -June 2001 to promote conformance and interoperability of the IEEE 802.16 standard, </a:t>
            </a:r>
            <a:r>
              <a:rPr lang="en-US" sz="2400" dirty="0">
                <a:solidFill>
                  <a:srgbClr val="C00000"/>
                </a:solidFill>
                <a:latin typeface="Arial" panose="020B0604020202020204" pitchFamily="34" charset="0"/>
                <a:cs typeface="Arial" panose="020B0604020202020204" pitchFamily="34" charset="0"/>
              </a:rPr>
              <a:t>officially known as Wireless MAN.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Some members of WiMAX(IEEE 802.16a) Forum are </a:t>
            </a:r>
            <a:r>
              <a:rPr lang="en-US" sz="2400" dirty="0" err="1">
                <a:solidFill>
                  <a:schemeClr val="bg1"/>
                </a:solidFill>
                <a:latin typeface="Arial" panose="020B0604020202020204" pitchFamily="34" charset="0"/>
                <a:cs typeface="Arial" panose="020B0604020202020204" pitchFamily="34" charset="0"/>
              </a:rPr>
              <a:t>Airspan</a:t>
            </a:r>
            <a:r>
              <a:rPr lang="en-US" sz="2400" dirty="0">
                <a:solidFill>
                  <a:schemeClr val="bg1"/>
                </a:solidFill>
                <a:latin typeface="Arial" panose="020B0604020202020204" pitchFamily="34" charset="0"/>
                <a:cs typeface="Arial" panose="020B0604020202020204" pitchFamily="34" charset="0"/>
              </a:rPr>
              <a:t> Networks, </a:t>
            </a:r>
            <a:r>
              <a:rPr lang="en-US" sz="2400" dirty="0" err="1">
                <a:solidFill>
                  <a:schemeClr val="bg1"/>
                </a:solidFill>
                <a:latin typeface="Arial" panose="020B0604020202020204" pitchFamily="34" charset="0"/>
                <a:cs typeface="Arial" panose="020B0604020202020204" pitchFamily="34" charset="0"/>
              </a:rPr>
              <a:t>Alvarion</a:t>
            </a:r>
            <a:r>
              <a:rPr lang="en-US" sz="2400" dirty="0">
                <a:solidFill>
                  <a:schemeClr val="bg1"/>
                </a:solidFill>
                <a:latin typeface="Arial" panose="020B0604020202020204" pitchFamily="34" charset="0"/>
                <a:cs typeface="Arial" panose="020B0604020202020204" pitchFamily="34" charset="0"/>
              </a:rPr>
              <a:t>, </a:t>
            </a:r>
            <a:r>
              <a:rPr lang="en-US" sz="2400" dirty="0" err="1">
                <a:solidFill>
                  <a:schemeClr val="bg1"/>
                </a:solidFill>
                <a:latin typeface="Arial" panose="020B0604020202020204" pitchFamily="34" charset="0"/>
                <a:cs typeface="Arial" panose="020B0604020202020204" pitchFamily="34" charset="0"/>
              </a:rPr>
              <a:t>Aperto</a:t>
            </a:r>
            <a:r>
              <a:rPr lang="en-US" sz="2400" dirty="0">
                <a:solidFill>
                  <a:schemeClr val="bg1"/>
                </a:solidFill>
                <a:latin typeface="Arial" panose="020B0604020202020204" pitchFamily="34" charset="0"/>
                <a:cs typeface="Arial" panose="020B0604020202020204" pitchFamily="34" charset="0"/>
              </a:rPr>
              <a:t> Networks, Ensemble Communication, Fujitsu of America, Intel, Nokia, </a:t>
            </a:r>
            <a:r>
              <a:rPr lang="en-US" sz="2400" dirty="0" err="1">
                <a:solidFill>
                  <a:schemeClr val="bg1"/>
                </a:solidFill>
                <a:latin typeface="Arial" panose="020B0604020202020204" pitchFamily="34" charset="0"/>
                <a:cs typeface="Arial" panose="020B0604020202020204" pitchFamily="34" charset="0"/>
              </a:rPr>
              <a:t>Proxim</a:t>
            </a:r>
            <a:r>
              <a:rPr lang="en-US" sz="2400" dirty="0">
                <a:solidFill>
                  <a:schemeClr val="bg1"/>
                </a:solidFill>
                <a:latin typeface="Arial" panose="020B0604020202020204" pitchFamily="34" charset="0"/>
                <a:cs typeface="Arial" panose="020B0604020202020204" pitchFamily="34" charset="0"/>
              </a:rPr>
              <a:t>, and Wi-LAN.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 Forum describes </a:t>
            </a:r>
            <a:r>
              <a:rPr lang="en-US" sz="2400" dirty="0">
                <a:solidFill>
                  <a:srgbClr val="C00000"/>
                </a:solidFill>
                <a:latin typeface="Arial" panose="020B0604020202020204" pitchFamily="34" charset="0"/>
                <a:cs typeface="Arial" panose="020B0604020202020204" pitchFamily="34" charset="0"/>
              </a:rPr>
              <a:t>WiMAX as ‘‘a standards-based technology enabling the delivery of last mile wireless broadband access as an alternative to cable and digital subscriber line(DSL).’</a:t>
            </a:r>
          </a:p>
        </p:txBody>
      </p:sp>
    </p:spTree>
    <p:extLst>
      <p:ext uri="{BB962C8B-B14F-4D97-AF65-F5344CB8AC3E}">
        <p14:creationId xmlns:p14="http://schemas.microsoft.com/office/powerpoint/2010/main" val="27021320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E710F-57DB-4D63-8A94-AD2DCCB99BFA}" type="datetime1">
              <a:rPr lang="en-US" smtClean="0"/>
              <a:t>3/25/2023</a:t>
            </a:fld>
            <a:endParaRPr lang="en-US" dirty="0"/>
          </a:p>
        </p:txBody>
      </p:sp>
      <p:sp>
        <p:nvSpPr>
          <p:cNvPr id="3" name="Footer Placeholder 2"/>
          <p:cNvSpPr>
            <a:spLocks noGrp="1"/>
          </p:cNvSpPr>
          <p:nvPr>
            <p:ph type="ftr" sz="quarter" idx="11"/>
          </p:nvPr>
        </p:nvSpPr>
        <p:spPr/>
        <p:txBody>
          <a:bodyPr/>
          <a:lstStyle/>
          <a:p>
            <a:r>
              <a:rPr lang="en-US" dirty="0"/>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70</a:t>
            </a:fld>
            <a:endParaRPr lang="en-US"/>
          </a:p>
        </p:txBody>
      </p:sp>
      <p:sp>
        <p:nvSpPr>
          <p:cNvPr id="5" name="Rectangle 4"/>
          <p:cNvSpPr/>
          <p:nvPr/>
        </p:nvSpPr>
        <p:spPr>
          <a:xfrm>
            <a:off x="759460" y="729952"/>
            <a:ext cx="10668545" cy="5401479"/>
          </a:xfrm>
          <a:prstGeom prst="rect">
            <a:avLst/>
          </a:prstGeom>
        </p:spPr>
        <p:txBody>
          <a:bodyPr wrap="square">
            <a:spAutoFit/>
          </a:bodyPr>
          <a:lstStyle/>
          <a:p>
            <a:pPr marL="457200" lvl="0" indent="-457200" algn="just">
              <a:lnSpc>
                <a:spcPct val="150000"/>
              </a:lnSpc>
              <a:buFont typeface="Wingdings" panose="05000000000000000000" pitchFamily="2" charset="2"/>
              <a:buChar char="Ø"/>
            </a:pPr>
            <a:r>
              <a:rPr lang="en-US" sz="2300" dirty="0">
                <a:solidFill>
                  <a:prstClr val="black"/>
                </a:solidFill>
                <a:latin typeface="Arial" panose="020B0604020202020204" pitchFamily="34" charset="0"/>
                <a:cs typeface="Arial" panose="020B0604020202020204" pitchFamily="34" charset="0"/>
              </a:rPr>
              <a:t>The adjustments to the SS’s transmit time advance, as well as power adjustments, are returned to the SS in ranging </a:t>
            </a:r>
            <a:r>
              <a:rPr lang="en-US" sz="2300" dirty="0">
                <a:solidFill>
                  <a:srgbClr val="C00000"/>
                </a:solidFill>
                <a:latin typeface="Arial" panose="020B0604020202020204" pitchFamily="34" charset="0"/>
                <a:cs typeface="Arial" panose="020B0604020202020204" pitchFamily="34" charset="0"/>
              </a:rPr>
              <a:t>response (RNG-RSP) messages.</a:t>
            </a:r>
          </a:p>
          <a:p>
            <a:pPr marL="457200" lvl="0" indent="-457200" algn="just">
              <a:lnSpc>
                <a:spcPct val="150000"/>
              </a:lnSpc>
              <a:buFont typeface="Wingdings" panose="05000000000000000000" pitchFamily="2" charset="2"/>
              <a:buChar char="Ø"/>
            </a:pPr>
            <a:r>
              <a:rPr lang="en-US" sz="2300" dirty="0">
                <a:solidFill>
                  <a:prstClr val="black"/>
                </a:solidFill>
                <a:latin typeface="Arial" panose="020B0604020202020204" pitchFamily="34" charset="0"/>
                <a:cs typeface="Arial" panose="020B0604020202020204" pitchFamily="34" charset="0"/>
              </a:rPr>
              <a:t>For ongoing ranging and power adjustments, the </a:t>
            </a:r>
            <a:r>
              <a:rPr lang="en-US" sz="2300" dirty="0">
                <a:solidFill>
                  <a:srgbClr val="C00000"/>
                </a:solidFill>
                <a:latin typeface="Arial" panose="020B0604020202020204" pitchFamily="34" charset="0"/>
                <a:cs typeface="Arial" panose="020B0604020202020204" pitchFamily="34" charset="0"/>
              </a:rPr>
              <a:t>BS may transmit unsolicited RNG-RSP messages commanding the SS to adjust its power or timing</a:t>
            </a:r>
          </a:p>
          <a:p>
            <a:pPr marL="457200" lvl="0" indent="-457200" algn="just">
              <a:lnSpc>
                <a:spcPct val="150000"/>
              </a:lnSpc>
              <a:buFont typeface="Wingdings" panose="05000000000000000000" pitchFamily="2" charset="2"/>
              <a:buChar char="Ø"/>
            </a:pPr>
            <a:r>
              <a:rPr lang="en-US" sz="2300" dirty="0">
                <a:solidFill>
                  <a:prstClr val="black"/>
                </a:solidFill>
                <a:latin typeface="Arial" panose="020B0604020202020204" pitchFamily="34" charset="0"/>
                <a:cs typeface="Arial" panose="020B0604020202020204" pitchFamily="34" charset="0"/>
              </a:rPr>
              <a:t>After initial determination of UL and DL burst profiles between the BS and a particular SS, </a:t>
            </a:r>
            <a:r>
              <a:rPr lang="en-US" sz="2300" dirty="0">
                <a:solidFill>
                  <a:srgbClr val="C00000"/>
                </a:solidFill>
                <a:latin typeface="Arial" panose="020B0604020202020204" pitchFamily="34" charset="0"/>
                <a:cs typeface="Arial" panose="020B0604020202020204" pitchFamily="34" charset="0"/>
              </a:rPr>
              <a:t>RLC continues to monitor and control the burst profiles</a:t>
            </a:r>
            <a:r>
              <a:rPr lang="en-US" sz="2300" dirty="0">
                <a:solidFill>
                  <a:prstClr val="black"/>
                </a:solidFill>
                <a:latin typeface="Arial" panose="020B0604020202020204" pitchFamily="34" charset="0"/>
                <a:cs typeface="Arial" panose="020B0604020202020204" pitchFamily="34" charset="0"/>
              </a:rPr>
              <a:t>.</a:t>
            </a:r>
          </a:p>
          <a:p>
            <a:pPr marL="457200" lvl="0" indent="-457200" algn="just">
              <a:lnSpc>
                <a:spcPct val="150000"/>
              </a:lnSpc>
              <a:buFont typeface="Wingdings" panose="05000000000000000000" pitchFamily="2" charset="2"/>
              <a:buChar char="Ø"/>
            </a:pPr>
            <a:r>
              <a:rPr lang="en-US" sz="2300" dirty="0">
                <a:solidFill>
                  <a:prstClr val="black"/>
                </a:solidFill>
                <a:latin typeface="Arial" panose="020B0604020202020204" pitchFamily="34" charset="0"/>
                <a:cs typeface="Arial" panose="020B0604020202020204" pitchFamily="34" charset="0"/>
              </a:rPr>
              <a:t>The RLC continues to adapt the SS’s current UL and DL burst profiles </a:t>
            </a:r>
            <a:r>
              <a:rPr lang="en-US" sz="2300" u="sng" dirty="0">
                <a:solidFill>
                  <a:prstClr val="black"/>
                </a:solidFill>
                <a:latin typeface="Arial" panose="020B0604020202020204" pitchFamily="34" charset="0"/>
                <a:cs typeface="Arial" panose="020B0604020202020204" pitchFamily="34" charset="0"/>
              </a:rPr>
              <a:t>to the environment conditions</a:t>
            </a:r>
            <a:r>
              <a:rPr lang="en-US" sz="2300" dirty="0">
                <a:solidFill>
                  <a:prstClr val="black"/>
                </a:solidFill>
                <a:latin typeface="Arial" panose="020B0604020202020204" pitchFamily="34" charset="0"/>
                <a:cs typeface="Arial" panose="020B0604020202020204" pitchFamily="34" charset="0"/>
              </a:rPr>
              <a:t> ever striving to achieve a </a:t>
            </a:r>
            <a:r>
              <a:rPr lang="en-US" sz="2300" dirty="0">
                <a:solidFill>
                  <a:srgbClr val="C00000"/>
                </a:solidFill>
                <a:latin typeface="Arial" panose="020B0604020202020204" pitchFamily="34" charset="0"/>
                <a:cs typeface="Arial" panose="020B0604020202020204" pitchFamily="34" charset="0"/>
              </a:rPr>
              <a:t>balance between robustness and efficiency </a:t>
            </a:r>
          </a:p>
        </p:txBody>
      </p:sp>
    </p:spTree>
    <p:extLst>
      <p:ext uri="{BB962C8B-B14F-4D97-AF65-F5344CB8AC3E}">
        <p14:creationId xmlns:p14="http://schemas.microsoft.com/office/powerpoint/2010/main" val="12501793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3/25/2023</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71</a:t>
            </a:fld>
            <a:endParaRPr lang="en-US"/>
          </a:p>
        </p:txBody>
      </p:sp>
      <p:sp>
        <p:nvSpPr>
          <p:cNvPr id="5" name="TextBox 4"/>
          <p:cNvSpPr txBox="1"/>
          <p:nvPr/>
        </p:nvSpPr>
        <p:spPr>
          <a:xfrm>
            <a:off x="540661" y="556636"/>
            <a:ext cx="11360607" cy="5509200"/>
          </a:xfrm>
          <a:prstGeom prst="rect">
            <a:avLst/>
          </a:prstGeom>
          <a:noFill/>
        </p:spPr>
        <p:txBody>
          <a:bodyPr wrap="square" rtlCol="0">
            <a:spAutoFit/>
          </a:bodyPr>
          <a:lstStyle/>
          <a:p>
            <a:r>
              <a:rPr lang="en-US" sz="2800" b="1" i="1" dirty="0">
                <a:solidFill>
                  <a:schemeClr val="bg1"/>
                </a:solidFill>
                <a:latin typeface="Arial" panose="020B0604020202020204" pitchFamily="34" charset="0"/>
                <a:cs typeface="Arial" panose="020B0604020202020204" pitchFamily="34" charset="0"/>
              </a:rPr>
              <a:t>MAC Layer</a:t>
            </a:r>
          </a:p>
          <a:p>
            <a:pPr marL="457200" indent="-457200" algn="just">
              <a:lnSpc>
                <a:spcPct val="150000"/>
              </a:lnSpc>
              <a:buFont typeface="Wingdings" panose="05000000000000000000" pitchFamily="2" charset="2"/>
              <a:buChar char="§"/>
            </a:pPr>
            <a:r>
              <a:rPr lang="en-US" sz="2400" dirty="0">
                <a:solidFill>
                  <a:srgbClr val="C00000"/>
                </a:solidFill>
                <a:latin typeface="Arial" panose="020B0604020202020204" pitchFamily="34" charset="0"/>
                <a:cs typeface="Arial" panose="020B0604020202020204" pitchFamily="34" charset="0"/>
              </a:rPr>
              <a:t>The primary task of the WiMAX MAC layer is to provide an interface between the higher transport layers and the PHY layer.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 the IEEE 802.16 MAC </a:t>
            </a:r>
            <a:r>
              <a:rPr lang="en-US" sz="2400" dirty="0">
                <a:solidFill>
                  <a:srgbClr val="C00000"/>
                </a:solidFill>
                <a:latin typeface="Arial" panose="020B0604020202020204" pitchFamily="34" charset="0"/>
                <a:cs typeface="Arial" panose="020B0604020202020204" pitchFamily="34" charset="0"/>
              </a:rPr>
              <a:t>describes a number of CSs that describe how wireline technologies such as Ethernet, ATM, and IP are encapsulated on the air interface, how data are classified</a:t>
            </a:r>
            <a:r>
              <a:rPr lang="en-US" sz="2400" dirty="0">
                <a:solidFill>
                  <a:schemeClr val="bg1"/>
                </a:solidFill>
                <a:latin typeface="Arial" panose="020B0604020202020204" pitchFamily="34" charset="0"/>
                <a:cs typeface="Arial" panose="020B0604020202020204" pitchFamily="34" charset="0"/>
              </a:rPr>
              <a:t>, etc.</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Secure communications are delivered by using secure key exchange during authentication and encryption using Advanced Encryption Standard (AES) or Data Encryption Standard (DES) (as the encryption mechanism) during data transfer. </a:t>
            </a:r>
          </a:p>
        </p:txBody>
      </p:sp>
    </p:spTree>
    <p:extLst>
      <p:ext uri="{BB962C8B-B14F-4D97-AF65-F5344CB8AC3E}">
        <p14:creationId xmlns:p14="http://schemas.microsoft.com/office/powerpoint/2010/main" val="14421083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3/25/2023</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72</a:t>
            </a:fld>
            <a:endParaRPr lang="en-US"/>
          </a:p>
        </p:txBody>
      </p:sp>
      <p:sp>
        <p:nvSpPr>
          <p:cNvPr id="5" name="TextBox 4"/>
          <p:cNvSpPr txBox="1"/>
          <p:nvPr/>
        </p:nvSpPr>
        <p:spPr>
          <a:xfrm>
            <a:off x="879545" y="244819"/>
            <a:ext cx="10489040" cy="6186309"/>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Features of the MAC layer: 1. Power-saving mechanisms (using sleep mode and idle mode), 2.Handover mechanisms</a:t>
            </a:r>
            <a:endParaRPr lang="en-US" sz="2400" b="1" i="1" dirty="0">
              <a:solidFill>
                <a:schemeClr val="bg1"/>
              </a:solidFill>
              <a:latin typeface="Arial" panose="020B0604020202020204" pitchFamily="34" charset="0"/>
              <a:cs typeface="Arial" panose="020B0604020202020204" pitchFamily="34" charset="0"/>
            </a:endParaRPr>
          </a:p>
          <a:p>
            <a:pPr algn="just">
              <a:lnSpc>
                <a:spcPct val="150000"/>
              </a:lnSpc>
            </a:pPr>
            <a:r>
              <a:rPr lang="en-US" sz="2400" b="1" i="1" dirty="0">
                <a:solidFill>
                  <a:schemeClr val="bg1"/>
                </a:solidFill>
                <a:latin typeface="Arial" panose="020B0604020202020204" pitchFamily="34" charset="0"/>
                <a:cs typeface="Arial" panose="020B0604020202020204" pitchFamily="34" charset="0"/>
              </a:rPr>
              <a:t>Sub channelization</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A single user in an OFDM WiMAX system can use all subcarriers at any given time.</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 In OFDMA, </a:t>
            </a:r>
            <a:r>
              <a:rPr lang="en-US" sz="2400" dirty="0">
                <a:solidFill>
                  <a:srgbClr val="C00000"/>
                </a:solidFill>
                <a:latin typeface="Arial" panose="020B0604020202020204" pitchFamily="34" charset="0"/>
                <a:cs typeface="Arial" panose="020B0604020202020204" pitchFamily="34" charset="0"/>
              </a:rPr>
              <a:t>subsets of subcarriers are assigned to multiple users, allowing a number of subscribers to be served simultaneously.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Using a technique known as </a:t>
            </a:r>
            <a:r>
              <a:rPr lang="en-US" sz="2400" i="1" u="sng" dirty="0">
                <a:solidFill>
                  <a:srgbClr val="C00000"/>
                </a:solidFill>
                <a:latin typeface="Arial" panose="020B0604020202020204" pitchFamily="34" charset="0"/>
                <a:cs typeface="Arial" panose="020B0604020202020204" pitchFamily="34" charset="0"/>
              </a:rPr>
              <a:t>sub channelization</a:t>
            </a:r>
            <a:r>
              <a:rPr lang="en-US" sz="2400" u="sng" dirty="0">
                <a:solidFill>
                  <a:srgbClr val="C00000"/>
                </a:solidFill>
                <a:latin typeface="Arial" panose="020B0604020202020204" pitchFamily="34" charset="0"/>
                <a:cs typeface="Arial" panose="020B0604020202020204" pitchFamily="34" charset="0"/>
              </a:rPr>
              <a:t>,</a:t>
            </a:r>
            <a:r>
              <a:rPr lang="en-US" sz="2400" dirty="0">
                <a:solidFill>
                  <a:srgbClr val="C00000"/>
                </a:solidFill>
                <a:latin typeface="Arial" panose="020B0604020202020204" pitchFamily="34" charset="0"/>
                <a:cs typeface="Arial" panose="020B0604020202020204" pitchFamily="34" charset="0"/>
              </a:rPr>
              <a:t> </a:t>
            </a:r>
            <a:r>
              <a:rPr lang="en-US" sz="2400" dirty="0">
                <a:solidFill>
                  <a:schemeClr val="bg1"/>
                </a:solidFill>
                <a:latin typeface="Arial" panose="020B0604020202020204" pitchFamily="34" charset="0"/>
                <a:cs typeface="Arial" panose="020B0604020202020204" pitchFamily="34" charset="0"/>
              </a:rPr>
              <a:t>specific carrier groups are used for each subscriber.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These </a:t>
            </a:r>
            <a:r>
              <a:rPr lang="en-US" sz="2400" dirty="0">
                <a:solidFill>
                  <a:srgbClr val="C00000"/>
                </a:solidFill>
                <a:latin typeface="Arial" panose="020B0604020202020204" pitchFamily="34" charset="0"/>
                <a:cs typeface="Arial" panose="020B0604020202020204" pitchFamily="34" charset="0"/>
              </a:rPr>
              <a:t>subcarrier assignments change dynamically to overcome the effects of multipath interference</a:t>
            </a:r>
          </a:p>
        </p:txBody>
      </p:sp>
    </p:spTree>
    <p:extLst>
      <p:ext uri="{BB962C8B-B14F-4D97-AF65-F5344CB8AC3E}">
        <p14:creationId xmlns:p14="http://schemas.microsoft.com/office/powerpoint/2010/main" val="26689149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3/25/2023</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73</a:t>
            </a:fld>
            <a:endParaRPr lang="en-US"/>
          </a:p>
        </p:txBody>
      </p:sp>
      <p:sp>
        <p:nvSpPr>
          <p:cNvPr id="5" name="TextBox 4"/>
          <p:cNvSpPr txBox="1"/>
          <p:nvPr/>
        </p:nvSpPr>
        <p:spPr>
          <a:xfrm>
            <a:off x="732990" y="765744"/>
            <a:ext cx="10894903" cy="5078313"/>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Sub channelization is a key concept for effective WiMAX network operation.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 technique makes it possible to group a number of OFDM carriers into blocks, and then assign each block to a different WiMAX BS sector.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 blocks, which contain a number of adjacent carriers, can be spread over the full operating frequency range.</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 By using adjacent BS sections, the effects of interference can be minimized.</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 </a:t>
            </a:r>
            <a:r>
              <a:rPr lang="en-US" sz="2400" dirty="0">
                <a:solidFill>
                  <a:srgbClr val="C00000"/>
                </a:solidFill>
                <a:latin typeface="Arial" panose="020B0604020202020204" pitchFamily="34" charset="0"/>
                <a:cs typeface="Arial" panose="020B0604020202020204" pitchFamily="34" charset="0"/>
              </a:rPr>
              <a:t>A WiMAX network’s sub-channel index controls the use of different blocks over its operating frequency spectrum</a:t>
            </a:r>
          </a:p>
        </p:txBody>
      </p:sp>
    </p:spTree>
    <p:extLst>
      <p:ext uri="{BB962C8B-B14F-4D97-AF65-F5344CB8AC3E}">
        <p14:creationId xmlns:p14="http://schemas.microsoft.com/office/powerpoint/2010/main" val="20008778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3/25/2023</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74</a:t>
            </a:fld>
            <a:endParaRPr lang="en-US"/>
          </a:p>
        </p:txBody>
      </p:sp>
      <p:sp>
        <p:nvSpPr>
          <p:cNvPr id="5" name="TextBox 4"/>
          <p:cNvSpPr txBox="1"/>
          <p:nvPr/>
        </p:nvSpPr>
        <p:spPr>
          <a:xfrm>
            <a:off x="600712" y="365388"/>
            <a:ext cx="11146652" cy="6186309"/>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WiMAX systems can be used in TDD, FDD, or half-duplex FDD configurations.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In a TDD approach, the BS and the SS each transmit on the same frequency, although separated in time.</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 BS transmits a DL </a:t>
            </a:r>
            <a:r>
              <a:rPr lang="en-US" sz="2400" dirty="0" err="1">
                <a:solidFill>
                  <a:schemeClr val="bg1"/>
                </a:solidFill>
                <a:latin typeface="Arial" panose="020B0604020202020204" pitchFamily="34" charset="0"/>
                <a:cs typeface="Arial" panose="020B0604020202020204" pitchFamily="34" charset="0"/>
              </a:rPr>
              <a:t>subframe</a:t>
            </a:r>
            <a:r>
              <a:rPr lang="en-US" sz="2400" dirty="0">
                <a:solidFill>
                  <a:schemeClr val="bg1"/>
                </a:solidFill>
                <a:latin typeface="Arial" panose="020B0604020202020204" pitchFamily="34" charset="0"/>
                <a:cs typeface="Arial" panose="020B0604020202020204" pitchFamily="34" charset="0"/>
              </a:rPr>
              <a:t>, followed by a </a:t>
            </a:r>
            <a:r>
              <a:rPr lang="en-US" sz="2400" dirty="0">
                <a:solidFill>
                  <a:srgbClr val="C00000"/>
                </a:solidFill>
                <a:latin typeface="Arial" panose="020B0604020202020204" pitchFamily="34" charset="0"/>
                <a:cs typeface="Arial" panose="020B0604020202020204" pitchFamily="34" charset="0"/>
              </a:rPr>
              <a:t>short gap called a </a:t>
            </a:r>
            <a:r>
              <a:rPr lang="en-US" sz="2400" i="1" dirty="0">
                <a:solidFill>
                  <a:srgbClr val="C00000"/>
                </a:solidFill>
                <a:latin typeface="Arial" panose="020B0604020202020204" pitchFamily="34" charset="0"/>
                <a:cs typeface="Arial" panose="020B0604020202020204" pitchFamily="34" charset="0"/>
              </a:rPr>
              <a:t>transmit/receive transition gap </a:t>
            </a:r>
            <a:r>
              <a:rPr lang="en-US" sz="2400" dirty="0">
                <a:solidFill>
                  <a:srgbClr val="C00000"/>
                </a:solidFill>
                <a:latin typeface="Arial" panose="020B0604020202020204" pitchFamily="34" charset="0"/>
                <a:cs typeface="Arial" panose="020B0604020202020204" pitchFamily="34" charset="0"/>
              </a:rPr>
              <a:t>(TTG), </a:t>
            </a:r>
            <a:r>
              <a:rPr lang="en-US" sz="2400" dirty="0">
                <a:solidFill>
                  <a:schemeClr val="bg1"/>
                </a:solidFill>
                <a:latin typeface="Arial" panose="020B0604020202020204" pitchFamily="34" charset="0"/>
                <a:cs typeface="Arial" panose="020B0604020202020204" pitchFamily="34" charset="0"/>
              </a:rPr>
              <a:t>and then individual subscribers transmit the UL </a:t>
            </a:r>
            <a:r>
              <a:rPr lang="en-US" sz="2400" dirty="0" err="1">
                <a:solidFill>
                  <a:schemeClr val="bg1"/>
                </a:solidFill>
                <a:latin typeface="Arial" panose="020B0604020202020204" pitchFamily="34" charset="0"/>
                <a:cs typeface="Arial" panose="020B0604020202020204" pitchFamily="34" charset="0"/>
              </a:rPr>
              <a:t>subframes</a:t>
            </a:r>
            <a:r>
              <a:rPr lang="en-US" sz="2400" dirty="0">
                <a:solidFill>
                  <a:schemeClr val="bg1"/>
                </a:solidFill>
                <a:latin typeface="Arial" panose="020B0604020202020204" pitchFamily="34" charset="0"/>
                <a:cs typeface="Arial" panose="020B0604020202020204" pitchFamily="34" charset="0"/>
              </a:rPr>
              <a:t>.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Subscribers are accurately synchronized so that their transmissions do not overlap with each other when they arrive at the BS.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Following all UL </a:t>
            </a:r>
            <a:r>
              <a:rPr lang="en-US" sz="2400" dirty="0" err="1">
                <a:solidFill>
                  <a:schemeClr val="bg1"/>
                </a:solidFill>
                <a:latin typeface="Arial" panose="020B0604020202020204" pitchFamily="34" charset="0"/>
                <a:cs typeface="Arial" panose="020B0604020202020204" pitchFamily="34" charset="0"/>
              </a:rPr>
              <a:t>subframes</a:t>
            </a:r>
            <a:r>
              <a:rPr lang="en-US" sz="2400" dirty="0">
                <a:solidFill>
                  <a:schemeClr val="bg1"/>
                </a:solidFill>
                <a:latin typeface="Arial" panose="020B0604020202020204" pitchFamily="34" charset="0"/>
                <a:cs typeface="Arial" panose="020B0604020202020204" pitchFamily="34" charset="0"/>
              </a:rPr>
              <a:t>, another </a:t>
            </a:r>
            <a:r>
              <a:rPr lang="en-US" sz="2400" dirty="0">
                <a:solidFill>
                  <a:srgbClr val="C00000"/>
                </a:solidFill>
                <a:latin typeface="Arial" panose="020B0604020202020204" pitchFamily="34" charset="0"/>
                <a:cs typeface="Arial" panose="020B0604020202020204" pitchFamily="34" charset="0"/>
              </a:rPr>
              <a:t>short gap called a receive/transmit transition gap (RTG)</a:t>
            </a:r>
            <a:r>
              <a:rPr lang="en-US" sz="2400" dirty="0">
                <a:solidFill>
                  <a:schemeClr val="bg1"/>
                </a:solidFill>
                <a:latin typeface="Arial" panose="020B0604020202020204" pitchFamily="34" charset="0"/>
                <a:cs typeface="Arial" panose="020B0604020202020204" pitchFamily="34" charset="0"/>
              </a:rPr>
              <a:t> is allocated before the BS can start transmitting again.</a:t>
            </a:r>
          </a:p>
        </p:txBody>
      </p:sp>
    </p:spTree>
    <p:extLst>
      <p:ext uri="{BB962C8B-B14F-4D97-AF65-F5344CB8AC3E}">
        <p14:creationId xmlns:p14="http://schemas.microsoft.com/office/powerpoint/2010/main" val="7120859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3/25/2023</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75</a:t>
            </a:fld>
            <a:endParaRPr lang="en-US"/>
          </a:p>
        </p:txBody>
      </p:sp>
      <p:sp>
        <p:nvSpPr>
          <p:cNvPr id="5" name="TextBox 4"/>
          <p:cNvSpPr txBox="1"/>
          <p:nvPr/>
        </p:nvSpPr>
        <p:spPr>
          <a:xfrm>
            <a:off x="920907" y="195471"/>
            <a:ext cx="10445787" cy="295465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In WiMAX, the whole-time axis is divided into frames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A frame consists of an UL </a:t>
            </a:r>
            <a:r>
              <a:rPr lang="en-US" sz="2400" dirty="0" err="1">
                <a:solidFill>
                  <a:schemeClr val="bg1"/>
                </a:solidFill>
                <a:latin typeface="Arial" panose="020B0604020202020204" pitchFamily="34" charset="0"/>
                <a:cs typeface="Arial" panose="020B0604020202020204" pitchFamily="34" charset="0"/>
              </a:rPr>
              <a:t>subframe</a:t>
            </a:r>
            <a:r>
              <a:rPr lang="en-US" sz="2400" dirty="0">
                <a:solidFill>
                  <a:schemeClr val="bg1"/>
                </a:solidFill>
                <a:latin typeface="Arial" panose="020B0604020202020204" pitchFamily="34" charset="0"/>
                <a:cs typeface="Arial" panose="020B0604020202020204" pitchFamily="34" charset="0"/>
              </a:rPr>
              <a:t> and a DL </a:t>
            </a:r>
            <a:r>
              <a:rPr lang="en-US" sz="2400" dirty="0" err="1">
                <a:solidFill>
                  <a:schemeClr val="bg1"/>
                </a:solidFill>
                <a:latin typeface="Arial" panose="020B0604020202020204" pitchFamily="34" charset="0"/>
                <a:cs typeface="Arial" panose="020B0604020202020204" pitchFamily="34" charset="0"/>
              </a:rPr>
              <a:t>subframe</a:t>
            </a:r>
            <a:r>
              <a:rPr lang="en-US" sz="2400" dirty="0">
                <a:solidFill>
                  <a:schemeClr val="bg1"/>
                </a:solidFill>
                <a:latin typeface="Arial" panose="020B0604020202020204" pitchFamily="34" charset="0"/>
                <a:cs typeface="Arial" panose="020B0604020202020204" pitchFamily="34" charset="0"/>
              </a:rPr>
              <a:t>.</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 A frame is a structured sequence of data of fixed duration comprising a DL burst and an UL burst.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These bursts or </a:t>
            </a:r>
            <a:r>
              <a:rPr lang="en-US" sz="2400" dirty="0" err="1">
                <a:solidFill>
                  <a:schemeClr val="bg1"/>
                </a:solidFill>
                <a:latin typeface="Arial" panose="020B0604020202020204" pitchFamily="34" charset="0"/>
                <a:cs typeface="Arial" panose="020B0604020202020204" pitchFamily="34" charset="0"/>
              </a:rPr>
              <a:t>subframes</a:t>
            </a:r>
            <a:r>
              <a:rPr lang="en-US" sz="2400" dirty="0">
                <a:solidFill>
                  <a:schemeClr val="bg1"/>
                </a:solidFill>
                <a:latin typeface="Arial" panose="020B0604020202020204" pitchFamily="34" charset="0"/>
                <a:cs typeface="Arial" panose="020B0604020202020204" pitchFamily="34" charset="0"/>
              </a:rPr>
              <a:t> contain different data for different users.</a:t>
            </a:r>
            <a:r>
              <a:rPr lang="en-US" sz="2800" dirty="0">
                <a:solidFill>
                  <a:schemeClr val="bg1"/>
                </a:solidFill>
                <a:latin typeface="Arial" panose="020B0604020202020204" pitchFamily="34" charset="0"/>
                <a:cs typeface="Arial" panose="020B0604020202020204" pitchFamily="34" charset="0"/>
              </a:rPr>
              <a:t> </a:t>
            </a:r>
          </a:p>
        </p:txBody>
      </p:sp>
      <p:pic>
        <p:nvPicPr>
          <p:cNvPr id="6" name="Picture 5"/>
          <p:cNvPicPr>
            <a:picLocks noChangeAspect="1"/>
          </p:cNvPicPr>
          <p:nvPr/>
        </p:nvPicPr>
        <p:blipFill>
          <a:blip r:embed="rId2">
            <a:lum bright="-20000" contrast="40000"/>
          </a:blip>
          <a:stretch>
            <a:fillRect/>
          </a:stretch>
        </p:blipFill>
        <p:spPr>
          <a:xfrm>
            <a:off x="1363167" y="3202982"/>
            <a:ext cx="9684243" cy="3045417"/>
          </a:xfrm>
          <a:prstGeom prst="rect">
            <a:avLst/>
          </a:prstGeom>
        </p:spPr>
      </p:pic>
    </p:spTree>
    <p:extLst>
      <p:ext uri="{BB962C8B-B14F-4D97-AF65-F5344CB8AC3E}">
        <p14:creationId xmlns:p14="http://schemas.microsoft.com/office/powerpoint/2010/main" val="5180792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3/25/2023</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76</a:t>
            </a:fld>
            <a:endParaRPr lang="en-US"/>
          </a:p>
        </p:txBody>
      </p:sp>
      <p:sp>
        <p:nvSpPr>
          <p:cNvPr id="5" name="TextBox 4"/>
          <p:cNvSpPr txBox="1"/>
          <p:nvPr/>
        </p:nvSpPr>
        <p:spPr>
          <a:xfrm>
            <a:off x="736349" y="355681"/>
            <a:ext cx="10728819" cy="6186309"/>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 frame structure makes use of the following </a:t>
            </a:r>
            <a:r>
              <a:rPr lang="en-US" sz="2400" dirty="0">
                <a:solidFill>
                  <a:srgbClr val="C00000"/>
                </a:solidFill>
                <a:latin typeface="Arial" panose="020B0604020202020204" pitchFamily="34" charset="0"/>
                <a:cs typeface="Arial" panose="020B0604020202020204" pitchFamily="34" charset="0"/>
              </a:rPr>
              <a:t>power levels for efficiency and robustness</a:t>
            </a:r>
          </a:p>
          <a:p>
            <a:pPr algn="just">
              <a:lnSpc>
                <a:spcPct val="150000"/>
              </a:lnSpc>
            </a:pPr>
            <a:r>
              <a:rPr lang="en-US" sz="2400" b="1" dirty="0">
                <a:solidFill>
                  <a:schemeClr val="bg1"/>
                </a:solidFill>
                <a:latin typeface="Arial" panose="020B0604020202020204" pitchFamily="34" charset="0"/>
                <a:cs typeface="Arial" panose="020B0604020202020204" pitchFamily="34" charset="0"/>
              </a:rPr>
              <a:t>1. Initial maintenance: </a:t>
            </a:r>
            <a:r>
              <a:rPr lang="en-US" sz="2400" dirty="0">
                <a:solidFill>
                  <a:schemeClr val="bg1"/>
                </a:solidFill>
                <a:latin typeface="Arial" panose="020B0604020202020204" pitchFamily="34" charset="0"/>
                <a:cs typeface="Arial" panose="020B0604020202020204" pitchFamily="34" charset="0"/>
              </a:rPr>
              <a:t>First access by stations to </a:t>
            </a:r>
            <a:r>
              <a:rPr lang="en-US" sz="2400" dirty="0">
                <a:solidFill>
                  <a:srgbClr val="C00000"/>
                </a:solidFill>
                <a:latin typeface="Arial" panose="020B0604020202020204" pitchFamily="34" charset="0"/>
                <a:cs typeface="Arial" panose="020B0604020202020204" pitchFamily="34" charset="0"/>
              </a:rPr>
              <a:t>detect round-trip-time </a:t>
            </a:r>
            <a:r>
              <a:rPr lang="en-US" sz="2400" dirty="0">
                <a:solidFill>
                  <a:schemeClr val="bg1"/>
                </a:solidFill>
                <a:latin typeface="Arial" panose="020B0604020202020204" pitchFamily="34" charset="0"/>
                <a:cs typeface="Arial" panose="020B0604020202020204" pitchFamily="34" charset="0"/>
              </a:rPr>
              <a:t>to the BS as well as necessary </a:t>
            </a:r>
            <a:r>
              <a:rPr lang="en-US" sz="2400" dirty="0">
                <a:solidFill>
                  <a:srgbClr val="C00000"/>
                </a:solidFill>
                <a:latin typeface="Arial" panose="020B0604020202020204" pitchFamily="34" charset="0"/>
                <a:cs typeface="Arial" panose="020B0604020202020204" pitchFamily="34" charset="0"/>
              </a:rPr>
              <a:t>transmission power </a:t>
            </a:r>
            <a:r>
              <a:rPr lang="en-US" sz="2400" dirty="0">
                <a:solidFill>
                  <a:schemeClr val="bg1"/>
                </a:solidFill>
                <a:latin typeface="Arial" panose="020B0604020202020204" pitchFamily="34" charset="0"/>
                <a:cs typeface="Arial" panose="020B0604020202020204" pitchFamily="34" charset="0"/>
              </a:rPr>
              <a:t>(random choice of a time slot in that field by </a:t>
            </a:r>
            <a:r>
              <a:rPr lang="en-US" sz="2400" dirty="0" err="1">
                <a:solidFill>
                  <a:schemeClr val="bg1"/>
                </a:solidFill>
                <a:latin typeface="Arial" panose="020B0604020202020204" pitchFamily="34" charset="0"/>
                <a:cs typeface="Arial" panose="020B0604020202020204" pitchFamily="34" charset="0"/>
              </a:rPr>
              <a:t>backoff</a:t>
            </a:r>
            <a:r>
              <a:rPr lang="en-US" sz="2400" dirty="0">
                <a:solidFill>
                  <a:schemeClr val="bg1"/>
                </a:solidFill>
                <a:latin typeface="Arial" panose="020B0604020202020204" pitchFamily="34" charset="0"/>
                <a:cs typeface="Arial" panose="020B0604020202020204" pitchFamily="34" charset="0"/>
              </a:rPr>
              <a:t> mechanism); collisions are possible.</a:t>
            </a:r>
          </a:p>
          <a:p>
            <a:pPr algn="just">
              <a:lnSpc>
                <a:spcPct val="150000"/>
              </a:lnSpc>
            </a:pPr>
            <a:r>
              <a:rPr lang="en-US" sz="2400" b="1" dirty="0">
                <a:solidFill>
                  <a:schemeClr val="bg1"/>
                </a:solidFill>
                <a:latin typeface="Arial" panose="020B0604020202020204" pitchFamily="34" charset="0"/>
                <a:cs typeface="Arial" panose="020B0604020202020204" pitchFamily="34" charset="0"/>
              </a:rPr>
              <a:t>2. Request contention: </a:t>
            </a:r>
            <a:r>
              <a:rPr lang="en-US" sz="2400" dirty="0">
                <a:solidFill>
                  <a:srgbClr val="C00000"/>
                </a:solidFill>
                <a:latin typeface="Arial" panose="020B0604020202020204" pitchFamily="34" charset="0"/>
                <a:cs typeface="Arial" panose="020B0604020202020204" pitchFamily="34" charset="0"/>
              </a:rPr>
              <a:t>Demands reservations in coming UL </a:t>
            </a:r>
            <a:r>
              <a:rPr lang="en-US" sz="2400" dirty="0">
                <a:solidFill>
                  <a:schemeClr val="bg1"/>
                </a:solidFill>
                <a:latin typeface="Arial" panose="020B0604020202020204" pitchFamily="34" charset="0"/>
                <a:cs typeface="Arial" panose="020B0604020202020204" pitchFamily="34" charset="0"/>
              </a:rPr>
              <a:t>maps (again by </a:t>
            </a:r>
            <a:r>
              <a:rPr lang="en-US" sz="2400" dirty="0" err="1">
                <a:solidFill>
                  <a:schemeClr val="bg1"/>
                </a:solidFill>
                <a:latin typeface="Arial" panose="020B0604020202020204" pitchFamily="34" charset="0"/>
                <a:cs typeface="Arial" panose="020B0604020202020204" pitchFamily="34" charset="0"/>
              </a:rPr>
              <a:t>backoff</a:t>
            </a:r>
            <a:r>
              <a:rPr lang="en-US" sz="2400" dirty="0">
                <a:solidFill>
                  <a:schemeClr val="bg1"/>
                </a:solidFill>
                <a:latin typeface="Arial" panose="020B0604020202020204" pitchFamily="34" charset="0"/>
                <a:cs typeface="Arial" panose="020B0604020202020204" pitchFamily="34" charset="0"/>
              </a:rPr>
              <a:t> mechanism); collisions are possible.</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 MAC includes service-specific CSs that interface to higher layers. The sublayer below the common part sublayer is the privacy sublayer.</a:t>
            </a:r>
          </a:p>
          <a:p>
            <a:pPr marL="514350" indent="-514350" algn="just">
              <a:lnSpc>
                <a:spcPct val="150000"/>
              </a:lnSpc>
              <a:buAutoNum type="arabicPeriod"/>
            </a:pPr>
            <a:r>
              <a:rPr lang="en-US" sz="2400" b="1" dirty="0">
                <a:solidFill>
                  <a:schemeClr val="bg1"/>
                </a:solidFill>
                <a:latin typeface="Arial" panose="020B0604020202020204" pitchFamily="34" charset="0"/>
                <a:cs typeface="Arial" panose="020B0604020202020204" pitchFamily="34" charset="0"/>
              </a:rPr>
              <a:t>Service-specific CS: </a:t>
            </a:r>
            <a:r>
              <a:rPr lang="en-US" sz="2400" dirty="0">
                <a:solidFill>
                  <a:schemeClr val="bg1"/>
                </a:solidFill>
                <a:latin typeface="Arial" panose="020B0604020202020204" pitchFamily="34" charset="0"/>
                <a:cs typeface="Arial" panose="020B0604020202020204" pitchFamily="34" charset="0"/>
              </a:rPr>
              <a:t>IEEE Standard 802.16 defines two general service-specific CSs for mapping services to and from 802.16 MAC connections. </a:t>
            </a:r>
          </a:p>
        </p:txBody>
      </p:sp>
    </p:spTree>
    <p:extLst>
      <p:ext uri="{BB962C8B-B14F-4D97-AF65-F5344CB8AC3E}">
        <p14:creationId xmlns:p14="http://schemas.microsoft.com/office/powerpoint/2010/main" val="281830591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3/25/2023</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77</a:t>
            </a:fld>
            <a:endParaRPr lang="en-US"/>
          </a:p>
        </p:txBody>
      </p:sp>
      <p:sp>
        <p:nvSpPr>
          <p:cNvPr id="7" name="TextBox 6"/>
          <p:cNvSpPr txBox="1"/>
          <p:nvPr/>
        </p:nvSpPr>
        <p:spPr>
          <a:xfrm>
            <a:off x="795314" y="709668"/>
            <a:ext cx="10511926" cy="5009833"/>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 </a:t>
            </a:r>
            <a:r>
              <a:rPr lang="en-US" sz="2400" dirty="0">
                <a:solidFill>
                  <a:srgbClr val="C00000"/>
                </a:solidFill>
                <a:latin typeface="Arial" panose="020B0604020202020204" pitchFamily="34" charset="0"/>
                <a:cs typeface="Arial" panose="020B0604020202020204" pitchFamily="34" charset="0"/>
              </a:rPr>
              <a:t>ATM CS is defined for ATM services</a:t>
            </a:r>
            <a:r>
              <a:rPr lang="en-US" sz="2400" dirty="0">
                <a:solidFill>
                  <a:schemeClr val="bg1"/>
                </a:solidFill>
                <a:latin typeface="Arial" panose="020B0604020202020204" pitchFamily="34" charset="0"/>
                <a:cs typeface="Arial" panose="020B0604020202020204" pitchFamily="34" charset="0"/>
              </a:rPr>
              <a:t>, and the </a:t>
            </a:r>
            <a:r>
              <a:rPr lang="en-US" sz="2400" dirty="0">
                <a:solidFill>
                  <a:srgbClr val="C00000"/>
                </a:solidFill>
                <a:latin typeface="Arial" panose="020B0604020202020204" pitchFamily="34" charset="0"/>
                <a:cs typeface="Arial" panose="020B0604020202020204" pitchFamily="34" charset="0"/>
              </a:rPr>
              <a:t>packet CS is defined for mapping packet services such as IPv4, IPv6, Ethernet</a:t>
            </a:r>
            <a:r>
              <a:rPr lang="en-US" sz="2400" dirty="0">
                <a:solidFill>
                  <a:schemeClr val="bg1"/>
                </a:solidFill>
                <a:latin typeface="Arial" panose="020B0604020202020204" pitchFamily="34" charset="0"/>
                <a:cs typeface="Arial" panose="020B0604020202020204" pitchFamily="34" charset="0"/>
              </a:rPr>
              <a:t>, and virtual local area network (VLAN).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 primary task of the sublayer is to </a:t>
            </a:r>
            <a:r>
              <a:rPr lang="en-US" sz="2400" dirty="0">
                <a:solidFill>
                  <a:srgbClr val="C00000"/>
                </a:solidFill>
                <a:latin typeface="Arial" panose="020B0604020202020204" pitchFamily="34" charset="0"/>
                <a:cs typeface="Arial" panose="020B0604020202020204" pitchFamily="34" charset="0"/>
              </a:rPr>
              <a:t>classify SDUs to the proper MAC connection, preserve or enable </a:t>
            </a:r>
            <a:r>
              <a:rPr lang="en-US" sz="2400" dirty="0" err="1">
                <a:solidFill>
                  <a:srgbClr val="C00000"/>
                </a:solidFill>
                <a:latin typeface="Arial" panose="020B0604020202020204" pitchFamily="34" charset="0"/>
                <a:cs typeface="Arial" panose="020B0604020202020204" pitchFamily="34" charset="0"/>
              </a:rPr>
              <a:t>QoS</a:t>
            </a:r>
            <a:r>
              <a:rPr lang="en-US" sz="2400" dirty="0">
                <a:solidFill>
                  <a:srgbClr val="C00000"/>
                </a:solidFill>
                <a:latin typeface="Arial" panose="020B0604020202020204" pitchFamily="34" charset="0"/>
                <a:cs typeface="Arial" panose="020B0604020202020204" pitchFamily="34" charset="0"/>
              </a:rPr>
              <a:t>, and enable bandwidth allocation</a:t>
            </a:r>
            <a:r>
              <a:rPr lang="en-US" sz="2400" dirty="0">
                <a:solidFill>
                  <a:schemeClr val="bg1"/>
                </a:solidFill>
                <a:latin typeface="Arial" panose="020B0604020202020204" pitchFamily="34" charset="0"/>
                <a:cs typeface="Arial" panose="020B0604020202020204" pitchFamily="34" charset="0"/>
              </a:rPr>
              <a:t>.</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 mapping takes various forms depending on the type of service</a:t>
            </a:r>
          </a:p>
          <a:p>
            <a:pPr algn="just">
              <a:lnSpc>
                <a:spcPct val="150000"/>
              </a:lnSpc>
            </a:pPr>
            <a:r>
              <a:rPr lang="en-US" sz="2400" b="1" dirty="0">
                <a:solidFill>
                  <a:schemeClr val="bg1"/>
                </a:solidFill>
                <a:latin typeface="Arial" panose="020B0604020202020204" pitchFamily="34" charset="0"/>
                <a:cs typeface="Arial" panose="020B0604020202020204" pitchFamily="34" charset="0"/>
              </a:rPr>
              <a:t>2. Common part sublayer: </a:t>
            </a:r>
            <a:r>
              <a:rPr lang="en-US" sz="2400" dirty="0">
                <a:solidFill>
                  <a:schemeClr val="bg1"/>
                </a:solidFill>
                <a:latin typeface="Arial" panose="020B0604020202020204" pitchFamily="34" charset="0"/>
                <a:cs typeface="Arial" panose="020B0604020202020204" pitchFamily="34" charset="0"/>
              </a:rPr>
              <a:t>The 802.16 MAC is designed to </a:t>
            </a:r>
            <a:r>
              <a:rPr lang="en-US" sz="2400" dirty="0">
                <a:solidFill>
                  <a:srgbClr val="C00000"/>
                </a:solidFill>
                <a:latin typeface="Arial" panose="020B0604020202020204" pitchFamily="34" charset="0"/>
                <a:cs typeface="Arial" panose="020B0604020202020204" pitchFamily="34" charset="0"/>
              </a:rPr>
              <a:t>support a P2MP architecture with a central BS handling multiple independent sectors simultaneously. </a:t>
            </a:r>
          </a:p>
        </p:txBody>
      </p:sp>
    </p:spTree>
    <p:extLst>
      <p:ext uri="{BB962C8B-B14F-4D97-AF65-F5344CB8AC3E}">
        <p14:creationId xmlns:p14="http://schemas.microsoft.com/office/powerpoint/2010/main" val="30169494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3/25/2023</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78</a:t>
            </a:fld>
            <a:endParaRPr lang="en-US"/>
          </a:p>
        </p:txBody>
      </p:sp>
      <p:sp>
        <p:nvSpPr>
          <p:cNvPr id="5" name="TextBox 4"/>
          <p:cNvSpPr txBox="1"/>
          <p:nvPr/>
        </p:nvSpPr>
        <p:spPr>
          <a:xfrm>
            <a:off x="537257" y="804961"/>
            <a:ext cx="10763090" cy="5078313"/>
          </a:xfrm>
          <a:prstGeom prst="rect">
            <a:avLst/>
          </a:prstGeom>
          <a:noFill/>
        </p:spPr>
        <p:txBody>
          <a:bodyPr wrap="square" rtlCol="0">
            <a:spAutoFit/>
          </a:bodyPr>
          <a:lstStyle/>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On the DL, </a:t>
            </a:r>
            <a:r>
              <a:rPr lang="en-US" sz="2400" dirty="0">
                <a:solidFill>
                  <a:srgbClr val="C00000"/>
                </a:solidFill>
                <a:latin typeface="Arial" panose="020B0604020202020204" pitchFamily="34" charset="0"/>
                <a:cs typeface="Arial" panose="020B0604020202020204" pitchFamily="34" charset="0"/>
              </a:rPr>
              <a:t>data to SSs are multiplexed in TDM</a:t>
            </a:r>
            <a:r>
              <a:rPr lang="en-US" sz="2400" dirty="0">
                <a:solidFill>
                  <a:prstClr val="black"/>
                </a:solidFill>
                <a:latin typeface="Arial" panose="020B0604020202020204" pitchFamily="34" charset="0"/>
                <a:cs typeface="Arial" panose="020B0604020202020204" pitchFamily="34" charset="0"/>
              </a:rPr>
              <a:t>. The UL is shared between SSs in TDMA fashion. </a:t>
            </a:r>
            <a:r>
              <a:rPr lang="en-US" sz="2400" dirty="0">
                <a:solidFill>
                  <a:schemeClr val="bg1"/>
                </a:solidFill>
                <a:latin typeface="Arial" panose="020B0604020202020204" pitchFamily="34" charset="0"/>
                <a:cs typeface="Arial" panose="020B0604020202020204" pitchFamily="34" charset="0"/>
              </a:rPr>
              <a:t>The 802.16 MAC is connection-oriented.</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 All services, including inherently connectionless services, are mapped to a connection. </a:t>
            </a:r>
          </a:p>
          <a:p>
            <a:pPr marL="457200" indent="-457200" algn="just">
              <a:lnSpc>
                <a:spcPct val="150000"/>
              </a:lnSpc>
              <a:buFont typeface="Wingdings" panose="05000000000000000000" pitchFamily="2" charset="2"/>
              <a:buChar char="§"/>
            </a:pPr>
            <a:r>
              <a:rPr lang="en-US" sz="2400" dirty="0">
                <a:solidFill>
                  <a:srgbClr val="C00000"/>
                </a:solidFill>
                <a:latin typeface="Arial" panose="020B0604020202020204" pitchFamily="34" charset="0"/>
                <a:cs typeface="Arial" panose="020B0604020202020204" pitchFamily="34" charset="0"/>
              </a:rPr>
              <a:t>This provides a mechanism for requesting bandwidth associating </a:t>
            </a:r>
            <a:r>
              <a:rPr lang="en-US" sz="2400" dirty="0" err="1">
                <a:solidFill>
                  <a:srgbClr val="C00000"/>
                </a:solidFill>
                <a:latin typeface="Arial" panose="020B0604020202020204" pitchFamily="34" charset="0"/>
                <a:cs typeface="Arial" panose="020B0604020202020204" pitchFamily="34" charset="0"/>
              </a:rPr>
              <a:t>QoS</a:t>
            </a:r>
            <a:r>
              <a:rPr lang="en-US" sz="2400" dirty="0">
                <a:solidFill>
                  <a:srgbClr val="C00000"/>
                </a:solidFill>
                <a:latin typeface="Arial" panose="020B0604020202020204" pitchFamily="34" charset="0"/>
                <a:cs typeface="Arial" panose="020B0604020202020204" pitchFamily="34" charset="0"/>
              </a:rPr>
              <a:t> and traffic parameters, transporting and routing data to the appropriate CS, </a:t>
            </a:r>
            <a:r>
              <a:rPr lang="en-US" sz="2400" dirty="0">
                <a:solidFill>
                  <a:schemeClr val="bg1"/>
                </a:solidFill>
                <a:latin typeface="Arial" panose="020B0604020202020204" pitchFamily="34" charset="0"/>
                <a:cs typeface="Arial" panose="020B0604020202020204" pitchFamily="34" charset="0"/>
              </a:rPr>
              <a:t>and all other actions associated with the contractual terms of the service.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Connections are referenced with </a:t>
            </a:r>
            <a:r>
              <a:rPr lang="en-US" sz="2400" dirty="0">
                <a:solidFill>
                  <a:srgbClr val="C00000"/>
                </a:solidFill>
                <a:latin typeface="Arial" panose="020B0604020202020204" pitchFamily="34" charset="0"/>
                <a:cs typeface="Arial" panose="020B0604020202020204" pitchFamily="34" charset="0"/>
              </a:rPr>
              <a:t>16-bit connection identifiers (CIDs)</a:t>
            </a:r>
            <a:r>
              <a:rPr lang="en-US" sz="2400" dirty="0">
                <a:solidFill>
                  <a:schemeClr val="bg1"/>
                </a:solidFill>
                <a:latin typeface="Arial" panose="020B0604020202020204" pitchFamily="34" charset="0"/>
                <a:cs typeface="Arial" panose="020B0604020202020204" pitchFamily="34" charset="0"/>
              </a:rPr>
              <a:t> and may require </a:t>
            </a:r>
            <a:r>
              <a:rPr lang="en-US" sz="2400" dirty="0">
                <a:solidFill>
                  <a:srgbClr val="C00000"/>
                </a:solidFill>
                <a:latin typeface="Arial" panose="020B0604020202020204" pitchFamily="34" charset="0"/>
                <a:cs typeface="Arial" panose="020B0604020202020204" pitchFamily="34" charset="0"/>
              </a:rPr>
              <a:t>continuously granted bandwidth or bandwidth on demand</a:t>
            </a:r>
          </a:p>
        </p:txBody>
      </p:sp>
    </p:spTree>
    <p:extLst>
      <p:ext uri="{BB962C8B-B14F-4D97-AF65-F5344CB8AC3E}">
        <p14:creationId xmlns:p14="http://schemas.microsoft.com/office/powerpoint/2010/main" val="36745011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3/25/2023</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79</a:t>
            </a:fld>
            <a:endParaRPr lang="en-US"/>
          </a:p>
        </p:txBody>
      </p:sp>
      <p:sp>
        <p:nvSpPr>
          <p:cNvPr id="5" name="TextBox 4"/>
          <p:cNvSpPr txBox="1"/>
          <p:nvPr/>
        </p:nvSpPr>
        <p:spPr>
          <a:xfrm>
            <a:off x="409713" y="784810"/>
            <a:ext cx="11108997" cy="5632311"/>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
            </a:pPr>
            <a:r>
              <a:rPr lang="en-US" sz="2400" dirty="0">
                <a:solidFill>
                  <a:srgbClr val="C00000"/>
                </a:solidFill>
                <a:latin typeface="Arial" panose="020B0604020202020204" pitchFamily="34" charset="0"/>
                <a:cs typeface="Arial" panose="020B0604020202020204" pitchFamily="34" charset="0"/>
              </a:rPr>
              <a:t>Each SS has a standard 48-bit MAC address, but this serves mainly as an equipment identifier, </a:t>
            </a:r>
            <a:r>
              <a:rPr lang="en-US" sz="2400" dirty="0">
                <a:solidFill>
                  <a:schemeClr val="bg1"/>
                </a:solidFill>
                <a:latin typeface="Arial" panose="020B0604020202020204" pitchFamily="34" charset="0"/>
                <a:cs typeface="Arial" panose="020B0604020202020204" pitchFamily="34" charset="0"/>
              </a:rPr>
              <a:t>because the primary addresses used during operation are the CIDs.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Upon entering the network, </a:t>
            </a:r>
            <a:r>
              <a:rPr lang="en-US" sz="2400" dirty="0">
                <a:solidFill>
                  <a:srgbClr val="C00000"/>
                </a:solidFill>
                <a:latin typeface="Arial" panose="020B0604020202020204" pitchFamily="34" charset="0"/>
                <a:cs typeface="Arial" panose="020B0604020202020204" pitchFamily="34" charset="0"/>
              </a:rPr>
              <a:t>the SS is assigned three management connections in each direction</a:t>
            </a:r>
          </a:p>
          <a:p>
            <a:pPr marL="514350" indent="-514350" algn="just">
              <a:lnSpc>
                <a:spcPct val="150000"/>
              </a:lnSpc>
              <a:buAutoNum type="arabicPeriod"/>
            </a:pPr>
            <a:r>
              <a:rPr lang="en-US" sz="2400" dirty="0">
                <a:solidFill>
                  <a:schemeClr val="bg1"/>
                </a:solidFill>
                <a:latin typeface="Arial" panose="020B0604020202020204" pitchFamily="34" charset="0"/>
                <a:cs typeface="Arial" panose="020B0604020202020204" pitchFamily="34" charset="0"/>
              </a:rPr>
              <a:t>The </a:t>
            </a:r>
            <a:r>
              <a:rPr lang="en-US" sz="2400" dirty="0">
                <a:solidFill>
                  <a:srgbClr val="C00000"/>
                </a:solidFill>
                <a:latin typeface="Arial" panose="020B0604020202020204" pitchFamily="34" charset="0"/>
                <a:cs typeface="Arial" panose="020B0604020202020204" pitchFamily="34" charset="0"/>
              </a:rPr>
              <a:t>first is used for the transfer of short, time-critical MAC and radio link control (RLC) messages</a:t>
            </a:r>
            <a:r>
              <a:rPr lang="en-US" sz="2400" dirty="0">
                <a:solidFill>
                  <a:schemeClr val="bg1"/>
                </a:solidFill>
                <a:latin typeface="Arial" panose="020B0604020202020204" pitchFamily="34" charset="0"/>
                <a:cs typeface="Arial" panose="020B0604020202020204" pitchFamily="34" charset="0"/>
              </a:rPr>
              <a:t>.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 </a:t>
            </a:r>
            <a:r>
              <a:rPr lang="en-US" sz="2400" i="1" dirty="0">
                <a:solidFill>
                  <a:srgbClr val="C00000"/>
                </a:solidFill>
                <a:latin typeface="Arial" panose="020B0604020202020204" pitchFamily="34" charset="0"/>
                <a:cs typeface="Arial" panose="020B0604020202020204" pitchFamily="34" charset="0"/>
              </a:rPr>
              <a:t>primary management connection </a:t>
            </a:r>
            <a:r>
              <a:rPr lang="en-US" sz="2400" dirty="0">
                <a:solidFill>
                  <a:schemeClr val="bg1"/>
                </a:solidFill>
                <a:latin typeface="Arial" panose="020B0604020202020204" pitchFamily="34" charset="0"/>
                <a:cs typeface="Arial" panose="020B0604020202020204" pitchFamily="34" charset="0"/>
              </a:rPr>
              <a:t>is used to transfer longer, more delay tolerant messages such as those used for </a:t>
            </a:r>
            <a:r>
              <a:rPr lang="en-US" sz="2400" dirty="0">
                <a:solidFill>
                  <a:srgbClr val="C00000"/>
                </a:solidFill>
                <a:latin typeface="Arial" panose="020B0604020202020204" pitchFamily="34" charset="0"/>
                <a:cs typeface="Arial" panose="020B0604020202020204" pitchFamily="34" charset="0"/>
              </a:rPr>
              <a:t>authentication and connection setup.</a:t>
            </a:r>
          </a:p>
        </p:txBody>
      </p:sp>
    </p:spTree>
    <p:extLst>
      <p:ext uri="{BB962C8B-B14F-4D97-AF65-F5344CB8AC3E}">
        <p14:creationId xmlns:p14="http://schemas.microsoft.com/office/powerpoint/2010/main" val="2439498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3/25/2023</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8</a:t>
            </a:fld>
            <a:endParaRPr lang="en-US"/>
          </a:p>
        </p:txBody>
      </p:sp>
      <p:sp>
        <p:nvSpPr>
          <p:cNvPr id="5" name="TextBox 4"/>
          <p:cNvSpPr txBox="1"/>
          <p:nvPr/>
        </p:nvSpPr>
        <p:spPr>
          <a:xfrm>
            <a:off x="944463" y="411065"/>
            <a:ext cx="10410091" cy="6186309"/>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
            </a:pPr>
            <a:r>
              <a:rPr lang="en-US" sz="2400" dirty="0">
                <a:solidFill>
                  <a:srgbClr val="C00000"/>
                </a:solidFill>
                <a:latin typeface="Arial" panose="020B0604020202020204" pitchFamily="34" charset="0"/>
                <a:cs typeface="Arial" panose="020B0604020202020204" pitchFamily="34" charset="0"/>
              </a:rPr>
              <a:t>WiMAX operates over licensed and non-licensed frequencies  using non-line-of-sight (NLOS) and line-of-sight (LOS) technologies, </a:t>
            </a:r>
            <a:r>
              <a:rPr lang="en-US" sz="2400" dirty="0">
                <a:solidFill>
                  <a:schemeClr val="bg1"/>
                </a:solidFill>
                <a:latin typeface="Arial" panose="020B0604020202020204" pitchFamily="34" charset="0"/>
                <a:cs typeface="Arial" panose="020B0604020202020204" pitchFamily="34" charset="0"/>
              </a:rPr>
              <a:t>extending broadband coverage to cities and towns wirelessly via a MAN.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In </a:t>
            </a:r>
            <a:r>
              <a:rPr lang="en-US" sz="2400" dirty="0">
                <a:solidFill>
                  <a:srgbClr val="C00000"/>
                </a:solidFill>
                <a:latin typeface="Arial" panose="020B0604020202020204" pitchFamily="34" charset="0"/>
                <a:cs typeface="Arial" panose="020B0604020202020204" pitchFamily="34" charset="0"/>
              </a:rPr>
              <a:t>NLOS, a small antenna on the mobile unit </a:t>
            </a:r>
            <a:r>
              <a:rPr lang="en-US" sz="2400" dirty="0">
                <a:solidFill>
                  <a:schemeClr val="bg1"/>
                </a:solidFill>
                <a:latin typeface="Arial" panose="020B0604020202020204" pitchFamily="34" charset="0"/>
                <a:cs typeface="Arial" panose="020B0604020202020204" pitchFamily="34" charset="0"/>
              </a:rPr>
              <a:t>is connected to the WiMAX tower.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In this mode, WiMAX uses a </a:t>
            </a:r>
            <a:r>
              <a:rPr lang="en-US" sz="2400" dirty="0">
                <a:solidFill>
                  <a:srgbClr val="C00000"/>
                </a:solidFill>
                <a:latin typeface="Arial" panose="020B0604020202020204" pitchFamily="34" charset="0"/>
                <a:cs typeface="Arial" panose="020B0604020202020204" pitchFamily="34" charset="0"/>
              </a:rPr>
              <a:t>lower frequency range of 2–11 GHz </a:t>
            </a:r>
            <a:r>
              <a:rPr lang="en-US" sz="2400" dirty="0">
                <a:solidFill>
                  <a:schemeClr val="bg1"/>
                </a:solidFill>
                <a:latin typeface="Arial" panose="020B0604020202020204" pitchFamily="34" charset="0"/>
                <a:cs typeface="Arial" panose="020B0604020202020204" pitchFamily="34" charset="0"/>
              </a:rPr>
              <a:t>(similar to Wi-Fi).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In </a:t>
            </a:r>
            <a:r>
              <a:rPr lang="en-US" sz="2400" dirty="0">
                <a:solidFill>
                  <a:srgbClr val="C00000"/>
                </a:solidFill>
                <a:latin typeface="Arial" panose="020B0604020202020204" pitchFamily="34" charset="0"/>
                <a:cs typeface="Arial" panose="020B0604020202020204" pitchFamily="34" charset="0"/>
              </a:rPr>
              <a:t>LOS, a fixed dish antenna points straight at the WiMAX tower from a rooftop or a pole. </a:t>
            </a:r>
          </a:p>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The LOS connection is </a:t>
            </a:r>
            <a:r>
              <a:rPr lang="en-US" sz="2400" dirty="0">
                <a:solidFill>
                  <a:srgbClr val="C00000"/>
                </a:solidFill>
                <a:latin typeface="Arial" panose="020B0604020202020204" pitchFamily="34" charset="0"/>
                <a:cs typeface="Arial" panose="020B0604020202020204" pitchFamily="34" charset="0"/>
              </a:rPr>
              <a:t>stronger and more stable</a:t>
            </a:r>
            <a:r>
              <a:rPr lang="en-US" sz="2400" dirty="0">
                <a:solidFill>
                  <a:prstClr val="black"/>
                </a:solidFill>
                <a:latin typeface="Arial" panose="020B0604020202020204" pitchFamily="34" charset="0"/>
                <a:cs typeface="Arial" panose="020B0604020202020204" pitchFamily="34" charset="0"/>
              </a:rPr>
              <a:t>, so it is able to send a lot of </a:t>
            </a:r>
            <a:r>
              <a:rPr lang="en-US" sz="2400" dirty="0">
                <a:solidFill>
                  <a:srgbClr val="C00000"/>
                </a:solidFill>
                <a:latin typeface="Arial" panose="020B0604020202020204" pitchFamily="34" charset="0"/>
                <a:cs typeface="Arial" panose="020B0604020202020204" pitchFamily="34" charset="0"/>
              </a:rPr>
              <a:t>data with fewer errors</a:t>
            </a:r>
            <a:r>
              <a:rPr lang="en-US" sz="2400" dirty="0">
                <a:solidFill>
                  <a:prstClr val="black"/>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9666032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4FE047-1FB0-4C27-AABB-34BA2457D520}"/>
              </a:ext>
            </a:extLst>
          </p:cNvPr>
          <p:cNvSpPr>
            <a:spLocks noGrp="1"/>
          </p:cNvSpPr>
          <p:nvPr>
            <p:ph type="dt" sz="half" idx="10"/>
          </p:nvPr>
        </p:nvSpPr>
        <p:spPr/>
        <p:txBody>
          <a:bodyPr/>
          <a:lstStyle/>
          <a:p>
            <a:fld id="{CCDE710F-57DB-4D63-8A94-AD2DCCB99BFA}" type="datetime1">
              <a:rPr lang="en-US" smtClean="0"/>
              <a:t>3/25/2023</a:t>
            </a:fld>
            <a:endParaRPr lang="en-US"/>
          </a:p>
        </p:txBody>
      </p:sp>
      <p:sp>
        <p:nvSpPr>
          <p:cNvPr id="3" name="Footer Placeholder 2">
            <a:extLst>
              <a:ext uri="{FF2B5EF4-FFF2-40B4-BE49-F238E27FC236}">
                <a16:creationId xmlns:a16="http://schemas.microsoft.com/office/drawing/2014/main" id="{889AC751-97D2-4853-B3A9-76AD169BDD4B}"/>
              </a:ext>
            </a:extLst>
          </p:cNvPr>
          <p:cNvSpPr>
            <a:spLocks noGrp="1"/>
          </p:cNvSpPr>
          <p:nvPr>
            <p:ph type="ftr" sz="quarter" idx="11"/>
          </p:nvPr>
        </p:nvSpPr>
        <p:spPr/>
        <p:txBody>
          <a:bodyPr/>
          <a:lstStyle/>
          <a:p>
            <a:r>
              <a:rPr lang="en-US"/>
              <a:t>WMAN-Module4</a:t>
            </a:r>
          </a:p>
        </p:txBody>
      </p:sp>
      <p:sp>
        <p:nvSpPr>
          <p:cNvPr id="4" name="Slide Number Placeholder 3">
            <a:extLst>
              <a:ext uri="{FF2B5EF4-FFF2-40B4-BE49-F238E27FC236}">
                <a16:creationId xmlns:a16="http://schemas.microsoft.com/office/drawing/2014/main" id="{9F04F1E0-6ED8-4E50-B671-EA38FA3E500E}"/>
              </a:ext>
            </a:extLst>
          </p:cNvPr>
          <p:cNvSpPr>
            <a:spLocks noGrp="1"/>
          </p:cNvSpPr>
          <p:nvPr>
            <p:ph type="sldNum" sz="quarter" idx="12"/>
          </p:nvPr>
        </p:nvSpPr>
        <p:spPr/>
        <p:txBody>
          <a:bodyPr/>
          <a:lstStyle/>
          <a:p>
            <a:fld id="{1154CC57-00E6-44ED-989B-B00C0D0C72F1}" type="slidenum">
              <a:rPr lang="en-US" smtClean="0"/>
              <a:t>80</a:t>
            </a:fld>
            <a:endParaRPr lang="en-US"/>
          </a:p>
        </p:txBody>
      </p:sp>
      <p:sp>
        <p:nvSpPr>
          <p:cNvPr id="5" name="Rectangle 4">
            <a:extLst>
              <a:ext uri="{FF2B5EF4-FFF2-40B4-BE49-F238E27FC236}">
                <a16:creationId xmlns:a16="http://schemas.microsoft.com/office/drawing/2014/main" id="{FD319A40-342A-45DA-A481-F51601A09652}"/>
              </a:ext>
            </a:extLst>
          </p:cNvPr>
          <p:cNvSpPr/>
          <p:nvPr/>
        </p:nvSpPr>
        <p:spPr>
          <a:xfrm>
            <a:off x="983062" y="540461"/>
            <a:ext cx="9762690" cy="6186309"/>
          </a:xfrm>
          <a:prstGeom prst="rect">
            <a:avLst/>
          </a:prstGeom>
        </p:spPr>
        <p:txBody>
          <a:bodyPr wrap="square">
            <a:spAutoFit/>
          </a:bodyPr>
          <a:lstStyle/>
          <a:p>
            <a:pPr lvl="0" algn="just">
              <a:lnSpc>
                <a:spcPct val="150000"/>
              </a:lnSpc>
            </a:pPr>
            <a:r>
              <a:rPr lang="en-US" sz="2400" b="1" dirty="0">
                <a:solidFill>
                  <a:prstClr val="black"/>
                </a:solidFill>
                <a:latin typeface="Arial" panose="020B0604020202020204" pitchFamily="34" charset="0"/>
                <a:cs typeface="Arial" panose="020B0604020202020204" pitchFamily="34" charset="0"/>
              </a:rPr>
              <a:t>2. </a:t>
            </a:r>
            <a:r>
              <a:rPr lang="en-US" sz="2400" dirty="0">
                <a:solidFill>
                  <a:prstClr val="black"/>
                </a:solidFill>
                <a:latin typeface="Arial" panose="020B0604020202020204" pitchFamily="34" charset="0"/>
                <a:cs typeface="Arial" panose="020B0604020202020204" pitchFamily="34" charset="0"/>
              </a:rPr>
              <a:t>The </a:t>
            </a:r>
            <a:r>
              <a:rPr lang="en-US" sz="2400" i="1" dirty="0">
                <a:solidFill>
                  <a:srgbClr val="C00000"/>
                </a:solidFill>
                <a:latin typeface="Arial" panose="020B0604020202020204" pitchFamily="34" charset="0"/>
                <a:cs typeface="Arial" panose="020B0604020202020204" pitchFamily="34" charset="0"/>
              </a:rPr>
              <a:t>secondary management </a:t>
            </a:r>
            <a:r>
              <a:rPr lang="en-US" sz="2400" i="1" dirty="0">
                <a:solidFill>
                  <a:prstClr val="black"/>
                </a:solidFill>
                <a:latin typeface="Arial" panose="020B0604020202020204" pitchFamily="34" charset="0"/>
                <a:cs typeface="Arial" panose="020B0604020202020204" pitchFamily="34" charset="0"/>
              </a:rPr>
              <a:t>connection </a:t>
            </a:r>
            <a:r>
              <a:rPr lang="en-US" sz="2400" dirty="0">
                <a:solidFill>
                  <a:prstClr val="black"/>
                </a:solidFill>
                <a:latin typeface="Arial" panose="020B0604020202020204" pitchFamily="34" charset="0"/>
                <a:cs typeface="Arial" panose="020B0604020202020204" pitchFamily="34" charset="0"/>
              </a:rPr>
              <a:t>is used for the </a:t>
            </a:r>
            <a:r>
              <a:rPr lang="en-US" sz="2400" dirty="0">
                <a:solidFill>
                  <a:srgbClr val="C00000"/>
                </a:solidFill>
                <a:latin typeface="Arial" panose="020B0604020202020204" pitchFamily="34" charset="0"/>
                <a:cs typeface="Arial" panose="020B0604020202020204" pitchFamily="34" charset="0"/>
              </a:rPr>
              <a:t>transfer of standard-based management messages </a:t>
            </a:r>
            <a:r>
              <a:rPr lang="en-US" sz="2400" dirty="0">
                <a:solidFill>
                  <a:schemeClr val="bg1"/>
                </a:solidFill>
                <a:latin typeface="Arial" panose="020B0604020202020204" pitchFamily="34" charset="0"/>
                <a:cs typeface="Arial" panose="020B0604020202020204" pitchFamily="34" charset="0"/>
              </a:rPr>
              <a:t>such as dynamic host configuration protocol (DHCP), trivial file transfer protocol (TFTP), and </a:t>
            </a:r>
            <a:r>
              <a:rPr lang="en-US" sz="2400" dirty="0">
                <a:solidFill>
                  <a:prstClr val="black"/>
                </a:solidFill>
                <a:latin typeface="Arial" panose="020B0604020202020204" pitchFamily="34" charset="0"/>
                <a:cs typeface="Arial" panose="020B0604020202020204" pitchFamily="34" charset="0"/>
              </a:rPr>
              <a:t>simple network management protocol (SNMP).</a:t>
            </a:r>
          </a:p>
          <a:p>
            <a:pPr lvl="0" algn="just">
              <a:lnSpc>
                <a:spcPct val="150000"/>
              </a:lnSpc>
            </a:pPr>
            <a:endParaRPr lang="en-US" sz="2400" b="1" dirty="0">
              <a:solidFill>
                <a:prstClr val="black"/>
              </a:solidFill>
              <a:latin typeface="Arial" panose="020B0604020202020204" pitchFamily="34" charset="0"/>
              <a:cs typeface="Arial" panose="020B0604020202020204" pitchFamily="34" charset="0"/>
            </a:endParaRPr>
          </a:p>
          <a:p>
            <a:pPr lvl="0" algn="just">
              <a:lnSpc>
                <a:spcPct val="150000"/>
              </a:lnSpc>
            </a:pPr>
            <a:r>
              <a:rPr lang="en-US" sz="2400" b="1" dirty="0">
                <a:solidFill>
                  <a:prstClr val="black"/>
                </a:solidFill>
                <a:latin typeface="Arial" panose="020B0604020202020204" pitchFamily="34" charset="0"/>
                <a:cs typeface="Arial" panose="020B0604020202020204" pitchFamily="34" charset="0"/>
              </a:rPr>
              <a:t>3. </a:t>
            </a:r>
            <a:r>
              <a:rPr lang="en-US" sz="2400" dirty="0">
                <a:solidFill>
                  <a:prstClr val="black"/>
                </a:solidFill>
                <a:latin typeface="Arial" panose="020B0604020202020204" pitchFamily="34" charset="0"/>
                <a:cs typeface="Arial" panose="020B0604020202020204" pitchFamily="34" charset="0"/>
              </a:rPr>
              <a:t>In addition to these management connections, </a:t>
            </a:r>
            <a:r>
              <a:rPr lang="en-US" sz="2400" dirty="0">
                <a:solidFill>
                  <a:srgbClr val="C00000"/>
                </a:solidFill>
                <a:latin typeface="Arial" panose="020B0604020202020204" pitchFamily="34" charset="0"/>
                <a:cs typeface="Arial" panose="020B0604020202020204" pitchFamily="34" charset="0"/>
              </a:rPr>
              <a:t>SSs are allocated </a:t>
            </a:r>
            <a:r>
              <a:rPr lang="en-US" sz="2400" i="1" dirty="0">
                <a:solidFill>
                  <a:srgbClr val="C00000"/>
                </a:solidFill>
                <a:latin typeface="Arial" panose="020B0604020202020204" pitchFamily="34" charset="0"/>
                <a:cs typeface="Arial" panose="020B0604020202020204" pitchFamily="34" charset="0"/>
              </a:rPr>
              <a:t>transport connections </a:t>
            </a:r>
            <a:r>
              <a:rPr lang="en-US" sz="2400" dirty="0">
                <a:solidFill>
                  <a:srgbClr val="C00000"/>
                </a:solidFill>
                <a:latin typeface="Arial" panose="020B0604020202020204" pitchFamily="34" charset="0"/>
                <a:cs typeface="Arial" panose="020B0604020202020204" pitchFamily="34" charset="0"/>
              </a:rPr>
              <a:t>for the contracted services. </a:t>
            </a:r>
          </a:p>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Transport connections are unidirectional </a:t>
            </a:r>
            <a:r>
              <a:rPr lang="en-US" sz="2400" dirty="0">
                <a:solidFill>
                  <a:srgbClr val="C00000"/>
                </a:solidFill>
                <a:latin typeface="Arial" panose="020B0604020202020204" pitchFamily="34" charset="0"/>
                <a:cs typeface="Arial" panose="020B0604020202020204" pitchFamily="34" charset="0"/>
              </a:rPr>
              <a:t>to facilitate different UL  and DL QoS and traffic parameters</a:t>
            </a:r>
            <a:r>
              <a:rPr lang="en-US" sz="2400" dirty="0">
                <a:solidFill>
                  <a:prstClr val="black"/>
                </a:solidFill>
                <a:latin typeface="Arial" panose="020B0604020202020204" pitchFamily="34" charset="0"/>
                <a:cs typeface="Arial" panose="020B0604020202020204" pitchFamily="34" charset="0"/>
              </a:rPr>
              <a:t>; they are typically assigned  to services in pairs</a:t>
            </a:r>
          </a:p>
          <a:p>
            <a:pPr lvl="0" algn="just">
              <a:lnSpc>
                <a:spcPct val="150000"/>
              </a:lnSpc>
            </a:pPr>
            <a:endParaRPr lang="en-US" sz="24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42624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3/25/2023</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81</a:t>
            </a:fld>
            <a:endParaRPr lang="en-US"/>
          </a:p>
        </p:txBody>
      </p:sp>
      <p:sp>
        <p:nvSpPr>
          <p:cNvPr id="5" name="TextBox 4"/>
          <p:cNvSpPr txBox="1"/>
          <p:nvPr/>
        </p:nvSpPr>
        <p:spPr>
          <a:xfrm>
            <a:off x="717888" y="332405"/>
            <a:ext cx="11155679" cy="3347840"/>
          </a:xfrm>
          <a:prstGeom prst="rect">
            <a:avLst/>
          </a:prstGeom>
          <a:noFill/>
        </p:spPr>
        <p:txBody>
          <a:bodyPr wrap="square" rtlCol="0">
            <a:spAutoFit/>
          </a:bodyPr>
          <a:lstStyle/>
          <a:p>
            <a:pPr algn="just">
              <a:lnSpc>
                <a:spcPct val="150000"/>
              </a:lnSpc>
            </a:pPr>
            <a:r>
              <a:rPr lang="en-US" sz="2400" b="1" i="1" dirty="0">
                <a:solidFill>
                  <a:schemeClr val="bg1"/>
                </a:solidFill>
                <a:latin typeface="Arial" panose="020B0604020202020204" pitchFamily="34" charset="0"/>
                <a:cs typeface="Arial" panose="020B0604020202020204" pitchFamily="34" charset="0"/>
              </a:rPr>
              <a:t>MAC PDU Formats</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 MAC PDU is the </a:t>
            </a:r>
            <a:r>
              <a:rPr lang="en-US" sz="2400" dirty="0">
                <a:solidFill>
                  <a:srgbClr val="C00000"/>
                </a:solidFill>
                <a:latin typeface="Arial" panose="020B0604020202020204" pitchFamily="34" charset="0"/>
                <a:cs typeface="Arial" panose="020B0604020202020204" pitchFamily="34" charset="0"/>
              </a:rPr>
              <a:t>data unit exchanged between the MAC layers of the BS and its SSs.</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MAC PDUs contain either MAC management messages or CS data. MAC PDU consists of a fixed-length generic MAC header, a variable-length payload, and an optional cyclic redundancy check (CRC) code.</a:t>
            </a:r>
          </a:p>
        </p:txBody>
      </p:sp>
      <p:pic>
        <p:nvPicPr>
          <p:cNvPr id="6" name="Picture 5"/>
          <p:cNvPicPr>
            <a:picLocks noChangeAspect="1"/>
          </p:cNvPicPr>
          <p:nvPr/>
        </p:nvPicPr>
        <p:blipFill>
          <a:blip r:embed="rId2">
            <a:lum bright="-20000" contrast="40000"/>
          </a:blip>
          <a:stretch>
            <a:fillRect/>
          </a:stretch>
        </p:blipFill>
        <p:spPr>
          <a:xfrm>
            <a:off x="1785615" y="3892335"/>
            <a:ext cx="7924430" cy="2098086"/>
          </a:xfrm>
          <a:prstGeom prst="rect">
            <a:avLst/>
          </a:prstGeom>
        </p:spPr>
      </p:pic>
    </p:spTree>
    <p:extLst>
      <p:ext uri="{BB962C8B-B14F-4D97-AF65-F5344CB8AC3E}">
        <p14:creationId xmlns:p14="http://schemas.microsoft.com/office/powerpoint/2010/main" val="16390821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3/25/2023</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82</a:t>
            </a:fld>
            <a:endParaRPr lang="en-US"/>
          </a:p>
        </p:txBody>
      </p:sp>
      <p:sp>
        <p:nvSpPr>
          <p:cNvPr id="5" name="TextBox 4"/>
          <p:cNvSpPr txBox="1"/>
          <p:nvPr/>
        </p:nvSpPr>
        <p:spPr>
          <a:xfrm>
            <a:off x="814472" y="988126"/>
            <a:ext cx="10563055" cy="4060663"/>
          </a:xfrm>
          <a:prstGeom prst="rect">
            <a:avLst/>
          </a:prstGeom>
          <a:noFill/>
        </p:spPr>
        <p:txBody>
          <a:bodyPr wrap="square" rtlCol="0">
            <a:spAutoFit/>
          </a:bodyPr>
          <a:lstStyle/>
          <a:p>
            <a:pPr algn="just">
              <a:lnSpc>
                <a:spcPct val="150000"/>
              </a:lnSpc>
            </a:pPr>
            <a:r>
              <a:rPr lang="en-US" sz="2500" dirty="0">
                <a:solidFill>
                  <a:schemeClr val="bg1"/>
                </a:solidFill>
                <a:latin typeface="Arial" panose="020B0604020202020204" pitchFamily="34" charset="0"/>
                <a:cs typeface="Arial" panose="020B0604020202020204" pitchFamily="34" charset="0"/>
              </a:rPr>
              <a:t>Three types of MAC </a:t>
            </a:r>
            <a:r>
              <a:rPr lang="en-US" sz="2500" dirty="0" err="1">
                <a:solidFill>
                  <a:schemeClr val="bg1"/>
                </a:solidFill>
                <a:latin typeface="Arial" panose="020B0604020202020204" pitchFamily="34" charset="0"/>
                <a:cs typeface="Arial" panose="020B0604020202020204" pitchFamily="34" charset="0"/>
              </a:rPr>
              <a:t>subheader</a:t>
            </a:r>
            <a:r>
              <a:rPr lang="en-US" sz="2500" dirty="0">
                <a:solidFill>
                  <a:schemeClr val="bg1"/>
                </a:solidFill>
                <a:latin typeface="Arial" panose="020B0604020202020204" pitchFamily="34" charset="0"/>
                <a:cs typeface="Arial" panose="020B0604020202020204" pitchFamily="34" charset="0"/>
              </a:rPr>
              <a:t> may be present. </a:t>
            </a:r>
          </a:p>
          <a:p>
            <a:pPr marL="457200" indent="-457200" algn="just">
              <a:lnSpc>
                <a:spcPct val="150000"/>
              </a:lnSpc>
              <a:buFont typeface="Wingdings" panose="05000000000000000000" pitchFamily="2" charset="2"/>
              <a:buChar char="Ø"/>
            </a:pPr>
            <a:r>
              <a:rPr lang="en-US" sz="2500" dirty="0">
                <a:solidFill>
                  <a:schemeClr val="bg1"/>
                </a:solidFill>
                <a:latin typeface="Arial" panose="020B0604020202020204" pitchFamily="34" charset="0"/>
                <a:cs typeface="Arial" panose="020B0604020202020204" pitchFamily="34" charset="0"/>
              </a:rPr>
              <a:t>The </a:t>
            </a:r>
            <a:r>
              <a:rPr lang="en-US" sz="2500" i="1" dirty="0">
                <a:solidFill>
                  <a:srgbClr val="C00000"/>
                </a:solidFill>
                <a:latin typeface="Arial" panose="020B0604020202020204" pitchFamily="34" charset="0"/>
                <a:cs typeface="Arial" panose="020B0604020202020204" pitchFamily="34" charset="0"/>
              </a:rPr>
              <a:t>grant management </a:t>
            </a:r>
            <a:r>
              <a:rPr lang="en-US" sz="2500" i="1" dirty="0" err="1">
                <a:solidFill>
                  <a:srgbClr val="C00000"/>
                </a:solidFill>
                <a:latin typeface="Arial" panose="020B0604020202020204" pitchFamily="34" charset="0"/>
                <a:cs typeface="Arial" panose="020B0604020202020204" pitchFamily="34" charset="0"/>
              </a:rPr>
              <a:t>subheader</a:t>
            </a:r>
            <a:r>
              <a:rPr lang="en-US" sz="2500" i="1" dirty="0">
                <a:solidFill>
                  <a:srgbClr val="C00000"/>
                </a:solidFill>
                <a:latin typeface="Arial" panose="020B0604020202020204" pitchFamily="34" charset="0"/>
                <a:cs typeface="Arial" panose="020B0604020202020204" pitchFamily="34" charset="0"/>
              </a:rPr>
              <a:t> </a:t>
            </a:r>
            <a:r>
              <a:rPr lang="en-US" sz="2500" dirty="0">
                <a:solidFill>
                  <a:schemeClr val="bg1"/>
                </a:solidFill>
                <a:latin typeface="Arial" panose="020B0604020202020204" pitchFamily="34" charset="0"/>
                <a:cs typeface="Arial" panose="020B0604020202020204" pitchFamily="34" charset="0"/>
              </a:rPr>
              <a:t>is used by an </a:t>
            </a:r>
            <a:r>
              <a:rPr lang="en-US" sz="2500" dirty="0">
                <a:solidFill>
                  <a:srgbClr val="0070C0"/>
                </a:solidFill>
                <a:latin typeface="Arial" panose="020B0604020202020204" pitchFamily="34" charset="0"/>
                <a:cs typeface="Arial" panose="020B0604020202020204" pitchFamily="34" charset="0"/>
              </a:rPr>
              <a:t>SS to convey bandwidth management needs to its BS. </a:t>
            </a:r>
          </a:p>
          <a:p>
            <a:pPr marL="457200" indent="-457200" algn="just">
              <a:lnSpc>
                <a:spcPct val="150000"/>
              </a:lnSpc>
              <a:buFont typeface="Wingdings" panose="05000000000000000000" pitchFamily="2" charset="2"/>
              <a:buChar char="Ø"/>
            </a:pPr>
            <a:r>
              <a:rPr lang="en-US" sz="2500" dirty="0">
                <a:solidFill>
                  <a:schemeClr val="bg1"/>
                </a:solidFill>
                <a:latin typeface="Arial" panose="020B0604020202020204" pitchFamily="34" charset="0"/>
                <a:cs typeface="Arial" panose="020B0604020202020204" pitchFamily="34" charset="0"/>
              </a:rPr>
              <a:t>The </a:t>
            </a:r>
            <a:r>
              <a:rPr lang="en-US" sz="2500" i="1" dirty="0">
                <a:solidFill>
                  <a:srgbClr val="C00000"/>
                </a:solidFill>
                <a:latin typeface="Arial" panose="020B0604020202020204" pitchFamily="34" charset="0"/>
                <a:cs typeface="Arial" panose="020B0604020202020204" pitchFamily="34" charset="0"/>
              </a:rPr>
              <a:t>fragmentation </a:t>
            </a:r>
            <a:r>
              <a:rPr lang="en-US" sz="2500" i="1" dirty="0" err="1">
                <a:solidFill>
                  <a:srgbClr val="C00000"/>
                </a:solidFill>
                <a:latin typeface="Arial" panose="020B0604020202020204" pitchFamily="34" charset="0"/>
                <a:cs typeface="Arial" panose="020B0604020202020204" pitchFamily="34" charset="0"/>
              </a:rPr>
              <a:t>subheader</a:t>
            </a:r>
            <a:r>
              <a:rPr lang="en-US" sz="2500" i="1" dirty="0">
                <a:solidFill>
                  <a:srgbClr val="C00000"/>
                </a:solidFill>
                <a:latin typeface="Arial" panose="020B0604020202020204" pitchFamily="34" charset="0"/>
                <a:cs typeface="Arial" panose="020B0604020202020204" pitchFamily="34" charset="0"/>
              </a:rPr>
              <a:t> </a:t>
            </a:r>
            <a:r>
              <a:rPr lang="en-US" sz="2500" dirty="0">
                <a:solidFill>
                  <a:schemeClr val="bg1"/>
                </a:solidFill>
                <a:latin typeface="Arial" panose="020B0604020202020204" pitchFamily="34" charset="0"/>
                <a:cs typeface="Arial" panose="020B0604020202020204" pitchFamily="34" charset="0"/>
              </a:rPr>
              <a:t>contains information that indicates the </a:t>
            </a:r>
            <a:r>
              <a:rPr lang="en-US" sz="2500" dirty="0">
                <a:solidFill>
                  <a:srgbClr val="0070C0"/>
                </a:solidFill>
                <a:latin typeface="Arial" panose="020B0604020202020204" pitchFamily="34" charset="0"/>
                <a:cs typeface="Arial" panose="020B0604020202020204" pitchFamily="34" charset="0"/>
              </a:rPr>
              <a:t>presence and orientation in the payload of any fragments of SDUs</a:t>
            </a:r>
            <a:r>
              <a:rPr lang="en-US" sz="2500" dirty="0">
                <a:solidFill>
                  <a:schemeClr val="bg1"/>
                </a:solidFill>
                <a:latin typeface="Arial" panose="020B0604020202020204" pitchFamily="34" charset="0"/>
                <a:cs typeface="Arial" panose="020B0604020202020204" pitchFamily="34" charset="0"/>
              </a:rPr>
              <a:t>. </a:t>
            </a:r>
          </a:p>
          <a:p>
            <a:pPr marL="457200" indent="-457200" algn="just">
              <a:lnSpc>
                <a:spcPct val="150000"/>
              </a:lnSpc>
              <a:buFont typeface="Wingdings" panose="05000000000000000000" pitchFamily="2" charset="2"/>
              <a:buChar char="Ø"/>
            </a:pPr>
            <a:r>
              <a:rPr lang="en-US" sz="2500" dirty="0">
                <a:solidFill>
                  <a:schemeClr val="bg1"/>
                </a:solidFill>
                <a:latin typeface="Arial" panose="020B0604020202020204" pitchFamily="34" charset="0"/>
                <a:cs typeface="Arial" panose="020B0604020202020204" pitchFamily="34" charset="0"/>
              </a:rPr>
              <a:t>The </a:t>
            </a:r>
            <a:r>
              <a:rPr lang="en-US" sz="2500" i="1" dirty="0">
                <a:solidFill>
                  <a:srgbClr val="C00000"/>
                </a:solidFill>
                <a:latin typeface="Arial" panose="020B0604020202020204" pitchFamily="34" charset="0"/>
                <a:cs typeface="Arial" panose="020B0604020202020204" pitchFamily="34" charset="0"/>
              </a:rPr>
              <a:t>packing </a:t>
            </a:r>
            <a:r>
              <a:rPr lang="en-US" sz="2500" i="1" dirty="0" err="1">
                <a:solidFill>
                  <a:srgbClr val="C00000"/>
                </a:solidFill>
                <a:latin typeface="Arial" panose="020B0604020202020204" pitchFamily="34" charset="0"/>
                <a:cs typeface="Arial" panose="020B0604020202020204" pitchFamily="34" charset="0"/>
              </a:rPr>
              <a:t>subheader</a:t>
            </a:r>
            <a:r>
              <a:rPr lang="en-US" sz="2500" i="1" dirty="0">
                <a:solidFill>
                  <a:srgbClr val="C00000"/>
                </a:solidFill>
                <a:latin typeface="Arial" panose="020B0604020202020204" pitchFamily="34" charset="0"/>
                <a:cs typeface="Arial" panose="020B0604020202020204" pitchFamily="34" charset="0"/>
              </a:rPr>
              <a:t> </a:t>
            </a:r>
            <a:r>
              <a:rPr lang="en-US" sz="2500" dirty="0">
                <a:solidFill>
                  <a:schemeClr val="bg1"/>
                </a:solidFill>
                <a:latin typeface="Arial" panose="020B0604020202020204" pitchFamily="34" charset="0"/>
                <a:cs typeface="Arial" panose="020B0604020202020204" pitchFamily="34" charset="0"/>
              </a:rPr>
              <a:t>is used to indicate the </a:t>
            </a:r>
            <a:r>
              <a:rPr lang="en-US" sz="2500" dirty="0">
                <a:solidFill>
                  <a:srgbClr val="0070C0"/>
                </a:solidFill>
                <a:latin typeface="Arial" panose="020B0604020202020204" pitchFamily="34" charset="0"/>
                <a:cs typeface="Arial" panose="020B0604020202020204" pitchFamily="34" charset="0"/>
              </a:rPr>
              <a:t>packing of multiple SDUs into a single PDU.</a:t>
            </a:r>
          </a:p>
        </p:txBody>
      </p:sp>
    </p:spTree>
    <p:extLst>
      <p:ext uri="{BB962C8B-B14F-4D97-AF65-F5344CB8AC3E}">
        <p14:creationId xmlns:p14="http://schemas.microsoft.com/office/powerpoint/2010/main" val="14922392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220847-D80A-4958-9DF2-9CB7F1AEEF38}"/>
              </a:ext>
            </a:extLst>
          </p:cNvPr>
          <p:cNvSpPr>
            <a:spLocks noGrp="1"/>
          </p:cNvSpPr>
          <p:nvPr>
            <p:ph type="dt" sz="half" idx="10"/>
          </p:nvPr>
        </p:nvSpPr>
        <p:spPr/>
        <p:txBody>
          <a:bodyPr/>
          <a:lstStyle/>
          <a:p>
            <a:fld id="{CCDE710F-57DB-4D63-8A94-AD2DCCB99BFA}" type="datetime1">
              <a:rPr lang="en-US" smtClean="0"/>
              <a:t>3/25/2023</a:t>
            </a:fld>
            <a:endParaRPr lang="en-US"/>
          </a:p>
        </p:txBody>
      </p:sp>
      <p:sp>
        <p:nvSpPr>
          <p:cNvPr id="3" name="Footer Placeholder 2">
            <a:extLst>
              <a:ext uri="{FF2B5EF4-FFF2-40B4-BE49-F238E27FC236}">
                <a16:creationId xmlns:a16="http://schemas.microsoft.com/office/drawing/2014/main" id="{4D424391-E205-4486-A910-DCDF0065E95F}"/>
              </a:ext>
            </a:extLst>
          </p:cNvPr>
          <p:cNvSpPr>
            <a:spLocks noGrp="1"/>
          </p:cNvSpPr>
          <p:nvPr>
            <p:ph type="ftr" sz="quarter" idx="11"/>
          </p:nvPr>
        </p:nvSpPr>
        <p:spPr/>
        <p:txBody>
          <a:bodyPr/>
          <a:lstStyle/>
          <a:p>
            <a:r>
              <a:rPr lang="en-US"/>
              <a:t>WMAN-Module4</a:t>
            </a:r>
          </a:p>
        </p:txBody>
      </p:sp>
      <p:sp>
        <p:nvSpPr>
          <p:cNvPr id="4" name="Slide Number Placeholder 3">
            <a:extLst>
              <a:ext uri="{FF2B5EF4-FFF2-40B4-BE49-F238E27FC236}">
                <a16:creationId xmlns:a16="http://schemas.microsoft.com/office/drawing/2014/main" id="{DEF2B140-8816-4611-9259-17AE906BC6A9}"/>
              </a:ext>
            </a:extLst>
          </p:cNvPr>
          <p:cNvSpPr>
            <a:spLocks noGrp="1"/>
          </p:cNvSpPr>
          <p:nvPr>
            <p:ph type="sldNum" sz="quarter" idx="12"/>
          </p:nvPr>
        </p:nvSpPr>
        <p:spPr/>
        <p:txBody>
          <a:bodyPr/>
          <a:lstStyle/>
          <a:p>
            <a:fld id="{1154CC57-00E6-44ED-989B-B00C0D0C72F1}" type="slidenum">
              <a:rPr lang="en-US" smtClean="0"/>
              <a:t>83</a:t>
            </a:fld>
            <a:endParaRPr lang="en-US"/>
          </a:p>
        </p:txBody>
      </p:sp>
      <p:sp>
        <p:nvSpPr>
          <p:cNvPr id="5" name="Rectangle 4">
            <a:extLst>
              <a:ext uri="{FF2B5EF4-FFF2-40B4-BE49-F238E27FC236}">
                <a16:creationId xmlns:a16="http://schemas.microsoft.com/office/drawing/2014/main" id="{35169E3F-86C4-44DF-8BCC-48F612F8EBCA}"/>
              </a:ext>
            </a:extLst>
          </p:cNvPr>
          <p:cNvSpPr/>
          <p:nvPr/>
        </p:nvSpPr>
        <p:spPr>
          <a:xfrm>
            <a:off x="904973" y="0"/>
            <a:ext cx="10142437" cy="3277820"/>
          </a:xfrm>
          <a:prstGeom prst="rect">
            <a:avLst/>
          </a:prstGeom>
        </p:spPr>
        <p:txBody>
          <a:bodyPr wrap="square">
            <a:spAutoFit/>
          </a:bodyPr>
          <a:lstStyle/>
          <a:p>
            <a:pPr lvl="0" algn="just">
              <a:lnSpc>
                <a:spcPct val="150000"/>
              </a:lnSpc>
            </a:pPr>
            <a:r>
              <a:rPr lang="en-US" sz="2300" b="1" i="1" dirty="0">
                <a:solidFill>
                  <a:prstClr val="black"/>
                </a:solidFill>
                <a:latin typeface="Arial" panose="020B0604020202020204" pitchFamily="34" charset="0"/>
                <a:cs typeface="Arial" panose="020B0604020202020204" pitchFamily="34" charset="0"/>
              </a:rPr>
              <a:t>Transmission of MAC PDUs. </a:t>
            </a:r>
            <a:r>
              <a:rPr lang="en-US" sz="2300" dirty="0">
                <a:solidFill>
                  <a:prstClr val="black"/>
                </a:solidFill>
                <a:latin typeface="Arial" panose="020B0604020202020204" pitchFamily="34" charset="0"/>
                <a:cs typeface="Arial" panose="020B0604020202020204" pitchFamily="34" charset="0"/>
              </a:rPr>
              <a:t>The IEEE 802.16 MAC supports various higher layer protocols such as ATM or IP. </a:t>
            </a:r>
          </a:p>
          <a:p>
            <a:pPr marL="457200" lvl="0" indent="-457200" algn="just">
              <a:lnSpc>
                <a:spcPct val="150000"/>
              </a:lnSpc>
              <a:buFont typeface="Wingdings" panose="05000000000000000000" pitchFamily="2" charset="2"/>
              <a:buChar char="§"/>
            </a:pPr>
            <a:r>
              <a:rPr lang="en-US" sz="2300" dirty="0">
                <a:solidFill>
                  <a:prstClr val="black"/>
                </a:solidFill>
                <a:latin typeface="Arial" panose="020B0604020202020204" pitchFamily="34" charset="0"/>
                <a:cs typeface="Arial" panose="020B0604020202020204" pitchFamily="34" charset="0"/>
              </a:rPr>
              <a:t>Incoming MAC messages or SDUs from corresponding CSs are formatted according to the MAC PDU format (here the SDUs 1 and 2 are formatted to PDU4)</a:t>
            </a:r>
          </a:p>
          <a:p>
            <a:pPr marL="457200" lvl="0" indent="-457200" algn="just">
              <a:lnSpc>
                <a:spcPct val="150000"/>
              </a:lnSpc>
              <a:buFont typeface="Wingdings" panose="05000000000000000000" pitchFamily="2" charset="2"/>
              <a:buChar char="§"/>
            </a:pPr>
            <a:r>
              <a:rPr lang="en-US" sz="2300" dirty="0">
                <a:solidFill>
                  <a:prstClr val="black"/>
                </a:solidFill>
                <a:latin typeface="Arial" panose="020B0604020202020204" pitchFamily="34" charset="0"/>
                <a:cs typeface="Arial" panose="020B0604020202020204" pitchFamily="34" charset="0"/>
              </a:rPr>
              <a:t>FEC can be done to minimize the errors.</a:t>
            </a:r>
          </a:p>
        </p:txBody>
      </p:sp>
      <p:pic>
        <p:nvPicPr>
          <p:cNvPr id="6" name="Picture 5">
            <a:extLst>
              <a:ext uri="{FF2B5EF4-FFF2-40B4-BE49-F238E27FC236}">
                <a16:creationId xmlns:a16="http://schemas.microsoft.com/office/drawing/2014/main" id="{10009D7D-186F-422C-B752-5ACE7B102454}"/>
              </a:ext>
            </a:extLst>
          </p:cNvPr>
          <p:cNvPicPr>
            <a:picLocks noChangeAspect="1"/>
          </p:cNvPicPr>
          <p:nvPr/>
        </p:nvPicPr>
        <p:blipFill>
          <a:blip r:embed="rId2"/>
          <a:stretch>
            <a:fillRect/>
          </a:stretch>
        </p:blipFill>
        <p:spPr>
          <a:xfrm>
            <a:off x="1543950" y="3548498"/>
            <a:ext cx="8864481" cy="3038296"/>
          </a:xfrm>
          <a:prstGeom prst="rect">
            <a:avLst/>
          </a:prstGeom>
        </p:spPr>
      </p:pic>
    </p:spTree>
    <p:extLst>
      <p:ext uri="{BB962C8B-B14F-4D97-AF65-F5344CB8AC3E}">
        <p14:creationId xmlns:p14="http://schemas.microsoft.com/office/powerpoint/2010/main" val="18623328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3/25/2023</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84</a:t>
            </a:fld>
            <a:endParaRPr lang="en-US"/>
          </a:p>
        </p:txBody>
      </p:sp>
      <p:sp>
        <p:nvSpPr>
          <p:cNvPr id="5" name="TextBox 4"/>
          <p:cNvSpPr txBox="1"/>
          <p:nvPr/>
        </p:nvSpPr>
        <p:spPr>
          <a:xfrm>
            <a:off x="1018862" y="735802"/>
            <a:ext cx="10464435" cy="5078313"/>
          </a:xfrm>
          <a:prstGeom prst="rect">
            <a:avLst/>
          </a:prstGeom>
          <a:noFill/>
        </p:spPr>
        <p:txBody>
          <a:bodyPr wrap="square" rtlCol="0">
            <a:spAutoFit/>
          </a:bodyPr>
          <a:lstStyle/>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IEEE 802.16 takes advantage of incorporating the </a:t>
            </a:r>
            <a:r>
              <a:rPr lang="en-US" sz="2400" u="sng" dirty="0">
                <a:solidFill>
                  <a:prstClr val="black"/>
                </a:solidFill>
                <a:latin typeface="Arial" panose="020B0604020202020204" pitchFamily="34" charset="0"/>
                <a:cs typeface="Arial" panose="020B0604020202020204" pitchFamily="34" charset="0"/>
              </a:rPr>
              <a:t>packing and fragmentation processes</a:t>
            </a:r>
            <a:r>
              <a:rPr lang="en-US" sz="2400" dirty="0">
                <a:solidFill>
                  <a:prstClr val="black"/>
                </a:solidFill>
                <a:latin typeface="Arial" panose="020B0604020202020204" pitchFamily="34" charset="0"/>
                <a:cs typeface="Arial" panose="020B0604020202020204" pitchFamily="34" charset="0"/>
              </a:rPr>
              <a:t> with the bandwidth allocation process to </a:t>
            </a:r>
            <a:r>
              <a:rPr lang="en-US" sz="2400" dirty="0">
                <a:solidFill>
                  <a:srgbClr val="C00000"/>
                </a:solidFill>
                <a:latin typeface="Arial" panose="020B0604020202020204" pitchFamily="34" charset="0"/>
                <a:cs typeface="Arial" panose="020B0604020202020204" pitchFamily="34" charset="0"/>
              </a:rPr>
              <a:t>maximize the flexibility, efficiency, and effectiveness of both</a:t>
            </a:r>
            <a:endParaRPr lang="en-US" sz="2400" i="1" dirty="0">
              <a:solidFill>
                <a:schemeClr val="bg1"/>
              </a:solidFill>
              <a:latin typeface="Arial" panose="020B0604020202020204" pitchFamily="34" charset="0"/>
              <a:cs typeface="Arial" panose="020B0604020202020204" pitchFamily="34" charset="0"/>
            </a:endParaRPr>
          </a:p>
          <a:p>
            <a:pPr marL="285750" indent="-285750" algn="just">
              <a:lnSpc>
                <a:spcPct val="150000"/>
              </a:lnSpc>
              <a:buFont typeface="Wingdings" panose="05000000000000000000" pitchFamily="2" charset="2"/>
              <a:buChar char="§"/>
            </a:pPr>
            <a:r>
              <a:rPr lang="en-US" sz="2400" i="1" dirty="0">
                <a:solidFill>
                  <a:schemeClr val="bg1"/>
                </a:solidFill>
                <a:latin typeface="Arial" panose="020B0604020202020204" pitchFamily="34" charset="0"/>
                <a:cs typeface="Arial" panose="020B0604020202020204" pitchFamily="34" charset="0"/>
              </a:rPr>
              <a:t>Fragmentation </a:t>
            </a:r>
            <a:r>
              <a:rPr lang="en-US" sz="2400" dirty="0">
                <a:solidFill>
                  <a:schemeClr val="bg1"/>
                </a:solidFill>
                <a:latin typeface="Arial" panose="020B0604020202020204" pitchFamily="34" charset="0"/>
                <a:cs typeface="Arial" panose="020B0604020202020204" pitchFamily="34" charset="0"/>
              </a:rPr>
              <a:t>is the process in which a MAC SDU is divided into one or more MAC SDU fragments.</a:t>
            </a:r>
          </a:p>
          <a:p>
            <a:pPr marL="285750" indent="-28575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 </a:t>
            </a:r>
            <a:r>
              <a:rPr lang="en-US" sz="2400" i="1" dirty="0">
                <a:solidFill>
                  <a:schemeClr val="bg1"/>
                </a:solidFill>
                <a:latin typeface="Arial" panose="020B0604020202020204" pitchFamily="34" charset="0"/>
                <a:cs typeface="Arial" panose="020B0604020202020204" pitchFamily="34" charset="0"/>
              </a:rPr>
              <a:t>Packing </a:t>
            </a:r>
            <a:r>
              <a:rPr lang="en-US" sz="2400" dirty="0">
                <a:solidFill>
                  <a:schemeClr val="bg1"/>
                </a:solidFill>
                <a:latin typeface="Arial" panose="020B0604020202020204" pitchFamily="34" charset="0"/>
                <a:cs typeface="Arial" panose="020B0604020202020204" pitchFamily="34" charset="0"/>
              </a:rPr>
              <a:t>is the process in which multiple MAC SDUs are packed into a single MAC PDU payload.</a:t>
            </a:r>
          </a:p>
          <a:p>
            <a:pPr marL="285750" indent="-28575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 Both processes may be initiated by either a </a:t>
            </a:r>
            <a:r>
              <a:rPr lang="en-US" sz="2400" dirty="0">
                <a:solidFill>
                  <a:srgbClr val="C00000"/>
                </a:solidFill>
                <a:latin typeface="Arial" panose="020B0604020202020204" pitchFamily="34" charset="0"/>
                <a:cs typeface="Arial" panose="020B0604020202020204" pitchFamily="34" charset="0"/>
              </a:rPr>
              <a:t>BS for a DL connection or an SS for a UL connection. </a:t>
            </a:r>
          </a:p>
        </p:txBody>
      </p:sp>
      <p:sp>
        <p:nvSpPr>
          <p:cNvPr id="7" name="TextBox 6">
            <a:extLst>
              <a:ext uri="{FF2B5EF4-FFF2-40B4-BE49-F238E27FC236}">
                <a16:creationId xmlns:a16="http://schemas.microsoft.com/office/drawing/2014/main" id="{97F0331B-DEB2-6F53-0412-FA2366B612D8}"/>
              </a:ext>
            </a:extLst>
          </p:cNvPr>
          <p:cNvSpPr txBox="1"/>
          <p:nvPr/>
        </p:nvSpPr>
        <p:spPr>
          <a:xfrm>
            <a:off x="3044576" y="6122198"/>
            <a:ext cx="6102848" cy="461665"/>
          </a:xfrm>
          <a:prstGeom prst="rect">
            <a:avLst/>
          </a:prstGeom>
          <a:noFill/>
        </p:spPr>
        <p:txBody>
          <a:bodyPr wrap="square">
            <a:spAutoFit/>
          </a:bodyPr>
          <a:lstStyle/>
          <a:p>
            <a:r>
              <a:rPr lang="en-US" sz="2400" dirty="0">
                <a:solidFill>
                  <a:srgbClr val="FF0000"/>
                </a:solidFill>
              </a:rPr>
              <a:t>Draw and explain Mac </a:t>
            </a:r>
            <a:r>
              <a:rPr lang="en-US" sz="2400" dirty="0" err="1">
                <a:solidFill>
                  <a:srgbClr val="FF0000"/>
                </a:solidFill>
              </a:rPr>
              <a:t>Pdu</a:t>
            </a:r>
            <a:endParaRPr lang="en-US" sz="2400" dirty="0">
              <a:solidFill>
                <a:srgbClr val="FF0000"/>
              </a:solidFill>
            </a:endParaRPr>
          </a:p>
        </p:txBody>
      </p:sp>
    </p:spTree>
    <p:extLst>
      <p:ext uri="{BB962C8B-B14F-4D97-AF65-F5344CB8AC3E}">
        <p14:creationId xmlns:p14="http://schemas.microsoft.com/office/powerpoint/2010/main" val="12253567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E710F-57DB-4D63-8A94-AD2DCCB99BFA}" type="datetime1">
              <a:rPr lang="en-US" smtClean="0"/>
              <a:t>3/25/2023</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85</a:t>
            </a:fld>
            <a:endParaRPr lang="en-US"/>
          </a:p>
        </p:txBody>
      </p:sp>
      <p:sp>
        <p:nvSpPr>
          <p:cNvPr id="5" name="Rectangle 4"/>
          <p:cNvSpPr/>
          <p:nvPr/>
        </p:nvSpPr>
        <p:spPr>
          <a:xfrm>
            <a:off x="1005631" y="897499"/>
            <a:ext cx="10180738" cy="5632311"/>
          </a:xfrm>
          <a:prstGeom prst="rect">
            <a:avLst/>
          </a:prstGeom>
        </p:spPr>
        <p:txBody>
          <a:bodyPr wrap="square">
            <a:spAutoFit/>
          </a:bodyPr>
          <a:lstStyle/>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Bandwidth allocation in IEEE 802.16 can be made in two ways: </a:t>
            </a:r>
          </a:p>
          <a:p>
            <a:pPr marL="342900" lvl="0" indent="-342900" algn="just">
              <a:lnSpc>
                <a:spcPct val="150000"/>
              </a:lnSpc>
              <a:buFont typeface="Wingdings" panose="05000000000000000000" pitchFamily="2" charset="2"/>
              <a:buChar char="ü"/>
            </a:pPr>
            <a:r>
              <a:rPr lang="en-US" sz="2400" dirty="0">
                <a:solidFill>
                  <a:srgbClr val="0070C0"/>
                </a:solidFill>
                <a:latin typeface="Arial" panose="020B0604020202020204" pitchFamily="34" charset="0"/>
                <a:cs typeface="Arial" panose="020B0604020202020204" pitchFamily="34" charset="0"/>
              </a:rPr>
              <a:t>By grant per connection (GPC) or By grant per service station (GPSS).</a:t>
            </a:r>
          </a:p>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 In the first case, each grant is associated </a:t>
            </a:r>
            <a:r>
              <a:rPr lang="en-US" sz="2400" dirty="0">
                <a:solidFill>
                  <a:srgbClr val="C00000"/>
                </a:solidFill>
                <a:latin typeface="Arial" panose="020B0604020202020204" pitchFamily="34" charset="0"/>
                <a:cs typeface="Arial" panose="020B0604020202020204" pitchFamily="34" charset="0"/>
              </a:rPr>
              <a:t>with a specific connection</a:t>
            </a:r>
            <a:r>
              <a:rPr lang="en-US" sz="2400" dirty="0">
                <a:solidFill>
                  <a:prstClr val="black"/>
                </a:solidFill>
                <a:latin typeface="Arial" panose="020B0604020202020204" pitchFamily="34" charset="0"/>
                <a:cs typeface="Arial" panose="020B0604020202020204" pitchFamily="34" charset="0"/>
              </a:rPr>
              <a:t>.</a:t>
            </a:r>
          </a:p>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 The disadvantage of this approach is that </a:t>
            </a:r>
            <a:r>
              <a:rPr lang="en-US" sz="2400" dirty="0">
                <a:solidFill>
                  <a:srgbClr val="C00000"/>
                </a:solidFill>
                <a:latin typeface="Arial" panose="020B0604020202020204" pitchFamily="34" charset="0"/>
                <a:cs typeface="Arial" panose="020B0604020202020204" pitchFamily="34" charset="0"/>
              </a:rPr>
              <a:t>it creates additional overhead.</a:t>
            </a:r>
          </a:p>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In the other approach, GPSS, the SS is given </a:t>
            </a:r>
            <a:r>
              <a:rPr lang="en-US" sz="2400" dirty="0">
                <a:solidFill>
                  <a:srgbClr val="C00000"/>
                </a:solidFill>
                <a:latin typeface="Arial" panose="020B0604020202020204" pitchFamily="34" charset="0"/>
                <a:cs typeface="Arial" panose="020B0604020202020204" pitchFamily="34" charset="0"/>
              </a:rPr>
              <a:t>a single grant for all its connections. </a:t>
            </a:r>
          </a:p>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Then the </a:t>
            </a:r>
            <a:r>
              <a:rPr lang="en-US" sz="2400" dirty="0">
                <a:solidFill>
                  <a:srgbClr val="C00000"/>
                </a:solidFill>
                <a:latin typeface="Arial" panose="020B0604020202020204" pitchFamily="34" charset="0"/>
                <a:cs typeface="Arial" panose="020B0604020202020204" pitchFamily="34" charset="0"/>
              </a:rPr>
              <a:t>local scheduler in the SS decides how to allocate the transmission opportunities to each connection.</a:t>
            </a:r>
          </a:p>
          <a:p>
            <a:pPr marL="457200" lvl="0" indent="-457200" algn="just">
              <a:lnSpc>
                <a:spcPct val="150000"/>
              </a:lnSpc>
              <a:buFont typeface="Wingdings" panose="05000000000000000000" pitchFamily="2" charset="2"/>
              <a:buChar char="§"/>
            </a:pPr>
            <a:endParaRPr lang="en-US" sz="24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49351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3/25/2023</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86</a:t>
            </a:fld>
            <a:endParaRPr lang="en-US"/>
          </a:p>
        </p:txBody>
      </p:sp>
      <p:sp>
        <p:nvSpPr>
          <p:cNvPr id="5" name="TextBox 4"/>
          <p:cNvSpPr txBox="1"/>
          <p:nvPr/>
        </p:nvSpPr>
        <p:spPr>
          <a:xfrm>
            <a:off x="1024229" y="703536"/>
            <a:ext cx="10309691" cy="4847481"/>
          </a:xfrm>
          <a:prstGeom prst="rect">
            <a:avLst/>
          </a:prstGeom>
          <a:noFill/>
        </p:spPr>
        <p:txBody>
          <a:bodyPr wrap="square" rtlCol="0">
            <a:spAutoFit/>
          </a:bodyPr>
          <a:lstStyle/>
          <a:p>
            <a:pPr algn="just">
              <a:lnSpc>
                <a:spcPct val="150000"/>
              </a:lnSpc>
            </a:pPr>
            <a:r>
              <a:rPr lang="en-US" sz="2600" b="1" dirty="0">
                <a:solidFill>
                  <a:schemeClr val="bg1"/>
                </a:solidFill>
                <a:latin typeface="Arial" panose="020B0604020202020204" pitchFamily="34" charset="0"/>
                <a:cs typeface="Arial" panose="020B0604020202020204" pitchFamily="34" charset="0"/>
              </a:rPr>
              <a:t>MAC Quality of Service (</a:t>
            </a:r>
            <a:r>
              <a:rPr lang="en-US" sz="2600" b="1" dirty="0" err="1">
                <a:solidFill>
                  <a:schemeClr val="bg1"/>
                </a:solidFill>
                <a:latin typeface="Arial" panose="020B0604020202020204" pitchFamily="34" charset="0"/>
                <a:cs typeface="Arial" panose="020B0604020202020204" pitchFamily="34" charset="0"/>
              </a:rPr>
              <a:t>QoS</a:t>
            </a:r>
            <a:r>
              <a:rPr lang="en-US" sz="2600" b="1" dirty="0">
                <a:solidFill>
                  <a:schemeClr val="bg1"/>
                </a:solidFill>
                <a:latin typeface="Arial" panose="020B0604020202020204" pitchFamily="34" charset="0"/>
                <a:cs typeface="Arial" panose="020B0604020202020204" pitchFamily="34" charset="0"/>
              </a:rPr>
              <a:t>)</a:t>
            </a:r>
          </a:p>
          <a:p>
            <a:pPr marL="457200" indent="-457200" algn="just">
              <a:lnSpc>
                <a:spcPct val="150000"/>
              </a:lnSpc>
              <a:buFont typeface="Wingdings" panose="05000000000000000000" pitchFamily="2" charset="2"/>
              <a:buChar char="§"/>
            </a:pPr>
            <a:r>
              <a:rPr lang="en-US" sz="2600" dirty="0">
                <a:solidFill>
                  <a:schemeClr val="bg1"/>
                </a:solidFill>
                <a:latin typeface="Arial" panose="020B0604020202020204" pitchFamily="34" charset="0"/>
                <a:cs typeface="Arial" panose="020B0604020202020204" pitchFamily="34" charset="0"/>
              </a:rPr>
              <a:t>A key feature of 802.16 is that it is a </a:t>
            </a:r>
            <a:r>
              <a:rPr lang="en-US" sz="2600" i="1" dirty="0">
                <a:solidFill>
                  <a:srgbClr val="C00000"/>
                </a:solidFill>
                <a:latin typeface="Arial" panose="020B0604020202020204" pitchFamily="34" charset="0"/>
                <a:cs typeface="Arial" panose="020B0604020202020204" pitchFamily="34" charset="0"/>
              </a:rPr>
              <a:t>connection-oriented technology</a:t>
            </a:r>
            <a:r>
              <a:rPr lang="en-US" sz="2600" dirty="0">
                <a:solidFill>
                  <a:srgbClr val="C00000"/>
                </a:solidFill>
                <a:latin typeface="Arial" panose="020B0604020202020204" pitchFamily="34" charset="0"/>
                <a:cs typeface="Arial" panose="020B0604020202020204" pitchFamily="34" charset="0"/>
              </a:rPr>
              <a:t>. </a:t>
            </a:r>
          </a:p>
          <a:p>
            <a:pPr marL="457200" indent="-457200" algn="just">
              <a:lnSpc>
                <a:spcPct val="150000"/>
              </a:lnSpc>
              <a:buFont typeface="Wingdings" panose="05000000000000000000" pitchFamily="2" charset="2"/>
              <a:buChar char="§"/>
            </a:pPr>
            <a:r>
              <a:rPr lang="en-US" sz="2600" dirty="0">
                <a:solidFill>
                  <a:schemeClr val="bg1"/>
                </a:solidFill>
                <a:latin typeface="Arial" panose="020B0604020202020204" pitchFamily="34" charset="0"/>
                <a:cs typeface="Arial" panose="020B0604020202020204" pitchFamily="34" charset="0"/>
              </a:rPr>
              <a:t>The SS cannot transmit data until it has been allocated a channel by the BS. </a:t>
            </a:r>
          </a:p>
          <a:p>
            <a:pPr marL="457200" indent="-457200" algn="just">
              <a:lnSpc>
                <a:spcPct val="150000"/>
              </a:lnSpc>
              <a:buFont typeface="Wingdings" panose="05000000000000000000" pitchFamily="2" charset="2"/>
              <a:buChar char="§"/>
            </a:pPr>
            <a:r>
              <a:rPr lang="en-US" sz="2600" dirty="0">
                <a:solidFill>
                  <a:schemeClr val="bg1"/>
                </a:solidFill>
                <a:latin typeface="Arial" panose="020B0604020202020204" pitchFamily="34" charset="0"/>
                <a:cs typeface="Arial" panose="020B0604020202020204" pitchFamily="34" charset="0"/>
              </a:rPr>
              <a:t>This allows 802.16e to provide strong support for </a:t>
            </a:r>
            <a:r>
              <a:rPr lang="en-US" sz="2600" dirty="0" err="1">
                <a:solidFill>
                  <a:schemeClr val="bg1"/>
                </a:solidFill>
                <a:latin typeface="Arial" panose="020B0604020202020204" pitchFamily="34" charset="0"/>
                <a:cs typeface="Arial" panose="020B0604020202020204" pitchFamily="34" charset="0"/>
              </a:rPr>
              <a:t>QoS</a:t>
            </a:r>
            <a:r>
              <a:rPr lang="en-US" sz="2600" dirty="0">
                <a:solidFill>
                  <a:schemeClr val="bg1"/>
                </a:solidFill>
                <a:latin typeface="Arial" panose="020B0604020202020204" pitchFamily="34" charset="0"/>
                <a:cs typeface="Arial" panose="020B0604020202020204" pitchFamily="34" charset="0"/>
              </a:rPr>
              <a:t>.</a:t>
            </a:r>
          </a:p>
          <a:p>
            <a:pPr marL="457200" indent="-457200" algn="just">
              <a:lnSpc>
                <a:spcPct val="150000"/>
              </a:lnSpc>
              <a:buFont typeface="Wingdings" panose="05000000000000000000" pitchFamily="2" charset="2"/>
              <a:buChar char="§"/>
            </a:pPr>
            <a:r>
              <a:rPr lang="en-US" sz="2600" dirty="0">
                <a:solidFill>
                  <a:schemeClr val="bg1"/>
                </a:solidFill>
                <a:latin typeface="Arial" panose="020B0604020202020204" pitchFamily="34" charset="0"/>
                <a:cs typeface="Arial" panose="020B0604020202020204" pitchFamily="34" charset="0"/>
              </a:rPr>
              <a:t> In WiMAX, </a:t>
            </a:r>
            <a:r>
              <a:rPr lang="en-US" sz="2600" dirty="0" err="1">
                <a:solidFill>
                  <a:schemeClr val="bg1"/>
                </a:solidFill>
                <a:latin typeface="Arial" panose="020B0604020202020204" pitchFamily="34" charset="0"/>
                <a:cs typeface="Arial" panose="020B0604020202020204" pitchFamily="34" charset="0"/>
              </a:rPr>
              <a:t>QoS</a:t>
            </a:r>
            <a:r>
              <a:rPr lang="en-US" sz="2600" dirty="0">
                <a:solidFill>
                  <a:schemeClr val="bg1"/>
                </a:solidFill>
                <a:latin typeface="Arial" panose="020B0604020202020204" pitchFamily="34" charset="0"/>
                <a:cs typeface="Arial" panose="020B0604020202020204" pitchFamily="34" charset="0"/>
              </a:rPr>
              <a:t> is supported by allocating </a:t>
            </a:r>
            <a:r>
              <a:rPr lang="en-US" sz="2600" dirty="0">
                <a:solidFill>
                  <a:srgbClr val="C00000"/>
                </a:solidFill>
                <a:latin typeface="Arial" panose="020B0604020202020204" pitchFamily="34" charset="0"/>
                <a:cs typeface="Arial" panose="020B0604020202020204" pitchFamily="34" charset="0"/>
              </a:rPr>
              <a:t>each connection between the SS and the BS to a specific </a:t>
            </a:r>
            <a:r>
              <a:rPr lang="en-US" sz="2600" dirty="0" err="1">
                <a:solidFill>
                  <a:srgbClr val="C00000"/>
                </a:solidFill>
                <a:latin typeface="Arial" panose="020B0604020202020204" pitchFamily="34" charset="0"/>
                <a:cs typeface="Arial" panose="020B0604020202020204" pitchFamily="34" charset="0"/>
              </a:rPr>
              <a:t>QoS</a:t>
            </a:r>
            <a:r>
              <a:rPr lang="en-US" sz="2600" dirty="0">
                <a:solidFill>
                  <a:srgbClr val="C00000"/>
                </a:solidFill>
                <a:latin typeface="Arial" panose="020B0604020202020204" pitchFamily="34" charset="0"/>
                <a:cs typeface="Arial" panose="020B0604020202020204" pitchFamily="34" charset="0"/>
              </a:rPr>
              <a:t> class</a:t>
            </a:r>
            <a:r>
              <a:rPr lang="en-US" sz="2600" dirty="0">
                <a:solidFill>
                  <a:schemeClr val="bg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36673907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3/25/2023</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87</a:t>
            </a:fld>
            <a:endParaRPr lang="en-US"/>
          </a:p>
        </p:txBody>
      </p:sp>
      <p:sp>
        <p:nvSpPr>
          <p:cNvPr id="5" name="TextBox 4"/>
          <p:cNvSpPr txBox="1"/>
          <p:nvPr/>
        </p:nvSpPr>
        <p:spPr>
          <a:xfrm>
            <a:off x="877447" y="511265"/>
            <a:ext cx="10925348" cy="4870564"/>
          </a:xfrm>
          <a:prstGeom prst="rect">
            <a:avLst/>
          </a:prstGeom>
          <a:noFill/>
        </p:spPr>
        <p:txBody>
          <a:bodyPr wrap="square" rtlCol="0">
            <a:spAutoFit/>
          </a:bodyPr>
          <a:lstStyle/>
          <a:p>
            <a:pPr algn="just">
              <a:lnSpc>
                <a:spcPct val="150000"/>
              </a:lnSpc>
            </a:pPr>
            <a:r>
              <a:rPr lang="en-US" sz="2300" dirty="0">
                <a:solidFill>
                  <a:schemeClr val="bg1"/>
                </a:solidFill>
                <a:latin typeface="Arial" panose="020B0604020202020204" pitchFamily="34" charset="0"/>
                <a:cs typeface="Arial" panose="020B0604020202020204" pitchFamily="34" charset="0"/>
              </a:rPr>
              <a:t>The IEEE 802.16 MAC layer defines </a:t>
            </a:r>
            <a:r>
              <a:rPr lang="en-US" sz="2300" dirty="0">
                <a:solidFill>
                  <a:srgbClr val="C00000"/>
                </a:solidFill>
                <a:latin typeface="Arial" panose="020B0604020202020204" pitchFamily="34" charset="0"/>
                <a:cs typeface="Arial" panose="020B0604020202020204" pitchFamily="34" charset="0"/>
              </a:rPr>
              <a:t>five service classes</a:t>
            </a:r>
            <a:r>
              <a:rPr lang="en-US" sz="2300" dirty="0">
                <a:solidFill>
                  <a:schemeClr val="bg1"/>
                </a:solidFill>
                <a:latin typeface="Arial" panose="020B0604020202020204" pitchFamily="34" charset="0"/>
                <a:cs typeface="Arial" panose="020B0604020202020204" pitchFamily="34" charset="0"/>
              </a:rPr>
              <a:t>: </a:t>
            </a:r>
          </a:p>
          <a:p>
            <a:pPr marL="457200" indent="-457200" algn="just">
              <a:lnSpc>
                <a:spcPct val="150000"/>
              </a:lnSpc>
              <a:buFont typeface="Wingdings" panose="05000000000000000000" pitchFamily="2" charset="2"/>
              <a:buChar char="Ø"/>
            </a:pPr>
            <a:r>
              <a:rPr lang="en-US" sz="2300" dirty="0">
                <a:solidFill>
                  <a:srgbClr val="C00000"/>
                </a:solidFill>
                <a:latin typeface="Arial" panose="020B0604020202020204" pitchFamily="34" charset="0"/>
                <a:cs typeface="Arial" panose="020B0604020202020204" pitchFamily="34" charset="0"/>
              </a:rPr>
              <a:t>UGS, </a:t>
            </a:r>
            <a:r>
              <a:rPr lang="en-US" sz="2300" dirty="0" err="1">
                <a:solidFill>
                  <a:srgbClr val="C00000"/>
                </a:solidFill>
                <a:latin typeface="Arial" panose="020B0604020202020204" pitchFamily="34" charset="0"/>
                <a:cs typeface="Arial" panose="020B0604020202020204" pitchFamily="34" charset="0"/>
              </a:rPr>
              <a:t>rtPS</a:t>
            </a:r>
            <a:r>
              <a:rPr lang="en-US" sz="2300" dirty="0">
                <a:solidFill>
                  <a:srgbClr val="C00000"/>
                </a:solidFill>
                <a:latin typeface="Arial" panose="020B0604020202020204" pitchFamily="34" charset="0"/>
                <a:cs typeface="Arial" panose="020B0604020202020204" pitchFamily="34" charset="0"/>
              </a:rPr>
              <a:t>, </a:t>
            </a:r>
            <a:r>
              <a:rPr lang="en-US" sz="2300" dirty="0" err="1">
                <a:solidFill>
                  <a:srgbClr val="C00000"/>
                </a:solidFill>
                <a:latin typeface="Arial" panose="020B0604020202020204" pitchFamily="34" charset="0"/>
                <a:cs typeface="Arial" panose="020B0604020202020204" pitchFamily="34" charset="0"/>
              </a:rPr>
              <a:t>ertPS</a:t>
            </a:r>
            <a:r>
              <a:rPr lang="en-US" sz="2300" dirty="0">
                <a:solidFill>
                  <a:srgbClr val="C00000"/>
                </a:solidFill>
                <a:latin typeface="Arial" panose="020B0604020202020204" pitchFamily="34" charset="0"/>
                <a:cs typeface="Arial" panose="020B0604020202020204" pitchFamily="34" charset="0"/>
              </a:rPr>
              <a:t>, </a:t>
            </a:r>
            <a:r>
              <a:rPr lang="en-US" sz="2300" dirty="0" err="1">
                <a:solidFill>
                  <a:srgbClr val="C00000"/>
                </a:solidFill>
                <a:latin typeface="Arial" panose="020B0604020202020204" pitchFamily="34" charset="0"/>
                <a:cs typeface="Arial" panose="020B0604020202020204" pitchFamily="34" charset="0"/>
              </a:rPr>
              <a:t>nrtPS</a:t>
            </a:r>
            <a:r>
              <a:rPr lang="en-US" sz="2300" dirty="0">
                <a:solidFill>
                  <a:srgbClr val="C00000"/>
                </a:solidFill>
                <a:latin typeface="Arial" panose="020B0604020202020204" pitchFamily="34" charset="0"/>
                <a:cs typeface="Arial" panose="020B0604020202020204" pitchFamily="34" charset="0"/>
              </a:rPr>
              <a:t>, and BE service.</a:t>
            </a:r>
          </a:p>
          <a:p>
            <a:pPr marL="342900" indent="-342900" algn="just">
              <a:lnSpc>
                <a:spcPct val="150000"/>
              </a:lnSpc>
              <a:buFont typeface="Wingdings" panose="05000000000000000000" pitchFamily="2" charset="2"/>
              <a:buChar char="§"/>
            </a:pPr>
            <a:r>
              <a:rPr lang="en-US" sz="2300" dirty="0">
                <a:solidFill>
                  <a:schemeClr val="bg1"/>
                </a:solidFill>
                <a:latin typeface="Arial" panose="020B0604020202020204" pitchFamily="34" charset="0"/>
                <a:cs typeface="Arial" panose="020B0604020202020204" pitchFamily="34" charset="0"/>
              </a:rPr>
              <a:t> The </a:t>
            </a:r>
            <a:r>
              <a:rPr lang="en-US" sz="2300" i="1" dirty="0">
                <a:solidFill>
                  <a:srgbClr val="C00000"/>
                </a:solidFill>
                <a:latin typeface="Arial" panose="020B0604020202020204" pitchFamily="34" charset="0"/>
                <a:cs typeface="Arial" panose="020B0604020202020204" pitchFamily="34" charset="0"/>
              </a:rPr>
              <a:t>scheduling </a:t>
            </a:r>
            <a:r>
              <a:rPr lang="en-US" sz="2300" dirty="0">
                <a:solidFill>
                  <a:srgbClr val="C00000"/>
                </a:solidFill>
                <a:latin typeface="Arial" panose="020B0604020202020204" pitchFamily="34" charset="0"/>
                <a:cs typeface="Arial" panose="020B0604020202020204" pitchFamily="34" charset="0"/>
              </a:rPr>
              <a:t>algorithms needed for implementing the first three types of services are implemented in the BS </a:t>
            </a:r>
            <a:r>
              <a:rPr lang="en-US" sz="2300" dirty="0">
                <a:solidFill>
                  <a:schemeClr val="bg1"/>
                </a:solidFill>
                <a:latin typeface="Arial" panose="020B0604020202020204" pitchFamily="34" charset="0"/>
                <a:cs typeface="Arial" panose="020B0604020202020204" pitchFamily="34" charset="0"/>
              </a:rPr>
              <a:t>(while allocating UL bandwidth to each SS).  Each SS negotiates its service policies with the BS at the connection setup time.</a:t>
            </a:r>
          </a:p>
          <a:p>
            <a:pPr marL="342900" indent="-342900" algn="just">
              <a:lnSpc>
                <a:spcPct val="150000"/>
              </a:lnSpc>
              <a:buFont typeface="Wingdings" panose="05000000000000000000" pitchFamily="2" charset="2"/>
              <a:buChar char="§"/>
            </a:pPr>
            <a:r>
              <a:rPr lang="en-US" sz="2300" dirty="0">
                <a:solidFill>
                  <a:schemeClr val="bg1"/>
                </a:solidFill>
                <a:latin typeface="Arial" panose="020B0604020202020204" pitchFamily="34" charset="0"/>
                <a:cs typeface="Arial" panose="020B0604020202020204" pitchFamily="34" charset="0"/>
              </a:rPr>
              <a:t>These five service classes are explained as follows:</a:t>
            </a:r>
          </a:p>
          <a:p>
            <a:pPr marL="514350" indent="-514350" algn="just">
              <a:lnSpc>
                <a:spcPct val="150000"/>
              </a:lnSpc>
              <a:buAutoNum type="arabicPeriod"/>
            </a:pPr>
            <a:r>
              <a:rPr lang="en-US" sz="2300" b="1" dirty="0">
                <a:solidFill>
                  <a:schemeClr val="bg1"/>
                </a:solidFill>
                <a:latin typeface="Arial" panose="020B0604020202020204" pitchFamily="34" charset="0"/>
                <a:cs typeface="Arial" panose="020B0604020202020204" pitchFamily="34" charset="0"/>
              </a:rPr>
              <a:t>Unsolicited Grant service (UGS): </a:t>
            </a:r>
            <a:r>
              <a:rPr lang="en-US" sz="2300" dirty="0">
                <a:solidFill>
                  <a:schemeClr val="bg1"/>
                </a:solidFill>
                <a:latin typeface="Arial" panose="020B0604020202020204" pitchFamily="34" charset="0"/>
                <a:cs typeface="Arial" panose="020B0604020202020204" pitchFamily="34" charset="0"/>
              </a:rPr>
              <a:t>It offers </a:t>
            </a:r>
            <a:r>
              <a:rPr lang="en-US" sz="2300" dirty="0">
                <a:solidFill>
                  <a:srgbClr val="C00000"/>
                </a:solidFill>
                <a:latin typeface="Arial" panose="020B0604020202020204" pitchFamily="34" charset="0"/>
                <a:cs typeface="Arial" panose="020B0604020202020204" pitchFamily="34" charset="0"/>
              </a:rPr>
              <a:t>fixed size grants on a real-time periodic basis</a:t>
            </a:r>
            <a:r>
              <a:rPr lang="en-US" sz="2300" dirty="0">
                <a:solidFill>
                  <a:schemeClr val="bg1"/>
                </a:solidFill>
                <a:latin typeface="Arial" panose="020B0604020202020204" pitchFamily="34" charset="0"/>
                <a:cs typeface="Arial" panose="020B0604020202020204" pitchFamily="34" charset="0"/>
              </a:rPr>
              <a:t>, </a:t>
            </a:r>
            <a:r>
              <a:rPr lang="en-US" sz="2300" dirty="0">
                <a:solidFill>
                  <a:srgbClr val="C00000"/>
                </a:solidFill>
                <a:latin typeface="Arial" panose="020B0604020202020204" pitchFamily="34" charset="0"/>
                <a:cs typeface="Arial" panose="020B0604020202020204" pitchFamily="34" charset="0"/>
              </a:rPr>
              <a:t>which eliminates the overhead and latency of SS request </a:t>
            </a:r>
            <a:r>
              <a:rPr lang="en-US" sz="2300" dirty="0">
                <a:solidFill>
                  <a:schemeClr val="bg1"/>
                </a:solidFill>
                <a:latin typeface="Arial" panose="020B0604020202020204" pitchFamily="34" charset="0"/>
                <a:cs typeface="Arial" panose="020B0604020202020204" pitchFamily="34" charset="0"/>
              </a:rPr>
              <a:t>and assures that grants are available to meet the flow’s real-time needs. </a:t>
            </a:r>
          </a:p>
        </p:txBody>
      </p:sp>
    </p:spTree>
    <p:extLst>
      <p:ext uri="{BB962C8B-B14F-4D97-AF65-F5344CB8AC3E}">
        <p14:creationId xmlns:p14="http://schemas.microsoft.com/office/powerpoint/2010/main" val="7828285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E710F-57DB-4D63-8A94-AD2DCCB99BFA}" type="datetime1">
              <a:rPr lang="en-US" smtClean="0"/>
              <a:t>3/25/2023</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88</a:t>
            </a:fld>
            <a:endParaRPr lang="en-US"/>
          </a:p>
        </p:txBody>
      </p:sp>
      <p:sp>
        <p:nvSpPr>
          <p:cNvPr id="5" name="Rectangle 4"/>
          <p:cNvSpPr/>
          <p:nvPr/>
        </p:nvSpPr>
        <p:spPr>
          <a:xfrm>
            <a:off x="1239885" y="468922"/>
            <a:ext cx="9996395" cy="6140142"/>
          </a:xfrm>
          <a:prstGeom prst="rect">
            <a:avLst/>
          </a:prstGeom>
        </p:spPr>
        <p:txBody>
          <a:bodyPr wrap="square">
            <a:spAutoFit/>
          </a:bodyPr>
          <a:lstStyle/>
          <a:p>
            <a:pPr marL="457200" lvl="0" indent="-457200" algn="just">
              <a:lnSpc>
                <a:spcPct val="150000"/>
              </a:lnSpc>
              <a:buFont typeface="Wingdings" panose="05000000000000000000" pitchFamily="2" charset="2"/>
              <a:buChar char="Ø"/>
            </a:pPr>
            <a:r>
              <a:rPr lang="en-US" sz="2300" dirty="0">
                <a:solidFill>
                  <a:prstClr val="black"/>
                </a:solidFill>
                <a:latin typeface="Arial" panose="020B0604020202020204" pitchFamily="34" charset="0"/>
                <a:cs typeface="Arial" panose="020B0604020202020204" pitchFamily="34" charset="0"/>
              </a:rPr>
              <a:t>Typical UGS applications are </a:t>
            </a:r>
            <a:r>
              <a:rPr lang="en-US" sz="2300" dirty="0">
                <a:solidFill>
                  <a:srgbClr val="C00000"/>
                </a:solidFill>
                <a:latin typeface="Arial" panose="020B0604020202020204" pitchFamily="34" charset="0"/>
                <a:cs typeface="Arial" panose="020B0604020202020204" pitchFamily="34" charset="0"/>
              </a:rPr>
              <a:t>delay-sensitive speech signal communications, VoIP</a:t>
            </a:r>
            <a:r>
              <a:rPr lang="en-US" sz="2300" dirty="0">
                <a:solidFill>
                  <a:prstClr val="black"/>
                </a:solidFill>
                <a:latin typeface="Arial" panose="020B0604020202020204" pitchFamily="34" charset="0"/>
                <a:cs typeface="Arial" panose="020B0604020202020204" pitchFamily="34" charset="0"/>
              </a:rPr>
              <a:t> (without silence suppression), etc.</a:t>
            </a:r>
          </a:p>
          <a:p>
            <a:pPr lvl="0" algn="just">
              <a:lnSpc>
                <a:spcPct val="150000"/>
              </a:lnSpc>
            </a:pPr>
            <a:endParaRPr lang="en-US" sz="800" b="1" dirty="0">
              <a:solidFill>
                <a:prstClr val="black"/>
              </a:solidFill>
              <a:latin typeface="Arial" panose="020B0604020202020204" pitchFamily="34" charset="0"/>
              <a:cs typeface="Arial" panose="020B0604020202020204" pitchFamily="34" charset="0"/>
            </a:endParaRPr>
          </a:p>
          <a:p>
            <a:pPr lvl="0" algn="just">
              <a:lnSpc>
                <a:spcPct val="150000"/>
              </a:lnSpc>
            </a:pPr>
            <a:r>
              <a:rPr lang="en-US" sz="2400" b="1" dirty="0">
                <a:solidFill>
                  <a:prstClr val="black"/>
                </a:solidFill>
                <a:latin typeface="Arial" panose="020B0604020202020204" pitchFamily="34" charset="0"/>
                <a:cs typeface="Arial" panose="020B0604020202020204" pitchFamily="34" charset="0"/>
              </a:rPr>
              <a:t>2. Real Time Polling Service (</a:t>
            </a:r>
            <a:r>
              <a:rPr lang="en-US" sz="2400" b="1" dirty="0" err="1">
                <a:solidFill>
                  <a:prstClr val="black"/>
                </a:solidFill>
                <a:latin typeface="Arial" panose="020B0604020202020204" pitchFamily="34" charset="0"/>
                <a:cs typeface="Arial" panose="020B0604020202020204" pitchFamily="34" charset="0"/>
              </a:rPr>
              <a:t>rtPS</a:t>
            </a:r>
            <a:r>
              <a:rPr lang="en-US" sz="2400" b="1" dirty="0">
                <a:solidFill>
                  <a:prstClr val="black"/>
                </a:solidFill>
                <a:latin typeface="Arial" panose="020B0604020202020204" pitchFamily="34" charset="0"/>
                <a:cs typeface="Arial" panose="020B0604020202020204" pitchFamily="34" charset="0"/>
              </a:rPr>
              <a:t>): </a:t>
            </a:r>
            <a:r>
              <a:rPr lang="en-US" sz="2400" dirty="0">
                <a:solidFill>
                  <a:prstClr val="black"/>
                </a:solidFill>
                <a:latin typeface="Arial" panose="020B0604020202020204" pitchFamily="34" charset="0"/>
                <a:cs typeface="Arial" panose="020B0604020202020204" pitchFamily="34" charset="0"/>
              </a:rPr>
              <a:t>It is designed to support </a:t>
            </a:r>
            <a:r>
              <a:rPr lang="en-US" sz="2400" dirty="0">
                <a:solidFill>
                  <a:srgbClr val="C00000"/>
                </a:solidFill>
                <a:latin typeface="Arial" panose="020B0604020202020204" pitchFamily="34" charset="0"/>
                <a:cs typeface="Arial" panose="020B0604020202020204" pitchFamily="34" charset="0"/>
              </a:rPr>
              <a:t>real-time service flows that generate variable size data packets on a periodic basis for streaming video.</a:t>
            </a:r>
          </a:p>
          <a:p>
            <a:pPr marL="457200" lvl="0" indent="-4572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This service requires </a:t>
            </a:r>
            <a:r>
              <a:rPr lang="en-US" sz="2400" dirty="0">
                <a:solidFill>
                  <a:srgbClr val="C00000"/>
                </a:solidFill>
                <a:latin typeface="Arial" panose="020B0604020202020204" pitchFamily="34" charset="0"/>
                <a:cs typeface="Arial" panose="020B0604020202020204" pitchFamily="34" charset="0"/>
              </a:rPr>
              <a:t>more request overhead than UGS </a:t>
            </a:r>
            <a:r>
              <a:rPr lang="en-US" sz="2400" dirty="0">
                <a:solidFill>
                  <a:prstClr val="black"/>
                </a:solidFill>
                <a:latin typeface="Arial" panose="020B0604020202020204" pitchFamily="34" charset="0"/>
                <a:cs typeface="Arial" panose="020B0604020202020204" pitchFamily="34" charset="0"/>
              </a:rPr>
              <a:t>but supports </a:t>
            </a:r>
            <a:r>
              <a:rPr lang="en-US" sz="2400" dirty="0">
                <a:solidFill>
                  <a:srgbClr val="C00000"/>
                </a:solidFill>
                <a:latin typeface="Arial" panose="020B0604020202020204" pitchFamily="34" charset="0"/>
                <a:cs typeface="Arial" panose="020B0604020202020204" pitchFamily="34" charset="0"/>
              </a:rPr>
              <a:t>variable grant sizes for optimum data transport efficiency</a:t>
            </a:r>
            <a:r>
              <a:rPr lang="en-US" sz="2400" dirty="0">
                <a:solidFill>
                  <a:prstClr val="black"/>
                </a:solidFill>
                <a:latin typeface="Arial" panose="020B0604020202020204" pitchFamily="34" charset="0"/>
                <a:cs typeface="Arial" panose="020B0604020202020204" pitchFamily="34" charset="0"/>
              </a:rPr>
              <a:t>.</a:t>
            </a:r>
          </a:p>
          <a:p>
            <a:pPr lvl="0" algn="just">
              <a:lnSpc>
                <a:spcPct val="150000"/>
              </a:lnSpc>
            </a:pPr>
            <a:endParaRPr lang="en-US" sz="800" dirty="0">
              <a:solidFill>
                <a:prstClr val="black"/>
              </a:solidFill>
              <a:latin typeface="Arial" panose="020B0604020202020204" pitchFamily="34" charset="0"/>
              <a:cs typeface="Arial" panose="020B0604020202020204" pitchFamily="34" charset="0"/>
            </a:endParaRPr>
          </a:p>
          <a:p>
            <a:pPr lvl="0" algn="just">
              <a:lnSpc>
                <a:spcPct val="150000"/>
              </a:lnSpc>
            </a:pPr>
            <a:r>
              <a:rPr lang="en-US" sz="2400" b="1" dirty="0">
                <a:solidFill>
                  <a:prstClr val="black"/>
                </a:solidFill>
                <a:latin typeface="Arial" panose="020B0604020202020204" pitchFamily="34" charset="0"/>
                <a:cs typeface="Arial" panose="020B0604020202020204" pitchFamily="34" charset="0"/>
              </a:rPr>
              <a:t>3. Extended Real Time Polling Service (</a:t>
            </a:r>
            <a:r>
              <a:rPr lang="en-US" sz="2400" b="1" dirty="0" err="1">
                <a:solidFill>
                  <a:prstClr val="black"/>
                </a:solidFill>
                <a:latin typeface="Arial" panose="020B0604020202020204" pitchFamily="34" charset="0"/>
                <a:cs typeface="Arial" panose="020B0604020202020204" pitchFamily="34" charset="0"/>
              </a:rPr>
              <a:t>ertPS</a:t>
            </a:r>
            <a:r>
              <a:rPr lang="en-US" sz="2400" b="1" dirty="0">
                <a:solidFill>
                  <a:prstClr val="black"/>
                </a:solidFill>
                <a:latin typeface="Arial" panose="020B0604020202020204" pitchFamily="34" charset="0"/>
                <a:cs typeface="Arial" panose="020B0604020202020204" pitchFamily="34" charset="0"/>
              </a:rPr>
              <a:t>): </a:t>
            </a:r>
            <a:r>
              <a:rPr lang="en-US" sz="2400" dirty="0">
                <a:solidFill>
                  <a:prstClr val="black"/>
                </a:solidFill>
                <a:latin typeface="Arial" panose="020B0604020202020204" pitchFamily="34" charset="0"/>
                <a:cs typeface="Arial" panose="020B0604020202020204" pitchFamily="34" charset="0"/>
              </a:rPr>
              <a:t>It was added in 802.16e-2005 (or mobile-</a:t>
            </a:r>
            <a:r>
              <a:rPr lang="en-US" sz="2400" dirty="0" err="1">
                <a:solidFill>
                  <a:prstClr val="black"/>
                </a:solidFill>
                <a:latin typeface="Arial" panose="020B0604020202020204" pitchFamily="34" charset="0"/>
                <a:cs typeface="Arial" panose="020B0604020202020204" pitchFamily="34" charset="0"/>
              </a:rPr>
              <a:t>WiMAX</a:t>
            </a:r>
            <a:r>
              <a:rPr lang="en-US" sz="2400" dirty="0">
                <a:solidFill>
                  <a:prstClr val="black"/>
                </a:solidFill>
                <a:latin typeface="Arial" panose="020B0604020202020204" pitchFamily="34" charset="0"/>
                <a:cs typeface="Arial" panose="020B0604020202020204" pitchFamily="34" charset="0"/>
              </a:rPr>
              <a:t>) and supports real-time applications where the applications require </a:t>
            </a:r>
            <a:r>
              <a:rPr lang="en-US" sz="2400" dirty="0">
                <a:solidFill>
                  <a:srgbClr val="C00000"/>
                </a:solidFill>
                <a:latin typeface="Arial" panose="020B0604020202020204" pitchFamily="34" charset="0"/>
                <a:cs typeface="Arial" panose="020B0604020202020204" pitchFamily="34" charset="0"/>
              </a:rPr>
              <a:t>guaranteed data rate and delay</a:t>
            </a:r>
          </a:p>
        </p:txBody>
      </p:sp>
    </p:spTree>
    <p:extLst>
      <p:ext uri="{BB962C8B-B14F-4D97-AF65-F5344CB8AC3E}">
        <p14:creationId xmlns:p14="http://schemas.microsoft.com/office/powerpoint/2010/main" val="379712078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3/25/2023</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89</a:t>
            </a:fld>
            <a:endParaRPr lang="en-US"/>
          </a:p>
        </p:txBody>
      </p:sp>
      <p:sp>
        <p:nvSpPr>
          <p:cNvPr id="5" name="TextBox 4"/>
          <p:cNvSpPr txBox="1"/>
          <p:nvPr/>
        </p:nvSpPr>
        <p:spPr>
          <a:xfrm>
            <a:off x="1006872" y="914414"/>
            <a:ext cx="10540238" cy="6370975"/>
          </a:xfrm>
          <a:prstGeom prst="rect">
            <a:avLst/>
          </a:prstGeom>
          <a:noFill/>
        </p:spPr>
        <p:txBody>
          <a:bodyPr wrap="square" rtlCol="0">
            <a:spAutoFit/>
          </a:bodyPr>
          <a:lstStyle/>
          <a:p>
            <a:pPr marL="457200" lvl="0" indent="-4572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The </a:t>
            </a:r>
            <a:r>
              <a:rPr lang="en-US" sz="2400" dirty="0" err="1">
                <a:solidFill>
                  <a:prstClr val="black"/>
                </a:solidFill>
                <a:latin typeface="Arial" panose="020B0604020202020204" pitchFamily="34" charset="0"/>
                <a:cs typeface="Arial" panose="020B0604020202020204" pitchFamily="34" charset="0"/>
              </a:rPr>
              <a:t>ertPS</a:t>
            </a:r>
            <a:r>
              <a:rPr lang="en-US" sz="2400" dirty="0">
                <a:solidFill>
                  <a:prstClr val="black"/>
                </a:solidFill>
                <a:latin typeface="Arial" panose="020B0604020202020204" pitchFamily="34" charset="0"/>
                <a:cs typeface="Arial" panose="020B0604020202020204" pitchFamily="34" charset="0"/>
              </a:rPr>
              <a:t> is designed to support real-time service flows that </a:t>
            </a:r>
            <a:r>
              <a:rPr lang="en-US" sz="2400" dirty="0">
                <a:solidFill>
                  <a:srgbClr val="C00000"/>
                </a:solidFill>
                <a:latin typeface="Arial" panose="020B0604020202020204" pitchFamily="34" charset="0"/>
                <a:cs typeface="Arial" panose="020B0604020202020204" pitchFamily="34" charset="0"/>
              </a:rPr>
              <a:t>generate variable-sized data packets on a periodic basis </a:t>
            </a:r>
            <a:r>
              <a:rPr lang="en-US" sz="2400" dirty="0">
                <a:solidFill>
                  <a:prstClr val="black"/>
                </a:solidFill>
                <a:latin typeface="Arial" panose="020B0604020202020204" pitchFamily="34" charset="0"/>
                <a:cs typeface="Arial" panose="020B0604020202020204" pitchFamily="34" charset="0"/>
              </a:rPr>
              <a:t>such as </a:t>
            </a:r>
            <a:r>
              <a:rPr lang="en-US" sz="2400" dirty="0">
                <a:solidFill>
                  <a:srgbClr val="C00000"/>
                </a:solidFill>
                <a:latin typeface="Arial" panose="020B0604020202020204" pitchFamily="34" charset="0"/>
                <a:cs typeface="Arial" panose="020B0604020202020204" pitchFamily="34" charset="0"/>
              </a:rPr>
              <a:t>VoIP </a:t>
            </a:r>
            <a:r>
              <a:rPr lang="en-US" sz="2400" dirty="0">
                <a:solidFill>
                  <a:prstClr val="black"/>
                </a:solidFill>
                <a:latin typeface="Arial" panose="020B0604020202020204" pitchFamily="34" charset="0"/>
                <a:cs typeface="Arial" panose="020B0604020202020204" pitchFamily="34" charset="0"/>
              </a:rPr>
              <a:t>(with silence suppression).</a:t>
            </a:r>
          </a:p>
          <a:p>
            <a:pPr lvl="0" algn="just">
              <a:lnSpc>
                <a:spcPct val="150000"/>
              </a:lnSpc>
            </a:pPr>
            <a:endParaRPr lang="en-US" sz="1200" b="1" dirty="0">
              <a:solidFill>
                <a:schemeClr val="bg1"/>
              </a:solidFill>
              <a:latin typeface="Arial" panose="020B0604020202020204" pitchFamily="34" charset="0"/>
              <a:cs typeface="Arial" panose="020B0604020202020204" pitchFamily="34" charset="0"/>
            </a:endParaRPr>
          </a:p>
          <a:p>
            <a:pPr algn="just">
              <a:lnSpc>
                <a:spcPct val="150000"/>
              </a:lnSpc>
            </a:pPr>
            <a:r>
              <a:rPr lang="en-US" sz="2400" b="1" dirty="0">
                <a:solidFill>
                  <a:schemeClr val="bg1"/>
                </a:solidFill>
                <a:latin typeface="Arial" panose="020B0604020202020204" pitchFamily="34" charset="0"/>
                <a:cs typeface="Arial" panose="020B0604020202020204" pitchFamily="34" charset="0"/>
              </a:rPr>
              <a:t>4. Non </a:t>
            </a:r>
            <a:r>
              <a:rPr lang="en-US" sz="2400" b="1" dirty="0">
                <a:solidFill>
                  <a:prstClr val="black"/>
                </a:solidFill>
                <a:latin typeface="Arial" panose="020B0604020202020204" pitchFamily="34" charset="0"/>
                <a:cs typeface="Arial" panose="020B0604020202020204" pitchFamily="34" charset="0"/>
              </a:rPr>
              <a:t>Real Time Polling Service (</a:t>
            </a:r>
            <a:r>
              <a:rPr lang="en-US" sz="2400" b="1" dirty="0" err="1">
                <a:solidFill>
                  <a:prstClr val="black"/>
                </a:solidFill>
                <a:latin typeface="Arial" panose="020B0604020202020204" pitchFamily="34" charset="0"/>
                <a:cs typeface="Arial" panose="020B0604020202020204" pitchFamily="34" charset="0"/>
              </a:rPr>
              <a:t>nrtPS</a:t>
            </a:r>
            <a:r>
              <a:rPr lang="en-US" sz="2400" b="1" dirty="0">
                <a:solidFill>
                  <a:prstClr val="black"/>
                </a:solidFill>
                <a:latin typeface="Arial" panose="020B0604020202020204" pitchFamily="34" charset="0"/>
                <a:cs typeface="Arial" panose="020B0604020202020204" pitchFamily="34" charset="0"/>
              </a:rPr>
              <a:t>): </a:t>
            </a:r>
            <a:r>
              <a:rPr lang="en-US" sz="2400" dirty="0">
                <a:solidFill>
                  <a:schemeClr val="bg1"/>
                </a:solidFill>
                <a:latin typeface="Arial" panose="020B0604020202020204" pitchFamily="34" charset="0"/>
                <a:cs typeface="Arial" panose="020B0604020202020204" pitchFamily="34" charset="0"/>
              </a:rPr>
              <a:t>It is designed to support </a:t>
            </a:r>
            <a:r>
              <a:rPr lang="en-US" sz="2400" dirty="0">
                <a:solidFill>
                  <a:srgbClr val="C00000"/>
                </a:solidFill>
                <a:latin typeface="Arial" panose="020B0604020202020204" pitchFamily="34" charset="0"/>
                <a:cs typeface="Arial" panose="020B0604020202020204" pitchFamily="34" charset="0"/>
              </a:rPr>
              <a:t>non-real-time service flows that require variable size bursts in the UL on a regular </a:t>
            </a:r>
            <a:r>
              <a:rPr lang="en-US" sz="2400" dirty="0">
                <a:solidFill>
                  <a:schemeClr val="bg1"/>
                </a:solidFill>
                <a:latin typeface="Arial" panose="020B0604020202020204" pitchFamily="34" charset="0"/>
                <a:cs typeface="Arial" panose="020B0604020202020204" pitchFamily="34" charset="0"/>
              </a:rPr>
              <a:t>(but not strictly periodic) basis.</a:t>
            </a:r>
          </a:p>
          <a:p>
            <a:pPr algn="just">
              <a:lnSpc>
                <a:spcPct val="150000"/>
              </a:lnSpc>
            </a:pPr>
            <a:endParaRPr lang="en-US" sz="1200" dirty="0">
              <a:solidFill>
                <a:schemeClr val="bg1"/>
              </a:solidFill>
              <a:latin typeface="Arial" panose="020B0604020202020204" pitchFamily="34" charset="0"/>
              <a:cs typeface="Arial" panose="020B0604020202020204" pitchFamily="34" charset="0"/>
            </a:endParaRPr>
          </a:p>
          <a:p>
            <a:pPr lvl="0" algn="just">
              <a:lnSpc>
                <a:spcPct val="150000"/>
              </a:lnSpc>
            </a:pPr>
            <a:r>
              <a:rPr lang="en-US" sz="2400" b="1" dirty="0">
                <a:solidFill>
                  <a:prstClr val="black"/>
                </a:solidFill>
                <a:latin typeface="Arial" panose="020B0604020202020204" pitchFamily="34" charset="0"/>
                <a:cs typeface="Arial" panose="020B0604020202020204" pitchFamily="34" charset="0"/>
              </a:rPr>
              <a:t>5. Best Effort (BE) service: </a:t>
            </a:r>
            <a:r>
              <a:rPr lang="en-US" sz="2400" dirty="0">
                <a:solidFill>
                  <a:prstClr val="black"/>
                </a:solidFill>
                <a:latin typeface="Arial" panose="020B0604020202020204" pitchFamily="34" charset="0"/>
                <a:cs typeface="Arial" panose="020B0604020202020204" pitchFamily="34" charset="0"/>
              </a:rPr>
              <a:t>It is intended to be used for </a:t>
            </a:r>
            <a:r>
              <a:rPr lang="en-US" sz="2400" dirty="0">
                <a:solidFill>
                  <a:srgbClr val="C00000"/>
                </a:solidFill>
                <a:latin typeface="Arial" panose="020B0604020202020204" pitchFamily="34" charset="0"/>
                <a:cs typeface="Arial" panose="020B0604020202020204" pitchFamily="34" charset="0"/>
              </a:rPr>
              <a:t>BE traffic where no throughput or delay guarantees are provided</a:t>
            </a:r>
          </a:p>
          <a:p>
            <a:endParaRPr lang="en-US" sz="2800" dirty="0">
              <a:solidFill>
                <a:schemeClr val="bg1"/>
              </a:solidFill>
              <a:latin typeface="Arial" panose="020B0604020202020204" pitchFamily="34" charset="0"/>
              <a:cs typeface="Arial" panose="020B0604020202020204" pitchFamily="34" charset="0"/>
            </a:endParaRPr>
          </a:p>
          <a:p>
            <a:endParaRPr lang="en-US" sz="2800" dirty="0">
              <a:solidFill>
                <a:schemeClr val="bg1"/>
              </a:solidFill>
              <a:latin typeface="Arial" panose="020B0604020202020204" pitchFamily="34" charset="0"/>
              <a:cs typeface="Arial" panose="020B0604020202020204" pitchFamily="34" charset="0"/>
            </a:endParaRPr>
          </a:p>
          <a:p>
            <a:endParaRPr lang="en-US" sz="2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1239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3/25/2023</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9</a:t>
            </a:fld>
            <a:endParaRPr lang="en-US"/>
          </a:p>
        </p:txBody>
      </p:sp>
      <p:sp>
        <p:nvSpPr>
          <p:cNvPr id="5" name="TextBox 4"/>
          <p:cNvSpPr txBox="1"/>
          <p:nvPr/>
        </p:nvSpPr>
        <p:spPr>
          <a:xfrm>
            <a:off x="829996" y="348134"/>
            <a:ext cx="10424158" cy="6186309"/>
          </a:xfrm>
          <a:prstGeom prst="rect">
            <a:avLst/>
          </a:prstGeom>
          <a:noFill/>
        </p:spPr>
        <p:txBody>
          <a:bodyPr wrap="square" rtlCol="0">
            <a:spAutoFit/>
          </a:bodyPr>
          <a:lstStyle/>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 LOS transmissions use </a:t>
            </a:r>
            <a:r>
              <a:rPr lang="en-US" sz="2400" dirty="0">
                <a:solidFill>
                  <a:srgbClr val="C00000"/>
                </a:solidFill>
                <a:latin typeface="Arial" panose="020B0604020202020204" pitchFamily="34" charset="0"/>
                <a:cs typeface="Arial" panose="020B0604020202020204" pitchFamily="34" charset="0"/>
              </a:rPr>
              <a:t>higher frequencies</a:t>
            </a:r>
            <a:r>
              <a:rPr lang="en-US" sz="2400" dirty="0">
                <a:solidFill>
                  <a:prstClr val="black"/>
                </a:solidFill>
                <a:latin typeface="Arial" panose="020B0604020202020204" pitchFamily="34" charset="0"/>
                <a:cs typeface="Arial" panose="020B0604020202020204" pitchFamily="34" charset="0"/>
              </a:rPr>
              <a:t>, with ranges reaching approximately </a:t>
            </a:r>
            <a:r>
              <a:rPr lang="en-US" sz="2400" dirty="0">
                <a:solidFill>
                  <a:srgbClr val="C00000"/>
                </a:solidFill>
                <a:latin typeface="Arial" panose="020B0604020202020204" pitchFamily="34" charset="0"/>
                <a:cs typeface="Arial" panose="020B0604020202020204" pitchFamily="34" charset="0"/>
              </a:rPr>
              <a:t>66 GHz</a:t>
            </a:r>
            <a:r>
              <a:rPr lang="en-US" sz="2400" dirty="0">
                <a:solidFill>
                  <a:prstClr val="black"/>
                </a:solidFill>
                <a:latin typeface="Arial" panose="020B0604020202020204" pitchFamily="34" charset="0"/>
                <a:cs typeface="Arial" panose="020B0604020202020204" pitchFamily="34" charset="0"/>
              </a:rPr>
              <a:t>. </a:t>
            </a:r>
            <a:endParaRPr lang="en-US" sz="2400" dirty="0">
              <a:solidFill>
                <a:schemeClr val="bg1"/>
              </a:solidFill>
              <a:latin typeface="Arial" panose="020B0604020202020204" pitchFamily="34" charset="0"/>
              <a:cs typeface="Arial" panose="020B0604020202020204" pitchFamily="34" charset="0"/>
            </a:endParaRPr>
          </a:p>
          <a:p>
            <a:pPr marL="457200" indent="-457200" algn="just">
              <a:lnSpc>
                <a:spcPct val="150000"/>
              </a:lnSpc>
              <a:buFont typeface="Wingdings" panose="05000000000000000000" pitchFamily="2" charset="2"/>
              <a:buChar char="§"/>
            </a:pPr>
            <a:r>
              <a:rPr lang="en-US" sz="2400" dirty="0" err="1">
                <a:solidFill>
                  <a:schemeClr val="bg1"/>
                </a:solidFill>
                <a:latin typeface="Arial" panose="020B0604020202020204" pitchFamily="34" charset="0"/>
                <a:cs typeface="Arial" panose="020B0604020202020204" pitchFamily="34" charset="0"/>
              </a:rPr>
              <a:t>WiMAX</a:t>
            </a:r>
            <a:r>
              <a:rPr lang="en-US" sz="2400" dirty="0">
                <a:solidFill>
                  <a:schemeClr val="bg1"/>
                </a:solidFill>
                <a:latin typeface="Arial" panose="020B0604020202020204" pitchFamily="34" charset="0"/>
                <a:cs typeface="Arial" panose="020B0604020202020204" pitchFamily="34" charset="0"/>
              </a:rPr>
              <a:t> is designed to function as a carrier network, or a </a:t>
            </a:r>
            <a:r>
              <a:rPr lang="en-US" sz="2400" dirty="0">
                <a:solidFill>
                  <a:srgbClr val="C00000"/>
                </a:solidFill>
                <a:latin typeface="Arial" panose="020B0604020202020204" pitchFamily="34" charset="0"/>
                <a:cs typeface="Arial" panose="020B0604020202020204" pitchFamily="34" charset="0"/>
              </a:rPr>
              <a:t>wireless Internet service provider (WISP), covering whole cities and regions with broadband Internet access.</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 average cell ranges for </a:t>
            </a:r>
            <a:r>
              <a:rPr lang="en-US" sz="2400" dirty="0">
                <a:solidFill>
                  <a:srgbClr val="C00000"/>
                </a:solidFill>
                <a:latin typeface="Arial" panose="020B0604020202020204" pitchFamily="34" charset="0"/>
                <a:cs typeface="Arial" panose="020B0604020202020204" pitchFamily="34" charset="0"/>
              </a:rPr>
              <a:t>most WiMAX networks have 4–5 mile range </a:t>
            </a:r>
            <a:r>
              <a:rPr lang="en-US" sz="2400" dirty="0">
                <a:solidFill>
                  <a:schemeClr val="bg1"/>
                </a:solidFill>
                <a:latin typeface="Arial" panose="020B0604020202020204" pitchFamily="34" charset="0"/>
                <a:cs typeface="Arial" panose="020B0604020202020204" pitchFamily="34" charset="0"/>
              </a:rPr>
              <a:t>(in NLOS capable frequencies) even through tree cover and building walls.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Service ranges up to </a:t>
            </a:r>
            <a:r>
              <a:rPr lang="en-US" sz="2400" dirty="0">
                <a:solidFill>
                  <a:srgbClr val="C00000"/>
                </a:solidFill>
                <a:latin typeface="Arial" panose="020B0604020202020204" pitchFamily="34" charset="0"/>
                <a:cs typeface="Arial" panose="020B0604020202020204" pitchFamily="34" charset="0"/>
              </a:rPr>
              <a:t>10 miles (16 km) are very likely LOS applications</a:t>
            </a:r>
            <a:r>
              <a:rPr lang="en-US" sz="2400" dirty="0">
                <a:solidFill>
                  <a:schemeClr val="bg1"/>
                </a:solidFill>
                <a:latin typeface="Arial" panose="020B0604020202020204" pitchFamily="34" charset="0"/>
                <a:cs typeface="Arial" panose="020B0604020202020204" pitchFamily="34" charset="0"/>
              </a:rPr>
              <a:t>.</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Ranges beyond 10 miles are possible but may not be desirable for heavily loaded networks.</a:t>
            </a:r>
          </a:p>
        </p:txBody>
      </p:sp>
    </p:spTree>
    <p:extLst>
      <p:ext uri="{BB962C8B-B14F-4D97-AF65-F5344CB8AC3E}">
        <p14:creationId xmlns:p14="http://schemas.microsoft.com/office/powerpoint/2010/main" val="62117222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154CC57-00E6-44ED-989B-B00C0D0C72F1}" type="slidenum">
              <a:rPr lang="en-US" smtClean="0"/>
              <a:t>90</a:t>
            </a:fld>
            <a:endParaRPr lang="en-US"/>
          </a:p>
        </p:txBody>
      </p:sp>
      <p:sp>
        <p:nvSpPr>
          <p:cNvPr id="5" name="TextBox 4"/>
          <p:cNvSpPr txBox="1"/>
          <p:nvPr/>
        </p:nvSpPr>
        <p:spPr>
          <a:xfrm>
            <a:off x="388349" y="190202"/>
            <a:ext cx="10902462" cy="5470728"/>
          </a:xfrm>
          <a:prstGeom prst="rect">
            <a:avLst/>
          </a:prstGeom>
          <a:noFill/>
        </p:spPr>
        <p:txBody>
          <a:bodyPr wrap="square" rtlCol="0">
            <a:spAutoFit/>
          </a:bodyPr>
          <a:lstStyle/>
          <a:p>
            <a:pPr algn="just">
              <a:lnSpc>
                <a:spcPct val="150000"/>
              </a:lnSpc>
            </a:pPr>
            <a:r>
              <a:rPr lang="en-US" sz="2400" b="1" i="1" dirty="0">
                <a:solidFill>
                  <a:schemeClr val="bg1"/>
                </a:solidFill>
                <a:latin typeface="Arial" panose="020B0604020202020204" pitchFamily="34" charset="0"/>
                <a:cs typeface="Arial" panose="020B0604020202020204" pitchFamily="34" charset="0"/>
              </a:rPr>
              <a:t>Scheduling</a:t>
            </a:r>
          </a:p>
          <a:p>
            <a:pPr algn="just">
              <a:lnSpc>
                <a:spcPct val="150000"/>
              </a:lnSpc>
            </a:pPr>
            <a:r>
              <a:rPr lang="en-US" sz="2400" dirty="0">
                <a:solidFill>
                  <a:srgbClr val="C00000"/>
                </a:solidFill>
                <a:latin typeface="Arial" panose="020B0604020202020204" pitchFamily="34" charset="0"/>
                <a:cs typeface="Arial" panose="020B0604020202020204" pitchFamily="34" charset="0"/>
              </a:rPr>
              <a:t>A high-level </a:t>
            </a:r>
            <a:r>
              <a:rPr lang="en-US" sz="2400" dirty="0" err="1">
                <a:solidFill>
                  <a:srgbClr val="C00000"/>
                </a:solidFill>
                <a:latin typeface="Arial" panose="020B0604020202020204" pitchFamily="34" charset="0"/>
                <a:cs typeface="Arial" panose="020B0604020202020204" pitchFamily="34" charset="0"/>
              </a:rPr>
              <a:t>QoS</a:t>
            </a:r>
            <a:r>
              <a:rPr lang="en-US" sz="2400" dirty="0">
                <a:solidFill>
                  <a:srgbClr val="C00000"/>
                </a:solidFill>
                <a:latin typeface="Arial" panose="020B0604020202020204" pitchFamily="34" charset="0"/>
                <a:cs typeface="Arial" panose="020B0604020202020204" pitchFamily="34" charset="0"/>
              </a:rPr>
              <a:t> and scheduling support </a:t>
            </a:r>
            <a:r>
              <a:rPr lang="en-US" sz="2400" dirty="0">
                <a:solidFill>
                  <a:schemeClr val="bg1"/>
                </a:solidFill>
                <a:latin typeface="Arial" panose="020B0604020202020204" pitchFamily="34" charset="0"/>
                <a:cs typeface="Arial" panose="020B0604020202020204" pitchFamily="34" charset="0"/>
              </a:rPr>
              <a:t>is one of the interesting features of the WiMAX standard. </a:t>
            </a:r>
          </a:p>
          <a:p>
            <a:pPr marL="457200" indent="-457200" algn="just">
              <a:lnSpc>
                <a:spcPct val="150000"/>
              </a:lnSpc>
              <a:buFont typeface="Wingdings" panose="05000000000000000000" pitchFamily="2" charset="2"/>
              <a:buChar char="Ø"/>
            </a:pPr>
            <a:r>
              <a:rPr lang="en-US" sz="2300" dirty="0">
                <a:solidFill>
                  <a:schemeClr val="bg1"/>
                </a:solidFill>
                <a:latin typeface="Arial" panose="020B0604020202020204" pitchFamily="34" charset="0"/>
                <a:cs typeface="Arial" panose="020B0604020202020204" pitchFamily="34" charset="0"/>
              </a:rPr>
              <a:t>These service-provider features are especially valuable because of their ability to maximize air link utilization and system throughput, as well as ensuring that SLAs are met as shown in Fig. 6.10. </a:t>
            </a:r>
          </a:p>
          <a:p>
            <a:pPr marL="457200" indent="-457200" algn="just">
              <a:lnSpc>
                <a:spcPct val="150000"/>
              </a:lnSpc>
              <a:buFont typeface="Wingdings" panose="05000000000000000000" pitchFamily="2" charset="2"/>
              <a:buChar char="Ø"/>
            </a:pPr>
            <a:r>
              <a:rPr lang="en-US" sz="2300" dirty="0">
                <a:solidFill>
                  <a:srgbClr val="C00000"/>
                </a:solidFill>
                <a:latin typeface="Arial" panose="020B0604020202020204" pitchFamily="34" charset="0"/>
                <a:cs typeface="Arial" panose="020B0604020202020204" pitchFamily="34" charset="0"/>
              </a:rPr>
              <a:t>The infrastructure to support various classes of services comes from the MAC implementation. </a:t>
            </a:r>
          </a:p>
          <a:p>
            <a:pPr marL="457200" indent="-457200" algn="just">
              <a:lnSpc>
                <a:spcPct val="150000"/>
              </a:lnSpc>
              <a:buFont typeface="Wingdings" panose="05000000000000000000" pitchFamily="2" charset="2"/>
              <a:buChar char="Ø"/>
            </a:pPr>
            <a:r>
              <a:rPr lang="en-US" sz="2300" dirty="0" err="1">
                <a:solidFill>
                  <a:srgbClr val="C00000"/>
                </a:solidFill>
                <a:latin typeface="Arial" panose="020B0604020202020204" pitchFamily="34" charset="0"/>
                <a:cs typeface="Arial" panose="020B0604020202020204" pitchFamily="34" charset="0"/>
              </a:rPr>
              <a:t>QoS</a:t>
            </a:r>
            <a:r>
              <a:rPr lang="en-US" sz="2300" dirty="0">
                <a:solidFill>
                  <a:srgbClr val="C00000"/>
                </a:solidFill>
                <a:latin typeface="Arial" panose="020B0604020202020204" pitchFamily="34" charset="0"/>
                <a:cs typeface="Arial" panose="020B0604020202020204" pitchFamily="34" charset="0"/>
              </a:rPr>
              <a:t> is enabled by the bandwidth request and grant mechanism between various SSs and BSs. </a:t>
            </a:r>
          </a:p>
        </p:txBody>
      </p:sp>
    </p:spTree>
    <p:extLst>
      <p:ext uri="{BB962C8B-B14F-4D97-AF65-F5344CB8AC3E}">
        <p14:creationId xmlns:p14="http://schemas.microsoft.com/office/powerpoint/2010/main" val="236441830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3/25/2023</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91</a:t>
            </a:fld>
            <a:endParaRPr lang="en-US"/>
          </a:p>
        </p:txBody>
      </p:sp>
      <p:sp>
        <p:nvSpPr>
          <p:cNvPr id="5" name="TextBox 4"/>
          <p:cNvSpPr txBox="1"/>
          <p:nvPr/>
        </p:nvSpPr>
        <p:spPr>
          <a:xfrm>
            <a:off x="533411" y="340381"/>
            <a:ext cx="10938228" cy="3801041"/>
          </a:xfrm>
          <a:prstGeom prst="rect">
            <a:avLst/>
          </a:prstGeom>
          <a:noFill/>
        </p:spPr>
        <p:txBody>
          <a:bodyPr wrap="square" rtlCol="0">
            <a:spAutoFit/>
          </a:bodyPr>
          <a:lstStyle/>
          <a:p>
            <a:pPr marL="457200" lvl="0" indent="-457200" algn="just">
              <a:lnSpc>
                <a:spcPct val="150000"/>
              </a:lnSpc>
              <a:buFont typeface="Wingdings" panose="05000000000000000000" pitchFamily="2" charset="2"/>
              <a:buChar char="Ø"/>
            </a:pPr>
            <a:r>
              <a:rPr lang="en-US" sz="2300" dirty="0">
                <a:solidFill>
                  <a:prstClr val="black"/>
                </a:solidFill>
                <a:latin typeface="Arial" panose="020B0604020202020204" pitchFamily="34" charset="0"/>
                <a:cs typeface="Arial" panose="020B0604020202020204" pitchFamily="34" charset="0"/>
              </a:rPr>
              <a:t>The </a:t>
            </a:r>
            <a:r>
              <a:rPr lang="en-US" sz="2300" dirty="0">
                <a:solidFill>
                  <a:srgbClr val="C00000"/>
                </a:solidFill>
                <a:latin typeface="Arial" panose="020B0604020202020204" pitchFamily="34" charset="0"/>
                <a:cs typeface="Arial" panose="020B0604020202020204" pitchFamily="34" charset="0"/>
              </a:rPr>
              <a:t>packet scheduler provides scheduling for different classes of services for a single user. </a:t>
            </a:r>
            <a:endParaRPr lang="en-US" sz="2400" dirty="0">
              <a:solidFill>
                <a:srgbClr val="C00000"/>
              </a:solidFill>
              <a:latin typeface="Arial" panose="020B0604020202020204" pitchFamily="34" charset="0"/>
              <a:cs typeface="Arial" panose="020B0604020202020204" pitchFamily="34" charset="0"/>
            </a:endParaRP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This would mean meeting (SLAs) requirements at the user level.</a:t>
            </a:r>
            <a:r>
              <a:rPr lang="en-US" sz="2400" dirty="0">
                <a:solidFill>
                  <a:srgbClr val="C00000"/>
                </a:solidFill>
                <a:latin typeface="Arial" panose="020B0604020202020204" pitchFamily="34" charset="0"/>
                <a:cs typeface="Arial" panose="020B0604020202020204" pitchFamily="34" charset="0"/>
              </a:rPr>
              <a:t> Service level agreement </a:t>
            </a:r>
            <a:endParaRPr lang="en-US" sz="2400" dirty="0">
              <a:solidFill>
                <a:schemeClr val="bg1"/>
              </a:solidFill>
              <a:latin typeface="Arial" panose="020B0604020202020204" pitchFamily="34" charset="0"/>
              <a:cs typeface="Arial" panose="020B0604020202020204" pitchFamily="34" charset="0"/>
            </a:endParaRP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Users can be classified into various priority levels, such as </a:t>
            </a:r>
            <a:r>
              <a:rPr lang="en-US" sz="2400" dirty="0">
                <a:solidFill>
                  <a:srgbClr val="C00000"/>
                </a:solidFill>
                <a:latin typeface="Arial" panose="020B0604020202020204" pitchFamily="34" charset="0"/>
                <a:cs typeface="Arial" panose="020B0604020202020204" pitchFamily="34" charset="0"/>
              </a:rPr>
              <a:t>standard and premium.</a:t>
            </a:r>
          </a:p>
          <a:p>
            <a:pPr marL="457200" indent="-457200">
              <a:buFont typeface="Wingdings" panose="05000000000000000000" pitchFamily="2" charset="2"/>
              <a:buChar char="§"/>
            </a:pPr>
            <a:endParaRPr lang="en-US" sz="28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lum bright="-20000" contrast="40000"/>
          </a:blip>
          <a:stretch>
            <a:fillRect/>
          </a:stretch>
        </p:blipFill>
        <p:spPr>
          <a:xfrm>
            <a:off x="2597234" y="3302153"/>
            <a:ext cx="8761863" cy="3124969"/>
          </a:xfrm>
          <a:prstGeom prst="rect">
            <a:avLst/>
          </a:prstGeom>
        </p:spPr>
      </p:pic>
    </p:spTree>
    <p:extLst>
      <p:ext uri="{BB962C8B-B14F-4D97-AF65-F5344CB8AC3E}">
        <p14:creationId xmlns:p14="http://schemas.microsoft.com/office/powerpoint/2010/main" val="68323205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3/25/2023</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92</a:t>
            </a:fld>
            <a:endParaRPr lang="en-US"/>
          </a:p>
        </p:txBody>
      </p:sp>
      <p:sp>
        <p:nvSpPr>
          <p:cNvPr id="5" name="TextBox 4"/>
          <p:cNvSpPr txBox="1"/>
          <p:nvPr/>
        </p:nvSpPr>
        <p:spPr>
          <a:xfrm>
            <a:off x="425880" y="250963"/>
            <a:ext cx="11379433" cy="6740307"/>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To enforce </a:t>
            </a:r>
            <a:r>
              <a:rPr lang="en-US" sz="2400" dirty="0" err="1">
                <a:solidFill>
                  <a:schemeClr val="bg1"/>
                </a:solidFill>
                <a:latin typeface="Arial" panose="020B0604020202020204" pitchFamily="34" charset="0"/>
                <a:cs typeface="Arial" panose="020B0604020202020204" pitchFamily="34" charset="0"/>
              </a:rPr>
              <a:t>QoS</a:t>
            </a:r>
            <a:r>
              <a:rPr lang="en-US" sz="2400" dirty="0">
                <a:solidFill>
                  <a:schemeClr val="bg1"/>
                </a:solidFill>
                <a:latin typeface="Arial" panose="020B0604020202020204" pitchFamily="34" charset="0"/>
                <a:cs typeface="Arial" panose="020B0604020202020204" pitchFamily="34" charset="0"/>
              </a:rPr>
              <a:t> requirements, all transmission need to be scheduled. The 802.16 MAC sublayer uses a </a:t>
            </a:r>
            <a:r>
              <a:rPr lang="en-US" sz="2400" dirty="0">
                <a:solidFill>
                  <a:srgbClr val="C00000"/>
                </a:solidFill>
                <a:latin typeface="Arial" panose="020B0604020202020204" pitchFamily="34" charset="0"/>
                <a:cs typeface="Arial" panose="020B0604020202020204" pitchFamily="34" charset="0"/>
              </a:rPr>
              <a:t>scheduling algorithm for which the SS only needs to compete for initial entry into the network</a:t>
            </a:r>
            <a:r>
              <a:rPr lang="en-US" sz="2400" dirty="0">
                <a:solidFill>
                  <a:schemeClr val="bg1"/>
                </a:solidFill>
                <a:latin typeface="Arial" panose="020B0604020202020204" pitchFamily="34" charset="0"/>
                <a:cs typeface="Arial" panose="020B0604020202020204" pitchFamily="34" charset="0"/>
              </a:rPr>
              <a:t>.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 scheduling algorithm also </a:t>
            </a:r>
            <a:r>
              <a:rPr lang="en-US" sz="2400" dirty="0">
                <a:solidFill>
                  <a:srgbClr val="C00000"/>
                </a:solidFill>
                <a:latin typeface="Arial" panose="020B0604020202020204" pitchFamily="34" charset="0"/>
                <a:cs typeface="Arial" panose="020B0604020202020204" pitchFamily="34" charset="0"/>
              </a:rPr>
              <a:t>allows the BS to control </a:t>
            </a:r>
            <a:r>
              <a:rPr lang="en-US" sz="2400" dirty="0" err="1">
                <a:solidFill>
                  <a:srgbClr val="C00000"/>
                </a:solidFill>
                <a:latin typeface="Arial" panose="020B0604020202020204" pitchFamily="34" charset="0"/>
                <a:cs typeface="Arial" panose="020B0604020202020204" pitchFamily="34" charset="0"/>
              </a:rPr>
              <a:t>QoS</a:t>
            </a:r>
            <a:r>
              <a:rPr lang="en-US" sz="2400" dirty="0">
                <a:solidFill>
                  <a:srgbClr val="C00000"/>
                </a:solidFill>
                <a:latin typeface="Arial" panose="020B0604020202020204" pitchFamily="34" charset="0"/>
                <a:cs typeface="Arial" panose="020B0604020202020204" pitchFamily="34" charset="0"/>
              </a:rPr>
              <a:t> parameters by balancing the time slot assignments </a:t>
            </a:r>
            <a:r>
              <a:rPr lang="en-US" sz="2400" dirty="0">
                <a:solidFill>
                  <a:schemeClr val="bg1"/>
                </a:solidFill>
                <a:latin typeface="Arial" panose="020B0604020202020204" pitchFamily="34" charset="0"/>
                <a:cs typeface="Arial" panose="020B0604020202020204" pitchFamily="34" charset="0"/>
              </a:rPr>
              <a:t>among the application needs of the SSs.</a:t>
            </a:r>
          </a:p>
          <a:p>
            <a:pPr algn="just">
              <a:lnSpc>
                <a:spcPct val="150000"/>
              </a:lnSpc>
            </a:pPr>
            <a:r>
              <a:rPr lang="en-US" sz="2400" dirty="0">
                <a:solidFill>
                  <a:schemeClr val="bg1"/>
                </a:solidFill>
                <a:latin typeface="Arial" panose="020B0604020202020204" pitchFamily="34" charset="0"/>
                <a:cs typeface="Arial" panose="020B0604020202020204" pitchFamily="34" charset="0"/>
              </a:rPr>
              <a:t>Basically there are two types of scheduling: </a:t>
            </a:r>
            <a:r>
              <a:rPr lang="en-US" sz="2400" dirty="0">
                <a:solidFill>
                  <a:srgbClr val="C00000"/>
                </a:solidFill>
                <a:latin typeface="Arial" panose="020B0604020202020204" pitchFamily="34" charset="0"/>
                <a:cs typeface="Arial" panose="020B0604020202020204" pitchFamily="34" charset="0"/>
              </a:rPr>
              <a:t>centralized scheduling and decentralized scheduling. </a:t>
            </a: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In centralized scheduling, </a:t>
            </a:r>
            <a:r>
              <a:rPr lang="en-US" sz="2400" dirty="0">
                <a:solidFill>
                  <a:srgbClr val="C00000"/>
                </a:solidFill>
                <a:latin typeface="Arial" panose="020B0604020202020204" pitchFamily="34" charset="0"/>
                <a:cs typeface="Arial" panose="020B0604020202020204" pitchFamily="34" charset="0"/>
              </a:rPr>
              <a:t>the BS assigns capacity to the other stations</a:t>
            </a:r>
            <a:r>
              <a:rPr lang="en-US" sz="2400" dirty="0">
                <a:solidFill>
                  <a:schemeClr val="bg1"/>
                </a:solidFill>
                <a:latin typeface="Arial" panose="020B0604020202020204" pitchFamily="34" charset="0"/>
                <a:cs typeface="Arial" panose="020B0604020202020204" pitchFamily="34" charset="0"/>
              </a:rPr>
              <a:t>.</a:t>
            </a: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 In decentralized scheduling, </a:t>
            </a:r>
            <a:r>
              <a:rPr lang="en-US" sz="2400" dirty="0">
                <a:solidFill>
                  <a:srgbClr val="C00000"/>
                </a:solidFill>
                <a:latin typeface="Arial" panose="020B0604020202020204" pitchFamily="34" charset="0"/>
                <a:cs typeface="Arial" panose="020B0604020202020204" pitchFamily="34" charset="0"/>
              </a:rPr>
              <a:t>stations exchange scheduling information with their neighbors.</a:t>
            </a:r>
          </a:p>
          <a:p>
            <a:pPr algn="just">
              <a:lnSpc>
                <a:spcPct val="150000"/>
              </a:lnSpc>
            </a:pPr>
            <a:endParaRPr lang="en-US" sz="2400" dirty="0">
              <a:solidFill>
                <a:srgbClr val="C00000"/>
              </a:solidFill>
              <a:latin typeface="Arial" panose="020B0604020202020204" pitchFamily="34" charset="0"/>
              <a:cs typeface="Arial" panose="020B0604020202020204" pitchFamily="34" charset="0"/>
            </a:endParaRPr>
          </a:p>
          <a:p>
            <a:pPr algn="just">
              <a:lnSpc>
                <a:spcPct val="150000"/>
              </a:lnSpc>
            </a:pPr>
            <a:r>
              <a:rPr lang="en-US" sz="2400" dirty="0">
                <a:solidFill>
                  <a:srgbClr val="C00000"/>
                </a:solidFill>
                <a:latin typeface="Arial" panose="020B0604020202020204" pitchFamily="34" charset="0"/>
                <a:cs typeface="Arial" panose="020B0604020202020204" pitchFamily="34" charset="0"/>
              </a:rPr>
              <a:t>What is need of  Scheduling in MAC layer in </a:t>
            </a:r>
            <a:r>
              <a:rPr lang="en-US" sz="2400" dirty="0" err="1">
                <a:solidFill>
                  <a:srgbClr val="C00000"/>
                </a:solidFill>
                <a:latin typeface="Arial" panose="020B0604020202020204" pitchFamily="34" charset="0"/>
                <a:cs typeface="Arial" panose="020B0604020202020204" pitchFamily="34" charset="0"/>
              </a:rPr>
              <a:t>Wimax</a:t>
            </a:r>
            <a:r>
              <a:rPr lang="en-US" sz="2400" dirty="0">
                <a:solidFill>
                  <a:srgbClr val="C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17004004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3/25/2023</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93</a:t>
            </a:fld>
            <a:endParaRPr lang="en-US"/>
          </a:p>
        </p:txBody>
      </p:sp>
      <p:sp>
        <p:nvSpPr>
          <p:cNvPr id="5" name="TextBox 4"/>
          <p:cNvSpPr txBox="1"/>
          <p:nvPr/>
        </p:nvSpPr>
        <p:spPr>
          <a:xfrm>
            <a:off x="679659" y="569637"/>
            <a:ext cx="10733511" cy="1131848"/>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Each station notes the scheduling request of the neighbors. </a:t>
            </a: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The BS is no longer involved in scheduling, and it only assigns bandwidth</a:t>
            </a:r>
          </a:p>
        </p:txBody>
      </p:sp>
      <p:pic>
        <p:nvPicPr>
          <p:cNvPr id="7" name="Picture 6"/>
          <p:cNvPicPr>
            <a:picLocks noChangeAspect="1"/>
          </p:cNvPicPr>
          <p:nvPr/>
        </p:nvPicPr>
        <p:blipFill>
          <a:blip r:embed="rId2">
            <a:lum bright="-20000" contrast="40000"/>
          </a:blip>
          <a:stretch>
            <a:fillRect/>
          </a:stretch>
        </p:blipFill>
        <p:spPr>
          <a:xfrm>
            <a:off x="914399" y="2117797"/>
            <a:ext cx="10498771" cy="3765477"/>
          </a:xfrm>
          <a:prstGeom prst="rect">
            <a:avLst/>
          </a:prstGeom>
        </p:spPr>
      </p:pic>
    </p:spTree>
    <p:extLst>
      <p:ext uri="{BB962C8B-B14F-4D97-AF65-F5344CB8AC3E}">
        <p14:creationId xmlns:p14="http://schemas.microsoft.com/office/powerpoint/2010/main" val="329202566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3/25/2023</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94</a:t>
            </a:fld>
            <a:endParaRPr lang="en-US"/>
          </a:p>
        </p:txBody>
      </p:sp>
      <p:sp>
        <p:nvSpPr>
          <p:cNvPr id="5" name="TextBox 4"/>
          <p:cNvSpPr txBox="1"/>
          <p:nvPr/>
        </p:nvSpPr>
        <p:spPr>
          <a:xfrm>
            <a:off x="358327" y="309284"/>
            <a:ext cx="11120312" cy="6617196"/>
          </a:xfrm>
          <a:prstGeom prst="rect">
            <a:avLst/>
          </a:prstGeom>
          <a:no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WMAN Applications</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Two broad categories: </a:t>
            </a:r>
            <a:r>
              <a:rPr lang="en-US" sz="2400" b="1" dirty="0">
                <a:solidFill>
                  <a:srgbClr val="C00000"/>
                </a:solidFill>
                <a:latin typeface="Arial" panose="020B0604020202020204" pitchFamily="34" charset="0"/>
                <a:cs typeface="Arial" panose="020B0604020202020204" pitchFamily="34" charset="0"/>
              </a:rPr>
              <a:t>private and public networks applications</a:t>
            </a:r>
            <a:r>
              <a:rPr lang="en-US" sz="2400" dirty="0">
                <a:solidFill>
                  <a:schemeClr val="bg1"/>
                </a:solidFill>
                <a:latin typeface="Arial" panose="020B0604020202020204" pitchFamily="34" charset="0"/>
                <a:cs typeface="Arial" panose="020B0604020202020204" pitchFamily="34" charset="0"/>
              </a:rPr>
              <a:t>.</a:t>
            </a: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Private networks, used </a:t>
            </a:r>
            <a:r>
              <a:rPr lang="en-US" sz="2400" dirty="0">
                <a:solidFill>
                  <a:srgbClr val="C00000"/>
                </a:solidFill>
                <a:latin typeface="Arial" panose="020B0604020202020204" pitchFamily="34" charset="0"/>
                <a:cs typeface="Arial" panose="020B0604020202020204" pitchFamily="34" charset="0"/>
              </a:rPr>
              <a:t>exclusively by a single organization, institution</a:t>
            </a:r>
            <a:r>
              <a:rPr lang="en-US" sz="2400" dirty="0">
                <a:solidFill>
                  <a:schemeClr val="bg1"/>
                </a:solidFill>
                <a:latin typeface="Arial" panose="020B0604020202020204" pitchFamily="34" charset="0"/>
                <a:cs typeface="Arial" panose="020B0604020202020204" pitchFamily="34" charset="0"/>
              </a:rPr>
              <a:t>, or business, offer dedicated communication links for the secure and reliable transfer of voice, data, and video.</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Quick and easy deployment is generally a </a:t>
            </a:r>
            <a:r>
              <a:rPr lang="en-US" sz="2400" dirty="0">
                <a:solidFill>
                  <a:srgbClr val="C00000"/>
                </a:solidFill>
                <a:latin typeface="Arial" panose="020B0604020202020204" pitchFamily="34" charset="0"/>
                <a:cs typeface="Arial" panose="020B0604020202020204" pitchFamily="34" charset="0"/>
              </a:rPr>
              <a:t>high priority, and configurations are typically P2P or P2MP.</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In public network, </a:t>
            </a:r>
            <a:r>
              <a:rPr lang="en-US" sz="2400" dirty="0">
                <a:solidFill>
                  <a:srgbClr val="C00000"/>
                </a:solidFill>
                <a:latin typeface="Arial" panose="020B0604020202020204" pitchFamily="34" charset="0"/>
                <a:cs typeface="Arial" panose="020B0604020202020204" pitchFamily="34" charset="0"/>
              </a:rPr>
              <a:t>resources are accessed and shared by different users, including both businesses and private individuals.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Public networks generally require a </a:t>
            </a:r>
            <a:r>
              <a:rPr lang="en-US" sz="2400" dirty="0">
                <a:solidFill>
                  <a:srgbClr val="C00000"/>
                </a:solidFill>
                <a:latin typeface="Arial" panose="020B0604020202020204" pitchFamily="34" charset="0"/>
                <a:cs typeface="Arial" panose="020B0604020202020204" pitchFamily="34" charset="0"/>
              </a:rPr>
              <a:t>cost-effective means </a:t>
            </a:r>
            <a:r>
              <a:rPr lang="en-US" sz="2400" dirty="0">
                <a:solidFill>
                  <a:schemeClr val="bg1"/>
                </a:solidFill>
                <a:latin typeface="Arial" panose="020B0604020202020204" pitchFamily="34" charset="0"/>
                <a:cs typeface="Arial" panose="020B0604020202020204" pitchFamily="34" charset="0"/>
              </a:rPr>
              <a:t>of providing ubiquitous coverage, as the location of the users is neither predictable nor fixed.</a:t>
            </a:r>
          </a:p>
        </p:txBody>
      </p:sp>
    </p:spTree>
    <p:extLst>
      <p:ext uri="{BB962C8B-B14F-4D97-AF65-F5344CB8AC3E}">
        <p14:creationId xmlns:p14="http://schemas.microsoft.com/office/powerpoint/2010/main" val="136734220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3/25/2023</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95</a:t>
            </a:fld>
            <a:endParaRPr lang="en-US"/>
          </a:p>
        </p:txBody>
      </p:sp>
      <p:sp>
        <p:nvSpPr>
          <p:cNvPr id="5" name="TextBox 4"/>
          <p:cNvSpPr txBox="1"/>
          <p:nvPr/>
        </p:nvSpPr>
        <p:spPr>
          <a:xfrm>
            <a:off x="1255541" y="431422"/>
            <a:ext cx="9905999" cy="5816977"/>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 main applications of </a:t>
            </a:r>
            <a:r>
              <a:rPr lang="en-US" sz="2400" dirty="0">
                <a:solidFill>
                  <a:srgbClr val="C00000"/>
                </a:solidFill>
                <a:latin typeface="Arial" panose="020B0604020202020204" pitchFamily="34" charset="0"/>
                <a:cs typeface="Arial" panose="020B0604020202020204" pitchFamily="34" charset="0"/>
              </a:rPr>
              <a:t>public networks are voice and data communication,</a:t>
            </a:r>
            <a:r>
              <a:rPr lang="en-US" sz="2400" dirty="0">
                <a:solidFill>
                  <a:schemeClr val="bg1"/>
                </a:solidFill>
                <a:latin typeface="Arial" panose="020B0604020202020204" pitchFamily="34" charset="0"/>
                <a:cs typeface="Arial" panose="020B0604020202020204" pitchFamily="34" charset="0"/>
              </a:rPr>
              <a:t> although video communication is becoming increasingly popular</a:t>
            </a:r>
          </a:p>
          <a:p>
            <a:pPr algn="just">
              <a:lnSpc>
                <a:spcPct val="150000"/>
              </a:lnSpc>
            </a:pPr>
            <a:endParaRPr lang="en-US" sz="2400" dirty="0">
              <a:solidFill>
                <a:schemeClr val="bg1"/>
              </a:solidFill>
              <a:latin typeface="Arial" panose="020B0604020202020204" pitchFamily="34" charset="0"/>
              <a:cs typeface="Arial" panose="020B0604020202020204" pitchFamily="34" charset="0"/>
            </a:endParaRPr>
          </a:p>
          <a:p>
            <a:pPr>
              <a:lnSpc>
                <a:spcPct val="150000"/>
              </a:lnSpc>
            </a:pPr>
            <a:r>
              <a:rPr lang="en-US" sz="2400" b="1" dirty="0">
                <a:solidFill>
                  <a:schemeClr val="bg1"/>
                </a:solidFill>
                <a:latin typeface="Arial" panose="020B0604020202020204" pitchFamily="34" charset="0"/>
                <a:cs typeface="Arial" panose="020B0604020202020204" pitchFamily="34" charset="0"/>
              </a:rPr>
              <a:t>WMAN Applications: </a:t>
            </a:r>
          </a:p>
          <a:p>
            <a:pPr marL="457200" indent="-457200">
              <a:lnSpc>
                <a:spcPct val="150000"/>
              </a:lnSpc>
              <a:buFont typeface="Wingdings" panose="05000000000000000000" pitchFamily="2" charset="2"/>
              <a:buChar char="Ø"/>
            </a:pPr>
            <a:r>
              <a:rPr lang="en-US" sz="2600" i="1" dirty="0">
                <a:solidFill>
                  <a:schemeClr val="bg1"/>
                </a:solidFill>
                <a:latin typeface="Arial" panose="020B0604020202020204" pitchFamily="34" charset="0"/>
                <a:cs typeface="Arial" panose="020B0604020202020204" pitchFamily="34" charset="0"/>
              </a:rPr>
              <a:t>Wireless Service Provider Backhaul</a:t>
            </a:r>
          </a:p>
          <a:p>
            <a:pPr marL="457200" indent="-457200">
              <a:lnSpc>
                <a:spcPct val="150000"/>
              </a:lnSpc>
              <a:buFont typeface="Wingdings" panose="05000000000000000000" pitchFamily="2" charset="2"/>
              <a:buChar char="Ø"/>
            </a:pPr>
            <a:r>
              <a:rPr lang="en-US" sz="2600" i="1" dirty="0">
                <a:solidFill>
                  <a:schemeClr val="bg1"/>
                </a:solidFill>
                <a:latin typeface="Arial" panose="020B0604020202020204" pitchFamily="34" charset="0"/>
                <a:cs typeface="Arial" panose="020B0604020202020204" pitchFamily="34" charset="0"/>
              </a:rPr>
              <a:t>Banking Networks</a:t>
            </a:r>
          </a:p>
          <a:p>
            <a:pPr marL="457200" indent="-457200">
              <a:lnSpc>
                <a:spcPct val="150000"/>
              </a:lnSpc>
              <a:buFont typeface="Wingdings" panose="05000000000000000000" pitchFamily="2" charset="2"/>
              <a:buChar char="Ø"/>
            </a:pPr>
            <a:r>
              <a:rPr lang="en-US" sz="2600" i="1" dirty="0">
                <a:solidFill>
                  <a:schemeClr val="bg1"/>
                </a:solidFill>
                <a:latin typeface="Arial" panose="020B0604020202020204" pitchFamily="34" charset="0"/>
                <a:cs typeface="Arial" panose="020B0604020202020204" pitchFamily="34" charset="0"/>
              </a:rPr>
              <a:t>Education Networks</a:t>
            </a:r>
          </a:p>
          <a:p>
            <a:pPr marL="457200" indent="-457200">
              <a:lnSpc>
                <a:spcPct val="150000"/>
              </a:lnSpc>
              <a:buFont typeface="Wingdings" panose="05000000000000000000" pitchFamily="2" charset="2"/>
              <a:buChar char="Ø"/>
            </a:pPr>
            <a:r>
              <a:rPr lang="en-US" sz="2600" i="1" dirty="0">
                <a:solidFill>
                  <a:schemeClr val="bg1"/>
                </a:solidFill>
                <a:latin typeface="Arial" panose="020B0604020202020204" pitchFamily="34" charset="0"/>
                <a:cs typeface="Arial" panose="020B0604020202020204" pitchFamily="34" charset="0"/>
              </a:rPr>
              <a:t>Public Safety</a:t>
            </a:r>
          </a:p>
          <a:p>
            <a:pPr algn="just">
              <a:lnSpc>
                <a:spcPct val="150000"/>
              </a:lnSpc>
            </a:pPr>
            <a:r>
              <a:rPr lang="en-US" sz="2400" i="1" dirty="0">
                <a:solidFill>
                  <a:schemeClr val="bg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15623503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91D367A-4C8C-409F-93D9-FD02D0BC9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3" cy="6858001"/>
            <a:chOff x="0" y="-1"/>
            <a:chExt cx="12192003" cy="6858001"/>
          </a:xfrm>
        </p:grpSpPr>
        <p:sp useBgFill="1">
          <p:nvSpPr>
            <p:cNvPr id="11" name="Rectangle 10">
              <a:extLst>
                <a:ext uri="{FF2B5EF4-FFF2-40B4-BE49-F238E27FC236}">
                  <a16:creationId xmlns:a16="http://schemas.microsoft.com/office/drawing/2014/main" id="{50EC018E-7B11-4D3B-B7FE-DCFEC35F2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667FA462-522C-4B1C-A264-8880D5F357B3}"/>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pic>
        <p:nvPicPr>
          <p:cNvPr id="14" name="Picture 2">
            <a:extLst>
              <a:ext uri="{FF2B5EF4-FFF2-40B4-BE49-F238E27FC236}">
                <a16:creationId xmlns:a16="http://schemas.microsoft.com/office/drawing/2014/main" id="{7589240B-26BC-45BE-A858-3DF47A3922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6" name="Round Diagonal Corner Rectangle 6">
            <a:extLst>
              <a:ext uri="{FF2B5EF4-FFF2-40B4-BE49-F238E27FC236}">
                <a16:creationId xmlns:a16="http://schemas.microsoft.com/office/drawing/2014/main" id="{81E18780-A505-4639-9939-E204348C7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4" y="643466"/>
            <a:ext cx="10890781" cy="5571067"/>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FACBC14-3BD7-4A96-ADD3-28A8B6E7D078}"/>
              </a:ext>
            </a:extLst>
          </p:cNvPr>
          <p:cNvPicPr>
            <a:picLocks noChangeAspect="1"/>
          </p:cNvPicPr>
          <p:nvPr/>
        </p:nvPicPr>
        <p:blipFill>
          <a:blip r:embed="rId4">
            <a:lum bright="-20000" contrast="40000"/>
          </a:blip>
          <a:stretch>
            <a:fillRect/>
          </a:stretch>
        </p:blipFill>
        <p:spPr>
          <a:xfrm>
            <a:off x="2649560" y="966256"/>
            <a:ext cx="6878587" cy="4939770"/>
          </a:xfrm>
          <a:prstGeom prst="rect">
            <a:avLst/>
          </a:prstGeom>
        </p:spPr>
      </p:pic>
      <p:sp>
        <p:nvSpPr>
          <p:cNvPr id="2" name="Date Placeholder 1">
            <a:extLst>
              <a:ext uri="{FF2B5EF4-FFF2-40B4-BE49-F238E27FC236}">
                <a16:creationId xmlns:a16="http://schemas.microsoft.com/office/drawing/2014/main" id="{CBD08412-D004-4C47-94B3-37B13F7C7174}"/>
              </a:ext>
            </a:extLst>
          </p:cNvPr>
          <p:cNvSpPr>
            <a:spLocks noGrp="1"/>
          </p:cNvSpPr>
          <p:nvPr>
            <p:ph type="dt" sz="half" idx="10"/>
          </p:nvPr>
        </p:nvSpPr>
        <p:spPr/>
        <p:txBody>
          <a:bodyPr/>
          <a:lstStyle/>
          <a:p>
            <a:pPr>
              <a:spcAft>
                <a:spcPts val="600"/>
              </a:spcAft>
            </a:pPr>
            <a:fld id="{CCDE710F-57DB-4D63-8A94-AD2DCCB99BFA}" type="datetime1">
              <a:rPr lang="en-US" smtClean="0"/>
              <a:pPr>
                <a:spcAft>
                  <a:spcPts val="600"/>
                </a:spcAft>
              </a:pPr>
              <a:t>3/25/2023</a:t>
            </a:fld>
            <a:endParaRPr lang="en-US"/>
          </a:p>
        </p:txBody>
      </p:sp>
      <p:sp>
        <p:nvSpPr>
          <p:cNvPr id="3" name="Footer Placeholder 2">
            <a:extLst>
              <a:ext uri="{FF2B5EF4-FFF2-40B4-BE49-F238E27FC236}">
                <a16:creationId xmlns:a16="http://schemas.microsoft.com/office/drawing/2014/main" id="{B2BA93C3-8FE7-4E86-9B61-7E7F26034F54}"/>
              </a:ext>
            </a:extLst>
          </p:cNvPr>
          <p:cNvSpPr>
            <a:spLocks noGrp="1"/>
          </p:cNvSpPr>
          <p:nvPr>
            <p:ph type="ftr" sz="quarter" idx="11"/>
          </p:nvPr>
        </p:nvSpPr>
        <p:spPr/>
        <p:txBody>
          <a:bodyPr/>
          <a:lstStyle/>
          <a:p>
            <a:pPr>
              <a:spcAft>
                <a:spcPts val="600"/>
              </a:spcAft>
            </a:pPr>
            <a:r>
              <a:rPr lang="en-US"/>
              <a:t>WMAN-Module4</a:t>
            </a:r>
          </a:p>
        </p:txBody>
      </p:sp>
      <p:sp>
        <p:nvSpPr>
          <p:cNvPr id="4" name="Slide Number Placeholder 3">
            <a:extLst>
              <a:ext uri="{FF2B5EF4-FFF2-40B4-BE49-F238E27FC236}">
                <a16:creationId xmlns:a16="http://schemas.microsoft.com/office/drawing/2014/main" id="{F51149F9-EDEA-4A76-B21C-4314B2964C0E}"/>
              </a:ext>
            </a:extLst>
          </p:cNvPr>
          <p:cNvSpPr>
            <a:spLocks noGrp="1"/>
          </p:cNvSpPr>
          <p:nvPr>
            <p:ph type="sldNum" sz="quarter" idx="12"/>
          </p:nvPr>
        </p:nvSpPr>
        <p:spPr/>
        <p:txBody>
          <a:bodyPr/>
          <a:lstStyle/>
          <a:p>
            <a:pPr>
              <a:spcAft>
                <a:spcPts val="600"/>
              </a:spcAft>
            </a:pPr>
            <a:fld id="{1154CC57-00E6-44ED-989B-B00C0D0C72F1}" type="slidenum">
              <a:rPr lang="en-US" smtClean="0"/>
              <a:pPr>
                <a:spcAft>
                  <a:spcPts val="600"/>
                </a:spcAft>
              </a:pPr>
              <a:t>96</a:t>
            </a:fld>
            <a:endParaRPr lang="en-US"/>
          </a:p>
        </p:txBody>
      </p:sp>
    </p:spTree>
    <p:extLst>
      <p:ext uri="{BB962C8B-B14F-4D97-AF65-F5344CB8AC3E}">
        <p14:creationId xmlns:p14="http://schemas.microsoft.com/office/powerpoint/2010/main" val="423898783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91D367A-4C8C-409F-93D9-FD02D0BC9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3" cy="6858001"/>
            <a:chOff x="0" y="-1"/>
            <a:chExt cx="12192003" cy="6858001"/>
          </a:xfrm>
        </p:grpSpPr>
        <p:sp useBgFill="1">
          <p:nvSpPr>
            <p:cNvPr id="11" name="Rectangle 10">
              <a:extLst>
                <a:ext uri="{FF2B5EF4-FFF2-40B4-BE49-F238E27FC236}">
                  <a16:creationId xmlns:a16="http://schemas.microsoft.com/office/drawing/2014/main" id="{50EC018E-7B11-4D3B-B7FE-DCFEC35F2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667FA462-522C-4B1C-A264-8880D5F357B3}"/>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pic>
        <p:nvPicPr>
          <p:cNvPr id="14" name="Picture 2">
            <a:extLst>
              <a:ext uri="{FF2B5EF4-FFF2-40B4-BE49-F238E27FC236}">
                <a16:creationId xmlns:a16="http://schemas.microsoft.com/office/drawing/2014/main" id="{7589240B-26BC-45BE-A858-3DF47A3922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6" name="Round Diagonal Corner Rectangle 6">
            <a:extLst>
              <a:ext uri="{FF2B5EF4-FFF2-40B4-BE49-F238E27FC236}">
                <a16:creationId xmlns:a16="http://schemas.microsoft.com/office/drawing/2014/main" id="{81E18780-A505-4639-9939-E204348C7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4" y="643466"/>
            <a:ext cx="10890781" cy="5571067"/>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4A19385-72FE-40C2-8283-EBE5A7723B12}"/>
              </a:ext>
            </a:extLst>
          </p:cNvPr>
          <p:cNvPicPr>
            <a:picLocks noChangeAspect="1"/>
          </p:cNvPicPr>
          <p:nvPr/>
        </p:nvPicPr>
        <p:blipFill>
          <a:blip r:embed="rId4">
            <a:lum bright="-20000" contrast="40000"/>
          </a:blip>
          <a:stretch>
            <a:fillRect/>
          </a:stretch>
        </p:blipFill>
        <p:spPr>
          <a:xfrm>
            <a:off x="2298590" y="966256"/>
            <a:ext cx="7580528" cy="4939770"/>
          </a:xfrm>
          <a:prstGeom prst="rect">
            <a:avLst/>
          </a:prstGeom>
        </p:spPr>
      </p:pic>
      <p:sp>
        <p:nvSpPr>
          <p:cNvPr id="2" name="Date Placeholder 1">
            <a:extLst>
              <a:ext uri="{FF2B5EF4-FFF2-40B4-BE49-F238E27FC236}">
                <a16:creationId xmlns:a16="http://schemas.microsoft.com/office/drawing/2014/main" id="{26426A62-ABBD-4A65-96B9-0C0451A99AC4}"/>
              </a:ext>
            </a:extLst>
          </p:cNvPr>
          <p:cNvSpPr>
            <a:spLocks noGrp="1"/>
          </p:cNvSpPr>
          <p:nvPr>
            <p:ph type="dt" sz="half" idx="10"/>
          </p:nvPr>
        </p:nvSpPr>
        <p:spPr/>
        <p:txBody>
          <a:bodyPr/>
          <a:lstStyle/>
          <a:p>
            <a:pPr>
              <a:spcAft>
                <a:spcPts val="600"/>
              </a:spcAft>
            </a:pPr>
            <a:fld id="{CCDE710F-57DB-4D63-8A94-AD2DCCB99BFA}" type="datetime1">
              <a:rPr lang="en-US" smtClean="0"/>
              <a:pPr>
                <a:spcAft>
                  <a:spcPts val="600"/>
                </a:spcAft>
              </a:pPr>
              <a:t>3/25/2023</a:t>
            </a:fld>
            <a:endParaRPr lang="en-US"/>
          </a:p>
        </p:txBody>
      </p:sp>
      <p:sp>
        <p:nvSpPr>
          <p:cNvPr id="3" name="Footer Placeholder 2">
            <a:extLst>
              <a:ext uri="{FF2B5EF4-FFF2-40B4-BE49-F238E27FC236}">
                <a16:creationId xmlns:a16="http://schemas.microsoft.com/office/drawing/2014/main" id="{8E728CD2-9D96-4064-85C4-B73FA28022D9}"/>
              </a:ext>
            </a:extLst>
          </p:cNvPr>
          <p:cNvSpPr>
            <a:spLocks noGrp="1"/>
          </p:cNvSpPr>
          <p:nvPr>
            <p:ph type="ftr" sz="quarter" idx="11"/>
          </p:nvPr>
        </p:nvSpPr>
        <p:spPr/>
        <p:txBody>
          <a:bodyPr/>
          <a:lstStyle/>
          <a:p>
            <a:pPr>
              <a:spcAft>
                <a:spcPts val="600"/>
              </a:spcAft>
            </a:pPr>
            <a:r>
              <a:rPr lang="en-US"/>
              <a:t>WMAN-Module4</a:t>
            </a:r>
          </a:p>
        </p:txBody>
      </p:sp>
      <p:sp>
        <p:nvSpPr>
          <p:cNvPr id="4" name="Slide Number Placeholder 3">
            <a:extLst>
              <a:ext uri="{FF2B5EF4-FFF2-40B4-BE49-F238E27FC236}">
                <a16:creationId xmlns:a16="http://schemas.microsoft.com/office/drawing/2014/main" id="{EBE9F7A4-44DA-4097-968E-A81CEA920357}"/>
              </a:ext>
            </a:extLst>
          </p:cNvPr>
          <p:cNvSpPr>
            <a:spLocks noGrp="1"/>
          </p:cNvSpPr>
          <p:nvPr>
            <p:ph type="sldNum" sz="quarter" idx="12"/>
          </p:nvPr>
        </p:nvSpPr>
        <p:spPr/>
        <p:txBody>
          <a:bodyPr/>
          <a:lstStyle/>
          <a:p>
            <a:pPr>
              <a:spcAft>
                <a:spcPts val="600"/>
              </a:spcAft>
            </a:pPr>
            <a:fld id="{1154CC57-00E6-44ED-989B-B00C0D0C72F1}" type="slidenum">
              <a:rPr lang="en-US" smtClean="0"/>
              <a:pPr>
                <a:spcAft>
                  <a:spcPts val="600"/>
                </a:spcAft>
              </a:pPr>
              <a:t>97</a:t>
            </a:fld>
            <a:endParaRPr lang="en-US"/>
          </a:p>
        </p:txBody>
      </p:sp>
    </p:spTree>
    <p:extLst>
      <p:ext uri="{BB962C8B-B14F-4D97-AF65-F5344CB8AC3E}">
        <p14:creationId xmlns:p14="http://schemas.microsoft.com/office/powerpoint/2010/main" val="165875695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91D367A-4C8C-409F-93D9-FD02D0BC9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3" cy="6858001"/>
            <a:chOff x="0" y="-1"/>
            <a:chExt cx="12192003" cy="6858001"/>
          </a:xfrm>
        </p:grpSpPr>
        <p:sp useBgFill="1">
          <p:nvSpPr>
            <p:cNvPr id="12" name="Rectangle 11">
              <a:extLst>
                <a:ext uri="{FF2B5EF4-FFF2-40B4-BE49-F238E27FC236}">
                  <a16:creationId xmlns:a16="http://schemas.microsoft.com/office/drawing/2014/main" id="{50EC018E-7B11-4D3B-B7FE-DCFEC35F2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667FA462-522C-4B1C-A264-8880D5F357B3}"/>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pic>
        <p:nvPicPr>
          <p:cNvPr id="15" name="Picture 2">
            <a:extLst>
              <a:ext uri="{FF2B5EF4-FFF2-40B4-BE49-F238E27FC236}">
                <a16:creationId xmlns:a16="http://schemas.microsoft.com/office/drawing/2014/main" id="{7589240B-26BC-45BE-A858-3DF47A3922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7" name="Round Diagonal Corner Rectangle 6">
            <a:extLst>
              <a:ext uri="{FF2B5EF4-FFF2-40B4-BE49-F238E27FC236}">
                <a16:creationId xmlns:a16="http://schemas.microsoft.com/office/drawing/2014/main" id="{81E18780-A505-4639-9939-E204348C7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4" y="643466"/>
            <a:ext cx="10890781" cy="5571067"/>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E7021A9-5787-4347-A90A-8D2C89666AB9}"/>
              </a:ext>
            </a:extLst>
          </p:cNvPr>
          <p:cNvPicPr>
            <a:picLocks noChangeAspect="1"/>
          </p:cNvPicPr>
          <p:nvPr/>
        </p:nvPicPr>
        <p:blipFill>
          <a:blip r:embed="rId4">
            <a:lum bright="-20000" contrast="40000"/>
          </a:blip>
          <a:stretch>
            <a:fillRect/>
          </a:stretch>
        </p:blipFill>
        <p:spPr>
          <a:xfrm>
            <a:off x="1735158" y="966256"/>
            <a:ext cx="8707392" cy="4939770"/>
          </a:xfrm>
          <a:prstGeom prst="rect">
            <a:avLst/>
          </a:prstGeom>
        </p:spPr>
      </p:pic>
      <p:sp>
        <p:nvSpPr>
          <p:cNvPr id="2" name="Date Placeholder 1">
            <a:extLst>
              <a:ext uri="{FF2B5EF4-FFF2-40B4-BE49-F238E27FC236}">
                <a16:creationId xmlns:a16="http://schemas.microsoft.com/office/drawing/2014/main" id="{296A0134-1F9C-4580-956C-55090FAA15B7}"/>
              </a:ext>
            </a:extLst>
          </p:cNvPr>
          <p:cNvSpPr>
            <a:spLocks noGrp="1"/>
          </p:cNvSpPr>
          <p:nvPr>
            <p:ph type="dt" sz="half" idx="10"/>
          </p:nvPr>
        </p:nvSpPr>
        <p:spPr/>
        <p:txBody>
          <a:bodyPr/>
          <a:lstStyle/>
          <a:p>
            <a:pPr>
              <a:spcAft>
                <a:spcPts val="600"/>
              </a:spcAft>
            </a:pPr>
            <a:fld id="{CCDE710F-57DB-4D63-8A94-AD2DCCB99BFA}" type="datetime1">
              <a:rPr lang="en-US" smtClean="0"/>
              <a:pPr>
                <a:spcAft>
                  <a:spcPts val="600"/>
                </a:spcAft>
              </a:pPr>
              <a:t>3/25/2023</a:t>
            </a:fld>
            <a:endParaRPr lang="en-US"/>
          </a:p>
        </p:txBody>
      </p:sp>
      <p:sp>
        <p:nvSpPr>
          <p:cNvPr id="3" name="Footer Placeholder 2">
            <a:extLst>
              <a:ext uri="{FF2B5EF4-FFF2-40B4-BE49-F238E27FC236}">
                <a16:creationId xmlns:a16="http://schemas.microsoft.com/office/drawing/2014/main" id="{F8565217-BAE7-48C5-B78E-1FD2DFFB881A}"/>
              </a:ext>
            </a:extLst>
          </p:cNvPr>
          <p:cNvSpPr>
            <a:spLocks noGrp="1"/>
          </p:cNvSpPr>
          <p:nvPr>
            <p:ph type="ftr" sz="quarter" idx="11"/>
          </p:nvPr>
        </p:nvSpPr>
        <p:spPr/>
        <p:txBody>
          <a:bodyPr/>
          <a:lstStyle/>
          <a:p>
            <a:pPr>
              <a:spcAft>
                <a:spcPts val="600"/>
              </a:spcAft>
            </a:pPr>
            <a:r>
              <a:rPr lang="en-US"/>
              <a:t>WMAN-Module4</a:t>
            </a:r>
          </a:p>
        </p:txBody>
      </p:sp>
      <p:sp>
        <p:nvSpPr>
          <p:cNvPr id="4" name="Slide Number Placeholder 3">
            <a:extLst>
              <a:ext uri="{FF2B5EF4-FFF2-40B4-BE49-F238E27FC236}">
                <a16:creationId xmlns:a16="http://schemas.microsoft.com/office/drawing/2014/main" id="{83C854B8-CD3F-4D1F-8483-86074DB2774C}"/>
              </a:ext>
            </a:extLst>
          </p:cNvPr>
          <p:cNvSpPr>
            <a:spLocks noGrp="1"/>
          </p:cNvSpPr>
          <p:nvPr>
            <p:ph type="sldNum" sz="quarter" idx="12"/>
          </p:nvPr>
        </p:nvSpPr>
        <p:spPr/>
        <p:txBody>
          <a:bodyPr/>
          <a:lstStyle/>
          <a:p>
            <a:pPr>
              <a:spcAft>
                <a:spcPts val="600"/>
              </a:spcAft>
            </a:pPr>
            <a:fld id="{1154CC57-00E6-44ED-989B-B00C0D0C72F1}" type="slidenum">
              <a:rPr lang="en-US" smtClean="0"/>
              <a:pPr>
                <a:spcAft>
                  <a:spcPts val="600"/>
                </a:spcAft>
              </a:pPr>
              <a:t>98</a:t>
            </a:fld>
            <a:endParaRPr lang="en-US"/>
          </a:p>
        </p:txBody>
      </p:sp>
    </p:spTree>
    <p:extLst>
      <p:ext uri="{BB962C8B-B14F-4D97-AF65-F5344CB8AC3E}">
        <p14:creationId xmlns:p14="http://schemas.microsoft.com/office/powerpoint/2010/main" val="2217786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91D367A-4C8C-409F-93D9-FD02D0BC9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3" cy="6858001"/>
            <a:chOff x="0" y="-1"/>
            <a:chExt cx="12192003" cy="6858001"/>
          </a:xfrm>
        </p:grpSpPr>
        <p:sp useBgFill="1">
          <p:nvSpPr>
            <p:cNvPr id="11" name="Rectangle 10">
              <a:extLst>
                <a:ext uri="{FF2B5EF4-FFF2-40B4-BE49-F238E27FC236}">
                  <a16:creationId xmlns:a16="http://schemas.microsoft.com/office/drawing/2014/main" id="{50EC018E-7B11-4D3B-B7FE-DCFEC35F2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667FA462-522C-4B1C-A264-8880D5F357B3}"/>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pic>
        <p:nvPicPr>
          <p:cNvPr id="14" name="Picture 2">
            <a:extLst>
              <a:ext uri="{FF2B5EF4-FFF2-40B4-BE49-F238E27FC236}">
                <a16:creationId xmlns:a16="http://schemas.microsoft.com/office/drawing/2014/main" id="{7589240B-26BC-45BE-A858-3DF47A3922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6" name="Round Diagonal Corner Rectangle 6">
            <a:extLst>
              <a:ext uri="{FF2B5EF4-FFF2-40B4-BE49-F238E27FC236}">
                <a16:creationId xmlns:a16="http://schemas.microsoft.com/office/drawing/2014/main" id="{81E18780-A505-4639-9939-E204348C7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4" y="643466"/>
            <a:ext cx="10890781" cy="5571067"/>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A613582-967F-4398-A757-F3068CB8905F}"/>
              </a:ext>
            </a:extLst>
          </p:cNvPr>
          <p:cNvPicPr>
            <a:picLocks noChangeAspect="1"/>
          </p:cNvPicPr>
          <p:nvPr/>
        </p:nvPicPr>
        <p:blipFill>
          <a:blip r:embed="rId4">
            <a:lum bright="-20000" contrast="40000"/>
          </a:blip>
          <a:stretch>
            <a:fillRect/>
          </a:stretch>
        </p:blipFill>
        <p:spPr>
          <a:xfrm>
            <a:off x="2684040" y="966256"/>
            <a:ext cx="6809627" cy="4939770"/>
          </a:xfrm>
          <a:prstGeom prst="rect">
            <a:avLst/>
          </a:prstGeom>
        </p:spPr>
      </p:pic>
      <p:sp>
        <p:nvSpPr>
          <p:cNvPr id="2" name="Date Placeholder 1">
            <a:extLst>
              <a:ext uri="{FF2B5EF4-FFF2-40B4-BE49-F238E27FC236}">
                <a16:creationId xmlns:a16="http://schemas.microsoft.com/office/drawing/2014/main" id="{8276D0C9-D6AB-45E2-B15E-F72198E05324}"/>
              </a:ext>
            </a:extLst>
          </p:cNvPr>
          <p:cNvSpPr>
            <a:spLocks noGrp="1"/>
          </p:cNvSpPr>
          <p:nvPr>
            <p:ph type="dt" sz="half" idx="10"/>
          </p:nvPr>
        </p:nvSpPr>
        <p:spPr/>
        <p:txBody>
          <a:bodyPr/>
          <a:lstStyle/>
          <a:p>
            <a:pPr>
              <a:spcAft>
                <a:spcPts val="600"/>
              </a:spcAft>
            </a:pPr>
            <a:fld id="{CCDE710F-57DB-4D63-8A94-AD2DCCB99BFA}" type="datetime1">
              <a:rPr lang="en-US" smtClean="0"/>
              <a:pPr>
                <a:spcAft>
                  <a:spcPts val="600"/>
                </a:spcAft>
              </a:pPr>
              <a:t>3/25/2023</a:t>
            </a:fld>
            <a:endParaRPr lang="en-US"/>
          </a:p>
        </p:txBody>
      </p:sp>
      <p:sp>
        <p:nvSpPr>
          <p:cNvPr id="3" name="Footer Placeholder 2">
            <a:extLst>
              <a:ext uri="{FF2B5EF4-FFF2-40B4-BE49-F238E27FC236}">
                <a16:creationId xmlns:a16="http://schemas.microsoft.com/office/drawing/2014/main" id="{9CF78BBB-85DA-44E2-B00C-0C4767BBA2A0}"/>
              </a:ext>
            </a:extLst>
          </p:cNvPr>
          <p:cNvSpPr>
            <a:spLocks noGrp="1"/>
          </p:cNvSpPr>
          <p:nvPr>
            <p:ph type="ftr" sz="quarter" idx="11"/>
          </p:nvPr>
        </p:nvSpPr>
        <p:spPr/>
        <p:txBody>
          <a:bodyPr/>
          <a:lstStyle/>
          <a:p>
            <a:pPr>
              <a:spcAft>
                <a:spcPts val="600"/>
              </a:spcAft>
            </a:pPr>
            <a:r>
              <a:rPr lang="en-US"/>
              <a:t>WMAN-Module4</a:t>
            </a:r>
          </a:p>
        </p:txBody>
      </p:sp>
      <p:sp>
        <p:nvSpPr>
          <p:cNvPr id="4" name="Slide Number Placeholder 3">
            <a:extLst>
              <a:ext uri="{FF2B5EF4-FFF2-40B4-BE49-F238E27FC236}">
                <a16:creationId xmlns:a16="http://schemas.microsoft.com/office/drawing/2014/main" id="{CE2F4A26-E519-4AA3-A412-3B4268F9FD78}"/>
              </a:ext>
            </a:extLst>
          </p:cNvPr>
          <p:cNvSpPr>
            <a:spLocks noGrp="1"/>
          </p:cNvSpPr>
          <p:nvPr>
            <p:ph type="sldNum" sz="quarter" idx="12"/>
          </p:nvPr>
        </p:nvSpPr>
        <p:spPr/>
        <p:txBody>
          <a:bodyPr/>
          <a:lstStyle/>
          <a:p>
            <a:pPr>
              <a:spcAft>
                <a:spcPts val="600"/>
              </a:spcAft>
            </a:pPr>
            <a:fld id="{1154CC57-00E6-44ED-989B-B00C0D0C72F1}" type="slidenum">
              <a:rPr lang="en-US" smtClean="0"/>
              <a:pPr>
                <a:spcAft>
                  <a:spcPts val="600"/>
                </a:spcAft>
              </a:pPr>
              <a:t>99</a:t>
            </a:fld>
            <a:endParaRPr lang="en-US"/>
          </a:p>
        </p:txBody>
      </p:sp>
    </p:spTree>
    <p:extLst>
      <p:ext uri="{BB962C8B-B14F-4D97-AF65-F5344CB8AC3E}">
        <p14:creationId xmlns:p14="http://schemas.microsoft.com/office/powerpoint/2010/main" val="42105013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34802</TotalTime>
  <Words>17938</Words>
  <Application>Microsoft Office PowerPoint</Application>
  <PresentationFormat>Widescreen</PresentationFormat>
  <Paragraphs>1530</Paragraphs>
  <Slides>223</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223</vt:i4>
      </vt:variant>
    </vt:vector>
  </HeadingPairs>
  <TitlesOfParts>
    <vt:vector size="234" baseType="lpstr">
      <vt:lpstr>Algerian</vt:lpstr>
      <vt:lpstr>Arial</vt:lpstr>
      <vt:lpstr>Arial</vt:lpstr>
      <vt:lpstr>Calibri</vt:lpstr>
      <vt:lpstr>FSBrabo</vt:lpstr>
      <vt:lpstr>Roboto</vt:lpstr>
      <vt:lpstr>Sabon-Roman</vt:lpstr>
      <vt:lpstr>Times New Roman</vt:lpstr>
      <vt:lpstr>Tw Cen MT</vt:lpstr>
      <vt:lpstr>Wingdings</vt:lpstr>
      <vt:lpstr>Circuit</vt:lpstr>
      <vt:lpstr>Module 3  Wireless Metropolitan and Local Area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Vedant Chaudhari</cp:lastModifiedBy>
  <cp:revision>139</cp:revision>
  <dcterms:created xsi:type="dcterms:W3CDTF">2020-03-02T17:06:02Z</dcterms:created>
  <dcterms:modified xsi:type="dcterms:W3CDTF">2023-03-25T15:45:44Z</dcterms:modified>
</cp:coreProperties>
</file>