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0" r:id="rId3"/>
    <p:sldId id="291" r:id="rId4"/>
    <p:sldId id="292" r:id="rId5"/>
    <p:sldId id="293" r:id="rId6"/>
    <p:sldId id="289" r:id="rId7"/>
    <p:sldId id="295" r:id="rId8"/>
    <p:sldId id="298" r:id="rId9"/>
    <p:sldId id="296" r:id="rId10"/>
    <p:sldId id="297" r:id="rId11"/>
    <p:sldId id="299" r:id="rId12"/>
    <p:sldId id="300" r:id="rId13"/>
    <p:sldId id="301" r:id="rId14"/>
    <p:sldId id="302"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 id="284" r:id="rId43"/>
    <p:sldId id="285" r:id="rId44"/>
    <p:sldId id="286" r:id="rId45"/>
    <p:sldId id="287" r:id="rId46"/>
    <p:sldId id="288"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DFE5DB0-06D2-4E1A-B3B9-13FFF8E0129A}"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7212E-3565-47D7-ACAD-72799FF3007B}" type="slidenum">
              <a:rPr lang="en-US" smtClean="0"/>
              <a:t>‹#›</a:t>
            </a:fld>
            <a:endParaRPr lang="en-US"/>
          </a:p>
        </p:txBody>
      </p:sp>
    </p:spTree>
    <p:extLst>
      <p:ext uri="{BB962C8B-B14F-4D97-AF65-F5344CB8AC3E}">
        <p14:creationId xmlns:p14="http://schemas.microsoft.com/office/powerpoint/2010/main" val="2292792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FE5DB0-06D2-4E1A-B3B9-13FFF8E0129A}"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7212E-3565-47D7-ACAD-72799FF3007B}" type="slidenum">
              <a:rPr lang="en-US" smtClean="0"/>
              <a:t>‹#›</a:t>
            </a:fld>
            <a:endParaRPr lang="en-US"/>
          </a:p>
        </p:txBody>
      </p:sp>
    </p:spTree>
    <p:extLst>
      <p:ext uri="{BB962C8B-B14F-4D97-AF65-F5344CB8AC3E}">
        <p14:creationId xmlns:p14="http://schemas.microsoft.com/office/powerpoint/2010/main" val="1051137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FE5DB0-06D2-4E1A-B3B9-13FFF8E0129A}"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7212E-3565-47D7-ACAD-72799FF3007B}" type="slidenum">
              <a:rPr lang="en-US" smtClean="0"/>
              <a:t>‹#›</a:t>
            </a:fld>
            <a:endParaRPr lang="en-US"/>
          </a:p>
        </p:txBody>
      </p:sp>
    </p:spTree>
    <p:extLst>
      <p:ext uri="{BB962C8B-B14F-4D97-AF65-F5344CB8AC3E}">
        <p14:creationId xmlns:p14="http://schemas.microsoft.com/office/powerpoint/2010/main" val="2815412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FE5DB0-06D2-4E1A-B3B9-13FFF8E0129A}"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7212E-3565-47D7-ACAD-72799FF3007B}" type="slidenum">
              <a:rPr lang="en-US" smtClean="0"/>
              <a:t>‹#›</a:t>
            </a:fld>
            <a:endParaRPr lang="en-US"/>
          </a:p>
        </p:txBody>
      </p:sp>
    </p:spTree>
    <p:extLst>
      <p:ext uri="{BB962C8B-B14F-4D97-AF65-F5344CB8AC3E}">
        <p14:creationId xmlns:p14="http://schemas.microsoft.com/office/powerpoint/2010/main" val="3933148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FE5DB0-06D2-4E1A-B3B9-13FFF8E0129A}"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C7212E-3565-47D7-ACAD-72799FF3007B}" type="slidenum">
              <a:rPr lang="en-US" smtClean="0"/>
              <a:t>‹#›</a:t>
            </a:fld>
            <a:endParaRPr lang="en-US"/>
          </a:p>
        </p:txBody>
      </p:sp>
    </p:spTree>
    <p:extLst>
      <p:ext uri="{BB962C8B-B14F-4D97-AF65-F5344CB8AC3E}">
        <p14:creationId xmlns:p14="http://schemas.microsoft.com/office/powerpoint/2010/main" val="2307546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FE5DB0-06D2-4E1A-B3B9-13FFF8E0129A}" type="datetimeFigureOut">
              <a:rPr lang="en-US" smtClean="0"/>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C7212E-3565-47D7-ACAD-72799FF3007B}" type="slidenum">
              <a:rPr lang="en-US" smtClean="0"/>
              <a:t>‹#›</a:t>
            </a:fld>
            <a:endParaRPr lang="en-US"/>
          </a:p>
        </p:txBody>
      </p:sp>
    </p:spTree>
    <p:extLst>
      <p:ext uri="{BB962C8B-B14F-4D97-AF65-F5344CB8AC3E}">
        <p14:creationId xmlns:p14="http://schemas.microsoft.com/office/powerpoint/2010/main" val="1635777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FE5DB0-06D2-4E1A-B3B9-13FFF8E0129A}" type="datetimeFigureOut">
              <a:rPr lang="en-US" smtClean="0"/>
              <a:t>5/11/2023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C7212E-3565-47D7-ACAD-72799FF3007B}" type="slidenum">
              <a:rPr lang="en-US" smtClean="0"/>
              <a:t>‹#›</a:t>
            </a:fld>
            <a:endParaRPr lang="en-US"/>
          </a:p>
        </p:txBody>
      </p:sp>
    </p:spTree>
    <p:extLst>
      <p:ext uri="{BB962C8B-B14F-4D97-AF65-F5344CB8AC3E}">
        <p14:creationId xmlns:p14="http://schemas.microsoft.com/office/powerpoint/2010/main" val="1723887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FE5DB0-06D2-4E1A-B3B9-13FFF8E0129A}" type="datetimeFigureOut">
              <a:rPr lang="en-US" smtClean="0"/>
              <a:t>5/11/2023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C7212E-3565-47D7-ACAD-72799FF3007B}" type="slidenum">
              <a:rPr lang="en-US" smtClean="0"/>
              <a:t>‹#›</a:t>
            </a:fld>
            <a:endParaRPr lang="en-US"/>
          </a:p>
        </p:txBody>
      </p:sp>
    </p:spTree>
    <p:extLst>
      <p:ext uri="{BB962C8B-B14F-4D97-AF65-F5344CB8AC3E}">
        <p14:creationId xmlns:p14="http://schemas.microsoft.com/office/powerpoint/2010/main" val="403407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FE5DB0-06D2-4E1A-B3B9-13FFF8E0129A}" type="datetimeFigureOut">
              <a:rPr lang="en-US" smtClean="0"/>
              <a:t>5/11/2023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C7212E-3565-47D7-ACAD-72799FF3007B}" type="slidenum">
              <a:rPr lang="en-US" smtClean="0"/>
              <a:t>‹#›</a:t>
            </a:fld>
            <a:endParaRPr lang="en-US"/>
          </a:p>
        </p:txBody>
      </p:sp>
    </p:spTree>
    <p:extLst>
      <p:ext uri="{BB962C8B-B14F-4D97-AF65-F5344CB8AC3E}">
        <p14:creationId xmlns:p14="http://schemas.microsoft.com/office/powerpoint/2010/main" val="1469005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FE5DB0-06D2-4E1A-B3B9-13FFF8E0129A}" type="datetimeFigureOut">
              <a:rPr lang="en-US" smtClean="0"/>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C7212E-3565-47D7-ACAD-72799FF3007B}" type="slidenum">
              <a:rPr lang="en-US" smtClean="0"/>
              <a:t>‹#›</a:t>
            </a:fld>
            <a:endParaRPr lang="en-US"/>
          </a:p>
        </p:txBody>
      </p:sp>
    </p:spTree>
    <p:extLst>
      <p:ext uri="{BB962C8B-B14F-4D97-AF65-F5344CB8AC3E}">
        <p14:creationId xmlns:p14="http://schemas.microsoft.com/office/powerpoint/2010/main" val="1927434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FE5DB0-06D2-4E1A-B3B9-13FFF8E0129A}" type="datetimeFigureOut">
              <a:rPr lang="en-US" smtClean="0"/>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C7212E-3565-47D7-ACAD-72799FF3007B}" type="slidenum">
              <a:rPr lang="en-US" smtClean="0"/>
              <a:t>‹#›</a:t>
            </a:fld>
            <a:endParaRPr lang="en-US"/>
          </a:p>
        </p:txBody>
      </p:sp>
    </p:spTree>
    <p:extLst>
      <p:ext uri="{BB962C8B-B14F-4D97-AF65-F5344CB8AC3E}">
        <p14:creationId xmlns:p14="http://schemas.microsoft.com/office/powerpoint/2010/main" val="351791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FE5DB0-06D2-4E1A-B3B9-13FFF8E0129A}" type="datetimeFigureOut">
              <a:rPr lang="en-US" smtClean="0"/>
              <a:t>5/11/2023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C7212E-3565-47D7-ACAD-72799FF3007B}" type="slidenum">
              <a:rPr lang="en-US" smtClean="0"/>
              <a:t>‹#›</a:t>
            </a:fld>
            <a:endParaRPr lang="en-US"/>
          </a:p>
        </p:txBody>
      </p:sp>
    </p:spTree>
    <p:extLst>
      <p:ext uri="{BB962C8B-B14F-4D97-AF65-F5344CB8AC3E}">
        <p14:creationId xmlns:p14="http://schemas.microsoft.com/office/powerpoint/2010/main" val="4142178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 5</a:t>
            </a:r>
            <a:br>
              <a:rPr lang="en-US" dirty="0"/>
            </a:br>
            <a:r>
              <a:rPr lang="en-US" dirty="0"/>
              <a:t>Wireless Network Security</a:t>
            </a:r>
          </a:p>
        </p:txBody>
      </p:sp>
      <p:sp>
        <p:nvSpPr>
          <p:cNvPr id="3" name="Subtitle 2"/>
          <p:cNvSpPr>
            <a:spLocks noGrp="1"/>
          </p:cNvSpPr>
          <p:nvPr>
            <p:ph type="subTitle" idx="1"/>
          </p:nvPr>
        </p:nvSpPr>
        <p:spPr/>
        <p:txBody>
          <a:bodyPr>
            <a:normAutofit lnSpcReduction="10000"/>
          </a:bodyPr>
          <a:lstStyle/>
          <a:p>
            <a:r>
              <a:rPr lang="en-US" dirty="0"/>
              <a:t>Security in GSM; UMTS Security; Bluetooth Security; WEP; WPA2. </a:t>
            </a:r>
          </a:p>
          <a:p>
            <a:endParaRPr lang="en-US" dirty="0"/>
          </a:p>
          <a:p>
            <a:endParaRPr lang="en-US" dirty="0"/>
          </a:p>
          <a:p>
            <a:r>
              <a:rPr lang="en-US" dirty="0"/>
              <a:t>Self-learning Topics :- Study of Wireless Security Tools.</a:t>
            </a:r>
          </a:p>
        </p:txBody>
      </p:sp>
    </p:spTree>
    <p:extLst>
      <p:ext uri="{BB962C8B-B14F-4D97-AF65-F5344CB8AC3E}">
        <p14:creationId xmlns:p14="http://schemas.microsoft.com/office/powerpoint/2010/main" val="2663262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322" y="304800"/>
            <a:ext cx="9912626" cy="838200"/>
          </a:xfrm>
        </p:spPr>
        <p:txBody>
          <a:bodyPr>
            <a:normAutofit fontScale="90000"/>
          </a:bodyPr>
          <a:lstStyle/>
          <a:p>
            <a:r>
              <a:rPr lang="en-US" b="1" dirty="0">
                <a:latin typeface="Times New Roman" pitchFamily="18" charset="0"/>
                <a:cs typeface="Times New Roman" pitchFamily="18" charset="0"/>
              </a:rPr>
              <a:t>Steps of Authentication and Key Agreement procedure: (cont)</a:t>
            </a:r>
          </a:p>
        </p:txBody>
      </p:sp>
      <p:sp>
        <p:nvSpPr>
          <p:cNvPr id="3" name="Content Placeholder 2"/>
          <p:cNvSpPr>
            <a:spLocks noGrp="1"/>
          </p:cNvSpPr>
          <p:nvPr>
            <p:ph idx="1"/>
          </p:nvPr>
        </p:nvSpPr>
        <p:spPr>
          <a:xfrm>
            <a:off x="0" y="1600200"/>
            <a:ext cx="12094464" cy="4648200"/>
          </a:xfrm>
        </p:spPr>
        <p:txBody>
          <a:bodyPr>
            <a:noAutofit/>
          </a:bodyPr>
          <a:lstStyle/>
          <a:p>
            <a:r>
              <a:rPr lang="en-US" sz="2400" dirty="0">
                <a:latin typeface="Times New Roman" pitchFamily="18" charset="0"/>
                <a:cs typeface="Times New Roman" pitchFamily="18" charset="0"/>
              </a:rPr>
              <a:t>With the aid of the private secret key K, the mobile subscriber is able to verify that the received challenge data could only have been constructed by someone who had access to the same secret key K. </a:t>
            </a:r>
          </a:p>
          <a:p>
            <a:pPr>
              <a:buFont typeface="Arial" pitchFamily="34" charset="0"/>
              <a:buChar char="•"/>
            </a:pPr>
            <a:r>
              <a:rPr lang="en-US" sz="2400" dirty="0">
                <a:latin typeface="Times New Roman" pitchFamily="18" charset="0"/>
                <a:cs typeface="Times New Roman" pitchFamily="18" charset="0"/>
              </a:rPr>
              <a:t>The USIM will also verify that the AV has not expired by checking its Sequence Number (SEQ) field</a:t>
            </a:r>
          </a:p>
          <a:p>
            <a:pPr>
              <a:buFont typeface="Arial" pitchFamily="34" charset="0"/>
              <a:buChar char="•"/>
            </a:pPr>
            <a:r>
              <a:rPr lang="en-US" sz="2400" dirty="0">
                <a:latin typeface="Times New Roman" pitchFamily="18" charset="0"/>
                <a:cs typeface="Times New Roman" pitchFamily="18" charset="0"/>
              </a:rPr>
              <a:t>Provided that the network can be authenticated and that the AV is still valid, the USIM proceeds to generate a Confidentiality Key (CK), an Integrity Key (IK) and a Response for the network (RES). </a:t>
            </a:r>
          </a:p>
          <a:p>
            <a:r>
              <a:rPr lang="en-US" sz="2400" b="1" dirty="0">
                <a:latin typeface="Times New Roman" pitchFamily="18" charset="0"/>
                <a:cs typeface="Times New Roman" pitchFamily="18" charset="0"/>
              </a:rPr>
              <a:t>Step </a:t>
            </a:r>
            <a:r>
              <a:rPr lang="en-US" sz="2400" dirty="0">
                <a:latin typeface="Times New Roman" pitchFamily="18" charset="0"/>
                <a:cs typeface="Times New Roman" pitchFamily="18" charset="0"/>
              </a:rPr>
              <a:t>6. The mobile subscriber responds with RES to the visited network. </a:t>
            </a:r>
          </a:p>
          <a:p>
            <a:r>
              <a:rPr lang="en-US" sz="2400" b="1" dirty="0">
                <a:latin typeface="Times New Roman" pitchFamily="18" charset="0"/>
                <a:cs typeface="Times New Roman" pitchFamily="18" charset="0"/>
              </a:rPr>
              <a:t>Step </a:t>
            </a:r>
            <a:r>
              <a:rPr lang="en-US" sz="2400" dirty="0">
                <a:latin typeface="Times New Roman" pitchFamily="18" charset="0"/>
                <a:cs typeface="Times New Roman" pitchFamily="18" charset="0"/>
              </a:rPr>
              <a:t>7. Visited network's VLR/SGSN verifies that response is correct by comparing the Expected Response (XRES) from the current AV with the Response (RES) received from the mobile subscriber's USIM</a:t>
            </a:r>
          </a:p>
          <a:p>
            <a:pPr>
              <a:buFont typeface="Arial" pitchFamily="34" charset="0"/>
              <a:buChar char="•"/>
            </a:pPr>
            <a:endParaRPr lang="en-US" sz="2000" dirty="0">
              <a:latin typeface="Arial" pitchFamily="34" charset="0"/>
              <a:cs typeface="Arial" pitchFamily="34" charset="0"/>
            </a:endParaRPr>
          </a:p>
          <a:p>
            <a:endParaRPr lang="en-US" sz="2000" dirty="0"/>
          </a:p>
        </p:txBody>
      </p:sp>
      <p:sp>
        <p:nvSpPr>
          <p:cNvPr id="4" name="Slide Number Placeholder 3"/>
          <p:cNvSpPr>
            <a:spLocks noGrp="1"/>
          </p:cNvSpPr>
          <p:nvPr>
            <p:ph type="sldNum" sz="quarter" idx="12"/>
          </p:nvPr>
        </p:nvSpPr>
        <p:spPr/>
        <p:txBody>
          <a:bodyPr/>
          <a:lstStyle/>
          <a:p>
            <a:fld id="{1B6A8143-A93A-433E-8699-05716DE4F122}" type="slidenum">
              <a:rPr lang="en-US" smtClean="0"/>
              <a:pPr/>
              <a:t>10</a:t>
            </a:fld>
            <a:endParaRPr lang="en-US"/>
          </a:p>
        </p:txBody>
      </p:sp>
      <p:pic>
        <p:nvPicPr>
          <p:cNvPr id="6" name="Picture 2" descr="Haast 3G mobile tower gets operational for enhanced connectivity in NZ |  Agency-Wire">
            <a:extLst>
              <a:ext uri="{FF2B5EF4-FFF2-40B4-BE49-F238E27FC236}">
                <a16:creationId xmlns:a16="http://schemas.microsoft.com/office/drawing/2014/main" id="{0B27D329-075A-4557-A875-FD8AB80DA2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05448" y="0"/>
            <a:ext cx="1386551"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1206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358" y="269592"/>
            <a:ext cx="10515600" cy="726696"/>
          </a:xfrm>
        </p:spPr>
        <p:txBody>
          <a:bodyPr/>
          <a:lstStyle/>
          <a:p>
            <a:r>
              <a:rPr lang="en-US" dirty="0"/>
              <a:t>UMTS Subscriber to UMTS Network</a:t>
            </a:r>
          </a:p>
        </p:txBody>
      </p:sp>
      <p:sp>
        <p:nvSpPr>
          <p:cNvPr id="3" name="Content Placeholder 2"/>
          <p:cNvSpPr>
            <a:spLocks noGrp="1"/>
          </p:cNvSpPr>
          <p:nvPr>
            <p:ph idx="1"/>
          </p:nvPr>
        </p:nvSpPr>
        <p:spPr>
          <a:xfrm>
            <a:off x="483358" y="996288"/>
            <a:ext cx="11499376" cy="5407688"/>
          </a:xfrm>
        </p:spPr>
        <p:txBody>
          <a:bodyPr>
            <a:normAutofit fontScale="25000" lnSpcReduction="20000"/>
          </a:bodyPr>
          <a:lstStyle/>
          <a:p>
            <a:pPr marL="0" indent="0">
              <a:buNone/>
            </a:pPr>
            <a:r>
              <a:rPr lang="en-US" sz="5600" dirty="0"/>
              <a:t>Both the network and the mobile station supports all the security mechanisms of UMTS. </a:t>
            </a:r>
          </a:p>
          <a:p>
            <a:r>
              <a:rPr lang="en-US" sz="9600" dirty="0"/>
              <a:t>Authentication and Key agreement is as follows −</a:t>
            </a:r>
          </a:p>
          <a:p>
            <a:r>
              <a:rPr lang="en-US" sz="9600" dirty="0"/>
              <a:t>The mobile station and the base station to establish a radio resource control connection (RRC connection). During the establishment of the connection the mobile station sends its security capabilities to the base station. Security features include UMTS integrity and encryption algorithms supported and possibly GSM encryption capabilities as well.</a:t>
            </a:r>
          </a:p>
          <a:p>
            <a:r>
              <a:rPr lang="en-US" sz="9600" dirty="0"/>
              <a:t>The mobile station sends its temporary identity TMSI current on the network.</a:t>
            </a:r>
          </a:p>
          <a:p>
            <a:r>
              <a:rPr lang="en-US" sz="9600" dirty="0"/>
              <a:t>If the network cannot solve the TMSI, he asks the mobile station to send its permanent identity and the mobile stations responding to the request with the IMSI.</a:t>
            </a:r>
          </a:p>
          <a:p>
            <a:r>
              <a:rPr lang="en-US" sz="9600" dirty="0"/>
              <a:t>The visited network requests authentication of the home network of the mobile station data.</a:t>
            </a:r>
          </a:p>
          <a:p>
            <a:r>
              <a:rPr lang="en-US" sz="9600" dirty="0"/>
              <a:t>The home network returns a random challenge RAND, the corresponding authentication token AUTN, authentication</a:t>
            </a:r>
          </a:p>
          <a:p>
            <a:r>
              <a:rPr lang="en-US" sz="9600" dirty="0"/>
              <a:t>Response XRES, integrity key IK and the encryption key CK.</a:t>
            </a:r>
          </a:p>
          <a:p>
            <a:r>
              <a:rPr lang="en-US" sz="9600" dirty="0"/>
              <a:t>The visited network sends RAND authentication challenge and authentication token AUTN to the mobile Station.</a:t>
            </a:r>
          </a:p>
        </p:txBody>
      </p:sp>
    </p:spTree>
    <p:extLst>
      <p:ext uri="{BB962C8B-B14F-4D97-AF65-F5344CB8AC3E}">
        <p14:creationId xmlns:p14="http://schemas.microsoft.com/office/powerpoint/2010/main" val="2743374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8641" y="324371"/>
            <a:ext cx="10953465" cy="6390328"/>
          </a:xfrm>
        </p:spPr>
        <p:txBody>
          <a:bodyPr>
            <a:normAutofit fontScale="92500" lnSpcReduction="10000"/>
          </a:bodyPr>
          <a:lstStyle/>
          <a:p>
            <a:r>
              <a:rPr lang="en-US" dirty="0"/>
              <a:t>The mobile station checks AUTN and calculates the authentication response. If AUTN is corrected.</a:t>
            </a:r>
          </a:p>
          <a:p>
            <a:r>
              <a:rPr lang="en-US" dirty="0"/>
              <a:t>The mobile station sends its authentication response RES to the visited network</a:t>
            </a:r>
            <a:r>
              <a:rPr lang="en-US" sz="1600" dirty="0"/>
              <a:t>.</a:t>
            </a:r>
          </a:p>
          <a:p>
            <a:r>
              <a:rPr lang="en-US" dirty="0"/>
              <a:t>Mobile station ignores the message.</a:t>
            </a:r>
          </a:p>
          <a:p>
            <a:r>
              <a:rPr lang="en-US" dirty="0"/>
              <a:t>Visiting the network checks if RES = XRES and decide which security algorithms radio subsystem is allowed to use.</a:t>
            </a:r>
          </a:p>
          <a:p>
            <a:r>
              <a:rPr lang="en-US" dirty="0"/>
              <a:t>The visited network sends algorithms admitted to the radio subsystem.</a:t>
            </a:r>
          </a:p>
          <a:p>
            <a:r>
              <a:rPr lang="en-US" dirty="0"/>
              <a:t>The radio access network decides permit (s) algorithms to use.</a:t>
            </a:r>
          </a:p>
          <a:p>
            <a:r>
              <a:rPr lang="en-US" dirty="0"/>
              <a:t>The radio access network informs the mobile station of their choice in the security mode command message.</a:t>
            </a:r>
          </a:p>
          <a:p>
            <a:r>
              <a:rPr lang="en-US" dirty="0"/>
              <a:t>The message also includes the network security features received from the mobile station in step 1.</a:t>
            </a:r>
          </a:p>
          <a:p>
            <a:r>
              <a:rPr lang="en-US" dirty="0"/>
              <a:t>This message is integrity protected with the integrity key IK.</a:t>
            </a:r>
          </a:p>
          <a:p>
            <a:r>
              <a:rPr lang="en-US" dirty="0"/>
              <a:t>The mobile station confirms the protection of the integrity and verify the accuracy of the safety functions.</a:t>
            </a:r>
          </a:p>
          <a:p>
            <a:endParaRPr lang="en-US" dirty="0"/>
          </a:p>
        </p:txBody>
      </p:sp>
    </p:spTree>
    <p:extLst>
      <p:ext uri="{BB962C8B-B14F-4D97-AF65-F5344CB8AC3E}">
        <p14:creationId xmlns:p14="http://schemas.microsoft.com/office/powerpoint/2010/main" val="1029563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UMTS Subscriber to GSM Base Station</a:t>
            </a:r>
            <a:br>
              <a:rPr lang="en-US" sz="4000" dirty="0"/>
            </a:br>
            <a:endParaRPr lang="en-US" sz="4000" dirty="0"/>
          </a:p>
        </p:txBody>
      </p:sp>
      <p:sp>
        <p:nvSpPr>
          <p:cNvPr id="3" name="Content Placeholder 2"/>
          <p:cNvSpPr>
            <a:spLocks noGrp="1"/>
          </p:cNvSpPr>
          <p:nvPr>
            <p:ph idx="1"/>
          </p:nvPr>
        </p:nvSpPr>
        <p:spPr>
          <a:xfrm>
            <a:off x="838199" y="1690687"/>
            <a:ext cx="10776045" cy="4901181"/>
          </a:xfrm>
        </p:spPr>
        <p:txBody>
          <a:bodyPr>
            <a:normAutofit/>
          </a:bodyPr>
          <a:lstStyle/>
          <a:p>
            <a:r>
              <a:rPr lang="en-US" dirty="0"/>
              <a:t>The mobile unit (subscriber UMTS) supports both USIM and SIM application. </a:t>
            </a:r>
          </a:p>
          <a:p>
            <a:r>
              <a:rPr lang="en-US" dirty="0"/>
              <a:t>The base station system uses GSM while the VLR / MSC technology components are respectively the UMTS SGSN. </a:t>
            </a:r>
          </a:p>
          <a:p>
            <a:r>
              <a:rPr lang="en-US" dirty="0"/>
              <a:t>The mobile station and the core network both support all security mechanisms of UMTS. </a:t>
            </a:r>
          </a:p>
          <a:p>
            <a:r>
              <a:rPr lang="en-US" dirty="0"/>
              <a:t>However, the base station system GSM (BSS) does not support the protection of the integrity and uses the GSM encryption algorithms. </a:t>
            </a:r>
          </a:p>
          <a:p>
            <a:r>
              <a:rPr lang="en-US" dirty="0"/>
              <a:t>The first eight steps of the authentication protocol are performed as in the classical case. GSM BSS simply forwards the UMTS authentication traffic.</a:t>
            </a:r>
          </a:p>
        </p:txBody>
      </p:sp>
    </p:spTree>
    <p:extLst>
      <p:ext uri="{BB962C8B-B14F-4D97-AF65-F5344CB8AC3E}">
        <p14:creationId xmlns:p14="http://schemas.microsoft.com/office/powerpoint/2010/main" val="3059503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8892" y="993112"/>
            <a:ext cx="10515600" cy="4351338"/>
          </a:xfrm>
        </p:spPr>
        <p:txBody>
          <a:bodyPr/>
          <a:lstStyle/>
          <a:p>
            <a:r>
              <a:rPr lang="en-US" dirty="0"/>
              <a:t>The MSC / SGSN decides which GSM encryption algorithms are allowed and calculates the key GSM </a:t>
            </a:r>
            <a:r>
              <a:rPr lang="en-US" dirty="0" err="1"/>
              <a:t>Kc</a:t>
            </a:r>
            <a:r>
              <a:rPr lang="en-US" dirty="0"/>
              <a:t> UMTS keys IK, CK.</a:t>
            </a:r>
          </a:p>
          <a:p>
            <a:r>
              <a:rPr lang="en-US" dirty="0"/>
              <a:t>The MSC / SGSN advises the GSM BSS authorized algorithms and transmits the GSM cipher key Kc.</a:t>
            </a:r>
          </a:p>
          <a:p>
            <a:r>
              <a:rPr lang="en-US" dirty="0"/>
              <a:t>GSM BSS decide which encryption algorithms allowed to use based encryption capabilities of the mobile station.</a:t>
            </a:r>
          </a:p>
          <a:p>
            <a:r>
              <a:rPr lang="en-US" dirty="0"/>
              <a:t>GSM BSS sends the GSM cipher mode command to the station.</a:t>
            </a:r>
          </a:p>
          <a:p>
            <a:endParaRPr lang="en-US" dirty="0"/>
          </a:p>
        </p:txBody>
      </p:sp>
    </p:spTree>
    <p:extLst>
      <p:ext uri="{BB962C8B-B14F-4D97-AF65-F5344CB8AC3E}">
        <p14:creationId xmlns:p14="http://schemas.microsoft.com/office/powerpoint/2010/main" val="1695524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438400" y="2182970"/>
            <a:ext cx="6705600" cy="707886"/>
          </a:xfrm>
          <a:prstGeom prst="rect">
            <a:avLst/>
          </a:prstGeom>
          <a:noFill/>
        </p:spPr>
        <p:txBody>
          <a:bodyPr wrap="square" rtlCol="0">
            <a:spAutoFit/>
          </a:bodyPr>
          <a:lstStyle/>
          <a:p>
            <a:pPr algn="ctr"/>
            <a:r>
              <a:rPr lang="en-IN" sz="4000" b="1" dirty="0">
                <a:solidFill>
                  <a:srgbClr val="C00000"/>
                </a:solidFill>
                <a:latin typeface="Verdana" panose="020B0604030504040204" pitchFamily="34" charset="0"/>
                <a:ea typeface="Verdana" panose="020B0604030504040204" pitchFamily="34" charset="0"/>
                <a:cs typeface="Arial" pitchFamily="34" charset="0"/>
              </a:rPr>
              <a:t>Bluetooth Security</a:t>
            </a:r>
            <a:endParaRPr lang="en-IN" sz="4000" dirty="0">
              <a:solidFill>
                <a:srgbClr val="C00000"/>
              </a:solidFill>
              <a:latin typeface="Verdana" panose="020B0604030504040204" pitchFamily="34" charset="0"/>
              <a:ea typeface="Verdana" panose="020B0604030504040204" pitchFamily="34" charset="0"/>
              <a:cs typeface="Arial" pitchFamily="34" charset="0"/>
            </a:endParaRPr>
          </a:p>
        </p:txBody>
      </p:sp>
      <p:sp>
        <p:nvSpPr>
          <p:cNvPr id="7" name="Slide Number Placeholder 6"/>
          <p:cNvSpPr>
            <a:spLocks noGrp="1"/>
          </p:cNvSpPr>
          <p:nvPr>
            <p:ph type="sldNum" sz="quarter" idx="4294967295"/>
          </p:nvPr>
        </p:nvSpPr>
        <p:spPr>
          <a:xfrm>
            <a:off x="8077200" y="6356351"/>
            <a:ext cx="2133600" cy="365125"/>
          </a:xfrm>
          <a:prstGeom prst="rect">
            <a:avLst/>
          </a:prstGeom>
        </p:spPr>
        <p:txBody>
          <a:bodyPr/>
          <a:lstStyle/>
          <a:p>
            <a:fld id="{B6F15528-21DE-4FAA-801E-634DDDAF4B2B}" type="slidenum">
              <a:rPr lang="en-US" smtClean="0"/>
              <a:pPr/>
              <a:t>15</a:t>
            </a:fld>
            <a:endParaRPr lang="en-US"/>
          </a:p>
        </p:txBody>
      </p:sp>
      <p:pic>
        <p:nvPicPr>
          <p:cNvPr id="8" name="Picture 7" descr="https://upload.wikimedia.org/wikipedia/commons/thumb/d/da/Bluetooth.svg/2000px-Bluetooth.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26232" y="167426"/>
            <a:ext cx="942535" cy="1575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561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7755" y="787912"/>
            <a:ext cx="10732622" cy="5401479"/>
          </a:xfrm>
          <a:prstGeom prst="rect">
            <a:avLst/>
          </a:prstGeom>
          <a:noFill/>
        </p:spPr>
        <p:txBody>
          <a:bodyPr wrap="square" rtlCol="0">
            <a:spAutoFit/>
          </a:bodyPr>
          <a:lstStyle/>
          <a:p>
            <a:pPr algn="just">
              <a:lnSpc>
                <a:spcPct val="150000"/>
              </a:lnSpc>
              <a:buFont typeface="Arial" pitchFamily="34" charset="0"/>
              <a:buChar char="•"/>
            </a:pPr>
            <a:r>
              <a:rPr lang="en-IN" sz="2400" b="1" dirty="0">
                <a:latin typeface="Verdana" panose="020B0604030504040204" pitchFamily="34" charset="0"/>
                <a:ea typeface="Verdana" panose="020B0604030504040204" pitchFamily="34" charset="0"/>
                <a:cs typeface="Arial" pitchFamily="34" charset="0"/>
              </a:rPr>
              <a:t>Bluetooth security supports authentication and encryption.</a:t>
            </a:r>
          </a:p>
          <a:p>
            <a:pPr algn="just">
              <a:lnSpc>
                <a:spcPct val="150000"/>
              </a:lnSpc>
            </a:pPr>
            <a:endParaRPr lang="en-IN" sz="900" b="1" dirty="0">
              <a:latin typeface="Verdana" panose="020B0604030504040204" pitchFamily="34" charset="0"/>
              <a:ea typeface="Verdana" panose="020B0604030504040204" pitchFamily="34" charset="0"/>
              <a:cs typeface="Arial" pitchFamily="34" charset="0"/>
            </a:endParaRPr>
          </a:p>
          <a:p>
            <a:pPr algn="just">
              <a:lnSpc>
                <a:spcPct val="150000"/>
              </a:lnSpc>
              <a:buFont typeface="Arial" pitchFamily="34" charset="0"/>
              <a:buChar char="•"/>
            </a:pPr>
            <a:r>
              <a:rPr lang="en-IN" sz="2400" b="1" dirty="0">
                <a:latin typeface="Verdana" panose="020B0604030504040204" pitchFamily="34" charset="0"/>
                <a:ea typeface="Verdana" panose="020B0604030504040204" pitchFamily="34" charset="0"/>
                <a:cs typeface="Arial" pitchFamily="34" charset="0"/>
              </a:rPr>
              <a:t> </a:t>
            </a:r>
            <a:r>
              <a:rPr lang="en-IN" sz="2400" dirty="0">
                <a:latin typeface="Verdana" panose="020B0604030504040204" pitchFamily="34" charset="0"/>
                <a:ea typeface="Verdana" panose="020B0604030504040204" pitchFamily="34" charset="0"/>
                <a:cs typeface="Arial" pitchFamily="34" charset="0"/>
              </a:rPr>
              <a:t>These features are based on a </a:t>
            </a:r>
            <a:r>
              <a:rPr lang="en-IN" sz="2400" dirty="0">
                <a:solidFill>
                  <a:srgbClr val="C00000"/>
                </a:solidFill>
                <a:latin typeface="Verdana" panose="020B0604030504040204" pitchFamily="34" charset="0"/>
                <a:ea typeface="Verdana" panose="020B0604030504040204" pitchFamily="34" charset="0"/>
                <a:cs typeface="Arial" pitchFamily="34" charset="0"/>
              </a:rPr>
              <a:t>secret link key that is shared by pair of devices.</a:t>
            </a:r>
          </a:p>
          <a:p>
            <a:pPr algn="just">
              <a:lnSpc>
                <a:spcPct val="150000"/>
              </a:lnSpc>
            </a:pPr>
            <a:endParaRPr lang="en-IN" sz="1000" dirty="0">
              <a:latin typeface="Verdana" panose="020B0604030504040204" pitchFamily="34" charset="0"/>
              <a:ea typeface="Verdana" panose="020B0604030504040204" pitchFamily="34" charset="0"/>
              <a:cs typeface="Arial" pitchFamily="34" charset="0"/>
            </a:endParaRPr>
          </a:p>
          <a:p>
            <a:pPr algn="just">
              <a:lnSpc>
                <a:spcPct val="150000"/>
              </a:lnSpc>
              <a:buFont typeface="Arial" pitchFamily="34" charset="0"/>
              <a:buChar char="•"/>
            </a:pPr>
            <a:r>
              <a:rPr lang="en-IN" sz="2400" dirty="0">
                <a:latin typeface="Verdana" panose="020B0604030504040204" pitchFamily="34" charset="0"/>
                <a:ea typeface="Verdana" panose="020B0604030504040204" pitchFamily="34" charset="0"/>
                <a:cs typeface="Arial" pitchFamily="34" charset="0"/>
              </a:rPr>
              <a:t> A pairing procedure is used when two devices communicate for the first time to generate this key. </a:t>
            </a:r>
          </a:p>
          <a:p>
            <a:pPr algn="just">
              <a:lnSpc>
                <a:spcPct val="150000"/>
              </a:lnSpc>
            </a:pPr>
            <a:endParaRPr lang="en-IN" sz="900" dirty="0">
              <a:latin typeface="Verdana" panose="020B0604030504040204" pitchFamily="34" charset="0"/>
              <a:ea typeface="Verdana" panose="020B0604030504040204" pitchFamily="34" charset="0"/>
              <a:cs typeface="Arial" pitchFamily="34" charset="0"/>
            </a:endParaRPr>
          </a:p>
          <a:p>
            <a:pPr algn="just">
              <a:lnSpc>
                <a:spcPct val="150000"/>
              </a:lnSpc>
              <a:buFont typeface="Arial" pitchFamily="34" charset="0"/>
              <a:buChar char="•"/>
            </a:pPr>
            <a:r>
              <a:rPr lang="en-IN" sz="2400" dirty="0">
                <a:latin typeface="Verdana" panose="020B0604030504040204" pitchFamily="34" charset="0"/>
                <a:ea typeface="Verdana" panose="020B0604030504040204" pitchFamily="34" charset="0"/>
                <a:cs typeface="Arial" pitchFamily="34" charset="0"/>
              </a:rPr>
              <a:t>There are three security modes to a device:</a:t>
            </a:r>
          </a:p>
          <a:p>
            <a:pPr algn="just">
              <a:lnSpc>
                <a:spcPct val="150000"/>
              </a:lnSpc>
            </a:pPr>
            <a:endParaRPr lang="en-IN" sz="1000" b="1" dirty="0">
              <a:latin typeface="Verdana" panose="020B0604030504040204" pitchFamily="34" charset="0"/>
              <a:ea typeface="Verdana" panose="020B0604030504040204" pitchFamily="34" charset="0"/>
              <a:cs typeface="Arial" pitchFamily="34" charset="0"/>
            </a:endParaRPr>
          </a:p>
          <a:p>
            <a:pPr algn="just">
              <a:lnSpc>
                <a:spcPct val="150000"/>
              </a:lnSpc>
            </a:pPr>
            <a:r>
              <a:rPr lang="en-IN" sz="2400" b="1" dirty="0">
                <a:latin typeface="Verdana" panose="020B0604030504040204" pitchFamily="34" charset="0"/>
                <a:ea typeface="Verdana" panose="020B0604030504040204" pitchFamily="34" charset="0"/>
                <a:cs typeface="Arial" pitchFamily="34" charset="0"/>
              </a:rPr>
              <a:t>1.Non-secure: A device will not initiate any security procedure.</a:t>
            </a:r>
            <a:endParaRPr lang="en-IN" sz="2400" dirty="0">
              <a:latin typeface="Verdana" panose="020B0604030504040204" pitchFamily="34" charset="0"/>
              <a:ea typeface="Verdana" panose="020B0604030504040204" pitchFamily="34" charset="0"/>
              <a:cs typeface="Arial" pitchFamily="34" charset="0"/>
            </a:endParaRPr>
          </a:p>
        </p:txBody>
      </p:sp>
      <p:sp>
        <p:nvSpPr>
          <p:cNvPr id="3" name="Slide Number Placeholder 2"/>
          <p:cNvSpPr>
            <a:spLocks noGrp="1"/>
          </p:cNvSpPr>
          <p:nvPr>
            <p:ph type="sldNum" sz="quarter" idx="4294967295"/>
          </p:nvPr>
        </p:nvSpPr>
        <p:spPr>
          <a:xfrm>
            <a:off x="8077200" y="6356351"/>
            <a:ext cx="2133600" cy="365125"/>
          </a:xfrm>
          <a:prstGeom prst="rect">
            <a:avLst/>
          </a:prstGeom>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079802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9549" y="194813"/>
            <a:ext cx="10341735" cy="5955476"/>
          </a:xfrm>
          <a:prstGeom prst="rect">
            <a:avLst/>
          </a:prstGeom>
          <a:noFill/>
        </p:spPr>
        <p:txBody>
          <a:bodyPr wrap="square" rtlCol="0">
            <a:spAutoFit/>
          </a:bodyPr>
          <a:lstStyle/>
          <a:p>
            <a:pPr algn="just">
              <a:lnSpc>
                <a:spcPct val="150000"/>
              </a:lnSpc>
            </a:pPr>
            <a:r>
              <a:rPr lang="en-IN" sz="2400" b="1" dirty="0">
                <a:latin typeface="Verdana" panose="020B0604030504040204" pitchFamily="34" charset="0"/>
                <a:ea typeface="Verdana" panose="020B0604030504040204" pitchFamily="34" charset="0"/>
                <a:cs typeface="Arial" pitchFamily="34" charset="0"/>
              </a:rPr>
              <a:t>2.Service level enforced security. </a:t>
            </a:r>
          </a:p>
          <a:p>
            <a:pPr algn="just">
              <a:lnSpc>
                <a:spcPct val="150000"/>
              </a:lnSpc>
            </a:pPr>
            <a:endParaRPr lang="en-IN" sz="1000" b="1" dirty="0">
              <a:latin typeface="Verdana" panose="020B0604030504040204" pitchFamily="34" charset="0"/>
              <a:ea typeface="Verdana" panose="020B0604030504040204" pitchFamily="34" charset="0"/>
              <a:cs typeface="Arial" pitchFamily="34" charset="0"/>
            </a:endParaRPr>
          </a:p>
          <a:p>
            <a:pPr algn="just">
              <a:lnSpc>
                <a:spcPct val="150000"/>
              </a:lnSpc>
              <a:buFont typeface="Arial" pitchFamily="34" charset="0"/>
              <a:buChar char="•"/>
            </a:pPr>
            <a:r>
              <a:rPr lang="en-IN" sz="2400" dirty="0">
                <a:solidFill>
                  <a:srgbClr val="C00000"/>
                </a:solidFill>
                <a:latin typeface="Verdana" panose="020B0604030504040204" pitchFamily="34" charset="0"/>
                <a:ea typeface="Verdana" panose="020B0604030504040204" pitchFamily="34" charset="0"/>
                <a:cs typeface="Arial" pitchFamily="34" charset="0"/>
              </a:rPr>
              <a:t>A device does not initiate security procedures before channel establishment at the L2CAP level</a:t>
            </a:r>
            <a:r>
              <a:rPr lang="en-IN" sz="2400" dirty="0">
                <a:latin typeface="Verdana" panose="020B0604030504040204" pitchFamily="34" charset="0"/>
                <a:ea typeface="Verdana" panose="020B0604030504040204" pitchFamily="34" charset="0"/>
                <a:cs typeface="Arial" pitchFamily="34" charset="0"/>
              </a:rPr>
              <a:t>. </a:t>
            </a:r>
          </a:p>
          <a:p>
            <a:pPr algn="just">
              <a:lnSpc>
                <a:spcPct val="150000"/>
              </a:lnSpc>
            </a:pPr>
            <a:endParaRPr lang="en-IN" sz="1000" dirty="0">
              <a:latin typeface="Verdana" panose="020B0604030504040204" pitchFamily="34" charset="0"/>
              <a:ea typeface="Verdana" panose="020B0604030504040204" pitchFamily="34" charset="0"/>
              <a:cs typeface="Arial" pitchFamily="34" charset="0"/>
            </a:endParaRPr>
          </a:p>
          <a:p>
            <a:pPr algn="just">
              <a:lnSpc>
                <a:spcPct val="150000"/>
              </a:lnSpc>
              <a:buFont typeface="Arial" pitchFamily="34" charset="0"/>
              <a:buChar char="•"/>
            </a:pPr>
            <a:r>
              <a:rPr lang="en-IN" sz="2400" dirty="0">
                <a:latin typeface="Verdana" panose="020B0604030504040204" pitchFamily="34" charset="0"/>
                <a:ea typeface="Verdana" panose="020B0604030504040204" pitchFamily="34" charset="0"/>
                <a:cs typeface="Arial" pitchFamily="34" charset="0"/>
              </a:rPr>
              <a:t>This mode allows different and </a:t>
            </a:r>
            <a:r>
              <a:rPr lang="en-IN" sz="2400" dirty="0">
                <a:solidFill>
                  <a:srgbClr val="C00000"/>
                </a:solidFill>
                <a:latin typeface="Verdana" panose="020B0604030504040204" pitchFamily="34" charset="0"/>
                <a:ea typeface="Verdana" panose="020B0604030504040204" pitchFamily="34" charset="0"/>
                <a:cs typeface="Arial" pitchFamily="34" charset="0"/>
              </a:rPr>
              <a:t>flexible access policies for applications</a:t>
            </a:r>
            <a:r>
              <a:rPr lang="en-IN" sz="2400" dirty="0">
                <a:latin typeface="Verdana" panose="020B0604030504040204" pitchFamily="34" charset="0"/>
                <a:ea typeface="Verdana" panose="020B0604030504040204" pitchFamily="34" charset="0"/>
                <a:cs typeface="Arial" pitchFamily="34" charset="0"/>
              </a:rPr>
              <a:t>, especially running applications with different security requirements in parallel.</a:t>
            </a:r>
          </a:p>
          <a:p>
            <a:pPr algn="just">
              <a:lnSpc>
                <a:spcPct val="150000"/>
              </a:lnSpc>
            </a:pPr>
            <a:endParaRPr lang="en-IN" sz="900" b="1" dirty="0">
              <a:latin typeface="Verdana" panose="020B0604030504040204" pitchFamily="34" charset="0"/>
              <a:ea typeface="Verdana" panose="020B0604030504040204" pitchFamily="34" charset="0"/>
              <a:cs typeface="Arial" pitchFamily="34" charset="0"/>
            </a:endParaRPr>
          </a:p>
          <a:p>
            <a:pPr algn="just">
              <a:lnSpc>
                <a:spcPct val="150000"/>
              </a:lnSpc>
            </a:pPr>
            <a:r>
              <a:rPr lang="en-IN" sz="2400" b="1" dirty="0">
                <a:latin typeface="Verdana" panose="020B0604030504040204" pitchFamily="34" charset="0"/>
                <a:ea typeface="Verdana" panose="020B0604030504040204" pitchFamily="34" charset="0"/>
                <a:cs typeface="Arial" pitchFamily="34" charset="0"/>
              </a:rPr>
              <a:t>3.Link level enforced security.</a:t>
            </a:r>
          </a:p>
          <a:p>
            <a:pPr algn="just">
              <a:lnSpc>
                <a:spcPct val="150000"/>
              </a:lnSpc>
            </a:pPr>
            <a:endParaRPr lang="en-IN" sz="900" b="1" dirty="0">
              <a:latin typeface="Verdana" panose="020B0604030504040204" pitchFamily="34" charset="0"/>
              <a:ea typeface="Verdana" panose="020B0604030504040204" pitchFamily="34" charset="0"/>
              <a:cs typeface="Arial" pitchFamily="34" charset="0"/>
            </a:endParaRPr>
          </a:p>
          <a:p>
            <a:pPr algn="just">
              <a:lnSpc>
                <a:spcPct val="150000"/>
              </a:lnSpc>
              <a:buFont typeface="Arial" pitchFamily="34" charset="0"/>
              <a:buChar char="•"/>
            </a:pPr>
            <a:r>
              <a:rPr lang="en-IN" sz="2400" b="1" dirty="0">
                <a:latin typeface="Verdana" panose="020B0604030504040204" pitchFamily="34" charset="0"/>
                <a:ea typeface="Verdana" panose="020B0604030504040204" pitchFamily="34" charset="0"/>
                <a:cs typeface="Arial" pitchFamily="34" charset="0"/>
              </a:rPr>
              <a:t> </a:t>
            </a:r>
            <a:r>
              <a:rPr lang="en-IN" sz="2400" dirty="0">
                <a:solidFill>
                  <a:srgbClr val="C00000"/>
                </a:solidFill>
                <a:latin typeface="Verdana" panose="020B0604030504040204" pitchFamily="34" charset="0"/>
                <a:ea typeface="Verdana" panose="020B0604030504040204" pitchFamily="34" charset="0"/>
                <a:cs typeface="Arial" pitchFamily="34" charset="0"/>
              </a:rPr>
              <a:t>A device initiates security procedures before the link set-up at the LMP is completed</a:t>
            </a:r>
            <a:r>
              <a:rPr lang="en-IN" sz="2400" dirty="0">
                <a:latin typeface="Verdana" panose="020B0604030504040204" pitchFamily="34" charset="0"/>
                <a:ea typeface="Verdana" panose="020B0604030504040204" pitchFamily="34" charset="0"/>
                <a:cs typeface="Arial" pitchFamily="34" charset="0"/>
              </a:rPr>
              <a:t>.</a:t>
            </a:r>
          </a:p>
        </p:txBody>
      </p:sp>
      <p:sp>
        <p:nvSpPr>
          <p:cNvPr id="3" name="Slide Number Placeholder 2"/>
          <p:cNvSpPr>
            <a:spLocks noGrp="1"/>
          </p:cNvSpPr>
          <p:nvPr>
            <p:ph type="sldNum" sz="quarter" idx="4294967295"/>
          </p:nvPr>
        </p:nvSpPr>
        <p:spPr>
          <a:xfrm>
            <a:off x="8077200" y="6356351"/>
            <a:ext cx="2133600" cy="365125"/>
          </a:xfrm>
          <a:prstGeom prst="rect">
            <a:avLst/>
          </a:prstGeom>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938909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rcRect/>
          <a:stretch>
            <a:fillRect/>
          </a:stretch>
        </p:blipFill>
        <p:spPr bwMode="auto">
          <a:xfrm>
            <a:off x="3831772" y="339054"/>
            <a:ext cx="8158459" cy="6017297"/>
          </a:xfrm>
          <a:prstGeom prst="rect">
            <a:avLst/>
          </a:prstGeom>
          <a:noFill/>
          <a:ln w="9525">
            <a:noFill/>
            <a:miter lim="800000"/>
            <a:headEnd/>
            <a:tailEnd/>
          </a:ln>
          <a:effectLst/>
        </p:spPr>
      </p:pic>
      <p:sp>
        <p:nvSpPr>
          <p:cNvPr id="4" name="Slide Number Placeholder 3"/>
          <p:cNvSpPr>
            <a:spLocks noGrp="1"/>
          </p:cNvSpPr>
          <p:nvPr>
            <p:ph type="sldNum" sz="quarter" idx="4294967295"/>
          </p:nvPr>
        </p:nvSpPr>
        <p:spPr>
          <a:xfrm>
            <a:off x="8077200" y="6356351"/>
            <a:ext cx="2133600" cy="365125"/>
          </a:xfrm>
          <a:prstGeom prst="rect">
            <a:avLst/>
          </a:prstGeom>
        </p:spPr>
        <p:txBody>
          <a:bodyPr/>
          <a:lstStyle/>
          <a:p>
            <a:fld id="{B6F15528-21DE-4FAA-801E-634DDDAF4B2B}" type="slidenum">
              <a:rPr lang="en-US" smtClean="0"/>
              <a:pPr/>
              <a:t>18</a:t>
            </a:fld>
            <a:endParaRPr lang="en-US"/>
          </a:p>
        </p:txBody>
      </p:sp>
      <p:sp>
        <p:nvSpPr>
          <p:cNvPr id="2" name="Rectangle 1"/>
          <p:cNvSpPr/>
          <p:nvPr/>
        </p:nvSpPr>
        <p:spPr>
          <a:xfrm>
            <a:off x="373487" y="1306576"/>
            <a:ext cx="3313142" cy="2862322"/>
          </a:xfrm>
          <a:prstGeom prst="rect">
            <a:avLst/>
          </a:prstGeom>
        </p:spPr>
        <p:txBody>
          <a:bodyPr wrap="square">
            <a:spAutoFit/>
          </a:bodyPr>
          <a:lstStyle/>
          <a:p>
            <a:pPr algn="just">
              <a:lnSpc>
                <a:spcPct val="150000"/>
              </a:lnSpc>
            </a:pPr>
            <a:r>
              <a:rPr lang="en-IN" sz="2400" b="1" dirty="0">
                <a:latin typeface="Verdana" panose="020B0604030504040204" pitchFamily="34" charset="0"/>
                <a:ea typeface="Verdana" panose="020B0604030504040204" pitchFamily="34" charset="0"/>
                <a:cs typeface="Arial" pitchFamily="34" charset="0"/>
              </a:rPr>
              <a:t>Security Levels</a:t>
            </a:r>
          </a:p>
          <a:p>
            <a:pPr algn="just">
              <a:lnSpc>
                <a:spcPct val="150000"/>
              </a:lnSpc>
            </a:pPr>
            <a:r>
              <a:rPr lang="en-IN" sz="2400" dirty="0">
                <a:latin typeface="Verdana" panose="020B0604030504040204" pitchFamily="34" charset="0"/>
                <a:ea typeface="Verdana" panose="020B0604030504040204" pitchFamily="34" charset="0"/>
                <a:cs typeface="Arial" pitchFamily="34" charset="0"/>
              </a:rPr>
              <a:t>There are two kinds of security levels:</a:t>
            </a:r>
          </a:p>
          <a:p>
            <a:pPr marL="342900" indent="-342900" algn="just">
              <a:lnSpc>
                <a:spcPct val="150000"/>
              </a:lnSpc>
              <a:buAutoNum type="arabicPeriod"/>
            </a:pPr>
            <a:r>
              <a:rPr lang="en-IN" sz="2400" dirty="0">
                <a:latin typeface="Verdana" panose="020B0604030504040204" pitchFamily="34" charset="0"/>
                <a:ea typeface="Verdana" panose="020B0604030504040204" pitchFamily="34" charset="0"/>
                <a:cs typeface="Arial" pitchFamily="34" charset="0"/>
              </a:rPr>
              <a:t>authentication </a:t>
            </a:r>
          </a:p>
          <a:p>
            <a:pPr marL="342900" indent="-342900" algn="just">
              <a:lnSpc>
                <a:spcPct val="150000"/>
              </a:lnSpc>
              <a:buAutoNum type="arabicPeriod"/>
            </a:pPr>
            <a:r>
              <a:rPr lang="en-IN" sz="2400" dirty="0">
                <a:latin typeface="Verdana" panose="020B0604030504040204" pitchFamily="34" charset="0"/>
                <a:ea typeface="Verdana" panose="020B0604030504040204" pitchFamily="34" charset="0"/>
                <a:cs typeface="Arial" pitchFamily="34" charset="0"/>
              </a:rPr>
              <a:t>authorization</a:t>
            </a:r>
          </a:p>
        </p:txBody>
      </p:sp>
    </p:spTree>
    <p:extLst>
      <p:ext uri="{BB962C8B-B14F-4D97-AF65-F5344CB8AC3E}">
        <p14:creationId xmlns:p14="http://schemas.microsoft.com/office/powerpoint/2010/main" val="34022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6365" y="152401"/>
            <a:ext cx="11062952" cy="7271221"/>
          </a:xfrm>
          <a:prstGeom prst="rect">
            <a:avLst/>
          </a:prstGeom>
          <a:noFill/>
        </p:spPr>
        <p:txBody>
          <a:bodyPr wrap="square" rtlCol="0">
            <a:spAutoFit/>
          </a:bodyPr>
          <a:lstStyle/>
          <a:p>
            <a:pPr algn="just">
              <a:lnSpc>
                <a:spcPct val="150000"/>
              </a:lnSpc>
            </a:pPr>
            <a:endParaRPr lang="en-IN" sz="800" dirty="0">
              <a:latin typeface="Verdana" panose="020B0604030504040204" pitchFamily="34" charset="0"/>
              <a:ea typeface="Verdana" panose="020B0604030504040204" pitchFamily="34" charset="0"/>
              <a:cs typeface="Arial" pitchFamily="34" charset="0"/>
            </a:endParaRPr>
          </a:p>
          <a:p>
            <a:pPr algn="just">
              <a:lnSpc>
                <a:spcPct val="150000"/>
              </a:lnSpc>
              <a:buFont typeface="Arial" pitchFamily="34" charset="0"/>
              <a:buChar char="•"/>
            </a:pPr>
            <a:r>
              <a:rPr lang="en-IN" sz="2200" b="1" dirty="0">
                <a:latin typeface="Verdana" panose="020B0604030504040204" pitchFamily="34" charset="0"/>
                <a:ea typeface="Verdana" panose="020B0604030504040204" pitchFamily="34" charset="0"/>
                <a:cs typeface="Arial" pitchFamily="34" charset="0"/>
              </a:rPr>
              <a:t>Authentication verifies who is at the other end of the link.</a:t>
            </a:r>
          </a:p>
          <a:p>
            <a:pPr algn="just">
              <a:lnSpc>
                <a:spcPct val="150000"/>
              </a:lnSpc>
            </a:pPr>
            <a:endParaRPr lang="en-IN" sz="800" b="1" dirty="0">
              <a:latin typeface="Verdana" panose="020B0604030504040204" pitchFamily="34" charset="0"/>
              <a:ea typeface="Verdana" panose="020B0604030504040204" pitchFamily="34" charset="0"/>
              <a:cs typeface="Arial" pitchFamily="34" charset="0"/>
            </a:endParaRPr>
          </a:p>
          <a:p>
            <a:pPr algn="just">
              <a:lnSpc>
                <a:spcPct val="150000"/>
              </a:lnSpc>
              <a:buFont typeface="Arial" pitchFamily="34" charset="0"/>
              <a:buChar char="•"/>
            </a:pPr>
            <a:r>
              <a:rPr lang="en-IN" sz="2200" b="1" dirty="0">
                <a:latin typeface="Verdana" panose="020B0604030504040204" pitchFamily="34" charset="0"/>
                <a:ea typeface="Verdana" panose="020B0604030504040204" pitchFamily="34" charset="0"/>
                <a:cs typeface="Arial" pitchFamily="34" charset="0"/>
              </a:rPr>
              <a:t> </a:t>
            </a:r>
            <a:r>
              <a:rPr lang="en-IN" sz="2200" dirty="0">
                <a:latin typeface="Verdana" panose="020B0604030504040204" pitchFamily="34" charset="0"/>
                <a:ea typeface="Verdana" panose="020B0604030504040204" pitchFamily="34" charset="0"/>
                <a:cs typeface="Arial" pitchFamily="34" charset="0"/>
              </a:rPr>
              <a:t>In Bluetooth this is achieved by the </a:t>
            </a:r>
            <a:r>
              <a:rPr lang="en-IN" sz="2200" dirty="0">
                <a:solidFill>
                  <a:srgbClr val="C00000"/>
                </a:solidFill>
                <a:latin typeface="Verdana" panose="020B0604030504040204" pitchFamily="34" charset="0"/>
                <a:ea typeface="Verdana" panose="020B0604030504040204" pitchFamily="34" charset="0"/>
                <a:cs typeface="Arial" pitchFamily="34" charset="0"/>
              </a:rPr>
              <a:t>authentication procedure based on the stored link key or by the pairing procedure</a:t>
            </a:r>
            <a:r>
              <a:rPr lang="en-IN" sz="2200" dirty="0">
                <a:latin typeface="Verdana" panose="020B0604030504040204" pitchFamily="34" charset="0"/>
                <a:ea typeface="Verdana" panose="020B0604030504040204" pitchFamily="34" charset="0"/>
                <a:cs typeface="Arial" pitchFamily="34" charset="0"/>
              </a:rPr>
              <a:t>. </a:t>
            </a:r>
          </a:p>
          <a:p>
            <a:pPr algn="just">
              <a:lnSpc>
                <a:spcPct val="150000"/>
              </a:lnSpc>
            </a:pPr>
            <a:endParaRPr lang="en-IN" sz="800" dirty="0">
              <a:latin typeface="Verdana" panose="020B0604030504040204" pitchFamily="34" charset="0"/>
              <a:ea typeface="Verdana" panose="020B0604030504040204" pitchFamily="34" charset="0"/>
              <a:cs typeface="Arial" pitchFamily="34" charset="0"/>
            </a:endParaRPr>
          </a:p>
          <a:p>
            <a:pPr algn="just">
              <a:lnSpc>
                <a:spcPct val="150000"/>
              </a:lnSpc>
              <a:buFont typeface="Arial" pitchFamily="34" charset="0"/>
              <a:buChar char="•"/>
            </a:pPr>
            <a:r>
              <a:rPr lang="en-IN" sz="2200" dirty="0">
                <a:latin typeface="Verdana" panose="020B0604030504040204" pitchFamily="34" charset="0"/>
                <a:ea typeface="Verdana" panose="020B0604030504040204" pitchFamily="34" charset="0"/>
                <a:cs typeface="Arial" pitchFamily="34" charset="0"/>
              </a:rPr>
              <a:t>To meet different requirements on availability of services without user intervention, authentication is performed </a:t>
            </a:r>
            <a:r>
              <a:rPr lang="en-IN" sz="2200" dirty="0">
                <a:solidFill>
                  <a:srgbClr val="C00000"/>
                </a:solidFill>
                <a:latin typeface="Verdana" panose="020B0604030504040204" pitchFamily="34" charset="0"/>
                <a:ea typeface="Verdana" panose="020B0604030504040204" pitchFamily="34" charset="0"/>
                <a:cs typeface="Arial" pitchFamily="34" charset="0"/>
              </a:rPr>
              <a:t>after determining what the security level of the requested service is.</a:t>
            </a:r>
          </a:p>
          <a:p>
            <a:pPr algn="just">
              <a:lnSpc>
                <a:spcPct val="150000"/>
              </a:lnSpc>
              <a:buFont typeface="Arial" pitchFamily="34" charset="0"/>
              <a:buChar char="•"/>
            </a:pPr>
            <a:r>
              <a:rPr lang="en-IN" sz="2200" dirty="0">
                <a:latin typeface="Verdana" panose="020B0604030504040204" pitchFamily="34" charset="0"/>
                <a:ea typeface="Verdana" panose="020B0604030504040204" pitchFamily="34" charset="0"/>
                <a:cs typeface="Arial" pitchFamily="34" charset="0"/>
              </a:rPr>
              <a:t>Authentication cannot be performed when the  ACL link is established.</a:t>
            </a:r>
          </a:p>
          <a:p>
            <a:pPr algn="just">
              <a:lnSpc>
                <a:spcPct val="150000"/>
              </a:lnSpc>
              <a:buFont typeface="Arial" pitchFamily="34" charset="0"/>
              <a:buChar char="•"/>
            </a:pPr>
            <a:r>
              <a:rPr lang="en-IN" sz="2000" dirty="0">
                <a:latin typeface="Verdana" panose="020B0604030504040204" pitchFamily="34" charset="0"/>
                <a:ea typeface="Verdana" panose="020B0604030504040204" pitchFamily="34" charset="0"/>
                <a:cs typeface="Arial" pitchFamily="34" charset="0"/>
              </a:rPr>
              <a:t>The authentication is performed when a </a:t>
            </a:r>
            <a:r>
              <a:rPr lang="en-IN" sz="2000" dirty="0">
                <a:solidFill>
                  <a:srgbClr val="C00000"/>
                </a:solidFill>
                <a:latin typeface="Verdana" panose="020B0604030504040204" pitchFamily="34" charset="0"/>
                <a:ea typeface="Verdana" panose="020B0604030504040204" pitchFamily="34" charset="0"/>
                <a:cs typeface="Arial" pitchFamily="34" charset="0"/>
              </a:rPr>
              <a:t>connection request to a service is submitted. </a:t>
            </a:r>
          </a:p>
          <a:p>
            <a:pPr algn="just">
              <a:lnSpc>
                <a:spcPct val="150000"/>
              </a:lnSpc>
              <a:buFont typeface="Arial" pitchFamily="34" charset="0"/>
              <a:buChar char="•"/>
            </a:pPr>
            <a:r>
              <a:rPr lang="en-IN" sz="2000" dirty="0">
                <a:latin typeface="Verdana" panose="020B0604030504040204" pitchFamily="34" charset="0"/>
                <a:ea typeface="Verdana" panose="020B0604030504040204" pitchFamily="34" charset="0"/>
                <a:cs typeface="Arial" pitchFamily="34" charset="0"/>
              </a:rPr>
              <a:t>Authentication can be performed in both directions: </a:t>
            </a:r>
            <a:r>
              <a:rPr lang="en-IN" sz="2000" u="sng" dirty="0">
                <a:latin typeface="Verdana" panose="020B0604030504040204" pitchFamily="34" charset="0"/>
                <a:ea typeface="Verdana" panose="020B0604030504040204" pitchFamily="34" charset="0"/>
                <a:cs typeface="Arial" pitchFamily="34" charset="0"/>
              </a:rPr>
              <a:t>client authenticates server and vice versa.</a:t>
            </a:r>
          </a:p>
          <a:p>
            <a:pPr algn="just">
              <a:lnSpc>
                <a:spcPct val="150000"/>
              </a:lnSpc>
            </a:pPr>
            <a:endParaRPr lang="en-IN" sz="2200" dirty="0">
              <a:latin typeface="Verdana" panose="020B0604030504040204" pitchFamily="34" charset="0"/>
              <a:ea typeface="Verdana" panose="020B0604030504040204" pitchFamily="34" charset="0"/>
              <a:cs typeface="Arial" pitchFamily="34" charset="0"/>
            </a:endParaRPr>
          </a:p>
          <a:p>
            <a:pPr algn="just">
              <a:lnSpc>
                <a:spcPct val="150000"/>
              </a:lnSpc>
            </a:pPr>
            <a:endParaRPr lang="en-IN" sz="2300" dirty="0">
              <a:solidFill>
                <a:srgbClr val="C00000"/>
              </a:solidFill>
              <a:latin typeface="Verdana" panose="020B0604030504040204" pitchFamily="34" charset="0"/>
              <a:ea typeface="Verdana" panose="020B0604030504040204" pitchFamily="34" charset="0"/>
              <a:cs typeface="Arial" pitchFamily="34" charset="0"/>
            </a:endParaRPr>
          </a:p>
        </p:txBody>
      </p:sp>
      <p:sp>
        <p:nvSpPr>
          <p:cNvPr id="3" name="Slide Number Placeholder 2"/>
          <p:cNvSpPr>
            <a:spLocks noGrp="1"/>
          </p:cNvSpPr>
          <p:nvPr>
            <p:ph type="sldNum" sz="quarter" idx="4294967295"/>
          </p:nvPr>
        </p:nvSpPr>
        <p:spPr>
          <a:xfrm>
            <a:off x="8077200" y="6356351"/>
            <a:ext cx="2133600" cy="365125"/>
          </a:xfrm>
          <a:prstGeom prst="rect">
            <a:avLst/>
          </a:prstGeom>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616050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352" y="131746"/>
            <a:ext cx="8153400" cy="868362"/>
          </a:xfrm>
        </p:spPr>
        <p:txBody>
          <a:bodyPr/>
          <a:lstStyle/>
          <a:p>
            <a:r>
              <a:rPr lang="en-US" dirty="0"/>
              <a:t>Security in GSM</a:t>
            </a:r>
          </a:p>
        </p:txBody>
      </p:sp>
      <p:sp>
        <p:nvSpPr>
          <p:cNvPr id="3" name="Content Placeholder 2"/>
          <p:cNvSpPr>
            <a:spLocks noGrp="1"/>
          </p:cNvSpPr>
          <p:nvPr>
            <p:ph sz="quarter" idx="1"/>
          </p:nvPr>
        </p:nvSpPr>
        <p:spPr>
          <a:xfrm>
            <a:off x="263352" y="1000108"/>
            <a:ext cx="11521280" cy="5857892"/>
          </a:xfrm>
        </p:spPr>
        <p:txBody>
          <a:bodyPr>
            <a:normAutofit/>
          </a:bodyPr>
          <a:lstStyle/>
          <a:p>
            <a:pPr algn="just"/>
            <a:r>
              <a:rPr lang="en-US" dirty="0">
                <a:latin typeface="Times New Roman" pitchFamily="18" charset="0"/>
                <a:cs typeface="Times New Roman" pitchFamily="18" charset="0"/>
              </a:rPr>
              <a:t>Security is implemented </a:t>
            </a:r>
            <a:r>
              <a:rPr lang="en-US" b="1" dirty="0">
                <a:latin typeface="Times New Roman" pitchFamily="18" charset="0"/>
                <a:cs typeface="Times New Roman" pitchFamily="18" charset="0"/>
              </a:rPr>
              <a:t>to prevent unauthorized use of the mobile </a:t>
            </a:r>
            <a:r>
              <a:rPr lang="en-US" dirty="0">
                <a:latin typeface="Times New Roman" pitchFamily="18" charset="0"/>
                <a:cs typeface="Times New Roman" pitchFamily="18" charset="0"/>
              </a:rPr>
              <a:t>subscriber number over the air.</a:t>
            </a:r>
          </a:p>
          <a:p>
            <a:pPr algn="just"/>
            <a:r>
              <a:rPr lang="en-US" dirty="0">
                <a:latin typeface="Times New Roman" pitchFamily="18" charset="0"/>
                <a:cs typeface="Times New Roman" pitchFamily="18" charset="0"/>
              </a:rPr>
              <a:t>The voice conversations need to encrypted using secrecy algorithm in GSM.</a:t>
            </a:r>
          </a:p>
          <a:p>
            <a:pPr algn="just"/>
            <a:r>
              <a:rPr lang="en-US" dirty="0">
                <a:latin typeface="Times New Roman" pitchFamily="18" charset="0"/>
                <a:cs typeface="Times New Roman" pitchFamily="18" charset="0"/>
              </a:rPr>
              <a:t>Authentication is done with the help of a pre- defined protocol that is used to compare IMSI of MS reliably.</a:t>
            </a:r>
          </a:p>
          <a:p>
            <a:pPr algn="just"/>
            <a:r>
              <a:rPr lang="en-US" dirty="0">
                <a:latin typeface="Times New Roman" pitchFamily="18" charset="0"/>
                <a:cs typeface="Times New Roman" pitchFamily="18" charset="0"/>
              </a:rPr>
              <a:t>A unique secret  key  (128 bits) is stored in SIM card. </a:t>
            </a:r>
          </a:p>
          <a:p>
            <a:pPr algn="just"/>
            <a:r>
              <a:rPr lang="en-US" dirty="0">
                <a:latin typeface="Times New Roman" pitchFamily="18" charset="0"/>
                <a:cs typeface="Times New Roman" pitchFamily="18" charset="0"/>
              </a:rPr>
              <a:t>It uses 3 algorithms </a:t>
            </a:r>
          </a:p>
          <a:p>
            <a:pPr algn="just">
              <a:buNone/>
            </a:pPr>
            <a:r>
              <a:rPr lang="en-US" dirty="0">
                <a:latin typeface="Times New Roman" pitchFamily="18" charset="0"/>
                <a:cs typeface="Times New Roman" pitchFamily="18" charset="0"/>
              </a:rPr>
              <a:t>1.   </a:t>
            </a:r>
            <a:r>
              <a:rPr lang="en-US" b="1" dirty="0">
                <a:latin typeface="Times New Roman" pitchFamily="18" charset="0"/>
                <a:cs typeface="Times New Roman" pitchFamily="18" charset="0"/>
              </a:rPr>
              <a:t>A3</a:t>
            </a:r>
            <a:r>
              <a:rPr lang="en-US" dirty="0">
                <a:latin typeface="Times New Roman" pitchFamily="18" charset="0"/>
                <a:cs typeface="Times New Roman" pitchFamily="18" charset="0"/>
              </a:rPr>
              <a:t> – for Authentication (verify users password within SIM) </a:t>
            </a:r>
          </a:p>
          <a:p>
            <a:pPr marL="514350" indent="-514350" algn="just">
              <a:buAutoNum type="arabicPeriod" startAt="2"/>
            </a:pPr>
            <a:r>
              <a:rPr lang="en-US" b="1" dirty="0">
                <a:latin typeface="Times New Roman" pitchFamily="18" charset="0"/>
                <a:cs typeface="Times New Roman" pitchFamily="18" charset="0"/>
              </a:rPr>
              <a:t>A5</a:t>
            </a:r>
            <a:r>
              <a:rPr lang="en-US" dirty="0">
                <a:latin typeface="Times New Roman" pitchFamily="18" charset="0"/>
                <a:cs typeface="Times New Roman" pitchFamily="18" charset="0"/>
              </a:rPr>
              <a:t> – for confidentiality (it scramble coded data)</a:t>
            </a:r>
          </a:p>
          <a:p>
            <a:pPr marL="514350" indent="-514350" algn="just">
              <a:buAutoNum type="arabicPeriod" startAt="2"/>
            </a:pPr>
            <a:r>
              <a:rPr lang="en-US" b="1" dirty="0">
                <a:latin typeface="Times New Roman" pitchFamily="18" charset="0"/>
                <a:cs typeface="Times New Roman" pitchFamily="18" charset="0"/>
              </a:rPr>
              <a:t>A8</a:t>
            </a:r>
            <a:r>
              <a:rPr lang="en-US" dirty="0">
                <a:latin typeface="Times New Roman" pitchFamily="18" charset="0"/>
                <a:cs typeface="Times New Roman" pitchFamily="18" charset="0"/>
              </a:rPr>
              <a:t> – generate privacy key that used to encrypt voice or data messages.</a:t>
            </a: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800819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3214" y="260271"/>
            <a:ext cx="5950041" cy="6278642"/>
          </a:xfrm>
          <a:prstGeom prst="rect">
            <a:avLst/>
          </a:prstGeom>
          <a:noFill/>
        </p:spPr>
        <p:txBody>
          <a:bodyPr wrap="square" rtlCol="0">
            <a:spAutoFit/>
          </a:bodyPr>
          <a:lstStyle/>
          <a:p>
            <a:pPr algn="just">
              <a:lnSpc>
                <a:spcPct val="150000"/>
              </a:lnSpc>
            </a:pPr>
            <a:endParaRPr lang="en-IN" sz="800" dirty="0">
              <a:latin typeface="Verdana" panose="020B0604030504040204" pitchFamily="34" charset="0"/>
              <a:ea typeface="Verdana" panose="020B0604030504040204" pitchFamily="34" charset="0"/>
              <a:cs typeface="Arial" pitchFamily="34" charset="0"/>
            </a:endParaRPr>
          </a:p>
          <a:p>
            <a:pPr algn="just">
              <a:lnSpc>
                <a:spcPct val="150000"/>
              </a:lnSpc>
              <a:buFont typeface="Arial" pitchFamily="34" charset="0"/>
              <a:buChar char="•"/>
            </a:pPr>
            <a:r>
              <a:rPr lang="en-IN" sz="2000" dirty="0">
                <a:latin typeface="Verdana" panose="020B0604030504040204" pitchFamily="34" charset="0"/>
                <a:ea typeface="Verdana" panose="020B0604030504040204" pitchFamily="34" charset="0"/>
                <a:cs typeface="Arial" pitchFamily="34" charset="0"/>
              </a:rPr>
              <a:t>The following procedure is used</a:t>
            </a:r>
            <a:endParaRPr lang="en-US" sz="2000" dirty="0">
              <a:latin typeface="Verdana" panose="020B0604030504040204" pitchFamily="34" charset="0"/>
              <a:ea typeface="Verdana" panose="020B0604030504040204" pitchFamily="34" charset="0"/>
              <a:cs typeface="Arial" pitchFamily="34" charset="0"/>
            </a:endParaRPr>
          </a:p>
          <a:p>
            <a:pPr algn="just">
              <a:lnSpc>
                <a:spcPct val="150000"/>
              </a:lnSpc>
            </a:pPr>
            <a:r>
              <a:rPr lang="en-IN" sz="2000" dirty="0">
                <a:latin typeface="Verdana" panose="020B0604030504040204" pitchFamily="34" charset="0"/>
                <a:ea typeface="Verdana" panose="020B0604030504040204" pitchFamily="34" charset="0"/>
                <a:cs typeface="Arial" pitchFamily="34" charset="0"/>
              </a:rPr>
              <a:t>1. The connect request to L2CAP is sent.</a:t>
            </a:r>
          </a:p>
          <a:p>
            <a:pPr algn="just">
              <a:lnSpc>
                <a:spcPct val="150000"/>
              </a:lnSpc>
            </a:pPr>
            <a:r>
              <a:rPr lang="en-IN" sz="2000" dirty="0">
                <a:latin typeface="Verdana" panose="020B0604030504040204" pitchFamily="34" charset="0"/>
                <a:ea typeface="Verdana" panose="020B0604030504040204" pitchFamily="34" charset="0"/>
                <a:cs typeface="Arial" pitchFamily="34" charset="0"/>
              </a:rPr>
              <a:t>2. L2CAP requests access from the security manager.</a:t>
            </a:r>
          </a:p>
          <a:p>
            <a:pPr algn="just">
              <a:lnSpc>
                <a:spcPct val="150000"/>
              </a:lnSpc>
            </a:pPr>
            <a:r>
              <a:rPr lang="en-IN" sz="2000" dirty="0">
                <a:latin typeface="Verdana" panose="020B0604030504040204" pitchFamily="34" charset="0"/>
                <a:ea typeface="Verdana" panose="020B0604030504040204" pitchFamily="34" charset="0"/>
                <a:cs typeface="Arial" pitchFamily="34" charset="0"/>
              </a:rPr>
              <a:t>3. The security manager enquires the service database.</a:t>
            </a:r>
          </a:p>
          <a:p>
            <a:pPr algn="just">
              <a:lnSpc>
                <a:spcPct val="150000"/>
              </a:lnSpc>
            </a:pPr>
            <a:r>
              <a:rPr lang="en-IN" sz="2000" dirty="0">
                <a:latin typeface="Verdana" panose="020B0604030504040204" pitchFamily="34" charset="0"/>
                <a:ea typeface="Verdana" panose="020B0604030504040204" pitchFamily="34" charset="0"/>
                <a:cs typeface="Arial" pitchFamily="34" charset="0"/>
              </a:rPr>
              <a:t>4. The security manager enquires the device database.</a:t>
            </a:r>
          </a:p>
          <a:p>
            <a:pPr algn="just">
              <a:lnSpc>
                <a:spcPct val="150000"/>
              </a:lnSpc>
            </a:pPr>
            <a:r>
              <a:rPr lang="en-IN" sz="2000" dirty="0">
                <a:latin typeface="Verdana" panose="020B0604030504040204" pitchFamily="34" charset="0"/>
                <a:ea typeface="Verdana" panose="020B0604030504040204" pitchFamily="34" charset="0"/>
                <a:cs typeface="Arial" pitchFamily="34" charset="0"/>
              </a:rPr>
              <a:t>5. If necessary, the security manager enforces the authentication and encryption procedure.</a:t>
            </a:r>
          </a:p>
          <a:p>
            <a:pPr algn="just">
              <a:lnSpc>
                <a:spcPct val="150000"/>
              </a:lnSpc>
            </a:pPr>
            <a:r>
              <a:rPr lang="en-IN" sz="2000" dirty="0">
                <a:latin typeface="Verdana" panose="020B0604030504040204" pitchFamily="34" charset="0"/>
                <a:ea typeface="Verdana" panose="020B0604030504040204" pitchFamily="34" charset="0"/>
                <a:cs typeface="Arial" pitchFamily="34" charset="0"/>
              </a:rPr>
              <a:t>6. The security manager grants access, and L2CAP continues to set up the connection.</a:t>
            </a:r>
          </a:p>
        </p:txBody>
      </p:sp>
      <p:sp>
        <p:nvSpPr>
          <p:cNvPr id="3" name="Slide Number Placeholder 2"/>
          <p:cNvSpPr>
            <a:spLocks noGrp="1"/>
          </p:cNvSpPr>
          <p:nvPr>
            <p:ph type="sldNum" sz="quarter" idx="4294967295"/>
          </p:nvPr>
        </p:nvSpPr>
        <p:spPr>
          <a:xfrm>
            <a:off x="8077200" y="6356351"/>
            <a:ext cx="2133600" cy="365125"/>
          </a:xfrm>
          <a:prstGeom prst="rect">
            <a:avLst/>
          </a:prstGeom>
        </p:spPr>
        <p:txBody>
          <a:bodyPr/>
          <a:lstStyle/>
          <a:p>
            <a:fld id="{B6F15528-21DE-4FAA-801E-634DDDAF4B2B}" type="slidenum">
              <a:rPr lang="en-US" smtClean="0"/>
              <a:pPr/>
              <a:t>20</a:t>
            </a:fld>
            <a:endParaRPr lang="en-US"/>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637434" y="889214"/>
            <a:ext cx="5394909" cy="4785872"/>
          </a:xfrm>
          <a:prstGeom prst="rect">
            <a:avLst/>
          </a:prstGeom>
        </p:spPr>
      </p:pic>
    </p:spTree>
    <p:extLst>
      <p:ext uri="{BB962C8B-B14F-4D97-AF65-F5344CB8AC3E}">
        <p14:creationId xmlns:p14="http://schemas.microsoft.com/office/powerpoint/2010/main" val="1928660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7403" y="700957"/>
            <a:ext cx="10575701" cy="5655394"/>
          </a:xfrm>
          <a:prstGeom prst="rect">
            <a:avLst/>
          </a:prstGeom>
          <a:noFill/>
        </p:spPr>
        <p:txBody>
          <a:bodyPr wrap="square" rtlCol="0">
            <a:spAutoFit/>
          </a:bodyPr>
          <a:lstStyle/>
          <a:p>
            <a:pPr algn="just">
              <a:lnSpc>
                <a:spcPct val="150000"/>
              </a:lnSpc>
            </a:pPr>
            <a:endParaRPr lang="en-IN" sz="900" b="1" dirty="0">
              <a:latin typeface="Verdana" panose="020B0604030504040204" pitchFamily="34" charset="0"/>
              <a:ea typeface="Verdana" panose="020B0604030504040204" pitchFamily="34" charset="0"/>
              <a:cs typeface="Arial" pitchFamily="34" charset="0"/>
            </a:endParaRPr>
          </a:p>
          <a:p>
            <a:pPr algn="just">
              <a:lnSpc>
                <a:spcPct val="150000"/>
              </a:lnSpc>
            </a:pPr>
            <a:r>
              <a:rPr lang="en-IN" sz="2400" b="1" dirty="0">
                <a:latin typeface="Verdana" panose="020B0604030504040204" pitchFamily="34" charset="0"/>
                <a:ea typeface="Verdana" panose="020B0604030504040204" pitchFamily="34" charset="0"/>
                <a:cs typeface="Arial" pitchFamily="34" charset="0"/>
              </a:rPr>
              <a:t>Authorization. </a:t>
            </a:r>
            <a:r>
              <a:rPr lang="en-IN" sz="2400" dirty="0">
                <a:latin typeface="Verdana" panose="020B0604030504040204" pitchFamily="34" charset="0"/>
                <a:ea typeface="Verdana" panose="020B0604030504040204" pitchFamily="34" charset="0"/>
                <a:cs typeface="Arial" pitchFamily="34" charset="0"/>
              </a:rPr>
              <a:t>When one device is allowed to access the other, the concept of trust comes into existence. </a:t>
            </a:r>
          </a:p>
          <a:p>
            <a:pPr algn="just">
              <a:lnSpc>
                <a:spcPct val="150000"/>
              </a:lnSpc>
            </a:pPr>
            <a:endParaRPr lang="en-IN" sz="800" dirty="0">
              <a:latin typeface="Verdana" panose="020B0604030504040204" pitchFamily="34" charset="0"/>
              <a:ea typeface="Verdana" panose="020B0604030504040204" pitchFamily="34" charset="0"/>
              <a:cs typeface="Arial" pitchFamily="34" charset="0"/>
            </a:endParaRPr>
          </a:p>
          <a:p>
            <a:pPr algn="just">
              <a:lnSpc>
                <a:spcPct val="150000"/>
              </a:lnSpc>
              <a:buFont typeface="Arial" pitchFamily="34" charset="0"/>
              <a:buChar char="•"/>
            </a:pPr>
            <a:r>
              <a:rPr lang="en-IN" sz="2400" dirty="0">
                <a:latin typeface="Verdana" panose="020B0604030504040204" pitchFamily="34" charset="0"/>
                <a:ea typeface="Verdana" panose="020B0604030504040204" pitchFamily="34" charset="0"/>
                <a:cs typeface="Arial" pitchFamily="34" charset="0"/>
              </a:rPr>
              <a:t>Trusted devices are allowed access to services.</a:t>
            </a:r>
          </a:p>
          <a:p>
            <a:pPr algn="just">
              <a:lnSpc>
                <a:spcPct val="150000"/>
              </a:lnSpc>
              <a:buFont typeface="Arial" pitchFamily="34" charset="0"/>
              <a:buChar char="•"/>
            </a:pPr>
            <a:r>
              <a:rPr lang="en-IN" sz="2400" dirty="0">
                <a:latin typeface="Verdana" panose="020B0604030504040204" pitchFamily="34" charset="0"/>
                <a:ea typeface="Verdana" panose="020B0604030504040204" pitchFamily="34" charset="0"/>
                <a:cs typeface="Arial" pitchFamily="34" charset="0"/>
              </a:rPr>
              <a:t>Untrusted devices </a:t>
            </a:r>
            <a:r>
              <a:rPr lang="en-IN" sz="2400" dirty="0">
                <a:solidFill>
                  <a:srgbClr val="C00000"/>
                </a:solidFill>
                <a:latin typeface="Verdana" panose="020B0604030504040204" pitchFamily="34" charset="0"/>
                <a:ea typeface="Verdana" panose="020B0604030504040204" pitchFamily="34" charset="0"/>
                <a:cs typeface="Arial" pitchFamily="34" charset="0"/>
              </a:rPr>
              <a:t>may require authorization </a:t>
            </a:r>
            <a:r>
              <a:rPr lang="en-IN" sz="2400" dirty="0">
                <a:latin typeface="Verdana" panose="020B0604030504040204" pitchFamily="34" charset="0"/>
                <a:ea typeface="Verdana" panose="020B0604030504040204" pitchFamily="34" charset="0"/>
                <a:cs typeface="Arial" pitchFamily="34" charset="0"/>
              </a:rPr>
              <a:t>based on user interaction before access to services is granted.</a:t>
            </a:r>
          </a:p>
          <a:p>
            <a:pPr algn="just">
              <a:lnSpc>
                <a:spcPct val="150000"/>
              </a:lnSpc>
              <a:buFont typeface="Arial" pitchFamily="34" charset="0"/>
              <a:buChar char="•"/>
            </a:pPr>
            <a:r>
              <a:rPr lang="en-IN" sz="2400" dirty="0">
                <a:latin typeface="Verdana" panose="020B0604030504040204" pitchFamily="34" charset="0"/>
                <a:ea typeface="Verdana" panose="020B0604030504040204" pitchFamily="34" charset="0"/>
                <a:cs typeface="Arial" pitchFamily="34" charset="0"/>
              </a:rPr>
              <a:t>There are </a:t>
            </a:r>
            <a:r>
              <a:rPr lang="en-IN" sz="2400" u="sng" dirty="0">
                <a:latin typeface="Verdana" panose="020B0604030504040204" pitchFamily="34" charset="0"/>
                <a:ea typeface="Verdana" panose="020B0604030504040204" pitchFamily="34" charset="0"/>
                <a:cs typeface="Arial" pitchFamily="34" charset="0"/>
              </a:rPr>
              <a:t>two kinds of device trust levels:</a:t>
            </a:r>
          </a:p>
          <a:p>
            <a:pPr marL="342900" indent="-342900" algn="just">
              <a:lnSpc>
                <a:spcPct val="150000"/>
              </a:lnSpc>
              <a:buFont typeface="Wingdings" panose="05000000000000000000" pitchFamily="2" charset="2"/>
              <a:buChar char="ü"/>
            </a:pPr>
            <a:r>
              <a:rPr lang="en-IN" sz="2400" b="1" i="1" dirty="0">
                <a:latin typeface="Verdana" panose="020B0604030504040204" pitchFamily="34" charset="0"/>
                <a:ea typeface="Verdana" panose="020B0604030504040204" pitchFamily="34" charset="0"/>
                <a:cs typeface="Arial" pitchFamily="34" charset="0"/>
              </a:rPr>
              <a:t>Trusted device</a:t>
            </a:r>
          </a:p>
          <a:p>
            <a:pPr marL="342900" indent="-342900" algn="just">
              <a:lnSpc>
                <a:spcPct val="150000"/>
              </a:lnSpc>
              <a:buFont typeface="Wingdings" panose="05000000000000000000" pitchFamily="2" charset="2"/>
              <a:buChar char="ü"/>
            </a:pPr>
            <a:r>
              <a:rPr lang="en-IN" sz="2400" b="1" i="1" dirty="0">
                <a:latin typeface="Verdana" panose="020B0604030504040204" pitchFamily="34" charset="0"/>
                <a:ea typeface="Verdana" panose="020B0604030504040204" pitchFamily="34" charset="0"/>
                <a:cs typeface="Arial" pitchFamily="34" charset="0"/>
              </a:rPr>
              <a:t>Untrusted device</a:t>
            </a:r>
            <a:endParaRPr lang="en-IN" sz="2400" u="sng" dirty="0">
              <a:latin typeface="Verdana" panose="020B0604030504040204" pitchFamily="34" charset="0"/>
              <a:ea typeface="Verdana" panose="020B0604030504040204" pitchFamily="34" charset="0"/>
              <a:cs typeface="Arial" pitchFamily="34" charset="0"/>
            </a:endParaRPr>
          </a:p>
          <a:p>
            <a:pPr algn="just">
              <a:lnSpc>
                <a:spcPct val="150000"/>
              </a:lnSpc>
            </a:pPr>
            <a:endParaRPr lang="en-US" sz="800" dirty="0">
              <a:latin typeface="Verdana" panose="020B0604030504040204" pitchFamily="34" charset="0"/>
              <a:ea typeface="Verdana" panose="020B0604030504040204" pitchFamily="34" charset="0"/>
              <a:cs typeface="Arial" pitchFamily="34" charset="0"/>
            </a:endParaRPr>
          </a:p>
          <a:p>
            <a:pPr algn="just">
              <a:lnSpc>
                <a:spcPct val="150000"/>
              </a:lnSpc>
              <a:buFont typeface="Arial" pitchFamily="34" charset="0"/>
              <a:buChar char="•"/>
            </a:pPr>
            <a:endParaRPr lang="en-IN" sz="2400" dirty="0">
              <a:latin typeface="Verdana" panose="020B0604030504040204" pitchFamily="34" charset="0"/>
              <a:ea typeface="Verdana" panose="020B0604030504040204" pitchFamily="34" charset="0"/>
              <a:cs typeface="Arial" pitchFamily="34" charset="0"/>
            </a:endParaRPr>
          </a:p>
        </p:txBody>
      </p:sp>
      <p:sp>
        <p:nvSpPr>
          <p:cNvPr id="3" name="Slide Number Placeholder 2"/>
          <p:cNvSpPr>
            <a:spLocks noGrp="1"/>
          </p:cNvSpPr>
          <p:nvPr>
            <p:ph type="sldNum" sz="quarter" idx="4294967295"/>
          </p:nvPr>
        </p:nvSpPr>
        <p:spPr>
          <a:xfrm>
            <a:off x="8077200" y="6356351"/>
            <a:ext cx="2133600" cy="365125"/>
          </a:xfrm>
          <a:prstGeom prst="rect">
            <a:avLst/>
          </a:prstGeom>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028103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726" y="442834"/>
            <a:ext cx="10696618" cy="6555641"/>
          </a:xfrm>
          <a:prstGeom prst="rect">
            <a:avLst/>
          </a:prstGeom>
          <a:noFill/>
        </p:spPr>
        <p:txBody>
          <a:bodyPr wrap="square" rtlCol="0">
            <a:spAutoFit/>
          </a:bodyPr>
          <a:lstStyle/>
          <a:p>
            <a:pPr algn="just">
              <a:lnSpc>
                <a:spcPct val="150000"/>
              </a:lnSpc>
            </a:pPr>
            <a:endParaRPr lang="en-IN" sz="800" dirty="0">
              <a:latin typeface="Verdana" panose="020B0604030504040204" pitchFamily="34" charset="0"/>
              <a:ea typeface="Verdana" panose="020B0604030504040204" pitchFamily="34" charset="0"/>
              <a:cs typeface="Arial" pitchFamily="34" charset="0"/>
            </a:endParaRPr>
          </a:p>
          <a:p>
            <a:pPr marL="457200" indent="-457200" algn="just">
              <a:lnSpc>
                <a:spcPct val="150000"/>
              </a:lnSpc>
              <a:buAutoNum type="arabicPeriod"/>
            </a:pPr>
            <a:r>
              <a:rPr lang="en-IN" sz="2400" b="1" dirty="0">
                <a:latin typeface="Verdana" panose="020B0604030504040204" pitchFamily="34" charset="0"/>
                <a:ea typeface="Verdana" panose="020B0604030504040204" pitchFamily="34" charset="0"/>
                <a:cs typeface="Arial" pitchFamily="34" charset="0"/>
              </a:rPr>
              <a:t>Trusted device</a:t>
            </a:r>
            <a:r>
              <a:rPr lang="en-IN" sz="2400" dirty="0">
                <a:latin typeface="Verdana" panose="020B0604030504040204" pitchFamily="34" charset="0"/>
                <a:ea typeface="Verdana" panose="020B0604030504040204" pitchFamily="34" charset="0"/>
                <a:cs typeface="Arial" pitchFamily="34" charset="0"/>
              </a:rPr>
              <a:t>: A device with a fixed relationship (paired) that has trusted and </a:t>
            </a:r>
            <a:r>
              <a:rPr lang="en-IN" sz="2400" dirty="0">
                <a:solidFill>
                  <a:srgbClr val="C00000"/>
                </a:solidFill>
                <a:latin typeface="Verdana" panose="020B0604030504040204" pitchFamily="34" charset="0"/>
                <a:ea typeface="Verdana" panose="020B0604030504040204" pitchFamily="34" charset="0"/>
                <a:cs typeface="Arial" pitchFamily="34" charset="0"/>
              </a:rPr>
              <a:t>unrestricted access to all services</a:t>
            </a:r>
            <a:r>
              <a:rPr lang="en-IN" sz="2400" dirty="0">
                <a:latin typeface="Verdana" panose="020B0604030504040204" pitchFamily="34" charset="0"/>
                <a:ea typeface="Verdana" panose="020B0604030504040204" pitchFamily="34" charset="0"/>
                <a:cs typeface="Arial" pitchFamily="34" charset="0"/>
              </a:rPr>
              <a:t>.</a:t>
            </a:r>
          </a:p>
          <a:p>
            <a:pPr algn="just">
              <a:lnSpc>
                <a:spcPct val="150000"/>
              </a:lnSpc>
            </a:pPr>
            <a:endParaRPr lang="en-IN" sz="1000" dirty="0">
              <a:latin typeface="Verdana" panose="020B0604030504040204" pitchFamily="34" charset="0"/>
              <a:ea typeface="Verdana" panose="020B0604030504040204" pitchFamily="34" charset="0"/>
              <a:cs typeface="Arial" pitchFamily="34" charset="0"/>
            </a:endParaRPr>
          </a:p>
          <a:p>
            <a:pPr algn="just">
              <a:lnSpc>
                <a:spcPct val="150000"/>
              </a:lnSpc>
            </a:pPr>
            <a:r>
              <a:rPr lang="en-IN" sz="2400" dirty="0">
                <a:latin typeface="Verdana" panose="020B0604030504040204" pitchFamily="34" charset="0"/>
                <a:ea typeface="Verdana" panose="020B0604030504040204" pitchFamily="34" charset="0"/>
                <a:cs typeface="Arial" pitchFamily="34" charset="0"/>
              </a:rPr>
              <a:t>2. </a:t>
            </a:r>
            <a:r>
              <a:rPr lang="en-IN" sz="2400" b="1" dirty="0">
                <a:latin typeface="Verdana" panose="020B0604030504040204" pitchFamily="34" charset="0"/>
                <a:ea typeface="Verdana" panose="020B0604030504040204" pitchFamily="34" charset="0"/>
                <a:cs typeface="Arial" pitchFamily="34" charset="0"/>
              </a:rPr>
              <a:t>Untrusted device</a:t>
            </a:r>
            <a:r>
              <a:rPr lang="en-IN" sz="2400" dirty="0">
                <a:latin typeface="Verdana" panose="020B0604030504040204" pitchFamily="34" charset="0"/>
                <a:ea typeface="Verdana" panose="020B0604030504040204" pitchFamily="34" charset="0"/>
                <a:cs typeface="Arial" pitchFamily="34" charset="0"/>
              </a:rPr>
              <a:t>: This device has been previously authenticated, a link key is stored, but the </a:t>
            </a:r>
            <a:r>
              <a:rPr lang="en-IN" sz="2400" dirty="0">
                <a:solidFill>
                  <a:srgbClr val="C00000"/>
                </a:solidFill>
                <a:latin typeface="Verdana" panose="020B0604030504040204" pitchFamily="34" charset="0"/>
                <a:ea typeface="Verdana" panose="020B0604030504040204" pitchFamily="34" charset="0"/>
                <a:cs typeface="Arial" pitchFamily="34" charset="0"/>
              </a:rPr>
              <a:t>device is not marked as trusted in the device database.</a:t>
            </a:r>
          </a:p>
          <a:p>
            <a:pPr algn="just">
              <a:lnSpc>
                <a:spcPct val="150000"/>
              </a:lnSpc>
            </a:pPr>
            <a:endParaRPr lang="en-IN" sz="1000" dirty="0">
              <a:solidFill>
                <a:srgbClr val="C00000"/>
              </a:solidFill>
              <a:latin typeface="Verdana" panose="020B0604030504040204" pitchFamily="34" charset="0"/>
              <a:ea typeface="Verdana" panose="020B0604030504040204" pitchFamily="34" charset="0"/>
              <a:cs typeface="Arial" pitchFamily="34" charset="0"/>
            </a:endParaRPr>
          </a:p>
          <a:p>
            <a:pPr algn="just">
              <a:lnSpc>
                <a:spcPct val="150000"/>
              </a:lnSpc>
            </a:pPr>
            <a:r>
              <a:rPr lang="en-IN" sz="2400" u="sng" dirty="0">
                <a:latin typeface="Verdana" panose="020B0604030504040204" pitchFamily="34" charset="0"/>
                <a:ea typeface="Verdana" panose="020B0604030504040204" pitchFamily="34" charset="0"/>
                <a:cs typeface="Arial" pitchFamily="34" charset="0"/>
              </a:rPr>
              <a:t>An unknown device is also an untrusted device</a:t>
            </a:r>
            <a:r>
              <a:rPr lang="en-IN" sz="2400" dirty="0">
                <a:latin typeface="Verdana" panose="020B0604030504040204" pitchFamily="34" charset="0"/>
                <a:ea typeface="Verdana" panose="020B0604030504040204" pitchFamily="34" charset="0"/>
                <a:cs typeface="Arial" pitchFamily="34" charset="0"/>
              </a:rPr>
              <a:t>. No security information is available for this device.</a:t>
            </a:r>
          </a:p>
          <a:p>
            <a:pPr algn="just">
              <a:lnSpc>
                <a:spcPct val="150000"/>
              </a:lnSpc>
            </a:pPr>
            <a:endParaRPr lang="en-IN" sz="1200" dirty="0">
              <a:latin typeface="Verdana" panose="020B0604030504040204" pitchFamily="34" charset="0"/>
              <a:ea typeface="Verdana" panose="020B0604030504040204" pitchFamily="34" charset="0"/>
              <a:cs typeface="Arial" pitchFamily="34" charset="0"/>
            </a:endParaRPr>
          </a:p>
          <a:p>
            <a:pPr algn="just">
              <a:lnSpc>
                <a:spcPct val="150000"/>
              </a:lnSpc>
            </a:pPr>
            <a:r>
              <a:rPr lang="en-IN" sz="2400" dirty="0">
                <a:solidFill>
                  <a:srgbClr val="C00000"/>
                </a:solidFill>
                <a:latin typeface="Verdana" panose="020B0604030504040204" pitchFamily="34" charset="0"/>
                <a:ea typeface="Verdana" panose="020B0604030504040204" pitchFamily="34" charset="0"/>
                <a:cs typeface="Arial" pitchFamily="34" charset="0"/>
              </a:rPr>
              <a:t>For services, the requirement for authorization, authentication, and encryption are set independently</a:t>
            </a:r>
            <a:r>
              <a:rPr lang="en-IN" sz="2400" dirty="0">
                <a:latin typeface="Verdana" panose="020B0604030504040204" pitchFamily="34" charset="0"/>
                <a:ea typeface="Verdana" panose="020B0604030504040204" pitchFamily="34" charset="0"/>
                <a:cs typeface="Arial" pitchFamily="34" charset="0"/>
              </a:rPr>
              <a:t>. </a:t>
            </a:r>
          </a:p>
          <a:p>
            <a:pPr algn="just">
              <a:lnSpc>
                <a:spcPct val="150000"/>
              </a:lnSpc>
            </a:pPr>
            <a:endParaRPr lang="en-IN" sz="2400" dirty="0">
              <a:latin typeface="Verdana" panose="020B0604030504040204" pitchFamily="34" charset="0"/>
              <a:ea typeface="Verdana" panose="020B0604030504040204" pitchFamily="34" charset="0"/>
              <a:cs typeface="Arial" pitchFamily="34" charset="0"/>
            </a:endParaRPr>
          </a:p>
        </p:txBody>
      </p:sp>
      <p:sp>
        <p:nvSpPr>
          <p:cNvPr id="3" name="Slide Number Placeholder 2"/>
          <p:cNvSpPr>
            <a:spLocks noGrp="1"/>
          </p:cNvSpPr>
          <p:nvPr>
            <p:ph type="sldNum" sz="quarter" idx="4294967295"/>
          </p:nvPr>
        </p:nvSpPr>
        <p:spPr>
          <a:xfrm>
            <a:off x="8077200" y="6356351"/>
            <a:ext cx="2133600" cy="365125"/>
          </a:xfrm>
          <a:prstGeom prst="rect">
            <a:avLst/>
          </a:prstGeom>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28181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9002" y="521928"/>
            <a:ext cx="10857911" cy="5655394"/>
          </a:xfrm>
          <a:prstGeom prst="rect">
            <a:avLst/>
          </a:prstGeom>
          <a:noFill/>
        </p:spPr>
        <p:txBody>
          <a:bodyPr wrap="square" rtlCol="0">
            <a:spAutoFit/>
          </a:bodyPr>
          <a:lstStyle/>
          <a:p>
            <a:pPr algn="just">
              <a:lnSpc>
                <a:spcPct val="150000"/>
              </a:lnSpc>
            </a:pPr>
            <a:endParaRPr lang="en-IN" sz="900" dirty="0">
              <a:latin typeface="Verdana" panose="020B0604030504040204" pitchFamily="34" charset="0"/>
              <a:ea typeface="Verdana" panose="020B0604030504040204" pitchFamily="34" charset="0"/>
              <a:cs typeface="Arial" pitchFamily="34" charset="0"/>
            </a:endParaRPr>
          </a:p>
          <a:p>
            <a:pPr algn="just">
              <a:lnSpc>
                <a:spcPct val="150000"/>
              </a:lnSpc>
              <a:buFont typeface="Arial" pitchFamily="34" charset="0"/>
              <a:buChar char="•"/>
            </a:pPr>
            <a:r>
              <a:rPr lang="en-IN" sz="2400" dirty="0">
                <a:latin typeface="Verdana" panose="020B0604030504040204" pitchFamily="34" charset="0"/>
                <a:ea typeface="Verdana" panose="020B0604030504040204" pitchFamily="34" charset="0"/>
                <a:cs typeface="Arial" pitchFamily="34" charset="0"/>
              </a:rPr>
              <a:t>The access requirements define </a:t>
            </a:r>
            <a:r>
              <a:rPr lang="en-IN" sz="2400" b="1" dirty="0">
                <a:latin typeface="Verdana" panose="020B0604030504040204" pitchFamily="34" charset="0"/>
                <a:ea typeface="Verdana" panose="020B0604030504040204" pitchFamily="34" charset="0"/>
                <a:cs typeface="Arial" pitchFamily="34" charset="0"/>
              </a:rPr>
              <a:t>three security levels:</a:t>
            </a:r>
          </a:p>
          <a:p>
            <a:pPr marL="342900" indent="-342900" algn="just">
              <a:lnSpc>
                <a:spcPct val="150000"/>
              </a:lnSpc>
              <a:buFont typeface="Wingdings" panose="05000000000000000000" pitchFamily="2" charset="2"/>
              <a:buChar char="ü"/>
            </a:pPr>
            <a:r>
              <a:rPr lang="en-IN" sz="2400" b="1" dirty="0">
                <a:latin typeface="Verdana" panose="020B0604030504040204" pitchFamily="34" charset="0"/>
                <a:ea typeface="Verdana" panose="020B0604030504040204" pitchFamily="34" charset="0"/>
                <a:cs typeface="Arial" pitchFamily="34" charset="0"/>
              </a:rPr>
              <a:t>1-Services </a:t>
            </a:r>
            <a:r>
              <a:rPr lang="en-IN" sz="2400" dirty="0">
                <a:solidFill>
                  <a:srgbClr val="C00000"/>
                </a:solidFill>
                <a:latin typeface="Verdana" panose="020B0604030504040204" pitchFamily="34" charset="0"/>
                <a:ea typeface="Verdana" panose="020B0604030504040204" pitchFamily="34" charset="0"/>
                <a:cs typeface="Arial" pitchFamily="34" charset="0"/>
              </a:rPr>
              <a:t>that require authorization and authentication</a:t>
            </a:r>
            <a:r>
              <a:rPr lang="en-IN" sz="2400" dirty="0">
                <a:latin typeface="Verdana" panose="020B0604030504040204" pitchFamily="34" charset="0"/>
                <a:ea typeface="Verdana" panose="020B0604030504040204" pitchFamily="34" charset="0"/>
                <a:cs typeface="Arial" pitchFamily="34" charset="0"/>
              </a:rPr>
              <a:t>— automatic access is only granted to trusted devices. Other devices need a manual authorization.</a:t>
            </a:r>
          </a:p>
          <a:p>
            <a:pPr algn="just">
              <a:lnSpc>
                <a:spcPct val="150000"/>
              </a:lnSpc>
            </a:pPr>
            <a:endParaRPr lang="en-IN" sz="800" dirty="0">
              <a:latin typeface="Verdana" panose="020B0604030504040204" pitchFamily="34" charset="0"/>
              <a:ea typeface="Verdana" panose="020B0604030504040204" pitchFamily="34" charset="0"/>
              <a:cs typeface="Arial" pitchFamily="34" charset="0"/>
            </a:endParaRPr>
          </a:p>
          <a:p>
            <a:pPr marL="342900" indent="-342900" algn="just">
              <a:lnSpc>
                <a:spcPct val="150000"/>
              </a:lnSpc>
              <a:buFont typeface="Wingdings" panose="05000000000000000000" pitchFamily="2" charset="2"/>
              <a:buChar char="ü"/>
            </a:pPr>
            <a:r>
              <a:rPr lang="en-IN" sz="2400" b="1" dirty="0">
                <a:latin typeface="Verdana" panose="020B0604030504040204" pitchFamily="34" charset="0"/>
                <a:ea typeface="Verdana" panose="020B0604030504040204" pitchFamily="34" charset="0"/>
                <a:cs typeface="Arial" pitchFamily="34" charset="0"/>
              </a:rPr>
              <a:t>2-Services </a:t>
            </a:r>
            <a:r>
              <a:rPr lang="en-IN" sz="2400" dirty="0">
                <a:solidFill>
                  <a:srgbClr val="C00000"/>
                </a:solidFill>
                <a:latin typeface="Verdana" panose="020B0604030504040204" pitchFamily="34" charset="0"/>
                <a:ea typeface="Verdana" panose="020B0604030504040204" pitchFamily="34" charset="0"/>
                <a:cs typeface="Arial" pitchFamily="34" charset="0"/>
              </a:rPr>
              <a:t>that require authentication only </a:t>
            </a:r>
            <a:r>
              <a:rPr lang="en-IN" sz="2400" dirty="0">
                <a:latin typeface="Verdana" panose="020B0604030504040204" pitchFamily="34" charset="0"/>
                <a:ea typeface="Verdana" panose="020B0604030504040204" pitchFamily="34" charset="0"/>
                <a:cs typeface="Arial" pitchFamily="34" charset="0"/>
              </a:rPr>
              <a:t>— authorization is not necessary.</a:t>
            </a:r>
          </a:p>
          <a:p>
            <a:pPr marL="342900" indent="-342900" algn="just">
              <a:lnSpc>
                <a:spcPct val="150000"/>
              </a:lnSpc>
              <a:buFont typeface="Wingdings" panose="05000000000000000000" pitchFamily="2" charset="2"/>
              <a:buChar char="ü"/>
            </a:pPr>
            <a:r>
              <a:rPr lang="en-IN" sz="2400" b="1" dirty="0">
                <a:latin typeface="Verdana" panose="020B0604030504040204" pitchFamily="34" charset="0"/>
                <a:ea typeface="Verdana" panose="020B0604030504040204" pitchFamily="34" charset="0"/>
                <a:cs typeface="Arial" pitchFamily="34" charset="0"/>
              </a:rPr>
              <a:t>3-Services</a:t>
            </a:r>
            <a:r>
              <a:rPr lang="en-IN" sz="2400" dirty="0">
                <a:latin typeface="Verdana" panose="020B0604030504040204" pitchFamily="34" charset="0"/>
                <a:ea typeface="Verdana" panose="020B0604030504040204" pitchFamily="34" charset="0"/>
                <a:cs typeface="Arial" pitchFamily="34" charset="0"/>
              </a:rPr>
              <a:t> </a:t>
            </a:r>
            <a:r>
              <a:rPr lang="en-IN" sz="2400" dirty="0">
                <a:solidFill>
                  <a:srgbClr val="C00000"/>
                </a:solidFill>
                <a:latin typeface="Verdana" panose="020B0604030504040204" pitchFamily="34" charset="0"/>
                <a:ea typeface="Verdana" panose="020B0604030504040204" pitchFamily="34" charset="0"/>
                <a:cs typeface="Arial" pitchFamily="34" charset="0"/>
              </a:rPr>
              <a:t>open to all devices </a:t>
            </a:r>
            <a:r>
              <a:rPr lang="en-IN" sz="2400" dirty="0">
                <a:latin typeface="Verdana" panose="020B0604030504040204" pitchFamily="34" charset="0"/>
                <a:ea typeface="Verdana" panose="020B0604030504040204" pitchFamily="34" charset="0"/>
                <a:cs typeface="Arial" pitchFamily="34" charset="0"/>
              </a:rPr>
              <a:t>— authentication is  not required, no access approval is required  before service access is granted</a:t>
            </a:r>
          </a:p>
          <a:p>
            <a:pPr algn="just">
              <a:lnSpc>
                <a:spcPct val="150000"/>
              </a:lnSpc>
            </a:pPr>
            <a:endParaRPr lang="en-IN" sz="2400" dirty="0">
              <a:latin typeface="Verdana" panose="020B0604030504040204" pitchFamily="34" charset="0"/>
              <a:ea typeface="Verdana" panose="020B0604030504040204" pitchFamily="34" charset="0"/>
              <a:cs typeface="Arial" pitchFamily="34" charset="0"/>
            </a:endParaRPr>
          </a:p>
        </p:txBody>
      </p:sp>
      <p:sp>
        <p:nvSpPr>
          <p:cNvPr id="3" name="Slide Number Placeholder 2"/>
          <p:cNvSpPr>
            <a:spLocks noGrp="1"/>
          </p:cNvSpPr>
          <p:nvPr>
            <p:ph type="sldNum" sz="quarter" idx="4294967295"/>
          </p:nvPr>
        </p:nvSpPr>
        <p:spPr>
          <a:xfrm>
            <a:off x="8077200" y="6356351"/>
            <a:ext cx="2133600" cy="365125"/>
          </a:xfrm>
          <a:prstGeom prst="rect">
            <a:avLst/>
          </a:prstGeom>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267286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9002" y="637477"/>
            <a:ext cx="11017570" cy="4770537"/>
          </a:xfrm>
          <a:prstGeom prst="rect">
            <a:avLst/>
          </a:prstGeom>
          <a:noFill/>
        </p:spPr>
        <p:txBody>
          <a:bodyPr wrap="square" rtlCol="0">
            <a:spAutoFit/>
          </a:bodyPr>
          <a:lstStyle/>
          <a:p>
            <a:pPr algn="just">
              <a:lnSpc>
                <a:spcPct val="150000"/>
              </a:lnSpc>
            </a:pPr>
            <a:r>
              <a:rPr lang="en-IN" sz="2400" b="1" dirty="0">
                <a:latin typeface="Verdana" panose="020B0604030504040204" pitchFamily="34" charset="0"/>
                <a:ea typeface="Verdana" panose="020B0604030504040204" pitchFamily="34" charset="0"/>
                <a:cs typeface="Arial" pitchFamily="34" charset="0"/>
              </a:rPr>
              <a:t>Limitations of Bluetooth Security</a:t>
            </a:r>
          </a:p>
          <a:p>
            <a:pPr algn="just">
              <a:lnSpc>
                <a:spcPct val="150000"/>
              </a:lnSpc>
            </a:pPr>
            <a:endParaRPr lang="en-IN" sz="800" dirty="0">
              <a:latin typeface="Verdana" panose="020B0604030504040204" pitchFamily="34" charset="0"/>
              <a:ea typeface="Verdana" panose="020B0604030504040204" pitchFamily="34" charset="0"/>
              <a:cs typeface="Arial" pitchFamily="34" charset="0"/>
            </a:endParaRPr>
          </a:p>
          <a:p>
            <a:pPr marL="342900" indent="-342900" algn="just">
              <a:lnSpc>
                <a:spcPct val="150000"/>
              </a:lnSpc>
              <a:buFont typeface="Wingdings" panose="05000000000000000000" pitchFamily="2" charset="2"/>
              <a:buChar char="ü"/>
            </a:pPr>
            <a:r>
              <a:rPr lang="en-IN" sz="2400" dirty="0">
                <a:solidFill>
                  <a:srgbClr val="C00000"/>
                </a:solidFill>
                <a:latin typeface="Verdana" panose="020B0604030504040204" pitchFamily="34" charset="0"/>
                <a:ea typeface="Verdana" panose="020B0604030504040204" pitchFamily="34" charset="0"/>
                <a:cs typeface="Arial" pitchFamily="34" charset="0"/>
              </a:rPr>
              <a:t>Only a device is authenticated, and not its user.</a:t>
            </a:r>
          </a:p>
          <a:p>
            <a:pPr marL="342900" indent="-342900" algn="just">
              <a:lnSpc>
                <a:spcPct val="200000"/>
              </a:lnSpc>
              <a:buFont typeface="Wingdings" panose="05000000000000000000" pitchFamily="2" charset="2"/>
              <a:buChar char="ü"/>
            </a:pPr>
            <a:r>
              <a:rPr lang="en-IN" sz="2400" dirty="0">
                <a:latin typeface="Verdana" panose="020B0604030504040204" pitchFamily="34" charset="0"/>
                <a:ea typeface="Verdana" panose="020B0604030504040204" pitchFamily="34" charset="0"/>
                <a:cs typeface="Arial" pitchFamily="34" charset="0"/>
              </a:rPr>
              <a:t> There is no mechanism to preset authorization per service. </a:t>
            </a:r>
          </a:p>
          <a:p>
            <a:pPr marL="342900" indent="-342900" algn="just">
              <a:lnSpc>
                <a:spcPct val="200000"/>
              </a:lnSpc>
              <a:buFont typeface="Wingdings" panose="05000000000000000000" pitchFamily="2" charset="2"/>
              <a:buChar char="ü"/>
            </a:pPr>
            <a:r>
              <a:rPr lang="en-IN" sz="2400" dirty="0">
                <a:latin typeface="Verdana" panose="020B0604030504040204" pitchFamily="34" charset="0"/>
                <a:ea typeface="Verdana" panose="020B0604030504040204" pitchFamily="34" charset="0"/>
                <a:cs typeface="Arial" pitchFamily="34" charset="0"/>
              </a:rPr>
              <a:t>a more flexible security policy can be implemented with the present architecture without a need to change the Bluetooth protocol stack. </a:t>
            </a:r>
          </a:p>
          <a:p>
            <a:pPr marL="342900" indent="-342900" algn="just">
              <a:lnSpc>
                <a:spcPct val="200000"/>
              </a:lnSpc>
              <a:buFont typeface="Wingdings" panose="05000000000000000000" pitchFamily="2" charset="2"/>
              <a:buChar char="ü"/>
            </a:pPr>
            <a:r>
              <a:rPr lang="en-IN" sz="2400" dirty="0">
                <a:latin typeface="Verdana" panose="020B0604030504040204" pitchFamily="34" charset="0"/>
                <a:ea typeface="Verdana" panose="020B0604030504040204" pitchFamily="34" charset="0"/>
                <a:cs typeface="Arial" pitchFamily="34" charset="0"/>
              </a:rPr>
              <a:t> it is not possible to enforce unidirectional traffic.</a:t>
            </a:r>
          </a:p>
          <a:p>
            <a:endParaRPr lang="en-IN" sz="2800" dirty="0"/>
          </a:p>
        </p:txBody>
      </p:sp>
      <p:sp>
        <p:nvSpPr>
          <p:cNvPr id="3" name="Slide Number Placeholder 2"/>
          <p:cNvSpPr>
            <a:spLocks noGrp="1"/>
          </p:cNvSpPr>
          <p:nvPr>
            <p:ph type="sldNum" sz="quarter" idx="4294967295"/>
          </p:nvPr>
        </p:nvSpPr>
        <p:spPr>
          <a:xfrm>
            <a:off x="8077200" y="6356351"/>
            <a:ext cx="2133600" cy="365125"/>
          </a:xfrm>
          <a:prstGeom prst="rect">
            <a:avLst/>
          </a:prstGeom>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184617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206839" y="373488"/>
            <a:ext cx="8580641" cy="5969984"/>
          </a:xfrm>
          <a:prstGeom prst="rect">
            <a:avLst/>
          </a:prstGeom>
          <a:noFill/>
          <a:ln w="9525">
            <a:solidFill>
              <a:srgbClr val="C00000"/>
            </a:solidFill>
            <a:miter lim="800000"/>
            <a:headEnd/>
            <a:tailEnd/>
          </a:ln>
          <a:effectLst/>
        </p:spPr>
      </p:pic>
      <p:sp>
        <p:nvSpPr>
          <p:cNvPr id="4" name="Slide Number Placeholder 3"/>
          <p:cNvSpPr>
            <a:spLocks noGrp="1"/>
          </p:cNvSpPr>
          <p:nvPr>
            <p:ph type="sldNum" sz="quarter" idx="4294967295"/>
          </p:nvPr>
        </p:nvSpPr>
        <p:spPr>
          <a:xfrm>
            <a:off x="8077200" y="6356351"/>
            <a:ext cx="2133600" cy="365125"/>
          </a:xfrm>
          <a:prstGeom prst="rect">
            <a:avLst/>
          </a:prstGeom>
        </p:spPr>
        <p:txBody>
          <a:bodyPr/>
          <a:lstStyle/>
          <a:p>
            <a:fld id="{B6F15528-21DE-4FAA-801E-634DDDAF4B2B}" type="slidenum">
              <a:rPr lang="en-US" smtClean="0"/>
              <a:pPr/>
              <a:t>25</a:t>
            </a:fld>
            <a:endParaRPr lang="en-US"/>
          </a:p>
        </p:txBody>
      </p:sp>
      <p:sp>
        <p:nvSpPr>
          <p:cNvPr id="3" name="Rectangle 2"/>
          <p:cNvSpPr/>
          <p:nvPr/>
        </p:nvSpPr>
        <p:spPr>
          <a:xfrm>
            <a:off x="548047" y="617724"/>
            <a:ext cx="2156515" cy="1754326"/>
          </a:xfrm>
          <a:prstGeom prst="rect">
            <a:avLst/>
          </a:prstGeom>
        </p:spPr>
        <p:txBody>
          <a:bodyPr wrap="square">
            <a:spAutoFit/>
          </a:bodyPr>
          <a:lstStyle/>
          <a:p>
            <a:pPr algn="just">
              <a:lnSpc>
                <a:spcPct val="150000"/>
              </a:lnSpc>
            </a:pPr>
            <a:r>
              <a:rPr lang="en-IN" b="1" dirty="0">
                <a:latin typeface="Verdana" panose="020B0604030504040204" pitchFamily="34" charset="0"/>
                <a:ea typeface="Verdana" panose="020B0604030504040204" pitchFamily="34" charset="0"/>
                <a:cs typeface="Arial" pitchFamily="34" charset="0"/>
              </a:rPr>
              <a:t>Network Connection Establishment in Bluetooth</a:t>
            </a:r>
          </a:p>
        </p:txBody>
      </p:sp>
    </p:spTree>
    <p:extLst>
      <p:ext uri="{BB962C8B-B14F-4D97-AF65-F5344CB8AC3E}">
        <p14:creationId xmlns:p14="http://schemas.microsoft.com/office/powerpoint/2010/main" val="310064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2872" y="445394"/>
            <a:ext cx="10836446" cy="5816977"/>
          </a:xfrm>
          <a:prstGeom prst="rect">
            <a:avLst/>
          </a:prstGeom>
          <a:noFill/>
        </p:spPr>
        <p:txBody>
          <a:bodyPr wrap="square" rtlCol="0">
            <a:spAutoFit/>
          </a:bodyPr>
          <a:lstStyle/>
          <a:p>
            <a:pPr algn="just">
              <a:lnSpc>
                <a:spcPct val="150000"/>
              </a:lnSpc>
            </a:pPr>
            <a:r>
              <a:rPr lang="en-IN" sz="2400" b="1" dirty="0">
                <a:latin typeface="Verdana" panose="020B0604030504040204" pitchFamily="34" charset="0"/>
                <a:ea typeface="Verdana" panose="020B0604030504040204" pitchFamily="34" charset="0"/>
                <a:cs typeface="Arial" pitchFamily="34" charset="0"/>
              </a:rPr>
              <a:t>Network Connection Establishment in Bluetooth</a:t>
            </a:r>
          </a:p>
          <a:p>
            <a:pPr algn="just">
              <a:lnSpc>
                <a:spcPct val="150000"/>
              </a:lnSpc>
            </a:pPr>
            <a:endParaRPr lang="en-IN" sz="800" dirty="0">
              <a:latin typeface="Verdana" panose="020B0604030504040204" pitchFamily="34" charset="0"/>
              <a:ea typeface="Verdana" panose="020B0604030504040204" pitchFamily="34" charset="0"/>
              <a:cs typeface="Arial" pitchFamily="34" charset="0"/>
            </a:endParaRPr>
          </a:p>
          <a:p>
            <a:pPr marL="342900" indent="-342900" algn="just">
              <a:lnSpc>
                <a:spcPct val="150000"/>
              </a:lnSpc>
              <a:buFont typeface="Wingdings" panose="05000000000000000000" pitchFamily="2" charset="2"/>
              <a:buChar char="ü"/>
            </a:pPr>
            <a:r>
              <a:rPr lang="en-IN" sz="2400" dirty="0">
                <a:latin typeface="Verdana" panose="020B0604030504040204" pitchFamily="34" charset="0"/>
                <a:ea typeface="Verdana" panose="020B0604030504040204" pitchFamily="34" charset="0"/>
                <a:cs typeface="Arial" pitchFamily="34" charset="0"/>
              </a:rPr>
              <a:t>Before any connection in a </a:t>
            </a:r>
            <a:r>
              <a:rPr lang="en-IN" sz="2400" dirty="0" err="1">
                <a:latin typeface="Verdana" panose="020B0604030504040204" pitchFamily="34" charset="0"/>
                <a:ea typeface="Verdana" panose="020B0604030504040204" pitchFamily="34" charset="0"/>
                <a:cs typeface="Arial" pitchFamily="34" charset="0"/>
              </a:rPr>
              <a:t>piconet</a:t>
            </a:r>
            <a:r>
              <a:rPr lang="en-IN" sz="2400" dirty="0">
                <a:latin typeface="Verdana" panose="020B0604030504040204" pitchFamily="34" charset="0"/>
                <a:ea typeface="Verdana" panose="020B0604030504040204" pitchFamily="34" charset="0"/>
                <a:cs typeface="Arial" pitchFamily="34" charset="0"/>
              </a:rPr>
              <a:t> is created, all devices are in </a:t>
            </a:r>
            <a:r>
              <a:rPr lang="en-IN" sz="2400" dirty="0">
                <a:solidFill>
                  <a:srgbClr val="C00000"/>
                </a:solidFill>
                <a:latin typeface="Verdana" panose="020B0604030504040204" pitchFamily="34" charset="0"/>
                <a:ea typeface="Verdana" panose="020B0604030504040204" pitchFamily="34" charset="0"/>
                <a:cs typeface="Arial" pitchFamily="34" charset="0"/>
              </a:rPr>
              <a:t>STANDBY</a:t>
            </a:r>
            <a:r>
              <a:rPr lang="en-IN" sz="2400" dirty="0">
                <a:latin typeface="Verdana" panose="020B0604030504040204" pitchFamily="34" charset="0"/>
                <a:ea typeface="Verdana" panose="020B0604030504040204" pitchFamily="34" charset="0"/>
                <a:cs typeface="Arial" pitchFamily="34" charset="0"/>
              </a:rPr>
              <a:t> mode.</a:t>
            </a:r>
          </a:p>
          <a:p>
            <a:pPr marL="171450" indent="-171450" algn="just">
              <a:lnSpc>
                <a:spcPct val="150000"/>
              </a:lnSpc>
              <a:buFont typeface="Wingdings" panose="05000000000000000000" pitchFamily="2" charset="2"/>
              <a:buChar char="ü"/>
            </a:pPr>
            <a:endParaRPr lang="en-IN" sz="800" dirty="0">
              <a:latin typeface="Verdana" panose="020B0604030504040204" pitchFamily="34" charset="0"/>
              <a:ea typeface="Verdana" panose="020B0604030504040204" pitchFamily="34" charset="0"/>
              <a:cs typeface="Arial" pitchFamily="34" charset="0"/>
            </a:endParaRPr>
          </a:p>
          <a:p>
            <a:pPr marL="342900" indent="-342900" algn="just">
              <a:lnSpc>
                <a:spcPct val="150000"/>
              </a:lnSpc>
              <a:buFont typeface="Wingdings" panose="05000000000000000000" pitchFamily="2" charset="2"/>
              <a:buChar char="ü"/>
            </a:pPr>
            <a:r>
              <a:rPr lang="en-IN" sz="2400" dirty="0">
                <a:latin typeface="Verdana" panose="020B0604030504040204" pitchFamily="34" charset="0"/>
                <a:ea typeface="Verdana" panose="020B0604030504040204" pitchFamily="34" charset="0"/>
                <a:cs typeface="Arial" pitchFamily="34" charset="0"/>
              </a:rPr>
              <a:t> In this mode, an unconnected unit periodically listens for messages </a:t>
            </a:r>
            <a:r>
              <a:rPr lang="en-IN" sz="2400" dirty="0">
                <a:solidFill>
                  <a:srgbClr val="C00000"/>
                </a:solidFill>
                <a:latin typeface="Verdana" panose="020B0604030504040204" pitchFamily="34" charset="0"/>
                <a:ea typeface="Verdana" panose="020B0604030504040204" pitchFamily="34" charset="0"/>
                <a:cs typeface="Arial" pitchFamily="34" charset="0"/>
              </a:rPr>
              <a:t>every 1.28 seconds</a:t>
            </a:r>
            <a:r>
              <a:rPr lang="en-IN" sz="2400" dirty="0">
                <a:latin typeface="Verdana" panose="020B0604030504040204" pitchFamily="34" charset="0"/>
                <a:ea typeface="Verdana" panose="020B0604030504040204" pitchFamily="34" charset="0"/>
                <a:cs typeface="Arial" pitchFamily="34" charset="0"/>
              </a:rPr>
              <a:t>.</a:t>
            </a:r>
          </a:p>
          <a:p>
            <a:pPr marL="171450" indent="-171450" algn="just">
              <a:lnSpc>
                <a:spcPct val="150000"/>
              </a:lnSpc>
              <a:buFont typeface="Wingdings" panose="05000000000000000000" pitchFamily="2" charset="2"/>
              <a:buChar char="ü"/>
            </a:pPr>
            <a:endParaRPr lang="en-IN" sz="800" dirty="0">
              <a:latin typeface="Verdana" panose="020B0604030504040204" pitchFamily="34" charset="0"/>
              <a:ea typeface="Verdana" panose="020B0604030504040204" pitchFamily="34" charset="0"/>
              <a:cs typeface="Arial" pitchFamily="34" charset="0"/>
            </a:endParaRPr>
          </a:p>
          <a:p>
            <a:pPr marL="342900" indent="-342900" algn="just">
              <a:lnSpc>
                <a:spcPct val="150000"/>
              </a:lnSpc>
              <a:buFont typeface="Wingdings" panose="05000000000000000000" pitchFamily="2" charset="2"/>
              <a:buChar char="ü"/>
            </a:pPr>
            <a:r>
              <a:rPr lang="en-IN" sz="2400" dirty="0">
                <a:latin typeface="Verdana" panose="020B0604030504040204" pitchFamily="34" charset="0"/>
                <a:ea typeface="Verdana" panose="020B0604030504040204" pitchFamily="34" charset="0"/>
                <a:cs typeface="Arial" pitchFamily="34" charset="0"/>
              </a:rPr>
              <a:t>Each time a device wakes up, it listens on a set of 32 hop frequencies defined for that unit.</a:t>
            </a:r>
          </a:p>
          <a:p>
            <a:pPr marL="171450" indent="-171450" algn="just">
              <a:lnSpc>
                <a:spcPct val="150000"/>
              </a:lnSpc>
              <a:buFont typeface="Wingdings" panose="05000000000000000000" pitchFamily="2" charset="2"/>
              <a:buChar char="ü"/>
            </a:pPr>
            <a:endParaRPr lang="en-IN" sz="800" dirty="0">
              <a:latin typeface="Verdana" panose="020B0604030504040204" pitchFamily="34" charset="0"/>
              <a:ea typeface="Verdana" panose="020B0604030504040204" pitchFamily="34" charset="0"/>
              <a:cs typeface="Arial" pitchFamily="34" charset="0"/>
            </a:endParaRPr>
          </a:p>
          <a:p>
            <a:pPr marL="342900" indent="-342900" algn="just">
              <a:lnSpc>
                <a:spcPct val="150000"/>
              </a:lnSpc>
              <a:buFont typeface="Wingdings" panose="05000000000000000000" pitchFamily="2" charset="2"/>
              <a:buChar char="ü"/>
            </a:pPr>
            <a:r>
              <a:rPr lang="en-IN" sz="2400" dirty="0">
                <a:latin typeface="Verdana" panose="020B0604030504040204" pitchFamily="34" charset="0"/>
                <a:ea typeface="Verdana" panose="020B0604030504040204" pitchFamily="34" charset="0"/>
                <a:cs typeface="Arial" pitchFamily="34" charset="0"/>
              </a:rPr>
              <a:t> The number of hop frequencies varies in different geographic regions.</a:t>
            </a:r>
          </a:p>
        </p:txBody>
      </p:sp>
      <p:sp>
        <p:nvSpPr>
          <p:cNvPr id="3" name="Slide Number Placeholder 2"/>
          <p:cNvSpPr>
            <a:spLocks noGrp="1"/>
          </p:cNvSpPr>
          <p:nvPr>
            <p:ph type="sldNum" sz="quarter" idx="4294967295"/>
          </p:nvPr>
        </p:nvSpPr>
        <p:spPr>
          <a:xfrm>
            <a:off x="8077200" y="6356351"/>
            <a:ext cx="2133600" cy="365125"/>
          </a:xfrm>
          <a:prstGeom prst="rect">
            <a:avLst/>
          </a:prstGeom>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202103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4064" y="874537"/>
            <a:ext cx="11022680" cy="489364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ü"/>
            </a:pPr>
            <a:r>
              <a:rPr lang="en-IN" sz="2400" dirty="0">
                <a:latin typeface="Verdana" panose="020B0604030504040204" pitchFamily="34" charset="0"/>
                <a:ea typeface="Verdana" panose="020B0604030504040204" pitchFamily="34" charset="0"/>
                <a:cs typeface="Arial" pitchFamily="34" charset="0"/>
              </a:rPr>
              <a:t>The </a:t>
            </a:r>
            <a:r>
              <a:rPr lang="en-IN" sz="2400" dirty="0">
                <a:solidFill>
                  <a:srgbClr val="C00000"/>
                </a:solidFill>
                <a:latin typeface="Verdana" panose="020B0604030504040204" pitchFamily="34" charset="0"/>
                <a:ea typeface="Verdana" panose="020B0604030504040204" pitchFamily="34" charset="0"/>
                <a:cs typeface="Arial" pitchFamily="34" charset="0"/>
              </a:rPr>
              <a:t>connection procedure is initiated </a:t>
            </a:r>
            <a:r>
              <a:rPr lang="en-IN" sz="2400" dirty="0">
                <a:latin typeface="Verdana" panose="020B0604030504040204" pitchFamily="34" charset="0"/>
                <a:ea typeface="Verdana" panose="020B0604030504040204" pitchFamily="34" charset="0"/>
                <a:cs typeface="Arial" pitchFamily="34" charset="0"/>
              </a:rPr>
              <a:t>by any one of the devices, which then becomes </a:t>
            </a:r>
            <a:r>
              <a:rPr lang="en-IN" sz="2400" b="1" dirty="0">
                <a:latin typeface="Verdana" panose="020B0604030504040204" pitchFamily="34" charset="0"/>
                <a:ea typeface="Verdana" panose="020B0604030504040204" pitchFamily="34" charset="0"/>
                <a:cs typeface="Arial" pitchFamily="34" charset="0"/>
              </a:rPr>
              <a:t>master</a:t>
            </a:r>
            <a:r>
              <a:rPr lang="en-IN" sz="2400" dirty="0">
                <a:latin typeface="Verdana" panose="020B0604030504040204" pitchFamily="34" charset="0"/>
                <a:ea typeface="Verdana" panose="020B0604030504040204" pitchFamily="34" charset="0"/>
                <a:cs typeface="Arial" pitchFamily="34" charset="0"/>
              </a:rPr>
              <a:t>.</a:t>
            </a:r>
          </a:p>
          <a:p>
            <a:pPr marL="171450" indent="-171450" algn="just">
              <a:lnSpc>
                <a:spcPct val="150000"/>
              </a:lnSpc>
              <a:buFont typeface="Wingdings" panose="05000000000000000000" pitchFamily="2" charset="2"/>
              <a:buChar char="ü"/>
            </a:pPr>
            <a:endParaRPr lang="en-IN" sz="800" dirty="0">
              <a:latin typeface="Verdana" panose="020B0604030504040204" pitchFamily="34" charset="0"/>
              <a:ea typeface="Verdana" panose="020B0604030504040204" pitchFamily="34" charset="0"/>
              <a:cs typeface="Arial" pitchFamily="34" charset="0"/>
            </a:endParaRPr>
          </a:p>
          <a:p>
            <a:pPr marL="342900" indent="-342900" algn="just">
              <a:lnSpc>
                <a:spcPct val="150000"/>
              </a:lnSpc>
              <a:buFont typeface="Wingdings" panose="05000000000000000000" pitchFamily="2" charset="2"/>
              <a:buChar char="ü"/>
            </a:pPr>
            <a:r>
              <a:rPr lang="en-IN" sz="2400" dirty="0">
                <a:latin typeface="Verdana" panose="020B0604030504040204" pitchFamily="34" charset="0"/>
                <a:ea typeface="Verdana" panose="020B0604030504040204" pitchFamily="34" charset="0"/>
                <a:cs typeface="Arial" pitchFamily="34" charset="0"/>
              </a:rPr>
              <a:t>A connection is made by a </a:t>
            </a:r>
            <a:r>
              <a:rPr lang="en-IN" sz="2400" dirty="0">
                <a:solidFill>
                  <a:srgbClr val="C00000"/>
                </a:solidFill>
                <a:latin typeface="Verdana" panose="020B0604030504040204" pitchFamily="34" charset="0"/>
                <a:ea typeface="Verdana" panose="020B0604030504040204" pitchFamily="34" charset="0"/>
                <a:cs typeface="Arial" pitchFamily="34" charset="0"/>
              </a:rPr>
              <a:t>PAGE message </a:t>
            </a:r>
            <a:r>
              <a:rPr lang="en-IN" sz="2400" dirty="0">
                <a:latin typeface="Verdana" panose="020B0604030504040204" pitchFamily="34" charset="0"/>
                <a:ea typeface="Verdana" panose="020B0604030504040204" pitchFamily="34" charset="0"/>
                <a:cs typeface="Arial" pitchFamily="34" charset="0"/>
              </a:rPr>
              <a:t>if the </a:t>
            </a:r>
            <a:r>
              <a:rPr lang="en-IN" sz="2400" dirty="0">
                <a:solidFill>
                  <a:srgbClr val="00B0F0"/>
                </a:solidFill>
                <a:latin typeface="Verdana" panose="020B0604030504040204" pitchFamily="34" charset="0"/>
                <a:ea typeface="Verdana" panose="020B0604030504040204" pitchFamily="34" charset="0"/>
                <a:cs typeface="Arial" pitchFamily="34" charset="0"/>
              </a:rPr>
              <a:t>address is already known</a:t>
            </a:r>
            <a:r>
              <a:rPr lang="en-IN" sz="2400" dirty="0">
                <a:latin typeface="Verdana" panose="020B0604030504040204" pitchFamily="34" charset="0"/>
                <a:ea typeface="Verdana" panose="020B0604030504040204" pitchFamily="34" charset="0"/>
                <a:cs typeface="Arial" pitchFamily="34" charset="0"/>
              </a:rPr>
              <a:t>, or </a:t>
            </a:r>
            <a:r>
              <a:rPr lang="en-IN" sz="2400" dirty="0">
                <a:solidFill>
                  <a:srgbClr val="C00000"/>
                </a:solidFill>
                <a:latin typeface="Verdana" panose="020B0604030504040204" pitchFamily="34" charset="0"/>
                <a:ea typeface="Verdana" panose="020B0604030504040204" pitchFamily="34" charset="0"/>
                <a:cs typeface="Arial" pitchFamily="34" charset="0"/>
              </a:rPr>
              <a:t>by an INQUIRY message </a:t>
            </a:r>
            <a:r>
              <a:rPr lang="en-IN" sz="2400" dirty="0">
                <a:latin typeface="Verdana" panose="020B0604030504040204" pitchFamily="34" charset="0"/>
                <a:ea typeface="Verdana" panose="020B0604030504040204" pitchFamily="34" charset="0"/>
                <a:cs typeface="Arial" pitchFamily="34" charset="0"/>
              </a:rPr>
              <a:t>followed by a subsequent PAGE message </a:t>
            </a:r>
            <a:r>
              <a:rPr lang="en-IN" sz="2400" dirty="0">
                <a:solidFill>
                  <a:srgbClr val="00B0F0"/>
                </a:solidFill>
                <a:latin typeface="Verdana" panose="020B0604030504040204" pitchFamily="34" charset="0"/>
                <a:ea typeface="Verdana" panose="020B0604030504040204" pitchFamily="34" charset="0"/>
                <a:cs typeface="Arial" pitchFamily="34" charset="0"/>
              </a:rPr>
              <a:t>if the address is unknown</a:t>
            </a:r>
            <a:r>
              <a:rPr lang="en-IN" sz="2400" dirty="0">
                <a:latin typeface="Verdana" panose="020B0604030504040204" pitchFamily="34" charset="0"/>
                <a:ea typeface="Verdana" panose="020B0604030504040204" pitchFamily="34" charset="0"/>
                <a:cs typeface="Arial" pitchFamily="34" charset="0"/>
              </a:rPr>
              <a:t>.</a:t>
            </a:r>
          </a:p>
          <a:p>
            <a:pPr marL="171450" indent="-171450" algn="just">
              <a:lnSpc>
                <a:spcPct val="150000"/>
              </a:lnSpc>
              <a:buFont typeface="Wingdings" panose="05000000000000000000" pitchFamily="2" charset="2"/>
              <a:buChar char="ü"/>
            </a:pPr>
            <a:endParaRPr lang="en-IN" sz="800" dirty="0">
              <a:latin typeface="Verdana" panose="020B0604030504040204" pitchFamily="34" charset="0"/>
              <a:ea typeface="Verdana" panose="020B0604030504040204" pitchFamily="34" charset="0"/>
              <a:cs typeface="Arial" pitchFamily="34" charset="0"/>
            </a:endParaRPr>
          </a:p>
          <a:p>
            <a:pPr marL="342900" indent="-342900" algn="just">
              <a:lnSpc>
                <a:spcPct val="150000"/>
              </a:lnSpc>
              <a:buFont typeface="Wingdings" panose="05000000000000000000" pitchFamily="2" charset="2"/>
              <a:buChar char="ü"/>
            </a:pPr>
            <a:r>
              <a:rPr lang="en-IN" sz="2400" dirty="0">
                <a:latin typeface="Verdana" panose="020B0604030504040204" pitchFamily="34" charset="0"/>
                <a:ea typeface="Verdana" panose="020B0604030504040204" pitchFamily="34" charset="0"/>
                <a:cs typeface="Arial" pitchFamily="34" charset="0"/>
              </a:rPr>
              <a:t>In the initial PAGE state, the master unit sends a train of 16 identical page messages on 16 different hop frequencies defined for the device to be paged (slave unit).</a:t>
            </a:r>
          </a:p>
        </p:txBody>
      </p:sp>
      <p:sp>
        <p:nvSpPr>
          <p:cNvPr id="3" name="Slide Number Placeholder 2"/>
          <p:cNvSpPr>
            <a:spLocks noGrp="1"/>
          </p:cNvSpPr>
          <p:nvPr>
            <p:ph type="sldNum" sz="quarter" idx="4294967295"/>
          </p:nvPr>
        </p:nvSpPr>
        <p:spPr>
          <a:xfrm>
            <a:off x="8077200" y="6356351"/>
            <a:ext cx="2133600" cy="365125"/>
          </a:xfrm>
          <a:prstGeom prst="rect">
            <a:avLst/>
          </a:prstGeom>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39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7382" y="1046409"/>
            <a:ext cx="10989514" cy="4278094"/>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ü"/>
            </a:pPr>
            <a:r>
              <a:rPr lang="en-IN" sz="2400" dirty="0">
                <a:latin typeface="Verdana" panose="020B0604030504040204" pitchFamily="34" charset="0"/>
                <a:ea typeface="Verdana" panose="020B0604030504040204" pitchFamily="34" charset="0"/>
                <a:cs typeface="Arial" pitchFamily="34" charset="0"/>
              </a:rPr>
              <a:t>If no response is received, the master transmits  a train on the remaining 16 hop frequencies in the wake-up sequence. </a:t>
            </a:r>
          </a:p>
          <a:p>
            <a:pPr algn="just">
              <a:lnSpc>
                <a:spcPct val="150000"/>
              </a:lnSpc>
            </a:pPr>
            <a:endParaRPr lang="en-IN" sz="1200" dirty="0">
              <a:latin typeface="Verdana" panose="020B0604030504040204" pitchFamily="34" charset="0"/>
              <a:ea typeface="Verdana" panose="020B0604030504040204" pitchFamily="34" charset="0"/>
              <a:cs typeface="Arial" pitchFamily="34" charset="0"/>
            </a:endParaRPr>
          </a:p>
          <a:p>
            <a:pPr marL="342900" indent="-342900" algn="just">
              <a:lnSpc>
                <a:spcPct val="150000"/>
              </a:lnSpc>
              <a:buFont typeface="Wingdings" panose="05000000000000000000" pitchFamily="2" charset="2"/>
              <a:buChar char="ü"/>
            </a:pPr>
            <a:r>
              <a:rPr lang="en-IN" sz="2400" dirty="0">
                <a:latin typeface="Verdana" panose="020B0604030504040204" pitchFamily="34" charset="0"/>
                <a:ea typeface="Verdana" panose="020B0604030504040204" pitchFamily="34" charset="0"/>
                <a:cs typeface="Arial" pitchFamily="34" charset="0"/>
              </a:rPr>
              <a:t>The maximum delay before the master reaches the slave is twice the wake-up period (2.56 seconds) </a:t>
            </a:r>
          </a:p>
          <a:p>
            <a:pPr algn="just">
              <a:lnSpc>
                <a:spcPct val="150000"/>
              </a:lnSpc>
            </a:pPr>
            <a:endParaRPr lang="en-IN" sz="1200" dirty="0">
              <a:latin typeface="Verdana" panose="020B0604030504040204" pitchFamily="34" charset="0"/>
              <a:ea typeface="Verdana" panose="020B0604030504040204" pitchFamily="34" charset="0"/>
              <a:cs typeface="Arial" pitchFamily="34" charset="0"/>
            </a:endParaRPr>
          </a:p>
          <a:p>
            <a:pPr marL="342900" indent="-342900" algn="just">
              <a:lnSpc>
                <a:spcPct val="150000"/>
              </a:lnSpc>
              <a:buFont typeface="Wingdings" panose="05000000000000000000" pitchFamily="2" charset="2"/>
              <a:buChar char="ü"/>
            </a:pPr>
            <a:r>
              <a:rPr lang="en-IN" sz="2400" dirty="0">
                <a:latin typeface="Verdana" panose="020B0604030504040204" pitchFamily="34" charset="0"/>
                <a:ea typeface="Verdana" panose="020B0604030504040204" pitchFamily="34" charset="0"/>
                <a:cs typeface="Arial" pitchFamily="34" charset="0"/>
              </a:rPr>
              <a:t>while the average delay is half the wake-up period (0.64 seconds).</a:t>
            </a:r>
          </a:p>
          <a:p>
            <a:endParaRPr lang="en-IN" sz="2800" dirty="0">
              <a:latin typeface="Arial" pitchFamily="34" charset="0"/>
              <a:cs typeface="Arial" pitchFamily="34" charset="0"/>
            </a:endParaRPr>
          </a:p>
          <a:p>
            <a:endParaRPr lang="en-IN" sz="2800" dirty="0"/>
          </a:p>
        </p:txBody>
      </p:sp>
      <p:sp>
        <p:nvSpPr>
          <p:cNvPr id="3" name="Slide Number Placeholder 2"/>
          <p:cNvSpPr>
            <a:spLocks noGrp="1"/>
          </p:cNvSpPr>
          <p:nvPr>
            <p:ph type="sldNum" sz="quarter" idx="4294967295"/>
          </p:nvPr>
        </p:nvSpPr>
        <p:spPr>
          <a:xfrm>
            <a:off x="8077200" y="6356351"/>
            <a:ext cx="2133600" cy="365125"/>
          </a:xfrm>
          <a:prstGeom prst="rect">
            <a:avLst/>
          </a:prstGeom>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29322992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3670" y="651660"/>
            <a:ext cx="10805375" cy="5563061"/>
          </a:xfrm>
          <a:prstGeom prst="rect">
            <a:avLst/>
          </a:prstGeom>
          <a:noFill/>
        </p:spPr>
        <p:txBody>
          <a:bodyPr wrap="square" rtlCol="0">
            <a:spAutoFit/>
          </a:bodyPr>
          <a:lstStyle/>
          <a:p>
            <a:pPr algn="just">
              <a:lnSpc>
                <a:spcPct val="150000"/>
              </a:lnSpc>
              <a:buFont typeface="Arial" pitchFamily="34" charset="0"/>
              <a:buChar char="•"/>
            </a:pPr>
            <a:r>
              <a:rPr lang="en-IN" sz="2300" dirty="0">
                <a:latin typeface="Verdana" panose="020B0604030504040204" pitchFamily="34" charset="0"/>
                <a:ea typeface="Verdana" panose="020B0604030504040204" pitchFamily="34" charset="0"/>
                <a:cs typeface="Arial" pitchFamily="34" charset="0"/>
              </a:rPr>
              <a:t>The </a:t>
            </a:r>
            <a:r>
              <a:rPr lang="en-IN" sz="2300" dirty="0">
                <a:solidFill>
                  <a:srgbClr val="C00000"/>
                </a:solidFill>
                <a:latin typeface="Verdana" panose="020B0604030504040204" pitchFamily="34" charset="0"/>
                <a:ea typeface="Verdana" panose="020B0604030504040204" pitchFamily="34" charset="0"/>
                <a:cs typeface="Arial" pitchFamily="34" charset="0"/>
              </a:rPr>
              <a:t>INQUIRY message is typically used for  finding Bluetooth devices</a:t>
            </a:r>
            <a:r>
              <a:rPr lang="en-IN" sz="2300" dirty="0">
                <a:latin typeface="Verdana" panose="020B0604030504040204" pitchFamily="34" charset="0"/>
                <a:ea typeface="Verdana" panose="020B0604030504040204" pitchFamily="34" charset="0"/>
                <a:cs typeface="Arial" pitchFamily="34" charset="0"/>
              </a:rPr>
              <a:t>, including public printers, fax machines, and similar devices with an unknown address. </a:t>
            </a:r>
          </a:p>
          <a:p>
            <a:pPr algn="just">
              <a:lnSpc>
                <a:spcPct val="150000"/>
              </a:lnSpc>
            </a:pPr>
            <a:endParaRPr lang="en-IN" sz="1000" dirty="0">
              <a:latin typeface="Verdana" panose="020B0604030504040204" pitchFamily="34" charset="0"/>
              <a:ea typeface="Verdana" panose="020B0604030504040204" pitchFamily="34" charset="0"/>
              <a:cs typeface="Arial" pitchFamily="34" charset="0"/>
            </a:endParaRPr>
          </a:p>
          <a:p>
            <a:pPr algn="just">
              <a:lnSpc>
                <a:spcPct val="150000"/>
              </a:lnSpc>
              <a:buFont typeface="Arial" pitchFamily="34" charset="0"/>
              <a:buChar char="•"/>
            </a:pPr>
            <a:r>
              <a:rPr lang="en-IN" sz="2300" dirty="0">
                <a:latin typeface="Verdana" panose="020B0604030504040204" pitchFamily="34" charset="0"/>
                <a:ea typeface="Verdana" panose="020B0604030504040204" pitchFamily="34" charset="0"/>
                <a:cs typeface="Arial" pitchFamily="34" charset="0"/>
              </a:rPr>
              <a:t>The INQUIRY message is similar to the PAGE message, but may require one additional train period to collect all responses.</a:t>
            </a:r>
          </a:p>
          <a:p>
            <a:pPr algn="just">
              <a:lnSpc>
                <a:spcPct val="150000"/>
              </a:lnSpc>
            </a:pPr>
            <a:endParaRPr lang="en-IN" sz="1000" dirty="0">
              <a:latin typeface="Verdana" panose="020B0604030504040204" pitchFamily="34" charset="0"/>
              <a:ea typeface="Verdana" panose="020B0604030504040204" pitchFamily="34" charset="0"/>
              <a:cs typeface="Arial" pitchFamily="34" charset="0"/>
            </a:endParaRPr>
          </a:p>
          <a:p>
            <a:pPr algn="just">
              <a:lnSpc>
                <a:spcPct val="150000"/>
              </a:lnSpc>
              <a:buFont typeface="Arial" pitchFamily="34" charset="0"/>
              <a:buChar char="•"/>
            </a:pPr>
            <a:r>
              <a:rPr lang="en-IN" sz="2300" dirty="0">
                <a:latin typeface="Verdana" panose="020B0604030504040204" pitchFamily="34" charset="0"/>
                <a:ea typeface="Verdana" panose="020B0604030504040204" pitchFamily="34" charset="0"/>
                <a:cs typeface="Arial" pitchFamily="34" charset="0"/>
              </a:rPr>
              <a:t>A </a:t>
            </a:r>
            <a:r>
              <a:rPr lang="en-IN" sz="2300" dirty="0">
                <a:solidFill>
                  <a:srgbClr val="C00000"/>
                </a:solidFill>
                <a:latin typeface="Verdana" panose="020B0604030504040204" pitchFamily="34" charset="0"/>
                <a:ea typeface="Verdana" panose="020B0604030504040204" pitchFamily="34" charset="0"/>
                <a:cs typeface="Arial" pitchFamily="34" charset="0"/>
              </a:rPr>
              <a:t>power saving mode </a:t>
            </a:r>
            <a:r>
              <a:rPr lang="en-IN" sz="2300" dirty="0">
                <a:latin typeface="Verdana" panose="020B0604030504040204" pitchFamily="34" charset="0"/>
                <a:ea typeface="Verdana" panose="020B0604030504040204" pitchFamily="34" charset="0"/>
                <a:cs typeface="Arial" pitchFamily="34" charset="0"/>
              </a:rPr>
              <a:t>can be used for connected units in a </a:t>
            </a:r>
            <a:r>
              <a:rPr lang="en-IN" sz="2300" dirty="0" err="1">
                <a:latin typeface="Verdana" panose="020B0604030504040204" pitchFamily="34" charset="0"/>
                <a:ea typeface="Verdana" panose="020B0604030504040204" pitchFamily="34" charset="0"/>
                <a:cs typeface="Arial" pitchFamily="34" charset="0"/>
              </a:rPr>
              <a:t>piconet</a:t>
            </a:r>
            <a:r>
              <a:rPr lang="en-IN" sz="2300" dirty="0">
                <a:latin typeface="Verdana" panose="020B0604030504040204" pitchFamily="34" charset="0"/>
                <a:ea typeface="Verdana" panose="020B0604030504040204" pitchFamily="34" charset="0"/>
                <a:cs typeface="Arial" pitchFamily="34" charset="0"/>
              </a:rPr>
              <a:t> if no data needs to be transmitted. </a:t>
            </a:r>
          </a:p>
          <a:p>
            <a:pPr algn="just">
              <a:lnSpc>
                <a:spcPct val="150000"/>
              </a:lnSpc>
            </a:pPr>
            <a:endParaRPr lang="en-IN" sz="1000" dirty="0">
              <a:latin typeface="Verdana" panose="020B0604030504040204" pitchFamily="34" charset="0"/>
              <a:ea typeface="Verdana" panose="020B0604030504040204" pitchFamily="34" charset="0"/>
              <a:cs typeface="Arial" pitchFamily="34" charset="0"/>
            </a:endParaRPr>
          </a:p>
          <a:p>
            <a:pPr algn="just">
              <a:lnSpc>
                <a:spcPct val="150000"/>
              </a:lnSpc>
              <a:buFont typeface="Arial" pitchFamily="34" charset="0"/>
              <a:buChar char="•"/>
            </a:pPr>
            <a:r>
              <a:rPr lang="en-IN" sz="2300" dirty="0">
                <a:solidFill>
                  <a:srgbClr val="C00000"/>
                </a:solidFill>
                <a:latin typeface="Verdana" panose="020B0604030504040204" pitchFamily="34" charset="0"/>
                <a:ea typeface="Verdana" panose="020B0604030504040204" pitchFamily="34" charset="0"/>
                <a:cs typeface="Arial" pitchFamily="34" charset="0"/>
              </a:rPr>
              <a:t>The master unit can put slave units into HOLD mode, where only the internal timer is running</a:t>
            </a:r>
            <a:r>
              <a:rPr lang="en-IN" sz="2300" dirty="0">
                <a:latin typeface="Verdana" panose="020B0604030504040204" pitchFamily="34" charset="0"/>
                <a:ea typeface="Verdana" panose="020B0604030504040204" pitchFamily="34" charset="0"/>
                <a:cs typeface="Arial" pitchFamily="34" charset="0"/>
              </a:rPr>
              <a:t>. </a:t>
            </a:r>
          </a:p>
        </p:txBody>
      </p:sp>
      <p:sp>
        <p:nvSpPr>
          <p:cNvPr id="3" name="Slide Number Placeholder 2"/>
          <p:cNvSpPr>
            <a:spLocks noGrp="1"/>
          </p:cNvSpPr>
          <p:nvPr>
            <p:ph type="sldNum" sz="quarter" idx="4294967295"/>
          </p:nvPr>
        </p:nvSpPr>
        <p:spPr>
          <a:xfrm>
            <a:off x="8077200" y="6356351"/>
            <a:ext cx="2133600" cy="365125"/>
          </a:xfrm>
          <a:prstGeom prst="rect">
            <a:avLst/>
          </a:prstGeom>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2387127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35360" y="769566"/>
            <a:ext cx="9217024" cy="6088434"/>
          </a:xfrm>
          <a:prstGeom prst="rect">
            <a:avLst/>
          </a:prstGeom>
          <a:noFill/>
          <a:ln>
            <a:noFill/>
          </a:ln>
        </p:spPr>
      </p:pic>
      <p:sp>
        <p:nvSpPr>
          <p:cNvPr id="5" name="Rectangle 2"/>
          <p:cNvSpPr>
            <a:spLocks noGrp="1" noChangeArrowheads="1"/>
          </p:cNvSpPr>
          <p:nvPr>
            <p:ph type="title"/>
          </p:nvPr>
        </p:nvSpPr>
        <p:spPr>
          <a:xfrm>
            <a:off x="335360" y="83139"/>
            <a:ext cx="7772400" cy="652934"/>
          </a:xfrm>
        </p:spPr>
        <p:txBody>
          <a:bodyPr>
            <a:normAutofit fontScale="90000"/>
          </a:bodyPr>
          <a:lstStyle/>
          <a:p>
            <a:r>
              <a:rPr lang="en-US" altLang="en-US" dirty="0">
                <a:latin typeface="Times New Roman" panose="02020603050405020304" pitchFamily="18" charset="0"/>
                <a:cs typeface="Times New Roman" panose="02020603050405020304" pitchFamily="18" charset="0"/>
              </a:rPr>
              <a:t>GSM - authentication</a:t>
            </a:r>
          </a:p>
        </p:txBody>
      </p:sp>
      <p:sp>
        <p:nvSpPr>
          <p:cNvPr id="2" name="TextBox 1"/>
          <p:cNvSpPr txBox="1"/>
          <p:nvPr/>
        </p:nvSpPr>
        <p:spPr>
          <a:xfrm>
            <a:off x="9192344" y="260648"/>
            <a:ext cx="2736304" cy="6863417"/>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Ki</a:t>
            </a:r>
            <a:r>
              <a:rPr lang="en-US" sz="2000" dirty="0">
                <a:latin typeface="Times New Roman" panose="02020603050405020304" pitchFamily="18" charset="0"/>
                <a:cs typeface="Times New Roman" panose="02020603050405020304" pitchFamily="18" charset="0"/>
              </a:rPr>
              <a:t> is the 128-bit Individual Subscriber Authentication Key utilized as a secret key shared between the Mobile Station and the Home Location Register of the subscriber’s home network.</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RAND</a:t>
            </a:r>
            <a:r>
              <a:rPr lang="en-US" sz="2000" dirty="0">
                <a:latin typeface="Times New Roman" panose="02020603050405020304" pitchFamily="18" charset="0"/>
                <a:cs typeface="Times New Roman" panose="02020603050405020304" pitchFamily="18" charset="0"/>
              </a:rPr>
              <a:t> is 128-bit random challenge generated by the Home Location Register.</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SRES</a:t>
            </a:r>
            <a:r>
              <a:rPr lang="en-US" sz="2000" dirty="0">
                <a:latin typeface="Times New Roman" panose="02020603050405020304" pitchFamily="18" charset="0"/>
                <a:cs typeface="Times New Roman" panose="02020603050405020304" pitchFamily="18" charset="0"/>
              </a:rPr>
              <a:t> is the 32-bit Signed Response generated by the Mobile Station and the Mobile Services Switching Center.</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47959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6789" y="214105"/>
            <a:ext cx="10674952" cy="6324808"/>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ü"/>
            </a:pPr>
            <a:r>
              <a:rPr lang="en-IN" sz="2300" dirty="0">
                <a:latin typeface="Verdana" panose="020B0604030504040204" pitchFamily="34" charset="0"/>
                <a:ea typeface="Verdana" panose="020B0604030504040204" pitchFamily="34" charset="0"/>
                <a:cs typeface="Arial" pitchFamily="34" charset="0"/>
              </a:rPr>
              <a:t>Slave units can also demand to be put into </a:t>
            </a:r>
            <a:r>
              <a:rPr lang="en-IN" sz="2300" i="1" dirty="0">
                <a:latin typeface="Verdana" panose="020B0604030504040204" pitchFamily="34" charset="0"/>
                <a:ea typeface="Verdana" panose="020B0604030504040204" pitchFamily="34" charset="0"/>
                <a:cs typeface="Arial" pitchFamily="34" charset="0"/>
              </a:rPr>
              <a:t>HOLD mode.</a:t>
            </a:r>
          </a:p>
          <a:p>
            <a:pPr marL="342900" indent="-342900" algn="just">
              <a:lnSpc>
                <a:spcPct val="150000"/>
              </a:lnSpc>
              <a:buFont typeface="Wingdings" panose="05000000000000000000" pitchFamily="2" charset="2"/>
              <a:buChar char="ü"/>
            </a:pPr>
            <a:r>
              <a:rPr lang="en-IN" sz="2300" dirty="0">
                <a:latin typeface="Verdana" panose="020B0604030504040204" pitchFamily="34" charset="0"/>
                <a:ea typeface="Verdana" panose="020B0604030504040204" pitchFamily="34" charset="0"/>
                <a:cs typeface="Arial" pitchFamily="34" charset="0"/>
              </a:rPr>
              <a:t>Data transfer restarts instantly when units transition out of HOLD mode. </a:t>
            </a:r>
          </a:p>
          <a:p>
            <a:pPr algn="just">
              <a:lnSpc>
                <a:spcPct val="150000"/>
              </a:lnSpc>
            </a:pPr>
            <a:endParaRPr lang="en-IN" sz="1000" dirty="0">
              <a:latin typeface="Verdana" panose="020B0604030504040204" pitchFamily="34" charset="0"/>
              <a:ea typeface="Verdana" panose="020B0604030504040204" pitchFamily="34" charset="0"/>
              <a:cs typeface="Arial" pitchFamily="34" charset="0"/>
            </a:endParaRPr>
          </a:p>
          <a:p>
            <a:pPr marL="342900" indent="-342900" algn="just">
              <a:lnSpc>
                <a:spcPct val="150000"/>
              </a:lnSpc>
              <a:buFont typeface="Wingdings" panose="05000000000000000000" pitchFamily="2" charset="2"/>
              <a:buChar char="ü"/>
            </a:pPr>
            <a:r>
              <a:rPr lang="en-IN" sz="2300" dirty="0">
                <a:solidFill>
                  <a:srgbClr val="C00000"/>
                </a:solidFill>
                <a:latin typeface="Verdana" panose="020B0604030504040204" pitchFamily="34" charset="0"/>
                <a:ea typeface="Verdana" panose="020B0604030504040204" pitchFamily="34" charset="0"/>
                <a:cs typeface="Arial" pitchFamily="34" charset="0"/>
              </a:rPr>
              <a:t>The HOLD is used when connecting several piconets or managing a low-power device such as a temperature sensor</a:t>
            </a:r>
            <a:r>
              <a:rPr lang="en-IN" sz="2300" dirty="0">
                <a:latin typeface="Verdana" panose="020B0604030504040204" pitchFamily="34" charset="0"/>
                <a:ea typeface="Verdana" panose="020B0604030504040204" pitchFamily="34" charset="0"/>
                <a:cs typeface="Arial" pitchFamily="34" charset="0"/>
              </a:rPr>
              <a:t>.</a:t>
            </a:r>
          </a:p>
          <a:p>
            <a:pPr algn="just">
              <a:lnSpc>
                <a:spcPct val="150000"/>
              </a:lnSpc>
            </a:pPr>
            <a:endParaRPr lang="en-IN" sz="1000" dirty="0" err="1">
              <a:latin typeface="Verdana" panose="020B0604030504040204" pitchFamily="34" charset="0"/>
              <a:ea typeface="Verdana" panose="020B0604030504040204" pitchFamily="34" charset="0"/>
              <a:cs typeface="Arial" pitchFamily="34" charset="0"/>
            </a:endParaRPr>
          </a:p>
          <a:p>
            <a:pPr marL="342900" indent="-342900" algn="just">
              <a:lnSpc>
                <a:spcPct val="150000"/>
              </a:lnSpc>
              <a:buFont typeface="Wingdings" panose="05000000000000000000" pitchFamily="2" charset="2"/>
              <a:buChar char="ü"/>
            </a:pPr>
            <a:r>
              <a:rPr lang="en-IN" sz="2300" dirty="0">
                <a:latin typeface="Verdana" panose="020B0604030504040204" pitchFamily="34" charset="0"/>
                <a:ea typeface="Verdana" panose="020B0604030504040204" pitchFamily="34" charset="0"/>
                <a:cs typeface="Arial" pitchFamily="34" charset="0"/>
              </a:rPr>
              <a:t>Two more low-power modes are also available: </a:t>
            </a:r>
            <a:r>
              <a:rPr lang="en-IN" sz="2300" dirty="0">
                <a:solidFill>
                  <a:srgbClr val="C00000"/>
                </a:solidFill>
                <a:latin typeface="Verdana" panose="020B0604030504040204" pitchFamily="34" charset="0"/>
                <a:ea typeface="Verdana" panose="020B0604030504040204" pitchFamily="34" charset="0"/>
                <a:cs typeface="Arial" pitchFamily="34" charset="0"/>
              </a:rPr>
              <a:t>the SNIFF mode and PARK mode. </a:t>
            </a:r>
          </a:p>
          <a:p>
            <a:pPr algn="just">
              <a:lnSpc>
                <a:spcPct val="150000"/>
              </a:lnSpc>
            </a:pPr>
            <a:endParaRPr lang="en-IN" sz="1000" dirty="0">
              <a:solidFill>
                <a:srgbClr val="C00000"/>
              </a:solidFill>
              <a:latin typeface="Verdana" panose="020B0604030504040204" pitchFamily="34" charset="0"/>
              <a:ea typeface="Verdana" panose="020B0604030504040204" pitchFamily="34" charset="0"/>
              <a:cs typeface="Arial" pitchFamily="34" charset="0"/>
            </a:endParaRPr>
          </a:p>
          <a:p>
            <a:pPr marL="342900" indent="-342900" algn="just">
              <a:lnSpc>
                <a:spcPct val="150000"/>
              </a:lnSpc>
              <a:buFont typeface="Wingdings" panose="05000000000000000000" pitchFamily="2" charset="2"/>
              <a:buChar char="ü"/>
            </a:pPr>
            <a:r>
              <a:rPr lang="en-IN" sz="2300" dirty="0">
                <a:latin typeface="Verdana" panose="020B0604030504040204" pitchFamily="34" charset="0"/>
                <a:ea typeface="Verdana" panose="020B0604030504040204" pitchFamily="34" charset="0"/>
                <a:cs typeface="Arial" pitchFamily="34" charset="0"/>
              </a:rPr>
              <a:t>In the SNIFF mode, a slave device listens to the </a:t>
            </a:r>
            <a:r>
              <a:rPr lang="en-IN" sz="2300" dirty="0" err="1">
                <a:latin typeface="Verdana" panose="020B0604030504040204" pitchFamily="34" charset="0"/>
                <a:ea typeface="Verdana" panose="020B0604030504040204" pitchFamily="34" charset="0"/>
                <a:cs typeface="Arial" pitchFamily="34" charset="0"/>
              </a:rPr>
              <a:t>piconet</a:t>
            </a:r>
            <a:r>
              <a:rPr lang="en-IN" sz="2300" dirty="0">
                <a:latin typeface="Verdana" panose="020B0604030504040204" pitchFamily="34" charset="0"/>
                <a:ea typeface="Verdana" panose="020B0604030504040204" pitchFamily="34" charset="0"/>
                <a:cs typeface="Arial" pitchFamily="34" charset="0"/>
              </a:rPr>
              <a:t> at a </a:t>
            </a:r>
            <a:r>
              <a:rPr lang="en-IN" sz="2300" dirty="0">
                <a:solidFill>
                  <a:srgbClr val="C00000"/>
                </a:solidFill>
                <a:latin typeface="Verdana" panose="020B0604030504040204" pitchFamily="34" charset="0"/>
                <a:ea typeface="Verdana" panose="020B0604030504040204" pitchFamily="34" charset="0"/>
                <a:cs typeface="Arial" pitchFamily="34" charset="0"/>
              </a:rPr>
              <a:t>reduced rate, thus reducing its duty cycle</a:t>
            </a:r>
            <a:r>
              <a:rPr lang="en-IN" sz="2300" dirty="0">
                <a:latin typeface="Verdana" panose="020B0604030504040204" pitchFamily="34" charset="0"/>
                <a:ea typeface="Verdana" panose="020B0604030504040204" pitchFamily="34" charset="0"/>
                <a:cs typeface="Arial" pitchFamily="34" charset="0"/>
              </a:rPr>
              <a:t>.</a:t>
            </a:r>
          </a:p>
          <a:p>
            <a:pPr algn="just">
              <a:lnSpc>
                <a:spcPct val="150000"/>
              </a:lnSpc>
            </a:pPr>
            <a:endParaRPr lang="en-IN" sz="1000" dirty="0">
              <a:latin typeface="Verdana" panose="020B0604030504040204" pitchFamily="34" charset="0"/>
              <a:ea typeface="Verdana" panose="020B0604030504040204" pitchFamily="34" charset="0"/>
              <a:cs typeface="Arial" pitchFamily="34" charset="0"/>
            </a:endParaRPr>
          </a:p>
          <a:p>
            <a:pPr marL="342900" indent="-342900" algn="just">
              <a:lnSpc>
                <a:spcPct val="150000"/>
              </a:lnSpc>
              <a:buFont typeface="Wingdings" panose="05000000000000000000" pitchFamily="2" charset="2"/>
              <a:buChar char="ü"/>
            </a:pPr>
            <a:r>
              <a:rPr lang="en-IN" sz="2300" dirty="0">
                <a:solidFill>
                  <a:srgbClr val="C00000"/>
                </a:solidFill>
                <a:latin typeface="Verdana" panose="020B0604030504040204" pitchFamily="34" charset="0"/>
                <a:ea typeface="Verdana" panose="020B0604030504040204" pitchFamily="34" charset="0"/>
                <a:cs typeface="Arial" pitchFamily="34" charset="0"/>
              </a:rPr>
              <a:t>The SNIFF interval is programmable and depends on the application</a:t>
            </a:r>
            <a:r>
              <a:rPr lang="en-IN" sz="2300" dirty="0">
                <a:latin typeface="Verdana" panose="020B0604030504040204" pitchFamily="34" charset="0"/>
                <a:ea typeface="Verdana" panose="020B0604030504040204" pitchFamily="34" charset="0"/>
                <a:cs typeface="Arial" pitchFamily="34" charset="0"/>
              </a:rPr>
              <a:t>.  </a:t>
            </a:r>
          </a:p>
        </p:txBody>
      </p:sp>
      <p:sp>
        <p:nvSpPr>
          <p:cNvPr id="3" name="Slide Number Placeholder 2"/>
          <p:cNvSpPr>
            <a:spLocks noGrp="1"/>
          </p:cNvSpPr>
          <p:nvPr>
            <p:ph type="sldNum" sz="quarter" idx="4294967295"/>
          </p:nvPr>
        </p:nvSpPr>
        <p:spPr>
          <a:xfrm>
            <a:off x="8077200" y="6356351"/>
            <a:ext cx="2133600" cy="365125"/>
          </a:xfrm>
          <a:prstGeom prst="rect">
            <a:avLst/>
          </a:prstGeom>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16586209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1268" y="535167"/>
            <a:ext cx="10844012" cy="6186309"/>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ü"/>
            </a:pPr>
            <a:r>
              <a:rPr lang="en-IN" sz="2400" dirty="0">
                <a:solidFill>
                  <a:srgbClr val="C00000"/>
                </a:solidFill>
                <a:latin typeface="Verdana" panose="020B0604030504040204" pitchFamily="34" charset="0"/>
                <a:ea typeface="Verdana" panose="020B0604030504040204" pitchFamily="34" charset="0"/>
                <a:cs typeface="Arial" pitchFamily="34" charset="0"/>
              </a:rPr>
              <a:t>In the PARK mode</a:t>
            </a:r>
            <a:r>
              <a:rPr lang="en-IN" sz="2400" dirty="0">
                <a:latin typeface="Verdana" panose="020B0604030504040204" pitchFamily="34" charset="0"/>
                <a:ea typeface="Verdana" panose="020B0604030504040204" pitchFamily="34" charset="0"/>
                <a:cs typeface="Arial" pitchFamily="34" charset="0"/>
              </a:rPr>
              <a:t>, a device is </a:t>
            </a:r>
            <a:r>
              <a:rPr lang="en-IN" sz="2400" dirty="0">
                <a:solidFill>
                  <a:srgbClr val="C00000"/>
                </a:solidFill>
                <a:latin typeface="Verdana" panose="020B0604030504040204" pitchFamily="34" charset="0"/>
                <a:ea typeface="Verdana" panose="020B0604030504040204" pitchFamily="34" charset="0"/>
                <a:cs typeface="Arial" pitchFamily="34" charset="0"/>
              </a:rPr>
              <a:t>still synchronized </a:t>
            </a:r>
            <a:r>
              <a:rPr lang="en-IN" sz="2400" dirty="0">
                <a:latin typeface="Verdana" panose="020B0604030504040204" pitchFamily="34" charset="0"/>
                <a:ea typeface="Verdana" panose="020B0604030504040204" pitchFamily="34" charset="0"/>
                <a:cs typeface="Arial" pitchFamily="34" charset="0"/>
              </a:rPr>
              <a:t>to the </a:t>
            </a:r>
            <a:r>
              <a:rPr lang="en-IN" sz="2400" dirty="0" err="1">
                <a:latin typeface="Verdana" panose="020B0604030504040204" pitchFamily="34" charset="0"/>
                <a:ea typeface="Verdana" panose="020B0604030504040204" pitchFamily="34" charset="0"/>
                <a:cs typeface="Arial" pitchFamily="34" charset="0"/>
              </a:rPr>
              <a:t>piconet</a:t>
            </a:r>
            <a:r>
              <a:rPr lang="en-IN" sz="2400" dirty="0">
                <a:latin typeface="Verdana" panose="020B0604030504040204" pitchFamily="34" charset="0"/>
                <a:ea typeface="Verdana" panose="020B0604030504040204" pitchFamily="34" charset="0"/>
                <a:cs typeface="Arial" pitchFamily="34" charset="0"/>
              </a:rPr>
              <a:t> but </a:t>
            </a:r>
            <a:r>
              <a:rPr lang="en-IN" sz="2400" dirty="0">
                <a:solidFill>
                  <a:srgbClr val="C00000"/>
                </a:solidFill>
                <a:latin typeface="Verdana" panose="020B0604030504040204" pitchFamily="34" charset="0"/>
                <a:ea typeface="Verdana" panose="020B0604030504040204" pitchFamily="34" charset="0"/>
                <a:cs typeface="Arial" pitchFamily="34" charset="0"/>
              </a:rPr>
              <a:t>does not participate in the traffic. </a:t>
            </a:r>
          </a:p>
          <a:p>
            <a:pPr marL="342900" indent="-342900" algn="just">
              <a:lnSpc>
                <a:spcPct val="150000"/>
              </a:lnSpc>
              <a:buFont typeface="Wingdings" panose="05000000000000000000" pitchFamily="2" charset="2"/>
              <a:buChar char="ü"/>
            </a:pPr>
            <a:r>
              <a:rPr lang="en-IN" sz="2400" dirty="0">
                <a:latin typeface="Verdana" panose="020B0604030504040204" pitchFamily="34" charset="0"/>
                <a:ea typeface="Verdana" panose="020B0604030504040204" pitchFamily="34" charset="0"/>
                <a:cs typeface="Arial" pitchFamily="34" charset="0"/>
              </a:rPr>
              <a:t>Parked devices have </a:t>
            </a:r>
            <a:r>
              <a:rPr lang="en-IN" sz="2400" dirty="0">
                <a:solidFill>
                  <a:srgbClr val="C00000"/>
                </a:solidFill>
                <a:latin typeface="Verdana" panose="020B0604030504040204" pitchFamily="34" charset="0"/>
                <a:ea typeface="Verdana" panose="020B0604030504040204" pitchFamily="34" charset="0"/>
                <a:cs typeface="Arial" pitchFamily="34" charset="0"/>
              </a:rPr>
              <a:t>given up their MAC address </a:t>
            </a:r>
            <a:r>
              <a:rPr lang="en-IN" sz="2400" dirty="0">
                <a:latin typeface="Verdana" panose="020B0604030504040204" pitchFamily="34" charset="0"/>
                <a:ea typeface="Verdana" panose="020B0604030504040204" pitchFamily="34" charset="0"/>
                <a:cs typeface="Arial" pitchFamily="34" charset="0"/>
              </a:rPr>
              <a:t>and occasionally listen to the traffic of the master to resynchronize and check on broadcast messages</a:t>
            </a:r>
          </a:p>
          <a:p>
            <a:pPr marL="342900" indent="-342900" algn="just">
              <a:lnSpc>
                <a:spcPct val="150000"/>
              </a:lnSpc>
              <a:buFont typeface="Wingdings" panose="05000000000000000000" pitchFamily="2" charset="2"/>
              <a:buChar char="ü"/>
            </a:pPr>
            <a:r>
              <a:rPr lang="en-IN" sz="2400" dirty="0">
                <a:latin typeface="Verdana" panose="020B0604030504040204" pitchFamily="34" charset="0"/>
                <a:ea typeface="Verdana" panose="020B0604030504040204" pitchFamily="34" charset="0"/>
                <a:cs typeface="Arial" pitchFamily="34" charset="0"/>
              </a:rPr>
              <a:t>If the modes are listed in increasing order of  power efficiency, then </a:t>
            </a:r>
          </a:p>
          <a:p>
            <a:pPr marL="342900" indent="-342900" algn="just">
              <a:lnSpc>
                <a:spcPct val="150000"/>
              </a:lnSpc>
              <a:buFont typeface="Wingdings" panose="05000000000000000000" pitchFamily="2" charset="2"/>
              <a:buChar char="§"/>
            </a:pPr>
            <a:r>
              <a:rPr lang="en-IN" sz="2400" dirty="0">
                <a:solidFill>
                  <a:srgbClr val="002060"/>
                </a:solidFill>
                <a:latin typeface="Verdana" panose="020B0604030504040204" pitchFamily="34" charset="0"/>
                <a:ea typeface="Verdana" panose="020B0604030504040204" pitchFamily="34" charset="0"/>
                <a:cs typeface="Arial" pitchFamily="34" charset="0"/>
              </a:rPr>
              <a:t>SNIFF mode has the higher duty cycle,</a:t>
            </a:r>
          </a:p>
          <a:p>
            <a:pPr marL="342900" indent="-342900" algn="just">
              <a:lnSpc>
                <a:spcPct val="150000"/>
              </a:lnSpc>
              <a:buFont typeface="Wingdings" panose="05000000000000000000" pitchFamily="2" charset="2"/>
              <a:buChar char="§"/>
            </a:pPr>
            <a:r>
              <a:rPr lang="en-IN" sz="2400" dirty="0">
                <a:solidFill>
                  <a:srgbClr val="002060"/>
                </a:solidFill>
                <a:latin typeface="Verdana" panose="020B0604030504040204" pitchFamily="34" charset="0"/>
                <a:ea typeface="Verdana" panose="020B0604030504040204" pitchFamily="34" charset="0"/>
                <a:cs typeface="Arial" pitchFamily="34" charset="0"/>
              </a:rPr>
              <a:t>Followed by the HOLD mode with a lower duty cycle,</a:t>
            </a:r>
          </a:p>
          <a:p>
            <a:pPr marL="342900" indent="-342900" algn="just">
              <a:lnSpc>
                <a:spcPct val="150000"/>
              </a:lnSpc>
              <a:buFont typeface="Wingdings" panose="05000000000000000000" pitchFamily="2" charset="2"/>
              <a:buChar char="§"/>
            </a:pPr>
            <a:r>
              <a:rPr lang="en-IN" sz="2400" dirty="0">
                <a:solidFill>
                  <a:srgbClr val="002060"/>
                </a:solidFill>
                <a:latin typeface="Verdana" panose="020B0604030504040204" pitchFamily="34" charset="0"/>
                <a:ea typeface="Verdana" panose="020B0604030504040204" pitchFamily="34" charset="0"/>
                <a:cs typeface="Arial" pitchFamily="34" charset="0"/>
              </a:rPr>
              <a:t>PARK mode with the lowest duty cycle. </a:t>
            </a:r>
          </a:p>
          <a:p>
            <a:pPr algn="just">
              <a:lnSpc>
                <a:spcPct val="150000"/>
              </a:lnSpc>
              <a:buFont typeface="Arial" pitchFamily="34" charset="0"/>
              <a:buChar char="•"/>
            </a:pPr>
            <a:endParaRPr lang="en-IN" sz="2400" dirty="0">
              <a:latin typeface="Arial" pitchFamily="34" charset="0"/>
              <a:cs typeface="Arial" pitchFamily="34" charset="0"/>
            </a:endParaRPr>
          </a:p>
        </p:txBody>
      </p:sp>
      <p:sp>
        <p:nvSpPr>
          <p:cNvPr id="3" name="Slide Number Placeholder 2"/>
          <p:cNvSpPr>
            <a:spLocks noGrp="1"/>
          </p:cNvSpPr>
          <p:nvPr>
            <p:ph type="sldNum" sz="quarter" idx="4294967295"/>
          </p:nvPr>
        </p:nvSpPr>
        <p:spPr>
          <a:xfrm>
            <a:off x="8077200" y="6356351"/>
            <a:ext cx="2133600" cy="365125"/>
          </a:xfrm>
          <a:prstGeom prst="rect">
            <a:avLst/>
          </a:prstGeom>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41170618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1034" y="170042"/>
            <a:ext cx="11127346" cy="6186309"/>
          </a:xfrm>
          <a:prstGeom prst="rect">
            <a:avLst/>
          </a:prstGeom>
          <a:noFill/>
        </p:spPr>
        <p:txBody>
          <a:bodyPr wrap="square" rtlCol="0">
            <a:spAutoFit/>
          </a:bodyPr>
          <a:lstStyle/>
          <a:p>
            <a:pPr algn="just">
              <a:lnSpc>
                <a:spcPct val="150000"/>
              </a:lnSpc>
            </a:pPr>
            <a:r>
              <a:rPr lang="en-IN" sz="2400" b="1" dirty="0">
                <a:latin typeface="Verdana" panose="020B0604030504040204" pitchFamily="34" charset="0"/>
                <a:ea typeface="Verdana" panose="020B0604030504040204" pitchFamily="34" charset="0"/>
                <a:cs typeface="Arial" pitchFamily="34" charset="0"/>
              </a:rPr>
              <a:t>Error Correction in Bluetooth</a:t>
            </a:r>
            <a:endParaRPr lang="en-IN" sz="2400" dirty="0">
              <a:latin typeface="Verdana" panose="020B0604030504040204" pitchFamily="34" charset="0"/>
              <a:ea typeface="Verdana" panose="020B0604030504040204" pitchFamily="34" charset="0"/>
              <a:cs typeface="Arial" pitchFamily="34" charset="0"/>
            </a:endParaRPr>
          </a:p>
          <a:p>
            <a:pPr algn="just">
              <a:lnSpc>
                <a:spcPct val="150000"/>
              </a:lnSpc>
            </a:pPr>
            <a:r>
              <a:rPr lang="en-IN" sz="2400" dirty="0">
                <a:latin typeface="Verdana" panose="020B0604030504040204" pitchFamily="34" charset="0"/>
                <a:ea typeface="Verdana" panose="020B0604030504040204" pitchFamily="34" charset="0"/>
                <a:cs typeface="Arial" pitchFamily="34" charset="0"/>
              </a:rPr>
              <a:t>Three error correction schemes are defined for the Bluetooth baseband controller:</a:t>
            </a:r>
          </a:p>
          <a:p>
            <a:pPr algn="just">
              <a:lnSpc>
                <a:spcPct val="150000"/>
              </a:lnSpc>
            </a:pPr>
            <a:endParaRPr lang="en-IN" sz="800" dirty="0">
              <a:latin typeface="Verdana" panose="020B0604030504040204" pitchFamily="34" charset="0"/>
              <a:ea typeface="Verdana" panose="020B0604030504040204" pitchFamily="34" charset="0"/>
              <a:cs typeface="Arial" pitchFamily="34" charset="0"/>
            </a:endParaRPr>
          </a:p>
          <a:p>
            <a:pPr marL="342900" indent="-342900" algn="just">
              <a:lnSpc>
                <a:spcPct val="150000"/>
              </a:lnSpc>
              <a:buFont typeface="Wingdings" panose="05000000000000000000" pitchFamily="2" charset="2"/>
              <a:buChar char="ü"/>
            </a:pPr>
            <a:r>
              <a:rPr lang="en-IN" sz="2400" dirty="0">
                <a:solidFill>
                  <a:srgbClr val="C00000"/>
                </a:solidFill>
                <a:latin typeface="Verdana" panose="020B0604030504040204" pitchFamily="34" charset="0"/>
                <a:ea typeface="Verdana" panose="020B0604030504040204" pitchFamily="34" charset="0"/>
                <a:cs typeface="Arial" pitchFamily="34" charset="0"/>
              </a:rPr>
              <a:t>1/3 rate forward error correction (FEC) code</a:t>
            </a:r>
          </a:p>
          <a:p>
            <a:pPr marL="171450" indent="-171450" algn="just">
              <a:lnSpc>
                <a:spcPct val="150000"/>
              </a:lnSpc>
              <a:buFont typeface="Wingdings" panose="05000000000000000000" pitchFamily="2" charset="2"/>
              <a:buChar char="ü"/>
            </a:pPr>
            <a:endParaRPr lang="en-IN" sz="800" dirty="0">
              <a:solidFill>
                <a:srgbClr val="C00000"/>
              </a:solidFill>
              <a:latin typeface="Verdana" panose="020B0604030504040204" pitchFamily="34" charset="0"/>
              <a:ea typeface="Verdana" panose="020B0604030504040204" pitchFamily="34" charset="0"/>
              <a:cs typeface="Arial" pitchFamily="34" charset="0"/>
            </a:endParaRPr>
          </a:p>
          <a:p>
            <a:pPr marL="342900" indent="-342900" algn="just">
              <a:lnSpc>
                <a:spcPct val="150000"/>
              </a:lnSpc>
              <a:buFont typeface="Wingdings" panose="05000000000000000000" pitchFamily="2" charset="2"/>
              <a:buChar char="ü"/>
            </a:pPr>
            <a:r>
              <a:rPr lang="en-IN" sz="2400" dirty="0">
                <a:solidFill>
                  <a:srgbClr val="C00000"/>
                </a:solidFill>
                <a:latin typeface="Verdana" panose="020B0604030504040204" pitchFamily="34" charset="0"/>
                <a:ea typeface="Verdana" panose="020B0604030504040204" pitchFamily="34" charset="0"/>
                <a:cs typeface="Arial" pitchFamily="34" charset="0"/>
              </a:rPr>
              <a:t>2/3 rate forward error correction code</a:t>
            </a:r>
          </a:p>
          <a:p>
            <a:pPr marL="171450" indent="-171450" algn="just">
              <a:lnSpc>
                <a:spcPct val="150000"/>
              </a:lnSpc>
              <a:buFont typeface="Wingdings" panose="05000000000000000000" pitchFamily="2" charset="2"/>
              <a:buChar char="ü"/>
            </a:pPr>
            <a:endParaRPr lang="en-IN" sz="800" dirty="0">
              <a:solidFill>
                <a:srgbClr val="C00000"/>
              </a:solidFill>
              <a:latin typeface="Verdana" panose="020B0604030504040204" pitchFamily="34" charset="0"/>
              <a:ea typeface="Verdana" panose="020B0604030504040204" pitchFamily="34" charset="0"/>
              <a:cs typeface="Arial" pitchFamily="34" charset="0"/>
            </a:endParaRPr>
          </a:p>
          <a:p>
            <a:pPr marL="342900" indent="-342900" algn="just">
              <a:lnSpc>
                <a:spcPct val="150000"/>
              </a:lnSpc>
              <a:buFont typeface="Wingdings" panose="05000000000000000000" pitchFamily="2" charset="2"/>
              <a:buChar char="ü"/>
            </a:pPr>
            <a:r>
              <a:rPr lang="en-IN" sz="2400" dirty="0">
                <a:solidFill>
                  <a:srgbClr val="C00000"/>
                </a:solidFill>
                <a:latin typeface="Verdana" panose="020B0604030504040204" pitchFamily="34" charset="0"/>
                <a:ea typeface="Verdana" panose="020B0604030504040204" pitchFamily="34" charset="0"/>
                <a:cs typeface="Arial" pitchFamily="34" charset="0"/>
              </a:rPr>
              <a:t>Automatic repeat request (ARQ) scheme for data</a:t>
            </a:r>
            <a:endParaRPr lang="en-US" sz="2400" dirty="0">
              <a:solidFill>
                <a:srgbClr val="C00000"/>
              </a:solidFill>
              <a:latin typeface="Verdana" panose="020B0604030504040204" pitchFamily="34" charset="0"/>
              <a:ea typeface="Verdana" panose="020B0604030504040204" pitchFamily="34" charset="0"/>
              <a:cs typeface="Arial" pitchFamily="34" charset="0"/>
            </a:endParaRPr>
          </a:p>
          <a:p>
            <a:pPr algn="just">
              <a:lnSpc>
                <a:spcPct val="150000"/>
              </a:lnSpc>
              <a:buFont typeface="Arial" pitchFamily="34" charset="0"/>
              <a:buChar char="•"/>
            </a:pPr>
            <a:r>
              <a:rPr lang="en-IN" sz="2400" dirty="0">
                <a:latin typeface="Verdana" panose="020B0604030504040204" pitchFamily="34" charset="0"/>
                <a:ea typeface="Verdana" panose="020B0604030504040204" pitchFamily="34" charset="0"/>
                <a:cs typeface="Arial" pitchFamily="34" charset="0"/>
              </a:rPr>
              <a:t>The purpose of the FEC scheme on the data payload </a:t>
            </a:r>
            <a:r>
              <a:rPr lang="en-IN" sz="2400" dirty="0">
                <a:solidFill>
                  <a:srgbClr val="C00000"/>
                </a:solidFill>
                <a:latin typeface="Verdana" panose="020B0604030504040204" pitchFamily="34" charset="0"/>
                <a:ea typeface="Verdana" panose="020B0604030504040204" pitchFamily="34" charset="0"/>
                <a:cs typeface="Arial" pitchFamily="34" charset="0"/>
              </a:rPr>
              <a:t>is to reduce the number of retransmissions. </a:t>
            </a:r>
          </a:p>
          <a:p>
            <a:pPr algn="just">
              <a:lnSpc>
                <a:spcPct val="150000"/>
              </a:lnSpc>
              <a:buFont typeface="Arial" pitchFamily="34" charset="0"/>
              <a:buChar char="•"/>
            </a:pPr>
            <a:r>
              <a:rPr lang="en-IN" sz="2400" dirty="0">
                <a:latin typeface="Verdana" panose="020B0604030504040204" pitchFamily="34" charset="0"/>
                <a:ea typeface="Verdana" panose="020B0604030504040204" pitchFamily="34" charset="0"/>
                <a:cs typeface="Arial" pitchFamily="34" charset="0"/>
              </a:rPr>
              <a:t> in a reasonably error-free environment, FEC creates unnecessary overhead that reduces the throughput</a:t>
            </a:r>
            <a:endParaRPr lang="en-US" sz="2400" dirty="0">
              <a:latin typeface="Verdana" panose="020B0604030504040204" pitchFamily="34" charset="0"/>
              <a:ea typeface="Verdana" panose="020B0604030504040204" pitchFamily="34" charset="0"/>
              <a:cs typeface="Arial" pitchFamily="34" charset="0"/>
            </a:endParaRPr>
          </a:p>
        </p:txBody>
      </p:sp>
      <p:sp>
        <p:nvSpPr>
          <p:cNvPr id="3" name="Slide Number Placeholder 2"/>
          <p:cNvSpPr>
            <a:spLocks noGrp="1"/>
          </p:cNvSpPr>
          <p:nvPr>
            <p:ph type="sldNum" sz="quarter" idx="4294967295"/>
          </p:nvPr>
        </p:nvSpPr>
        <p:spPr>
          <a:xfrm>
            <a:off x="8077200" y="6356351"/>
            <a:ext cx="2133600" cy="365125"/>
          </a:xfrm>
          <a:prstGeom prst="rect">
            <a:avLst/>
          </a:prstGeom>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15724970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4095" y="897230"/>
            <a:ext cx="10717676" cy="4524315"/>
          </a:xfrm>
          <a:prstGeom prst="rect">
            <a:avLst/>
          </a:prstGeom>
          <a:noFill/>
        </p:spPr>
        <p:txBody>
          <a:bodyPr wrap="square" rtlCol="0">
            <a:spAutoFit/>
          </a:bodyPr>
          <a:lstStyle/>
          <a:p>
            <a:pPr algn="just">
              <a:lnSpc>
                <a:spcPct val="150000"/>
              </a:lnSpc>
            </a:pPr>
            <a:r>
              <a:rPr lang="en-IN" sz="2400" b="1" dirty="0">
                <a:latin typeface="Verdana" panose="020B0604030504040204" pitchFamily="34" charset="0"/>
                <a:ea typeface="Verdana" panose="020B0604030504040204" pitchFamily="34" charset="0"/>
                <a:cs typeface="Arial" pitchFamily="34" charset="0"/>
              </a:rPr>
              <a:t>Network Topology in Bluetooth</a:t>
            </a:r>
          </a:p>
          <a:p>
            <a:pPr algn="just">
              <a:lnSpc>
                <a:spcPct val="150000"/>
              </a:lnSpc>
            </a:pPr>
            <a:endParaRPr lang="en-IN" sz="800" dirty="0">
              <a:latin typeface="Verdana" panose="020B0604030504040204" pitchFamily="34" charset="0"/>
              <a:ea typeface="Verdana" panose="020B0604030504040204" pitchFamily="34" charset="0"/>
              <a:cs typeface="Arial" pitchFamily="34" charset="0"/>
            </a:endParaRPr>
          </a:p>
          <a:p>
            <a:pPr algn="just">
              <a:lnSpc>
                <a:spcPct val="150000"/>
              </a:lnSpc>
              <a:buFont typeface="Arial" pitchFamily="34" charset="0"/>
              <a:buChar char="•"/>
            </a:pPr>
            <a:r>
              <a:rPr lang="en-IN" sz="2400" dirty="0">
                <a:latin typeface="Verdana" panose="020B0604030504040204" pitchFamily="34" charset="0"/>
                <a:ea typeface="Verdana" panose="020B0604030504040204" pitchFamily="34" charset="0"/>
                <a:cs typeface="Arial" pitchFamily="34" charset="0"/>
              </a:rPr>
              <a:t>Bluetooth devices can create both </a:t>
            </a:r>
            <a:r>
              <a:rPr lang="en-IN" sz="2400" dirty="0">
                <a:solidFill>
                  <a:srgbClr val="C00000"/>
                </a:solidFill>
                <a:latin typeface="Verdana" panose="020B0604030504040204" pitchFamily="34" charset="0"/>
                <a:ea typeface="Verdana" panose="020B0604030504040204" pitchFamily="34" charset="0"/>
                <a:cs typeface="Arial" pitchFamily="34" charset="0"/>
              </a:rPr>
              <a:t>point-to-point and point-to-multipoint connections.</a:t>
            </a:r>
          </a:p>
          <a:p>
            <a:pPr algn="just">
              <a:lnSpc>
                <a:spcPct val="150000"/>
              </a:lnSpc>
            </a:pPr>
            <a:endParaRPr lang="en-IN" sz="800" dirty="0">
              <a:latin typeface="Verdana" panose="020B0604030504040204" pitchFamily="34" charset="0"/>
              <a:ea typeface="Verdana" panose="020B0604030504040204" pitchFamily="34" charset="0"/>
              <a:cs typeface="Arial" pitchFamily="34" charset="0"/>
            </a:endParaRPr>
          </a:p>
          <a:p>
            <a:pPr algn="just">
              <a:lnSpc>
                <a:spcPct val="150000"/>
              </a:lnSpc>
              <a:buFont typeface="Arial" pitchFamily="34" charset="0"/>
              <a:buChar char="•"/>
            </a:pPr>
            <a:r>
              <a:rPr lang="en-IN" sz="2400" dirty="0">
                <a:latin typeface="Verdana" panose="020B0604030504040204" pitchFamily="34" charset="0"/>
                <a:ea typeface="Verdana" panose="020B0604030504040204" pitchFamily="34" charset="0"/>
                <a:cs typeface="Arial" pitchFamily="34" charset="0"/>
              </a:rPr>
              <a:t>A connection with two or several (maximum 8 devices) devices is a </a:t>
            </a:r>
            <a:r>
              <a:rPr lang="en-IN" sz="2400" dirty="0" err="1">
                <a:latin typeface="Verdana" panose="020B0604030504040204" pitchFamily="34" charset="0"/>
                <a:ea typeface="Verdana" panose="020B0604030504040204" pitchFamily="34" charset="0"/>
                <a:cs typeface="Arial" pitchFamily="34" charset="0"/>
              </a:rPr>
              <a:t>piconet</a:t>
            </a:r>
            <a:r>
              <a:rPr lang="en-IN" sz="2400" dirty="0">
                <a:latin typeface="Verdana" panose="020B0604030504040204" pitchFamily="34" charset="0"/>
                <a:ea typeface="Verdana" panose="020B0604030504040204" pitchFamily="34" charset="0"/>
                <a:cs typeface="Arial" pitchFamily="34" charset="0"/>
              </a:rPr>
              <a:t> where all devices follow the same frequency-hop scheme. </a:t>
            </a:r>
          </a:p>
          <a:p>
            <a:pPr algn="just">
              <a:lnSpc>
                <a:spcPct val="150000"/>
              </a:lnSpc>
            </a:pPr>
            <a:endParaRPr lang="en-IN" sz="800" dirty="0">
              <a:latin typeface="Verdana" panose="020B0604030504040204" pitchFamily="34" charset="0"/>
              <a:ea typeface="Verdana" panose="020B0604030504040204" pitchFamily="34" charset="0"/>
              <a:cs typeface="Arial" pitchFamily="34" charset="0"/>
            </a:endParaRPr>
          </a:p>
          <a:p>
            <a:pPr algn="just">
              <a:lnSpc>
                <a:spcPct val="150000"/>
              </a:lnSpc>
              <a:buFont typeface="Arial" pitchFamily="34" charset="0"/>
              <a:buChar char="•"/>
            </a:pPr>
            <a:r>
              <a:rPr lang="en-IN" sz="2400" dirty="0">
                <a:latin typeface="Verdana" panose="020B0604030504040204" pitchFamily="34" charset="0"/>
                <a:ea typeface="Verdana" panose="020B0604030504040204" pitchFamily="34" charset="0"/>
                <a:cs typeface="Arial" pitchFamily="34" charset="0"/>
              </a:rPr>
              <a:t>To avoid interference between devices, one of the devices automatically becomes a master of the </a:t>
            </a:r>
            <a:r>
              <a:rPr lang="en-IN" sz="2400" dirty="0" err="1">
                <a:latin typeface="Verdana" panose="020B0604030504040204" pitchFamily="34" charset="0"/>
                <a:ea typeface="Verdana" panose="020B0604030504040204" pitchFamily="34" charset="0"/>
                <a:cs typeface="Arial" pitchFamily="34" charset="0"/>
              </a:rPr>
              <a:t>piconet</a:t>
            </a:r>
            <a:r>
              <a:rPr lang="en-IN" sz="2400" dirty="0">
                <a:latin typeface="Verdana" panose="020B0604030504040204" pitchFamily="34" charset="0"/>
                <a:ea typeface="Verdana" panose="020B0604030504040204" pitchFamily="34" charset="0"/>
                <a:cs typeface="Arial" pitchFamily="34" charset="0"/>
              </a:rPr>
              <a:t>. </a:t>
            </a:r>
          </a:p>
        </p:txBody>
      </p:sp>
      <p:sp>
        <p:nvSpPr>
          <p:cNvPr id="3" name="Slide Number Placeholder 2"/>
          <p:cNvSpPr>
            <a:spLocks noGrp="1"/>
          </p:cNvSpPr>
          <p:nvPr>
            <p:ph type="sldNum" sz="quarter" idx="4294967295"/>
          </p:nvPr>
        </p:nvSpPr>
        <p:spPr>
          <a:xfrm>
            <a:off x="8077200" y="6356351"/>
            <a:ext cx="2133600" cy="365125"/>
          </a:xfrm>
          <a:prstGeom prst="rect">
            <a:avLst/>
          </a:prstGeom>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40037000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1369" y="264017"/>
            <a:ext cx="10676586" cy="1754326"/>
          </a:xfrm>
          <a:prstGeom prst="rect">
            <a:avLst/>
          </a:prstGeom>
          <a:noFill/>
        </p:spPr>
        <p:txBody>
          <a:bodyPr wrap="square" rtlCol="0">
            <a:spAutoFit/>
          </a:bodyPr>
          <a:lstStyle/>
          <a:p>
            <a:pPr algn="just">
              <a:lnSpc>
                <a:spcPct val="150000"/>
              </a:lnSpc>
              <a:buFont typeface="Arial" pitchFamily="34" charset="0"/>
              <a:buChar char="•"/>
            </a:pPr>
            <a:r>
              <a:rPr lang="en-IN" sz="2400" dirty="0">
                <a:latin typeface="Verdana" panose="020B0604030504040204" pitchFamily="34" charset="0"/>
                <a:ea typeface="Verdana" panose="020B0604030504040204" pitchFamily="34" charset="0"/>
                <a:cs typeface="Arial" pitchFamily="34" charset="0"/>
              </a:rPr>
              <a:t>In each slot, a packet can be exchanged  between the master (M) and one of the slaves (S).</a:t>
            </a:r>
          </a:p>
          <a:p>
            <a:pPr algn="just">
              <a:lnSpc>
                <a:spcPct val="150000"/>
              </a:lnSpc>
              <a:buFont typeface="Arial" pitchFamily="34" charset="0"/>
              <a:buChar char="•"/>
            </a:pPr>
            <a:r>
              <a:rPr lang="en-IN" sz="2400" dirty="0">
                <a:latin typeface="Verdana" panose="020B0604030504040204" pitchFamily="34" charset="0"/>
                <a:ea typeface="Verdana" panose="020B0604030504040204" pitchFamily="34" charset="0"/>
                <a:cs typeface="Arial" pitchFamily="34" charset="0"/>
              </a:rPr>
              <a:t> Packets have a fixed format (see Figure )</a:t>
            </a:r>
            <a:endParaRPr lang="en-IN" sz="2400" dirty="0">
              <a:latin typeface="Verdana" panose="020B0604030504040204" pitchFamily="34" charset="0"/>
              <a:ea typeface="Verdana" panose="020B0604030504040204" pitchFamily="34" charset="0"/>
            </a:endParaRPr>
          </a:p>
        </p:txBody>
      </p:sp>
      <p:pic>
        <p:nvPicPr>
          <p:cNvPr id="1026"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rcRect/>
          <a:stretch>
            <a:fillRect/>
          </a:stretch>
        </p:blipFill>
        <p:spPr bwMode="auto">
          <a:xfrm>
            <a:off x="1343696" y="2266951"/>
            <a:ext cx="8763000" cy="4271962"/>
          </a:xfrm>
          <a:prstGeom prst="rect">
            <a:avLst/>
          </a:prstGeom>
          <a:noFill/>
          <a:ln w="9525">
            <a:noFill/>
            <a:miter lim="800000"/>
            <a:headEnd/>
            <a:tailEnd/>
          </a:ln>
          <a:effectLst/>
        </p:spPr>
      </p:pic>
      <p:sp>
        <p:nvSpPr>
          <p:cNvPr id="4" name="Slide Number Placeholder 3"/>
          <p:cNvSpPr>
            <a:spLocks noGrp="1"/>
          </p:cNvSpPr>
          <p:nvPr>
            <p:ph type="sldNum" sz="quarter" idx="4294967295"/>
          </p:nvPr>
        </p:nvSpPr>
        <p:spPr>
          <a:xfrm>
            <a:off x="8077200" y="6356351"/>
            <a:ext cx="2133600" cy="365125"/>
          </a:xfrm>
          <a:prstGeom prst="rect">
            <a:avLst/>
          </a:prstGeom>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12810794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9701" y="798534"/>
            <a:ext cx="10612192" cy="5078313"/>
          </a:xfrm>
          <a:prstGeom prst="rect">
            <a:avLst/>
          </a:prstGeom>
          <a:noFill/>
        </p:spPr>
        <p:txBody>
          <a:bodyPr wrap="square" rtlCol="0">
            <a:spAutoFit/>
          </a:bodyPr>
          <a:lstStyle/>
          <a:p>
            <a:pPr algn="just">
              <a:lnSpc>
                <a:spcPct val="150000"/>
              </a:lnSpc>
              <a:buFont typeface="Arial" pitchFamily="34" charset="0"/>
              <a:buChar char="•"/>
            </a:pPr>
            <a:r>
              <a:rPr lang="en-IN" sz="2400" dirty="0">
                <a:latin typeface="Verdana" panose="020B0604030504040204" pitchFamily="34" charset="0"/>
                <a:ea typeface="Verdana" panose="020B0604030504040204" pitchFamily="34" charset="0"/>
                <a:cs typeface="Arial" pitchFamily="34" charset="0"/>
              </a:rPr>
              <a:t>A Bluetooth packet format is based on </a:t>
            </a:r>
            <a:r>
              <a:rPr lang="en-IN" sz="2400" dirty="0">
                <a:solidFill>
                  <a:srgbClr val="C00000"/>
                </a:solidFill>
                <a:latin typeface="Verdana" panose="020B0604030504040204" pitchFamily="34" charset="0"/>
                <a:ea typeface="Verdana" panose="020B0604030504040204" pitchFamily="34" charset="0"/>
                <a:cs typeface="Arial" pitchFamily="34" charset="0"/>
              </a:rPr>
              <a:t>one  packet per hop and a basic 1-slot packet of 625µs that can be extended to 3-slot (1875µs) and 5-slot (3125µs).</a:t>
            </a:r>
          </a:p>
          <a:p>
            <a:pPr algn="just">
              <a:lnSpc>
                <a:spcPct val="150000"/>
              </a:lnSpc>
            </a:pPr>
            <a:endParaRPr lang="en-IN" sz="800" dirty="0">
              <a:latin typeface="Verdana" panose="020B0604030504040204" pitchFamily="34" charset="0"/>
              <a:ea typeface="Verdana" panose="020B0604030504040204" pitchFamily="34" charset="0"/>
              <a:cs typeface="Arial" pitchFamily="34" charset="0"/>
            </a:endParaRPr>
          </a:p>
          <a:p>
            <a:pPr algn="just">
              <a:lnSpc>
                <a:spcPct val="150000"/>
              </a:lnSpc>
              <a:buFont typeface="Arial" pitchFamily="34" charset="0"/>
              <a:buChar char="•"/>
            </a:pPr>
            <a:r>
              <a:rPr lang="en-IN" sz="2400" dirty="0">
                <a:latin typeface="Verdana" panose="020B0604030504040204" pitchFamily="34" charset="0"/>
                <a:ea typeface="Verdana" panose="020B0604030504040204" pitchFamily="34" charset="0"/>
                <a:cs typeface="Arial" pitchFamily="34" charset="0"/>
              </a:rPr>
              <a:t>A frame format allows the master to poll multiple slaves.</a:t>
            </a:r>
          </a:p>
          <a:p>
            <a:pPr algn="just">
              <a:lnSpc>
                <a:spcPct val="150000"/>
              </a:lnSpc>
            </a:pPr>
            <a:endParaRPr lang="en-IN" sz="800" dirty="0">
              <a:latin typeface="Verdana" panose="020B0604030504040204" pitchFamily="34" charset="0"/>
              <a:ea typeface="Verdana" panose="020B0604030504040204" pitchFamily="34" charset="0"/>
              <a:cs typeface="Arial" pitchFamily="34" charset="0"/>
            </a:endParaRPr>
          </a:p>
          <a:p>
            <a:pPr algn="just">
              <a:lnSpc>
                <a:spcPct val="150000"/>
              </a:lnSpc>
              <a:buFont typeface="Arial" pitchFamily="34" charset="0"/>
              <a:buChar char="•"/>
            </a:pPr>
            <a:r>
              <a:rPr lang="en-IN" sz="2400" dirty="0">
                <a:latin typeface="Verdana" panose="020B0604030504040204" pitchFamily="34" charset="0"/>
                <a:ea typeface="Verdana" panose="020B0604030504040204" pitchFamily="34" charset="0"/>
                <a:cs typeface="Arial" pitchFamily="34" charset="0"/>
              </a:rPr>
              <a:t>Each packet begins with a </a:t>
            </a:r>
            <a:r>
              <a:rPr lang="en-IN" sz="2400" dirty="0">
                <a:solidFill>
                  <a:srgbClr val="C00000"/>
                </a:solidFill>
                <a:latin typeface="Verdana" panose="020B0604030504040204" pitchFamily="34" charset="0"/>
                <a:ea typeface="Verdana" panose="020B0604030504040204" pitchFamily="34" charset="0"/>
                <a:cs typeface="Arial" pitchFamily="34" charset="0"/>
              </a:rPr>
              <a:t>72-bit access code </a:t>
            </a:r>
            <a:r>
              <a:rPr lang="en-IN" sz="2400" dirty="0">
                <a:latin typeface="Verdana" panose="020B0604030504040204" pitchFamily="34" charset="0"/>
                <a:ea typeface="Verdana" panose="020B0604030504040204" pitchFamily="34" charset="0"/>
                <a:cs typeface="Arial" pitchFamily="34" charset="0"/>
              </a:rPr>
              <a:t>that is derived from the </a:t>
            </a:r>
            <a:r>
              <a:rPr lang="en-IN" sz="2400" dirty="0">
                <a:solidFill>
                  <a:srgbClr val="C00000"/>
                </a:solidFill>
                <a:latin typeface="Verdana" panose="020B0604030504040204" pitchFamily="34" charset="0"/>
                <a:ea typeface="Verdana" panose="020B0604030504040204" pitchFamily="34" charset="0"/>
                <a:cs typeface="Arial" pitchFamily="34" charset="0"/>
              </a:rPr>
              <a:t>master identity and is unique for the channel</a:t>
            </a:r>
            <a:r>
              <a:rPr lang="en-IN" sz="2400" dirty="0">
                <a:latin typeface="Verdana" panose="020B0604030504040204" pitchFamily="34" charset="0"/>
                <a:ea typeface="Verdana" panose="020B0604030504040204" pitchFamily="34" charset="0"/>
                <a:cs typeface="Arial" pitchFamily="34" charset="0"/>
              </a:rPr>
              <a:t>. </a:t>
            </a:r>
          </a:p>
          <a:p>
            <a:pPr algn="just">
              <a:lnSpc>
                <a:spcPct val="150000"/>
              </a:lnSpc>
            </a:pPr>
            <a:endParaRPr lang="en-IN" sz="800" dirty="0">
              <a:latin typeface="Verdana" panose="020B0604030504040204" pitchFamily="34" charset="0"/>
              <a:ea typeface="Verdana" panose="020B0604030504040204" pitchFamily="34" charset="0"/>
              <a:cs typeface="Arial" pitchFamily="34" charset="0"/>
            </a:endParaRPr>
          </a:p>
          <a:p>
            <a:pPr algn="just">
              <a:lnSpc>
                <a:spcPct val="150000"/>
              </a:lnSpc>
              <a:buFont typeface="Arial" pitchFamily="34" charset="0"/>
              <a:buChar char="•"/>
            </a:pPr>
            <a:r>
              <a:rPr lang="en-IN" sz="2400" dirty="0">
                <a:latin typeface="Verdana" panose="020B0604030504040204" pitchFamily="34" charset="0"/>
                <a:ea typeface="Verdana" panose="020B0604030504040204" pitchFamily="34" charset="0"/>
                <a:cs typeface="Arial" pitchFamily="34" charset="0"/>
              </a:rPr>
              <a:t>Every packet exchanged on the channel is preceded by this access code</a:t>
            </a:r>
          </a:p>
        </p:txBody>
      </p:sp>
      <p:sp>
        <p:nvSpPr>
          <p:cNvPr id="3" name="Slide Number Placeholder 2"/>
          <p:cNvSpPr>
            <a:spLocks noGrp="1"/>
          </p:cNvSpPr>
          <p:nvPr>
            <p:ph type="sldNum" sz="quarter" idx="4294967295"/>
          </p:nvPr>
        </p:nvSpPr>
        <p:spPr>
          <a:xfrm>
            <a:off x="8077200" y="6356351"/>
            <a:ext cx="2133600" cy="365125"/>
          </a:xfrm>
          <a:prstGeom prst="rect">
            <a:avLst/>
          </a:prstGeom>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33013706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7012" y="352604"/>
            <a:ext cx="10390032" cy="6186309"/>
          </a:xfrm>
          <a:prstGeom prst="rect">
            <a:avLst/>
          </a:prstGeom>
          <a:noFill/>
        </p:spPr>
        <p:txBody>
          <a:bodyPr wrap="square" rtlCol="0">
            <a:spAutoFit/>
          </a:bodyPr>
          <a:lstStyle/>
          <a:p>
            <a:pPr algn="just">
              <a:lnSpc>
                <a:spcPct val="150000"/>
              </a:lnSpc>
              <a:buFont typeface="Arial" pitchFamily="34" charset="0"/>
              <a:buChar char="•"/>
            </a:pPr>
            <a:r>
              <a:rPr lang="en-IN" sz="2400" dirty="0">
                <a:latin typeface="Verdana" panose="020B0604030504040204" pitchFamily="34" charset="0"/>
                <a:ea typeface="Verdana" panose="020B0604030504040204" pitchFamily="34" charset="0"/>
                <a:cs typeface="Arial" pitchFamily="34" charset="0"/>
              </a:rPr>
              <a:t> Recipients on the </a:t>
            </a:r>
            <a:r>
              <a:rPr lang="en-IN" sz="2400" dirty="0" err="1">
                <a:latin typeface="Verdana" panose="020B0604030504040204" pitchFamily="34" charset="0"/>
                <a:ea typeface="Verdana" panose="020B0604030504040204" pitchFamily="34" charset="0"/>
                <a:cs typeface="Arial" pitchFamily="34" charset="0"/>
              </a:rPr>
              <a:t>piconet</a:t>
            </a:r>
            <a:r>
              <a:rPr lang="en-IN" sz="2400" dirty="0">
                <a:latin typeface="Verdana" panose="020B0604030504040204" pitchFamily="34" charset="0"/>
                <a:ea typeface="Verdana" panose="020B0604030504040204" pitchFamily="34" charset="0"/>
                <a:cs typeface="Arial" pitchFamily="34" charset="0"/>
              </a:rPr>
              <a:t> compare incoming signals with the access code.</a:t>
            </a:r>
          </a:p>
          <a:p>
            <a:pPr algn="just">
              <a:lnSpc>
                <a:spcPct val="150000"/>
              </a:lnSpc>
            </a:pPr>
            <a:endParaRPr lang="en-IN" sz="800" dirty="0">
              <a:latin typeface="Verdana" panose="020B0604030504040204" pitchFamily="34" charset="0"/>
              <a:ea typeface="Verdana" panose="020B0604030504040204" pitchFamily="34" charset="0"/>
              <a:cs typeface="Arial" pitchFamily="34" charset="0"/>
            </a:endParaRPr>
          </a:p>
          <a:p>
            <a:pPr algn="just">
              <a:lnSpc>
                <a:spcPct val="150000"/>
              </a:lnSpc>
              <a:buFont typeface="Arial" pitchFamily="34" charset="0"/>
              <a:buChar char="•"/>
            </a:pPr>
            <a:r>
              <a:rPr lang="en-IN" sz="2400" dirty="0">
                <a:latin typeface="Verdana" panose="020B0604030504040204" pitchFamily="34" charset="0"/>
                <a:ea typeface="Verdana" panose="020B0604030504040204" pitchFamily="34" charset="0"/>
                <a:cs typeface="Arial" pitchFamily="34" charset="0"/>
              </a:rPr>
              <a:t> If the two do not match, the received packet is not considered valid on the channel and the rest of its contents are ignored.</a:t>
            </a:r>
          </a:p>
          <a:p>
            <a:pPr algn="just">
              <a:lnSpc>
                <a:spcPct val="150000"/>
              </a:lnSpc>
            </a:pPr>
            <a:endParaRPr lang="en-IN" sz="800" dirty="0">
              <a:latin typeface="Verdana" panose="020B0604030504040204" pitchFamily="34" charset="0"/>
              <a:ea typeface="Verdana" panose="020B0604030504040204" pitchFamily="34" charset="0"/>
              <a:cs typeface="Arial" pitchFamily="34" charset="0"/>
            </a:endParaRPr>
          </a:p>
          <a:p>
            <a:pPr algn="just">
              <a:lnSpc>
                <a:spcPct val="150000"/>
              </a:lnSpc>
              <a:buFont typeface="Arial" pitchFamily="34" charset="0"/>
              <a:buChar char="•"/>
            </a:pPr>
            <a:r>
              <a:rPr lang="en-IN" sz="2400" dirty="0">
                <a:latin typeface="Verdana" panose="020B0604030504040204" pitchFamily="34" charset="0"/>
                <a:ea typeface="Verdana" panose="020B0604030504040204" pitchFamily="34" charset="0"/>
                <a:cs typeface="Arial" pitchFamily="34" charset="0"/>
              </a:rPr>
              <a:t> </a:t>
            </a:r>
            <a:r>
              <a:rPr lang="en-IN" sz="2400" dirty="0">
                <a:solidFill>
                  <a:srgbClr val="C00000"/>
                </a:solidFill>
                <a:latin typeface="Verdana" panose="020B0604030504040204" pitchFamily="34" charset="0"/>
                <a:ea typeface="Verdana" panose="020B0604030504040204" pitchFamily="34" charset="0"/>
                <a:cs typeface="Arial" pitchFamily="34" charset="0"/>
              </a:rPr>
              <a:t>Besides packet identification, the access code is also used for synchronization and compensating for offset</a:t>
            </a:r>
            <a:r>
              <a:rPr lang="en-IN" sz="2400" dirty="0">
                <a:latin typeface="Verdana" panose="020B0604030504040204" pitchFamily="34" charset="0"/>
                <a:ea typeface="Verdana" panose="020B0604030504040204" pitchFamily="34" charset="0"/>
                <a:cs typeface="Arial" pitchFamily="34" charset="0"/>
              </a:rPr>
              <a:t>. </a:t>
            </a:r>
          </a:p>
          <a:p>
            <a:pPr algn="just">
              <a:lnSpc>
                <a:spcPct val="150000"/>
              </a:lnSpc>
            </a:pPr>
            <a:endParaRPr lang="en-IN" sz="800" dirty="0">
              <a:latin typeface="Verdana" panose="020B0604030504040204" pitchFamily="34" charset="0"/>
              <a:ea typeface="Verdana" panose="020B0604030504040204" pitchFamily="34" charset="0"/>
              <a:cs typeface="Arial" pitchFamily="34" charset="0"/>
            </a:endParaRPr>
          </a:p>
          <a:p>
            <a:pPr algn="just">
              <a:lnSpc>
                <a:spcPct val="150000"/>
              </a:lnSpc>
              <a:buFont typeface="Arial" pitchFamily="34" charset="0"/>
              <a:buChar char="•"/>
            </a:pPr>
            <a:r>
              <a:rPr lang="en-IN" sz="2400" dirty="0">
                <a:latin typeface="Verdana" panose="020B0604030504040204" pitchFamily="34" charset="0"/>
                <a:ea typeface="Verdana" panose="020B0604030504040204" pitchFamily="34" charset="0"/>
                <a:cs typeface="Arial" pitchFamily="34" charset="0"/>
              </a:rPr>
              <a:t>The access code is robust and resistant to interference.</a:t>
            </a:r>
          </a:p>
          <a:p>
            <a:pPr algn="just">
              <a:lnSpc>
                <a:spcPct val="150000"/>
              </a:lnSpc>
              <a:buFont typeface="Arial" pitchFamily="34" charset="0"/>
              <a:buChar char="•"/>
            </a:pPr>
            <a:r>
              <a:rPr lang="en-IN" sz="2400" dirty="0">
                <a:latin typeface="Verdana" panose="020B0604030504040204" pitchFamily="34" charset="0"/>
                <a:ea typeface="Verdana" panose="020B0604030504040204" pitchFamily="34" charset="0"/>
                <a:cs typeface="Arial" pitchFamily="34" charset="0"/>
              </a:rPr>
              <a:t>Two or several </a:t>
            </a:r>
            <a:r>
              <a:rPr lang="en-IN" sz="2400" dirty="0" err="1">
                <a:latin typeface="Verdana" panose="020B0604030504040204" pitchFamily="34" charset="0"/>
                <a:ea typeface="Verdana" panose="020B0604030504040204" pitchFamily="34" charset="0"/>
                <a:cs typeface="Arial" pitchFamily="34" charset="0"/>
              </a:rPr>
              <a:t>piconets</a:t>
            </a:r>
            <a:r>
              <a:rPr lang="en-IN" sz="2400" dirty="0">
                <a:latin typeface="Verdana" panose="020B0604030504040204" pitchFamily="34" charset="0"/>
                <a:ea typeface="Verdana" panose="020B0604030504040204" pitchFamily="34" charset="0"/>
                <a:cs typeface="Arial" pitchFamily="34" charset="0"/>
              </a:rPr>
              <a:t> can communicate with each other and are then called a </a:t>
            </a:r>
            <a:r>
              <a:rPr lang="en-IN" sz="2400" dirty="0" err="1">
                <a:latin typeface="Verdana" panose="020B0604030504040204" pitchFamily="34" charset="0"/>
                <a:ea typeface="Verdana" panose="020B0604030504040204" pitchFamily="34" charset="0"/>
                <a:cs typeface="Arial" pitchFamily="34" charset="0"/>
              </a:rPr>
              <a:t>scatternet</a:t>
            </a:r>
            <a:r>
              <a:rPr lang="en-IN" sz="2400" dirty="0">
                <a:latin typeface="Verdana" panose="020B0604030504040204" pitchFamily="34" charset="0"/>
                <a:ea typeface="Verdana" panose="020B0604030504040204" pitchFamily="34" charset="0"/>
                <a:cs typeface="Arial" pitchFamily="34" charset="0"/>
              </a:rPr>
              <a:t>.</a:t>
            </a:r>
          </a:p>
          <a:p>
            <a:pPr algn="just">
              <a:lnSpc>
                <a:spcPct val="150000"/>
              </a:lnSpc>
              <a:buFont typeface="Arial" pitchFamily="34" charset="0"/>
              <a:buChar char="•"/>
            </a:pPr>
            <a:endParaRPr lang="en-IN" sz="2400" dirty="0">
              <a:latin typeface="Verdana" panose="020B0604030504040204" pitchFamily="34" charset="0"/>
              <a:ea typeface="Verdana" panose="020B0604030504040204" pitchFamily="34" charset="0"/>
              <a:cs typeface="Arial" pitchFamily="34" charset="0"/>
            </a:endParaRPr>
          </a:p>
        </p:txBody>
      </p:sp>
      <p:sp>
        <p:nvSpPr>
          <p:cNvPr id="3" name="Slide Number Placeholder 2"/>
          <p:cNvSpPr>
            <a:spLocks noGrp="1"/>
          </p:cNvSpPr>
          <p:nvPr>
            <p:ph type="sldNum" sz="quarter" idx="4294967295"/>
          </p:nvPr>
        </p:nvSpPr>
        <p:spPr>
          <a:xfrm>
            <a:off x="8077200" y="6356351"/>
            <a:ext cx="2133600" cy="365125"/>
          </a:xfrm>
          <a:prstGeom prst="rect">
            <a:avLst/>
          </a:prstGeom>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1529547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9700" y="392805"/>
            <a:ext cx="10715224" cy="4708981"/>
          </a:xfrm>
          <a:prstGeom prst="rect">
            <a:avLst/>
          </a:prstGeom>
          <a:noFill/>
        </p:spPr>
        <p:txBody>
          <a:bodyPr wrap="square" rtlCol="0">
            <a:spAutoFit/>
          </a:bodyPr>
          <a:lstStyle/>
          <a:p>
            <a:pPr algn="just">
              <a:lnSpc>
                <a:spcPct val="150000"/>
              </a:lnSpc>
            </a:pPr>
            <a:endParaRPr lang="en-IN" sz="800" b="1" dirty="0">
              <a:latin typeface="Verdana" panose="020B0604030504040204" pitchFamily="34" charset="0"/>
              <a:ea typeface="Verdana" panose="020B0604030504040204" pitchFamily="34" charset="0"/>
              <a:cs typeface="Arial" pitchFamily="34" charset="0"/>
            </a:endParaRPr>
          </a:p>
          <a:p>
            <a:pPr algn="just">
              <a:lnSpc>
                <a:spcPct val="150000"/>
              </a:lnSpc>
            </a:pPr>
            <a:r>
              <a:rPr lang="en-IN" sz="2400" b="1" dirty="0">
                <a:latin typeface="Verdana" panose="020B0604030504040204" pitchFamily="34" charset="0"/>
                <a:ea typeface="Verdana" panose="020B0604030504040204" pitchFamily="34" charset="0"/>
                <a:cs typeface="Arial" pitchFamily="34" charset="0"/>
              </a:rPr>
              <a:t> Bluetooth Usage Models</a:t>
            </a:r>
          </a:p>
          <a:p>
            <a:pPr algn="just">
              <a:lnSpc>
                <a:spcPct val="150000"/>
              </a:lnSpc>
            </a:pPr>
            <a:endParaRPr lang="en-IN" sz="800" dirty="0">
              <a:latin typeface="Verdana" panose="020B0604030504040204" pitchFamily="34" charset="0"/>
              <a:ea typeface="Verdana" panose="020B0604030504040204" pitchFamily="34" charset="0"/>
              <a:cs typeface="Arial" pitchFamily="34" charset="0"/>
            </a:endParaRPr>
          </a:p>
          <a:p>
            <a:pPr algn="just">
              <a:lnSpc>
                <a:spcPct val="150000"/>
              </a:lnSpc>
            </a:pPr>
            <a:r>
              <a:rPr lang="en-IN" sz="2400" dirty="0">
                <a:latin typeface="Verdana" panose="020B0604030504040204" pitchFamily="34" charset="0"/>
                <a:ea typeface="Verdana" panose="020B0604030504040204" pitchFamily="34" charset="0"/>
                <a:cs typeface="Arial" pitchFamily="34" charset="0"/>
              </a:rPr>
              <a:t>Each usage model has one or more profiles.</a:t>
            </a:r>
          </a:p>
          <a:p>
            <a:pPr algn="just">
              <a:lnSpc>
                <a:spcPct val="150000"/>
              </a:lnSpc>
            </a:pPr>
            <a:endParaRPr lang="en-US" sz="800" dirty="0">
              <a:latin typeface="Verdana" panose="020B0604030504040204" pitchFamily="34" charset="0"/>
              <a:ea typeface="Verdana" panose="020B0604030504040204" pitchFamily="34" charset="0"/>
              <a:cs typeface="Arial" pitchFamily="34" charset="0"/>
            </a:endParaRPr>
          </a:p>
          <a:p>
            <a:pPr algn="just">
              <a:lnSpc>
                <a:spcPct val="150000"/>
              </a:lnSpc>
              <a:buFont typeface="Wingdings" pitchFamily="2" charset="2"/>
              <a:buChar char="q"/>
            </a:pPr>
            <a:r>
              <a:rPr lang="en-IN" sz="2400" b="1" dirty="0">
                <a:latin typeface="Verdana" panose="020B0604030504040204" pitchFamily="34" charset="0"/>
                <a:ea typeface="Verdana" panose="020B0604030504040204" pitchFamily="34" charset="0"/>
                <a:cs typeface="Arial" pitchFamily="34" charset="0"/>
              </a:rPr>
              <a:t>Three-in-one phone: </a:t>
            </a:r>
            <a:r>
              <a:rPr lang="en-IN" sz="2400" dirty="0">
                <a:latin typeface="Verdana" panose="020B0604030504040204" pitchFamily="34" charset="0"/>
                <a:ea typeface="Verdana" panose="020B0604030504040204" pitchFamily="34" charset="0"/>
                <a:cs typeface="Arial" pitchFamily="34" charset="0"/>
              </a:rPr>
              <a:t>The three-in-one phone usage model describes how a telephone handset may connect to three different service providers.</a:t>
            </a:r>
          </a:p>
          <a:p>
            <a:pPr algn="just">
              <a:lnSpc>
                <a:spcPct val="150000"/>
              </a:lnSpc>
            </a:pPr>
            <a:endParaRPr lang="en-IN" sz="800" dirty="0">
              <a:latin typeface="Verdana" panose="020B0604030504040204" pitchFamily="34" charset="0"/>
              <a:ea typeface="Verdana" panose="020B0604030504040204" pitchFamily="34" charset="0"/>
              <a:cs typeface="Arial" pitchFamily="34" charset="0"/>
            </a:endParaRPr>
          </a:p>
          <a:p>
            <a:pPr algn="just">
              <a:lnSpc>
                <a:spcPct val="150000"/>
              </a:lnSpc>
              <a:buFont typeface="Arial" pitchFamily="34" charset="0"/>
              <a:buChar char="•"/>
            </a:pPr>
            <a:r>
              <a:rPr lang="en-IN" sz="2400" dirty="0">
                <a:latin typeface="Verdana" panose="020B0604030504040204" pitchFamily="34" charset="0"/>
                <a:ea typeface="Verdana" panose="020B0604030504040204" pitchFamily="34" charset="0"/>
                <a:cs typeface="Arial" pitchFamily="34" charset="0"/>
              </a:rPr>
              <a:t>The telephone may act as a cordless telephone connecting to the PSTN at home, charged at a fixed line charge. </a:t>
            </a:r>
          </a:p>
        </p:txBody>
      </p:sp>
      <p:sp>
        <p:nvSpPr>
          <p:cNvPr id="3" name="Slide Number Placeholder 2"/>
          <p:cNvSpPr>
            <a:spLocks noGrp="1"/>
          </p:cNvSpPr>
          <p:nvPr>
            <p:ph type="sldNum" sz="quarter" idx="4294967295"/>
          </p:nvPr>
        </p:nvSpPr>
        <p:spPr>
          <a:xfrm>
            <a:off x="8077200" y="6356351"/>
            <a:ext cx="2133600" cy="365125"/>
          </a:xfrm>
          <a:prstGeom prst="rect">
            <a:avLst/>
          </a:prstGeom>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35484360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8033" y="585989"/>
            <a:ext cx="11062953" cy="6740307"/>
          </a:xfrm>
          <a:prstGeom prst="rect">
            <a:avLst/>
          </a:prstGeom>
          <a:noFill/>
        </p:spPr>
        <p:txBody>
          <a:bodyPr wrap="square" rtlCol="0">
            <a:spAutoFit/>
          </a:bodyPr>
          <a:lstStyle/>
          <a:p>
            <a:pPr algn="just">
              <a:lnSpc>
                <a:spcPct val="150000"/>
              </a:lnSpc>
              <a:buFont typeface="Arial" pitchFamily="34" charset="0"/>
              <a:buChar char="•"/>
            </a:pPr>
            <a:r>
              <a:rPr lang="en-IN" sz="2400" dirty="0">
                <a:latin typeface="Verdana" panose="020B0604030504040204" pitchFamily="34" charset="0"/>
                <a:ea typeface="Verdana" panose="020B0604030504040204" pitchFamily="34" charset="0"/>
                <a:cs typeface="Arial" pitchFamily="34" charset="0"/>
              </a:rPr>
              <a:t>The telephone can also connect directly to other telephones acting as a walkie-talkie or handset extension.</a:t>
            </a:r>
          </a:p>
          <a:p>
            <a:pPr algn="just">
              <a:lnSpc>
                <a:spcPct val="150000"/>
              </a:lnSpc>
            </a:pPr>
            <a:endParaRPr lang="en-IN" sz="800" dirty="0">
              <a:latin typeface="Verdana" panose="020B0604030504040204" pitchFamily="34" charset="0"/>
              <a:ea typeface="Verdana" panose="020B0604030504040204" pitchFamily="34" charset="0"/>
              <a:cs typeface="Arial" pitchFamily="34" charset="0"/>
            </a:endParaRPr>
          </a:p>
          <a:p>
            <a:pPr algn="just">
              <a:lnSpc>
                <a:spcPct val="150000"/>
              </a:lnSpc>
              <a:buFont typeface="Arial" pitchFamily="34" charset="0"/>
              <a:buChar char="•"/>
            </a:pPr>
            <a:r>
              <a:rPr lang="en-IN" sz="2400" dirty="0">
                <a:latin typeface="Verdana" panose="020B0604030504040204" pitchFamily="34" charset="0"/>
                <a:ea typeface="Verdana" panose="020B0604030504040204" pitchFamily="34" charset="0"/>
                <a:cs typeface="Arial" pitchFamily="34" charset="0"/>
              </a:rPr>
              <a:t> the telephone may act as a cellular phone connecting to the cellular infra structure.</a:t>
            </a:r>
          </a:p>
          <a:p>
            <a:pPr algn="just">
              <a:lnSpc>
                <a:spcPct val="150000"/>
              </a:lnSpc>
            </a:pPr>
            <a:endParaRPr lang="en-IN" sz="800" b="1" dirty="0">
              <a:latin typeface="Verdana" panose="020B0604030504040204" pitchFamily="34" charset="0"/>
              <a:ea typeface="Verdana" panose="020B0604030504040204" pitchFamily="34" charset="0"/>
              <a:cs typeface="Arial" pitchFamily="34" charset="0"/>
            </a:endParaRPr>
          </a:p>
          <a:p>
            <a:pPr algn="just">
              <a:lnSpc>
                <a:spcPct val="150000"/>
              </a:lnSpc>
              <a:buFont typeface="Wingdings" pitchFamily="2" charset="2"/>
              <a:buChar char="q"/>
            </a:pPr>
            <a:r>
              <a:rPr lang="en-IN" sz="2400" b="1" dirty="0">
                <a:latin typeface="Verdana" panose="020B0604030504040204" pitchFamily="34" charset="0"/>
                <a:ea typeface="Verdana" panose="020B0604030504040204" pitchFamily="34" charset="0"/>
                <a:cs typeface="Arial" pitchFamily="34" charset="0"/>
              </a:rPr>
              <a:t>File transfer: </a:t>
            </a:r>
            <a:r>
              <a:rPr lang="en-IN" sz="2400" dirty="0">
                <a:latin typeface="Verdana" panose="020B0604030504040204" pitchFamily="34" charset="0"/>
                <a:ea typeface="Verdana" panose="020B0604030504040204" pitchFamily="34" charset="0"/>
                <a:cs typeface="Arial" pitchFamily="34" charset="0"/>
              </a:rPr>
              <a:t>The file transfer usage model offers the capability to transfer data objects from one Bluetooth device to another.</a:t>
            </a:r>
          </a:p>
          <a:p>
            <a:pPr algn="just">
              <a:lnSpc>
                <a:spcPct val="150000"/>
              </a:lnSpc>
            </a:pPr>
            <a:endParaRPr lang="en-IN" sz="800" dirty="0">
              <a:latin typeface="Verdana" panose="020B0604030504040204" pitchFamily="34" charset="0"/>
              <a:ea typeface="Verdana" panose="020B0604030504040204" pitchFamily="34" charset="0"/>
              <a:cs typeface="Arial" pitchFamily="34" charset="0"/>
            </a:endParaRPr>
          </a:p>
          <a:p>
            <a:pPr algn="just">
              <a:lnSpc>
                <a:spcPct val="150000"/>
              </a:lnSpc>
              <a:buFont typeface="Arial" pitchFamily="34" charset="0"/>
              <a:buChar char="•"/>
            </a:pPr>
            <a:r>
              <a:rPr lang="en-IN" sz="2400" dirty="0">
                <a:latin typeface="Verdana" panose="020B0604030504040204" pitchFamily="34" charset="0"/>
                <a:ea typeface="Verdana" panose="020B0604030504040204" pitchFamily="34" charset="0"/>
                <a:cs typeface="Arial" pitchFamily="34" charset="0"/>
              </a:rPr>
              <a:t> Files, entire folders, directories, and streaming media formats are supported in this model</a:t>
            </a:r>
          </a:p>
          <a:p>
            <a:pPr algn="just">
              <a:lnSpc>
                <a:spcPct val="150000"/>
              </a:lnSpc>
            </a:pPr>
            <a:endParaRPr lang="en-IN" sz="2400" dirty="0">
              <a:latin typeface="Verdana" panose="020B0604030504040204" pitchFamily="34" charset="0"/>
              <a:ea typeface="Verdana" panose="020B0604030504040204" pitchFamily="34" charset="0"/>
              <a:cs typeface="Arial" pitchFamily="34" charset="0"/>
            </a:endParaRPr>
          </a:p>
          <a:p>
            <a:pPr algn="just">
              <a:lnSpc>
                <a:spcPct val="150000"/>
              </a:lnSpc>
            </a:pPr>
            <a:endParaRPr lang="en-IN" sz="2400" dirty="0">
              <a:latin typeface="Verdana" panose="020B0604030504040204" pitchFamily="34" charset="0"/>
              <a:ea typeface="Verdana" panose="020B0604030504040204" pitchFamily="34" charset="0"/>
              <a:cs typeface="Arial" pitchFamily="34" charset="0"/>
            </a:endParaRPr>
          </a:p>
          <a:p>
            <a:pPr algn="just">
              <a:lnSpc>
                <a:spcPct val="150000"/>
              </a:lnSpc>
            </a:pPr>
            <a:endParaRPr lang="en-IN" sz="2400" dirty="0">
              <a:latin typeface="Verdana" panose="020B0604030504040204" pitchFamily="34" charset="0"/>
              <a:ea typeface="Verdana" panose="020B0604030504040204" pitchFamily="34" charset="0"/>
            </a:endParaRPr>
          </a:p>
        </p:txBody>
      </p:sp>
      <p:sp>
        <p:nvSpPr>
          <p:cNvPr id="3" name="Slide Number Placeholder 2"/>
          <p:cNvSpPr>
            <a:spLocks noGrp="1"/>
          </p:cNvSpPr>
          <p:nvPr>
            <p:ph type="sldNum" sz="quarter" idx="4294967295"/>
          </p:nvPr>
        </p:nvSpPr>
        <p:spPr>
          <a:xfrm>
            <a:off x="8077200" y="6356351"/>
            <a:ext cx="2133600" cy="365125"/>
          </a:xfrm>
          <a:prstGeom prst="rect">
            <a:avLst/>
          </a:prstGeom>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15024491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1520" y="829615"/>
            <a:ext cx="10109915" cy="4524315"/>
          </a:xfrm>
          <a:prstGeom prst="rect">
            <a:avLst/>
          </a:prstGeom>
          <a:noFill/>
        </p:spPr>
        <p:txBody>
          <a:bodyPr wrap="square" rtlCol="0">
            <a:spAutoFit/>
          </a:bodyPr>
          <a:lstStyle/>
          <a:p>
            <a:pPr algn="just">
              <a:lnSpc>
                <a:spcPct val="150000"/>
              </a:lnSpc>
              <a:buFont typeface="Wingdings" pitchFamily="2" charset="2"/>
              <a:buChar char="q"/>
            </a:pPr>
            <a:r>
              <a:rPr lang="en-IN" sz="2400" b="1" dirty="0">
                <a:latin typeface="Verdana" panose="020B0604030504040204" pitchFamily="34" charset="0"/>
                <a:ea typeface="Verdana" panose="020B0604030504040204" pitchFamily="34" charset="0"/>
                <a:cs typeface="Arial" pitchFamily="34" charset="0"/>
              </a:rPr>
              <a:t>Synchronization: </a:t>
            </a:r>
            <a:r>
              <a:rPr lang="en-IN" sz="2400" dirty="0">
                <a:latin typeface="Verdana" panose="020B0604030504040204" pitchFamily="34" charset="0"/>
                <a:ea typeface="Verdana" panose="020B0604030504040204" pitchFamily="34" charset="0"/>
                <a:cs typeface="Arial" pitchFamily="34" charset="0"/>
              </a:rPr>
              <a:t>The synchronization usage model provides the means for automatic synchronization between, a desktop PC, a portable PC, a PDA, and a notebook. </a:t>
            </a:r>
          </a:p>
          <a:p>
            <a:pPr algn="just">
              <a:lnSpc>
                <a:spcPct val="150000"/>
              </a:lnSpc>
            </a:pPr>
            <a:endParaRPr lang="en-IN" sz="2400" dirty="0">
              <a:latin typeface="Verdana" panose="020B0604030504040204" pitchFamily="34" charset="0"/>
              <a:ea typeface="Verdana" panose="020B0604030504040204" pitchFamily="34" charset="0"/>
              <a:cs typeface="Arial" pitchFamily="34" charset="0"/>
            </a:endParaRPr>
          </a:p>
          <a:p>
            <a:pPr algn="just">
              <a:lnSpc>
                <a:spcPct val="150000"/>
              </a:lnSpc>
              <a:buFont typeface="Arial" pitchFamily="34" charset="0"/>
              <a:buChar char="•"/>
            </a:pPr>
            <a:r>
              <a:rPr lang="en-IN" sz="2400" dirty="0">
                <a:latin typeface="Verdana" panose="020B0604030504040204" pitchFamily="34" charset="0"/>
                <a:ea typeface="Verdana" panose="020B0604030504040204" pitchFamily="34" charset="0"/>
                <a:cs typeface="Arial" pitchFamily="34" charset="0"/>
              </a:rPr>
              <a:t>The synchronization requires business card, calendar, and task information to be transferred and processed by computers, cellular phones, and PDAs utilizing a common protocol and format.</a:t>
            </a:r>
          </a:p>
        </p:txBody>
      </p:sp>
      <p:sp>
        <p:nvSpPr>
          <p:cNvPr id="3" name="Slide Number Placeholder 2"/>
          <p:cNvSpPr>
            <a:spLocks noGrp="1"/>
          </p:cNvSpPr>
          <p:nvPr>
            <p:ph type="sldNum" sz="quarter" idx="4294967295"/>
          </p:nvPr>
        </p:nvSpPr>
        <p:spPr>
          <a:xfrm>
            <a:off x="8077200" y="6356351"/>
            <a:ext cx="2133600" cy="365125"/>
          </a:xfrm>
          <a:prstGeom prst="rect">
            <a:avLst/>
          </a:prstGeom>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1740352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618" y="0"/>
            <a:ext cx="7772400" cy="868362"/>
          </a:xfrm>
        </p:spPr>
        <p:txBody>
          <a:bodyPr/>
          <a:lstStyle/>
          <a:p>
            <a:r>
              <a:rPr lang="en-US" dirty="0">
                <a:latin typeface="Times New Roman" pitchFamily="18" charset="0"/>
                <a:cs typeface="Times New Roman" pitchFamily="18" charset="0"/>
              </a:rPr>
              <a:t>Authentication Process </a:t>
            </a:r>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119336" y="868362"/>
            <a:ext cx="11665296" cy="5837241"/>
          </a:xfrm>
          <a:prstGeom prst="rect">
            <a:avLst/>
          </a:prstGeom>
          <a:noFill/>
          <a:ln w="9525">
            <a:noFill/>
            <a:miter lim="800000"/>
            <a:headEnd/>
            <a:tailEnd/>
          </a:ln>
        </p:spPr>
      </p:pic>
    </p:spTree>
    <p:extLst>
      <p:ext uri="{BB962C8B-B14F-4D97-AF65-F5344CB8AC3E}">
        <p14:creationId xmlns:p14="http://schemas.microsoft.com/office/powerpoint/2010/main" val="10371980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6975" y="906888"/>
            <a:ext cx="10444766" cy="4524315"/>
          </a:xfrm>
          <a:prstGeom prst="rect">
            <a:avLst/>
          </a:prstGeom>
          <a:noFill/>
        </p:spPr>
        <p:txBody>
          <a:bodyPr wrap="square" rtlCol="0">
            <a:spAutoFit/>
          </a:bodyPr>
          <a:lstStyle/>
          <a:p>
            <a:pPr algn="just">
              <a:lnSpc>
                <a:spcPct val="150000"/>
              </a:lnSpc>
              <a:buFont typeface="Wingdings" pitchFamily="2" charset="2"/>
              <a:buChar char="q"/>
            </a:pPr>
            <a:r>
              <a:rPr lang="en-IN" sz="2400" b="1" dirty="0">
                <a:latin typeface="Verdana" panose="020B0604030504040204" pitchFamily="34" charset="0"/>
                <a:ea typeface="Verdana" panose="020B0604030504040204" pitchFamily="34" charset="0"/>
                <a:cs typeface="Arial" pitchFamily="34" charset="0"/>
              </a:rPr>
              <a:t>Internet bridge: </a:t>
            </a:r>
            <a:r>
              <a:rPr lang="en-IN" sz="2400" dirty="0">
                <a:latin typeface="Verdana" panose="020B0604030504040204" pitchFamily="34" charset="0"/>
                <a:ea typeface="Verdana" panose="020B0604030504040204" pitchFamily="34" charset="0"/>
                <a:cs typeface="Arial" pitchFamily="34" charset="0"/>
              </a:rPr>
              <a:t>The Internet bridge usage model describes how a mobile phone or cordless modem provides a PC with dial-up networking capabilities without the need for physical connection to the PC. </a:t>
            </a:r>
          </a:p>
          <a:p>
            <a:pPr algn="just">
              <a:lnSpc>
                <a:spcPct val="150000"/>
              </a:lnSpc>
            </a:pPr>
            <a:endParaRPr lang="en-IN" sz="2400" dirty="0">
              <a:latin typeface="Verdana" panose="020B0604030504040204" pitchFamily="34" charset="0"/>
              <a:ea typeface="Verdana" panose="020B0604030504040204" pitchFamily="34" charset="0"/>
              <a:cs typeface="Arial" pitchFamily="34" charset="0"/>
            </a:endParaRPr>
          </a:p>
          <a:p>
            <a:pPr algn="just">
              <a:lnSpc>
                <a:spcPct val="150000"/>
              </a:lnSpc>
              <a:buFont typeface="Arial" pitchFamily="34" charset="0"/>
              <a:buChar char="•"/>
            </a:pPr>
            <a:r>
              <a:rPr lang="en-IN" sz="2400" dirty="0">
                <a:latin typeface="Verdana" panose="020B0604030504040204" pitchFamily="34" charset="0"/>
                <a:ea typeface="Verdana" panose="020B0604030504040204" pitchFamily="34" charset="0"/>
                <a:cs typeface="Arial" pitchFamily="34" charset="0"/>
              </a:rPr>
              <a:t>This networking scenario requires a two-piece protocol stack, one for AT-commands to control the mobile phone and another stack to transfer payload data.</a:t>
            </a:r>
          </a:p>
        </p:txBody>
      </p:sp>
      <p:sp>
        <p:nvSpPr>
          <p:cNvPr id="3" name="Slide Number Placeholder 2"/>
          <p:cNvSpPr>
            <a:spLocks noGrp="1"/>
          </p:cNvSpPr>
          <p:nvPr>
            <p:ph type="sldNum" sz="quarter" idx="4294967295"/>
          </p:nvPr>
        </p:nvSpPr>
        <p:spPr>
          <a:xfrm>
            <a:off x="8077200" y="6356351"/>
            <a:ext cx="2133600" cy="365125"/>
          </a:xfrm>
          <a:prstGeom prst="rect">
            <a:avLst/>
          </a:prstGeom>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689875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8850" y="1182302"/>
            <a:ext cx="10547797" cy="4078039"/>
          </a:xfrm>
          <a:prstGeom prst="rect">
            <a:avLst/>
          </a:prstGeom>
          <a:noFill/>
        </p:spPr>
        <p:txBody>
          <a:bodyPr wrap="square" rtlCol="0">
            <a:spAutoFit/>
          </a:bodyPr>
          <a:lstStyle/>
          <a:p>
            <a:pPr algn="just">
              <a:lnSpc>
                <a:spcPct val="150000"/>
              </a:lnSpc>
              <a:buFont typeface="Wingdings" pitchFamily="2" charset="2"/>
              <a:buChar char="q"/>
            </a:pPr>
            <a:r>
              <a:rPr lang="en-IN" sz="2400" b="1" dirty="0">
                <a:latin typeface="Verdana" panose="020B0604030504040204" pitchFamily="34" charset="0"/>
                <a:ea typeface="Verdana" panose="020B0604030504040204" pitchFamily="34" charset="0"/>
                <a:cs typeface="Arial" pitchFamily="34" charset="0"/>
              </a:rPr>
              <a:t>Ultimate handset: </a:t>
            </a:r>
            <a:r>
              <a:rPr lang="en-IN" sz="2400" dirty="0">
                <a:latin typeface="Verdana" panose="020B0604030504040204" pitchFamily="34" charset="0"/>
                <a:ea typeface="Verdana" panose="020B0604030504040204" pitchFamily="34" charset="0"/>
                <a:cs typeface="Arial" pitchFamily="34" charset="0"/>
              </a:rPr>
              <a:t>The ultimate handset  usage model defines how a Bluetooth  Equipped wireless handset can be connected to act as a remote unit’s </a:t>
            </a:r>
            <a:r>
              <a:rPr lang="en-IN" sz="2400" dirty="0">
                <a:solidFill>
                  <a:srgbClr val="C00000"/>
                </a:solidFill>
                <a:latin typeface="Verdana" panose="020B0604030504040204" pitchFamily="34" charset="0"/>
                <a:ea typeface="Verdana" panose="020B0604030504040204" pitchFamily="34" charset="0"/>
                <a:cs typeface="Arial" pitchFamily="34" charset="0"/>
              </a:rPr>
              <a:t>audio input and output interface</a:t>
            </a:r>
            <a:r>
              <a:rPr lang="en-IN" sz="2400" dirty="0">
                <a:latin typeface="Verdana" panose="020B0604030504040204" pitchFamily="34" charset="0"/>
                <a:ea typeface="Verdana" panose="020B0604030504040204" pitchFamily="34" charset="0"/>
                <a:cs typeface="Arial" pitchFamily="34" charset="0"/>
              </a:rPr>
              <a:t>. </a:t>
            </a:r>
          </a:p>
          <a:p>
            <a:pPr algn="just">
              <a:lnSpc>
                <a:spcPct val="150000"/>
              </a:lnSpc>
            </a:pPr>
            <a:endParaRPr lang="en-IN" sz="1000" dirty="0">
              <a:latin typeface="Verdana" panose="020B0604030504040204" pitchFamily="34" charset="0"/>
              <a:ea typeface="Verdana" panose="020B0604030504040204" pitchFamily="34" charset="0"/>
              <a:cs typeface="Arial" pitchFamily="34" charset="0"/>
            </a:endParaRPr>
          </a:p>
          <a:p>
            <a:pPr algn="just">
              <a:lnSpc>
                <a:spcPct val="150000"/>
              </a:lnSpc>
              <a:buFont typeface="Arial" pitchFamily="34" charset="0"/>
              <a:buChar char="•"/>
            </a:pPr>
            <a:r>
              <a:rPr lang="en-IN" sz="2400" dirty="0">
                <a:latin typeface="Verdana" panose="020B0604030504040204" pitchFamily="34" charset="0"/>
                <a:ea typeface="Verdana" panose="020B0604030504040204" pitchFamily="34" charset="0"/>
                <a:cs typeface="Arial" pitchFamily="34" charset="0"/>
              </a:rPr>
              <a:t>This unit is probably a mobile phone or a PC for </a:t>
            </a:r>
            <a:r>
              <a:rPr lang="en-US" sz="2400" dirty="0">
                <a:latin typeface="Verdana" panose="020B0604030504040204" pitchFamily="34" charset="0"/>
                <a:ea typeface="Verdana" panose="020B0604030504040204" pitchFamily="34" charset="0"/>
                <a:cs typeface="Arial" pitchFamily="34" charset="0"/>
              </a:rPr>
              <a:t>Audio input and output.</a:t>
            </a:r>
            <a:endParaRPr lang="en-IN" sz="2400" dirty="0">
              <a:latin typeface="Verdana" panose="020B0604030504040204" pitchFamily="34" charset="0"/>
              <a:ea typeface="Verdana" panose="020B0604030504040204" pitchFamily="34" charset="0"/>
              <a:cs typeface="Arial" pitchFamily="34" charset="0"/>
            </a:endParaRPr>
          </a:p>
          <a:p>
            <a:pPr algn="just">
              <a:lnSpc>
                <a:spcPct val="150000"/>
              </a:lnSpc>
            </a:pPr>
            <a:endParaRPr lang="en-IN" sz="2400" dirty="0">
              <a:latin typeface="Verdana" panose="020B0604030504040204" pitchFamily="34" charset="0"/>
              <a:ea typeface="Verdana" panose="020B0604030504040204" pitchFamily="34" charset="0"/>
              <a:cs typeface="Arial" pitchFamily="34" charset="0"/>
            </a:endParaRPr>
          </a:p>
          <a:p>
            <a:endParaRPr lang="en-IN" sz="2800" dirty="0"/>
          </a:p>
        </p:txBody>
      </p:sp>
      <p:sp>
        <p:nvSpPr>
          <p:cNvPr id="3" name="Slide Number Placeholder 2"/>
          <p:cNvSpPr>
            <a:spLocks noGrp="1"/>
          </p:cNvSpPr>
          <p:nvPr>
            <p:ph type="sldNum" sz="quarter" idx="4294967295"/>
          </p:nvPr>
        </p:nvSpPr>
        <p:spPr>
          <a:xfrm>
            <a:off x="8077200" y="6356351"/>
            <a:ext cx="2133600" cy="365125"/>
          </a:xfrm>
          <a:prstGeom prst="rect">
            <a:avLst/>
          </a:prstGeom>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21525961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8031" y="244883"/>
            <a:ext cx="11050075" cy="3293209"/>
          </a:xfrm>
          <a:prstGeom prst="rect">
            <a:avLst/>
          </a:prstGeom>
          <a:noFill/>
        </p:spPr>
        <p:txBody>
          <a:bodyPr wrap="square" rtlCol="0">
            <a:spAutoFit/>
          </a:bodyPr>
          <a:lstStyle/>
          <a:p>
            <a:r>
              <a:rPr lang="en-IN" sz="2400" b="1" dirty="0">
                <a:latin typeface="Verdana" panose="020B0604030504040204" pitchFamily="34" charset="0"/>
                <a:ea typeface="Verdana" panose="020B0604030504040204" pitchFamily="34" charset="0"/>
                <a:cs typeface="Arial" pitchFamily="34" charset="0"/>
              </a:rPr>
              <a:t>Bluetooth Applications</a:t>
            </a:r>
          </a:p>
          <a:p>
            <a:endParaRPr lang="en-IN" sz="800" dirty="0">
              <a:latin typeface="Verdana" panose="020B0604030504040204" pitchFamily="34" charset="0"/>
              <a:ea typeface="Verdana" panose="020B0604030504040204" pitchFamily="34" charset="0"/>
              <a:cs typeface="Arial" pitchFamily="34" charset="0"/>
            </a:endParaRPr>
          </a:p>
          <a:p>
            <a:r>
              <a:rPr lang="en-IN" sz="2200" dirty="0">
                <a:latin typeface="Verdana" panose="020B0604030504040204" pitchFamily="34" charset="0"/>
                <a:ea typeface="Verdana" panose="020B0604030504040204" pitchFamily="34" charset="0"/>
                <a:cs typeface="Arial" pitchFamily="34" charset="0"/>
              </a:rPr>
              <a:t>The following are some of the areas where Bluetooth can be used:</a:t>
            </a:r>
          </a:p>
          <a:p>
            <a:endParaRPr lang="en-IN" sz="800" dirty="0">
              <a:latin typeface="Verdana" panose="020B0604030504040204" pitchFamily="34" charset="0"/>
              <a:ea typeface="Verdana" panose="020B0604030504040204" pitchFamily="34" charset="0"/>
              <a:cs typeface="Arial" pitchFamily="34" charset="0"/>
            </a:endParaRPr>
          </a:p>
          <a:p>
            <a:pPr marL="457200" indent="-457200">
              <a:buFont typeface="Wingdings" panose="05000000000000000000" pitchFamily="2" charset="2"/>
              <a:buChar char="Ø"/>
            </a:pPr>
            <a:r>
              <a:rPr lang="en-IN" sz="2200" dirty="0">
                <a:latin typeface="Verdana" panose="020B0604030504040204" pitchFamily="34" charset="0"/>
                <a:ea typeface="Verdana" panose="020B0604030504040204" pitchFamily="34" charset="0"/>
                <a:cs typeface="Arial" pitchFamily="34" charset="0"/>
              </a:rPr>
              <a:t>Replacing serial cables with radio links</a:t>
            </a:r>
          </a:p>
          <a:p>
            <a:endParaRPr lang="en-IN" sz="1000" dirty="0">
              <a:latin typeface="Verdana" panose="020B0604030504040204" pitchFamily="34" charset="0"/>
              <a:ea typeface="Verdana" panose="020B0604030504040204" pitchFamily="34" charset="0"/>
              <a:cs typeface="Arial" pitchFamily="34" charset="0"/>
            </a:endParaRPr>
          </a:p>
          <a:p>
            <a:pPr marL="457200" indent="-457200">
              <a:buFont typeface="Wingdings" panose="05000000000000000000" pitchFamily="2" charset="2"/>
              <a:buChar char="Ø"/>
            </a:pPr>
            <a:r>
              <a:rPr lang="en-IN" sz="2200" dirty="0">
                <a:latin typeface="Verdana" panose="020B0604030504040204" pitchFamily="34" charset="0"/>
                <a:ea typeface="Verdana" panose="020B0604030504040204" pitchFamily="34" charset="0"/>
                <a:cs typeface="Arial" pitchFamily="34" charset="0"/>
              </a:rPr>
              <a:t>Wearable networks/WPANs</a:t>
            </a:r>
          </a:p>
          <a:p>
            <a:endParaRPr lang="en-IN" sz="1000" dirty="0">
              <a:latin typeface="Verdana" panose="020B0604030504040204" pitchFamily="34" charset="0"/>
              <a:ea typeface="Verdana" panose="020B0604030504040204" pitchFamily="34" charset="0"/>
              <a:cs typeface="Arial" pitchFamily="34" charset="0"/>
            </a:endParaRPr>
          </a:p>
          <a:p>
            <a:pPr marL="457200" indent="-457200">
              <a:buFont typeface="Wingdings" panose="05000000000000000000" pitchFamily="2" charset="2"/>
              <a:buChar char="Ø"/>
            </a:pPr>
            <a:r>
              <a:rPr lang="en-IN" sz="2200" dirty="0">
                <a:latin typeface="Verdana" panose="020B0604030504040204" pitchFamily="34" charset="0"/>
                <a:ea typeface="Verdana" panose="020B0604030504040204" pitchFamily="34" charset="0"/>
                <a:cs typeface="Arial" pitchFamily="34" charset="0"/>
              </a:rPr>
              <a:t>Desktop/room wireless networking</a:t>
            </a:r>
          </a:p>
          <a:p>
            <a:endParaRPr lang="en-IN" sz="1000" dirty="0">
              <a:latin typeface="Verdana" panose="020B0604030504040204" pitchFamily="34" charset="0"/>
              <a:ea typeface="Verdana" panose="020B0604030504040204" pitchFamily="34" charset="0"/>
              <a:cs typeface="Arial" pitchFamily="34" charset="0"/>
            </a:endParaRPr>
          </a:p>
          <a:p>
            <a:pPr marL="457200" indent="-457200">
              <a:buFont typeface="Wingdings" panose="05000000000000000000" pitchFamily="2" charset="2"/>
              <a:buChar char="Ø"/>
            </a:pPr>
            <a:r>
              <a:rPr lang="en-IN" sz="2200" dirty="0">
                <a:latin typeface="Verdana" panose="020B0604030504040204" pitchFamily="34" charset="0"/>
                <a:ea typeface="Verdana" panose="020B0604030504040204" pitchFamily="34" charset="0"/>
                <a:cs typeface="Arial" pitchFamily="34" charset="0"/>
              </a:rPr>
              <a:t>Hot-spot wireless networking</a:t>
            </a:r>
          </a:p>
          <a:p>
            <a:endParaRPr lang="en-IN" sz="2800" dirty="0">
              <a:latin typeface="Arial" pitchFamily="34" charset="0"/>
              <a:cs typeface="Arial" pitchFamily="34" charset="0"/>
            </a:endParaRPr>
          </a:p>
        </p:txBody>
      </p:sp>
      <p:sp>
        <p:nvSpPr>
          <p:cNvPr id="3" name="Slide Number Placeholder 2"/>
          <p:cNvSpPr>
            <a:spLocks noGrp="1"/>
          </p:cNvSpPr>
          <p:nvPr>
            <p:ph type="sldNum" sz="quarter" idx="4294967295"/>
          </p:nvPr>
        </p:nvSpPr>
        <p:spPr>
          <a:xfrm>
            <a:off x="8077200" y="6356351"/>
            <a:ext cx="2133600" cy="365125"/>
          </a:xfrm>
          <a:prstGeom prst="rect">
            <a:avLst/>
          </a:prstGeom>
        </p:spPr>
        <p:txBody>
          <a:bodyPr/>
          <a:lstStyle/>
          <a:p>
            <a:fld id="{B6F15528-21DE-4FAA-801E-634DDDAF4B2B}" type="slidenum">
              <a:rPr lang="en-US" smtClean="0"/>
              <a:pPr/>
              <a:t>42</a:t>
            </a:fld>
            <a:endParaRPr lang="en-US"/>
          </a:p>
        </p:txBody>
      </p:sp>
      <p:sp>
        <p:nvSpPr>
          <p:cNvPr id="4" name="TextBox 3"/>
          <p:cNvSpPr txBox="1"/>
          <p:nvPr/>
        </p:nvSpPr>
        <p:spPr>
          <a:xfrm>
            <a:off x="528031" y="3446811"/>
            <a:ext cx="10753863" cy="3000821"/>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ü"/>
            </a:pPr>
            <a:r>
              <a:rPr lang="en-IN" sz="2200" dirty="0">
                <a:solidFill>
                  <a:srgbClr val="C00000"/>
                </a:solidFill>
                <a:latin typeface="Verdana" panose="020B0604030504040204" pitchFamily="34" charset="0"/>
                <a:ea typeface="Verdana" panose="020B0604030504040204" pitchFamily="34" charset="0"/>
                <a:cs typeface="Arial" pitchFamily="34" charset="0"/>
              </a:rPr>
              <a:t>Medical:</a:t>
            </a:r>
            <a:r>
              <a:rPr lang="en-IN" sz="2200" dirty="0">
                <a:latin typeface="Verdana" panose="020B0604030504040204" pitchFamily="34" charset="0"/>
                <a:ea typeface="Verdana" panose="020B0604030504040204" pitchFamily="34" charset="0"/>
                <a:cs typeface="Arial" pitchFamily="34" charset="0"/>
              </a:rPr>
              <a:t> Transfer of measured values from training units to analytical systems, patient monitoring</a:t>
            </a:r>
          </a:p>
          <a:p>
            <a:pPr algn="just">
              <a:lnSpc>
                <a:spcPct val="150000"/>
              </a:lnSpc>
            </a:pPr>
            <a:endParaRPr lang="en-IN" sz="800" dirty="0">
              <a:latin typeface="Verdana" panose="020B0604030504040204" pitchFamily="34" charset="0"/>
              <a:ea typeface="Verdana" panose="020B0604030504040204" pitchFamily="34" charset="0"/>
              <a:cs typeface="Arial" pitchFamily="34" charset="0"/>
            </a:endParaRPr>
          </a:p>
          <a:p>
            <a:pPr marL="457200" indent="-457200" algn="just">
              <a:lnSpc>
                <a:spcPct val="150000"/>
              </a:lnSpc>
              <a:buFont typeface="Wingdings" panose="05000000000000000000" pitchFamily="2" charset="2"/>
              <a:buChar char="ü"/>
            </a:pPr>
            <a:r>
              <a:rPr lang="en-IN" sz="2200" dirty="0">
                <a:solidFill>
                  <a:srgbClr val="C00000"/>
                </a:solidFill>
                <a:latin typeface="Verdana" panose="020B0604030504040204" pitchFamily="34" charset="0"/>
                <a:ea typeface="Verdana" panose="020B0604030504040204" pitchFamily="34" charset="0"/>
                <a:cs typeface="Arial" pitchFamily="34" charset="0"/>
              </a:rPr>
              <a:t>Automotive:</a:t>
            </a:r>
            <a:r>
              <a:rPr lang="en-IN" sz="2200" dirty="0">
                <a:latin typeface="Verdana" panose="020B0604030504040204" pitchFamily="34" charset="0"/>
                <a:ea typeface="Verdana" panose="020B0604030504040204" pitchFamily="34" charset="0"/>
                <a:cs typeface="Arial" pitchFamily="34" charset="0"/>
              </a:rPr>
              <a:t> Remote control of audio/video equipment, hands-free telephony</a:t>
            </a:r>
          </a:p>
          <a:p>
            <a:pPr algn="just">
              <a:lnSpc>
                <a:spcPct val="150000"/>
              </a:lnSpc>
            </a:pPr>
            <a:endParaRPr lang="en-IN" sz="800" dirty="0">
              <a:latin typeface="Verdana" panose="020B0604030504040204" pitchFamily="34" charset="0"/>
              <a:ea typeface="Verdana" panose="020B0604030504040204" pitchFamily="34" charset="0"/>
              <a:cs typeface="Arial" pitchFamily="34" charset="0"/>
            </a:endParaRPr>
          </a:p>
          <a:p>
            <a:pPr marL="457200" indent="-457200" algn="just">
              <a:lnSpc>
                <a:spcPct val="150000"/>
              </a:lnSpc>
              <a:buFont typeface="Wingdings" panose="05000000000000000000" pitchFamily="2" charset="2"/>
              <a:buChar char="ü"/>
            </a:pPr>
            <a:r>
              <a:rPr lang="en-IN" sz="2200" dirty="0">
                <a:solidFill>
                  <a:srgbClr val="C00000"/>
                </a:solidFill>
                <a:latin typeface="Verdana" panose="020B0604030504040204" pitchFamily="34" charset="0"/>
                <a:ea typeface="Verdana" panose="020B0604030504040204" pitchFamily="34" charset="0"/>
                <a:cs typeface="Arial" pitchFamily="34" charset="0"/>
              </a:rPr>
              <a:t>Point-of-sale payments</a:t>
            </a:r>
            <a:r>
              <a:rPr lang="en-IN" sz="2200" dirty="0">
                <a:latin typeface="Verdana" panose="020B0604030504040204" pitchFamily="34" charset="0"/>
                <a:ea typeface="Verdana" panose="020B0604030504040204" pitchFamily="34" charset="0"/>
                <a:cs typeface="Arial" pitchFamily="34" charset="0"/>
              </a:rPr>
              <a:t>: Payments by mobile phone</a:t>
            </a:r>
          </a:p>
        </p:txBody>
      </p:sp>
    </p:spTree>
    <p:extLst>
      <p:ext uri="{BB962C8B-B14F-4D97-AF65-F5344CB8AC3E}">
        <p14:creationId xmlns:p14="http://schemas.microsoft.com/office/powerpoint/2010/main" val="10427811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7896" y="535167"/>
            <a:ext cx="10727028" cy="6186309"/>
          </a:xfrm>
          <a:prstGeom prst="rect">
            <a:avLst/>
          </a:prstGeom>
          <a:noFill/>
        </p:spPr>
        <p:txBody>
          <a:bodyPr wrap="square" rtlCol="0">
            <a:spAutoFit/>
          </a:bodyPr>
          <a:lstStyle/>
          <a:p>
            <a:pPr algn="just">
              <a:lnSpc>
                <a:spcPct val="150000"/>
              </a:lnSpc>
            </a:pPr>
            <a:r>
              <a:rPr lang="en-IN" sz="2400" b="1" dirty="0"/>
              <a:t>Wireless Application Protocol (</a:t>
            </a:r>
            <a:r>
              <a:rPr lang="en-IN" sz="2400" b="1" dirty="0">
                <a:latin typeface="Verdana" panose="020B0604030504040204" pitchFamily="34" charset="0"/>
                <a:ea typeface="Verdana" panose="020B0604030504040204" pitchFamily="34" charset="0"/>
                <a:cs typeface="Arial" pitchFamily="34" charset="0"/>
              </a:rPr>
              <a:t>WAP) and Bluetooth</a:t>
            </a:r>
          </a:p>
          <a:p>
            <a:pPr algn="just">
              <a:lnSpc>
                <a:spcPct val="150000"/>
              </a:lnSpc>
            </a:pPr>
            <a:endParaRPr lang="en-IN" sz="800" dirty="0">
              <a:latin typeface="Verdana" panose="020B0604030504040204" pitchFamily="34" charset="0"/>
              <a:ea typeface="Verdana" panose="020B0604030504040204" pitchFamily="34" charset="0"/>
              <a:cs typeface="Arial" pitchFamily="34" charset="0"/>
            </a:endParaRPr>
          </a:p>
          <a:p>
            <a:pPr marL="342900" indent="-342900" algn="just">
              <a:lnSpc>
                <a:spcPct val="150000"/>
              </a:lnSpc>
              <a:buFont typeface="Wingdings" panose="05000000000000000000" pitchFamily="2" charset="2"/>
              <a:buChar char="ü"/>
            </a:pPr>
            <a:r>
              <a:rPr lang="en-IN" sz="2400" dirty="0">
                <a:latin typeface="Verdana" panose="020B0604030504040204" pitchFamily="34" charset="0"/>
                <a:ea typeface="Verdana" panose="020B0604030504040204" pitchFamily="34" charset="0"/>
                <a:cs typeface="Arial" pitchFamily="34" charset="0"/>
              </a:rPr>
              <a:t>Bluetooth can be used with WAP like any other wireless network.</a:t>
            </a:r>
          </a:p>
          <a:p>
            <a:pPr marL="171450" indent="-171450" algn="just">
              <a:lnSpc>
                <a:spcPct val="150000"/>
              </a:lnSpc>
              <a:buFont typeface="Wingdings" panose="05000000000000000000" pitchFamily="2" charset="2"/>
              <a:buChar char="ü"/>
            </a:pPr>
            <a:endParaRPr lang="en-IN" sz="800" dirty="0">
              <a:latin typeface="Verdana" panose="020B0604030504040204" pitchFamily="34" charset="0"/>
              <a:ea typeface="Verdana" panose="020B0604030504040204" pitchFamily="34" charset="0"/>
              <a:cs typeface="Arial" pitchFamily="34" charset="0"/>
            </a:endParaRPr>
          </a:p>
          <a:p>
            <a:pPr marL="342900" indent="-342900" algn="just">
              <a:lnSpc>
                <a:spcPct val="150000"/>
              </a:lnSpc>
              <a:buFont typeface="Wingdings" panose="05000000000000000000" pitchFamily="2" charset="2"/>
              <a:buChar char="ü"/>
            </a:pPr>
            <a:r>
              <a:rPr lang="en-IN" sz="2400" dirty="0">
                <a:latin typeface="Verdana" panose="020B0604030504040204" pitchFamily="34" charset="0"/>
                <a:ea typeface="Verdana" panose="020B0604030504040204" pitchFamily="34" charset="0"/>
                <a:cs typeface="Arial" pitchFamily="34" charset="0"/>
              </a:rPr>
              <a:t> Bluetooth wireless networks can be used to transport data from a WAP client to a WAP server. </a:t>
            </a:r>
          </a:p>
          <a:p>
            <a:pPr marL="171450" indent="-171450" algn="just">
              <a:lnSpc>
                <a:spcPct val="150000"/>
              </a:lnSpc>
              <a:buFont typeface="Wingdings" panose="05000000000000000000" pitchFamily="2" charset="2"/>
              <a:buChar char="ü"/>
            </a:pPr>
            <a:endParaRPr lang="en-IN" sz="800" dirty="0">
              <a:latin typeface="Verdana" panose="020B0604030504040204" pitchFamily="34" charset="0"/>
              <a:ea typeface="Verdana" panose="020B0604030504040204" pitchFamily="34" charset="0"/>
              <a:cs typeface="Arial" pitchFamily="34" charset="0"/>
            </a:endParaRPr>
          </a:p>
          <a:p>
            <a:pPr marL="342900" indent="-342900" algn="just">
              <a:lnSpc>
                <a:spcPct val="150000"/>
              </a:lnSpc>
              <a:buFont typeface="Wingdings" panose="05000000000000000000" pitchFamily="2" charset="2"/>
              <a:buChar char="ü"/>
            </a:pPr>
            <a:r>
              <a:rPr lang="en-IN" sz="2400" dirty="0">
                <a:latin typeface="Verdana" panose="020B0604030504040204" pitchFamily="34" charset="0"/>
                <a:ea typeface="Verdana" panose="020B0604030504040204" pitchFamily="34" charset="0"/>
                <a:cs typeface="Arial" pitchFamily="34" charset="0"/>
              </a:rPr>
              <a:t>The WAP client can make use of Bluetooth’s Service Discovery Protocol(SDP) to find the WAP server/ gateway. </a:t>
            </a:r>
          </a:p>
          <a:p>
            <a:pPr marL="342900" indent="-342900" algn="just">
              <a:lnSpc>
                <a:spcPct val="150000"/>
              </a:lnSpc>
              <a:buFont typeface="Wingdings" panose="05000000000000000000" pitchFamily="2" charset="2"/>
              <a:buChar char="ü"/>
            </a:pPr>
            <a:r>
              <a:rPr lang="en-IN" sz="2400" dirty="0">
                <a:latin typeface="Verdana" panose="020B0604030504040204" pitchFamily="34" charset="0"/>
                <a:ea typeface="Verdana" panose="020B0604030504040204" pitchFamily="34" charset="0"/>
                <a:cs typeface="Arial" pitchFamily="34" charset="0"/>
              </a:rPr>
              <a:t>when the WAP device is a mobile phone and when it comes into the range of a WAP server, it can use Bluetooth’s SDP to discover the gateway. </a:t>
            </a:r>
          </a:p>
          <a:p>
            <a:pPr algn="just">
              <a:lnSpc>
                <a:spcPct val="150000"/>
              </a:lnSpc>
              <a:buFont typeface="Arial" pitchFamily="34" charset="0"/>
              <a:buChar char="•"/>
            </a:pPr>
            <a:endParaRPr lang="en-IN" sz="2400" dirty="0">
              <a:latin typeface="Verdana" panose="020B0604030504040204" pitchFamily="34" charset="0"/>
              <a:ea typeface="Verdana" panose="020B0604030504040204" pitchFamily="34" charset="0"/>
              <a:cs typeface="Arial" pitchFamily="34" charset="0"/>
            </a:endParaRPr>
          </a:p>
        </p:txBody>
      </p:sp>
      <p:sp>
        <p:nvSpPr>
          <p:cNvPr id="3" name="Slide Number Placeholder 2"/>
          <p:cNvSpPr>
            <a:spLocks noGrp="1"/>
          </p:cNvSpPr>
          <p:nvPr>
            <p:ph type="sldNum" sz="quarter" idx="4294967295"/>
          </p:nvPr>
        </p:nvSpPr>
        <p:spPr>
          <a:xfrm>
            <a:off x="8077200" y="6356351"/>
            <a:ext cx="2133600" cy="365125"/>
          </a:xfrm>
          <a:prstGeom prst="rect">
            <a:avLst/>
          </a:prstGeom>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28405670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8187" y="824890"/>
            <a:ext cx="10702343" cy="4570482"/>
          </a:xfrm>
          <a:prstGeom prst="rect">
            <a:avLst/>
          </a:prstGeom>
          <a:noFill/>
        </p:spPr>
        <p:txBody>
          <a:bodyPr wrap="square" rtlCol="0">
            <a:spAutoFit/>
          </a:bodyPr>
          <a:lstStyle/>
          <a:p>
            <a:pPr algn="just">
              <a:lnSpc>
                <a:spcPct val="150000"/>
              </a:lnSpc>
            </a:pPr>
            <a:endParaRPr lang="en-IN" sz="800" dirty="0">
              <a:latin typeface="Verdana" panose="020B0604030504040204" pitchFamily="34" charset="0"/>
              <a:ea typeface="Verdana" panose="020B0604030504040204" pitchFamily="34" charset="0"/>
              <a:cs typeface="Arial" pitchFamily="34" charset="0"/>
            </a:endParaRPr>
          </a:p>
          <a:p>
            <a:pPr marL="342900" indent="-342900" algn="just">
              <a:lnSpc>
                <a:spcPct val="150000"/>
              </a:lnSpc>
              <a:buFont typeface="Wingdings" panose="05000000000000000000" pitchFamily="2" charset="2"/>
              <a:buChar char="ü"/>
            </a:pPr>
            <a:r>
              <a:rPr lang="en-IN" sz="2200" dirty="0">
                <a:latin typeface="Verdana" panose="020B0604030504040204" pitchFamily="34" charset="0"/>
                <a:ea typeface="Verdana" panose="020B0604030504040204" pitchFamily="34" charset="0"/>
                <a:cs typeface="Arial" pitchFamily="34" charset="0"/>
              </a:rPr>
              <a:t>The Bluetooth SDP must be able to provide some details about the WAP server to the WAP client.</a:t>
            </a:r>
          </a:p>
          <a:p>
            <a:pPr marL="171450" indent="-171450" algn="just">
              <a:lnSpc>
                <a:spcPct val="150000"/>
              </a:lnSpc>
              <a:buFont typeface="Wingdings" panose="05000000000000000000" pitchFamily="2" charset="2"/>
              <a:buChar char="ü"/>
            </a:pPr>
            <a:endParaRPr lang="en-IN" sz="800" dirty="0">
              <a:latin typeface="Verdana" panose="020B0604030504040204" pitchFamily="34" charset="0"/>
              <a:ea typeface="Verdana" panose="020B0604030504040204" pitchFamily="34" charset="0"/>
              <a:cs typeface="Arial" pitchFamily="34" charset="0"/>
            </a:endParaRPr>
          </a:p>
          <a:p>
            <a:pPr marL="342900" indent="-342900" algn="just">
              <a:lnSpc>
                <a:spcPct val="150000"/>
              </a:lnSpc>
              <a:buFont typeface="Wingdings" panose="05000000000000000000" pitchFamily="2" charset="2"/>
              <a:buChar char="ü"/>
            </a:pPr>
            <a:r>
              <a:rPr lang="en-IN" sz="2200" dirty="0">
                <a:latin typeface="Verdana" panose="020B0604030504040204" pitchFamily="34" charset="0"/>
                <a:ea typeface="Verdana" panose="020B0604030504040204" pitchFamily="34" charset="0"/>
                <a:cs typeface="Arial" pitchFamily="34" charset="0"/>
              </a:rPr>
              <a:t>The other feature that can be supported is the reverse of the above.</a:t>
            </a:r>
          </a:p>
          <a:p>
            <a:pPr marL="171450" indent="-171450" algn="just">
              <a:lnSpc>
                <a:spcPct val="150000"/>
              </a:lnSpc>
              <a:buFont typeface="Wingdings" panose="05000000000000000000" pitchFamily="2" charset="2"/>
              <a:buChar char="ü"/>
            </a:pPr>
            <a:endParaRPr lang="en-IN" sz="800" dirty="0">
              <a:latin typeface="Verdana" panose="020B0604030504040204" pitchFamily="34" charset="0"/>
              <a:ea typeface="Verdana" panose="020B0604030504040204" pitchFamily="34" charset="0"/>
              <a:cs typeface="Arial" pitchFamily="34" charset="0"/>
            </a:endParaRPr>
          </a:p>
          <a:p>
            <a:pPr marL="342900" indent="-342900" algn="just">
              <a:lnSpc>
                <a:spcPct val="150000"/>
              </a:lnSpc>
              <a:buFont typeface="Wingdings" panose="05000000000000000000" pitchFamily="2" charset="2"/>
              <a:buChar char="ü"/>
            </a:pPr>
            <a:r>
              <a:rPr lang="en-IN" sz="2200" dirty="0">
                <a:latin typeface="Verdana" panose="020B0604030504040204" pitchFamily="34" charset="0"/>
                <a:ea typeface="Verdana" panose="020B0604030504040204" pitchFamily="34" charset="0"/>
                <a:cs typeface="Arial" pitchFamily="34" charset="0"/>
              </a:rPr>
              <a:t>The WAP server can periodically check for the availability of WAP-enabled clients in its range. It can use Bluetooth’s SDP to do this. </a:t>
            </a:r>
          </a:p>
          <a:p>
            <a:pPr marL="171450" indent="-171450" algn="just">
              <a:lnSpc>
                <a:spcPct val="150000"/>
              </a:lnSpc>
              <a:buFont typeface="Wingdings" panose="05000000000000000000" pitchFamily="2" charset="2"/>
              <a:buChar char="ü"/>
            </a:pPr>
            <a:endParaRPr lang="en-IN" sz="800" dirty="0">
              <a:latin typeface="Verdana" panose="020B0604030504040204" pitchFamily="34" charset="0"/>
              <a:ea typeface="Verdana" panose="020B0604030504040204" pitchFamily="34" charset="0"/>
              <a:cs typeface="Arial" pitchFamily="34" charset="0"/>
            </a:endParaRPr>
          </a:p>
          <a:p>
            <a:pPr marL="342900" indent="-342900" algn="just">
              <a:lnSpc>
                <a:spcPct val="150000"/>
              </a:lnSpc>
              <a:buFont typeface="Wingdings" panose="05000000000000000000" pitchFamily="2" charset="2"/>
              <a:buChar char="ü"/>
            </a:pPr>
            <a:r>
              <a:rPr lang="en-IN" sz="2200" dirty="0">
                <a:latin typeface="Verdana" panose="020B0604030504040204" pitchFamily="34" charset="0"/>
                <a:ea typeface="Verdana" panose="020B0604030504040204" pitchFamily="34" charset="0"/>
                <a:cs typeface="Arial" pitchFamily="34" charset="0"/>
              </a:rPr>
              <a:t>If there are any clients, the server can push any data to the client. </a:t>
            </a:r>
          </a:p>
          <a:p>
            <a:pPr marL="171450" indent="-171450" algn="just">
              <a:lnSpc>
                <a:spcPct val="150000"/>
              </a:lnSpc>
              <a:buFont typeface="Wingdings" panose="05000000000000000000" pitchFamily="2" charset="2"/>
              <a:buChar char="ü"/>
            </a:pPr>
            <a:endParaRPr lang="en-IN" sz="800" dirty="0">
              <a:latin typeface="Verdana" panose="020B0604030504040204" pitchFamily="34" charset="0"/>
              <a:ea typeface="Verdana" panose="020B0604030504040204" pitchFamily="34" charset="0"/>
              <a:cs typeface="Arial" pitchFamily="34" charset="0"/>
            </a:endParaRPr>
          </a:p>
          <a:p>
            <a:pPr marL="342900" indent="-342900" algn="just">
              <a:lnSpc>
                <a:spcPct val="150000"/>
              </a:lnSpc>
              <a:buFont typeface="Wingdings" panose="05000000000000000000" pitchFamily="2" charset="2"/>
              <a:buChar char="ü"/>
            </a:pPr>
            <a:r>
              <a:rPr lang="en-IN" sz="2200" dirty="0">
                <a:latin typeface="Verdana" panose="020B0604030504040204" pitchFamily="34" charset="0"/>
                <a:ea typeface="Verdana" panose="020B0604030504040204" pitchFamily="34" charset="0"/>
                <a:cs typeface="Arial" pitchFamily="34" charset="0"/>
              </a:rPr>
              <a:t>The client of course is not required to accept the data pushed to it.</a:t>
            </a:r>
          </a:p>
        </p:txBody>
      </p:sp>
      <p:sp>
        <p:nvSpPr>
          <p:cNvPr id="3" name="Slide Number Placeholder 2"/>
          <p:cNvSpPr>
            <a:spLocks noGrp="1"/>
          </p:cNvSpPr>
          <p:nvPr>
            <p:ph type="sldNum" sz="quarter" idx="4294967295"/>
          </p:nvPr>
        </p:nvSpPr>
        <p:spPr>
          <a:xfrm>
            <a:off x="8077200" y="6356351"/>
            <a:ext cx="2133600" cy="365125"/>
          </a:xfrm>
          <a:prstGeom prst="rect">
            <a:avLst/>
          </a:prstGeom>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8596598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7568" y="1401649"/>
            <a:ext cx="10651902" cy="4385816"/>
          </a:xfrm>
          <a:prstGeom prst="rect">
            <a:avLst/>
          </a:prstGeom>
          <a:noFill/>
        </p:spPr>
        <p:txBody>
          <a:bodyPr wrap="square" rtlCol="0">
            <a:spAutoFit/>
          </a:bodyPr>
          <a:lstStyle/>
          <a:p>
            <a:pPr algn="just">
              <a:lnSpc>
                <a:spcPct val="150000"/>
              </a:lnSpc>
              <a:buFont typeface="Wingdings" pitchFamily="2" charset="2"/>
              <a:buChar char="q"/>
            </a:pPr>
            <a:r>
              <a:rPr lang="en-IN" sz="2800" dirty="0">
                <a:latin typeface="Arial" pitchFamily="34" charset="0"/>
                <a:cs typeface="Arial" pitchFamily="34" charset="0"/>
              </a:rPr>
              <a:t>  </a:t>
            </a:r>
            <a:r>
              <a:rPr lang="en-IN" sz="2400" dirty="0">
                <a:latin typeface="Verdana" panose="020B0604030504040204" pitchFamily="34" charset="0"/>
                <a:ea typeface="Verdana" panose="020B0604030504040204" pitchFamily="34" charset="0"/>
                <a:cs typeface="Arial" pitchFamily="34" charset="0"/>
              </a:rPr>
              <a:t>Bluetooth technology allows for </a:t>
            </a:r>
            <a:r>
              <a:rPr lang="en-IN" sz="2400" dirty="0">
                <a:solidFill>
                  <a:srgbClr val="C00000"/>
                </a:solidFill>
                <a:latin typeface="Verdana" panose="020B0604030504040204" pitchFamily="34" charset="0"/>
                <a:ea typeface="Verdana" panose="020B0604030504040204" pitchFamily="34" charset="0"/>
                <a:cs typeface="Arial" pitchFamily="34" charset="0"/>
              </a:rPr>
              <a:t>replacing many proprietary cables </a:t>
            </a:r>
            <a:r>
              <a:rPr lang="en-IN" sz="2400" dirty="0">
                <a:latin typeface="Verdana" panose="020B0604030504040204" pitchFamily="34" charset="0"/>
                <a:ea typeface="Verdana" panose="020B0604030504040204" pitchFamily="34" charset="0"/>
                <a:cs typeface="Arial" pitchFamily="34" charset="0"/>
              </a:rPr>
              <a:t>that connect one device to another with one universal short range radio link. </a:t>
            </a:r>
          </a:p>
          <a:p>
            <a:pPr algn="just">
              <a:lnSpc>
                <a:spcPct val="150000"/>
              </a:lnSpc>
            </a:pPr>
            <a:endParaRPr lang="en-IN" sz="1400" dirty="0">
              <a:latin typeface="Verdana" panose="020B0604030504040204" pitchFamily="34" charset="0"/>
              <a:ea typeface="Verdana" panose="020B0604030504040204" pitchFamily="34" charset="0"/>
              <a:cs typeface="Arial" pitchFamily="34" charset="0"/>
            </a:endParaRPr>
          </a:p>
          <a:p>
            <a:pPr algn="just">
              <a:lnSpc>
                <a:spcPct val="150000"/>
              </a:lnSpc>
              <a:buFont typeface="Wingdings" pitchFamily="2" charset="2"/>
              <a:buChar char="q"/>
            </a:pPr>
            <a:r>
              <a:rPr lang="en-IN" sz="2400" dirty="0">
                <a:latin typeface="Verdana" panose="020B0604030504040204" pitchFamily="34" charset="0"/>
                <a:ea typeface="Verdana" panose="020B0604030504040204" pitchFamily="34" charset="0"/>
                <a:cs typeface="Arial" pitchFamily="34" charset="0"/>
              </a:rPr>
              <a:t>Bluetooth radio technology provides a </a:t>
            </a:r>
            <a:r>
              <a:rPr lang="en-IN" sz="2400" dirty="0">
                <a:solidFill>
                  <a:srgbClr val="C00000"/>
                </a:solidFill>
                <a:latin typeface="Verdana" panose="020B0604030504040204" pitchFamily="34" charset="0"/>
                <a:ea typeface="Verdana" panose="020B0604030504040204" pitchFamily="34" charset="0"/>
                <a:cs typeface="Arial" pitchFamily="34" charset="0"/>
              </a:rPr>
              <a:t>universal bridge to existing data networks</a:t>
            </a:r>
            <a:r>
              <a:rPr lang="en-IN" sz="2400" dirty="0">
                <a:latin typeface="Verdana" panose="020B0604030504040204" pitchFamily="34" charset="0"/>
                <a:ea typeface="Verdana" panose="020B0604030504040204" pitchFamily="34" charset="0"/>
                <a:cs typeface="Arial" pitchFamily="34" charset="0"/>
              </a:rPr>
              <a:t>, a peripheral interface, and a mechanism to form small, private ad hoc groupings of connected devices away from fixed network infrastructures.</a:t>
            </a:r>
          </a:p>
        </p:txBody>
      </p:sp>
      <p:sp>
        <p:nvSpPr>
          <p:cNvPr id="3" name="Slide Number Placeholder 2"/>
          <p:cNvSpPr>
            <a:spLocks noGrp="1"/>
          </p:cNvSpPr>
          <p:nvPr>
            <p:ph type="sldNum" sz="quarter" idx="4294967295"/>
          </p:nvPr>
        </p:nvSpPr>
        <p:spPr>
          <a:xfrm>
            <a:off x="8077200" y="6356351"/>
            <a:ext cx="2133600" cy="365125"/>
          </a:xfrm>
          <a:prstGeom prst="rect">
            <a:avLst/>
          </a:prstGeom>
        </p:spPr>
        <p:txBody>
          <a:bodyPr/>
          <a:lstStyle/>
          <a:p>
            <a:fld id="{B6F15528-21DE-4FAA-801E-634DDDAF4B2B}" type="slidenum">
              <a:rPr lang="en-US" smtClean="0"/>
              <a:pPr/>
              <a:t>45</a:t>
            </a:fld>
            <a:endParaRPr lang="en-US"/>
          </a:p>
        </p:txBody>
      </p:sp>
      <p:sp>
        <p:nvSpPr>
          <p:cNvPr id="4" name="TextBox 3"/>
          <p:cNvSpPr txBox="1"/>
          <p:nvPr/>
        </p:nvSpPr>
        <p:spPr>
          <a:xfrm>
            <a:off x="4443211" y="386365"/>
            <a:ext cx="2656496" cy="646331"/>
          </a:xfrm>
          <a:prstGeom prst="rect">
            <a:avLst/>
          </a:prstGeom>
          <a:noFill/>
        </p:spPr>
        <p:txBody>
          <a:bodyPr wrap="none" rtlCol="0">
            <a:spAutoFit/>
          </a:bodyPr>
          <a:lstStyle/>
          <a:p>
            <a:r>
              <a:rPr lang="en-IN" sz="3600" b="1" dirty="0">
                <a:solidFill>
                  <a:srgbClr val="C00000"/>
                </a:solidFill>
                <a:latin typeface="Verdana" panose="020B0604030504040204" pitchFamily="34" charset="0"/>
                <a:ea typeface="Verdana" panose="020B0604030504040204" pitchFamily="34" charset="0"/>
              </a:rPr>
              <a:t>Summary</a:t>
            </a:r>
          </a:p>
        </p:txBody>
      </p:sp>
    </p:spTree>
    <p:extLst>
      <p:ext uri="{BB962C8B-B14F-4D97-AF65-F5344CB8AC3E}">
        <p14:creationId xmlns:p14="http://schemas.microsoft.com/office/powerpoint/2010/main" val="14207197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2430" y="992746"/>
            <a:ext cx="10805374" cy="4862870"/>
          </a:xfrm>
          <a:prstGeom prst="rect">
            <a:avLst/>
          </a:prstGeom>
          <a:noFill/>
        </p:spPr>
        <p:txBody>
          <a:bodyPr wrap="square" rtlCol="0">
            <a:spAutoFit/>
          </a:bodyPr>
          <a:lstStyle/>
          <a:p>
            <a:pPr algn="just">
              <a:lnSpc>
                <a:spcPct val="150000"/>
              </a:lnSpc>
              <a:buFont typeface="Wingdings" pitchFamily="2" charset="2"/>
              <a:buChar char="q"/>
            </a:pPr>
            <a:r>
              <a:rPr lang="en-IN" sz="2400" dirty="0">
                <a:latin typeface="Verdana" panose="020B0604030504040204" pitchFamily="34" charset="0"/>
                <a:ea typeface="Verdana" panose="020B0604030504040204" pitchFamily="34" charset="0"/>
                <a:cs typeface="Arial" pitchFamily="34" charset="0"/>
              </a:rPr>
              <a:t>The Bluetooth technology has a number of advantages including </a:t>
            </a:r>
            <a:r>
              <a:rPr lang="en-IN" sz="2400" dirty="0">
                <a:solidFill>
                  <a:srgbClr val="C00000"/>
                </a:solidFill>
                <a:latin typeface="Verdana" panose="020B0604030504040204" pitchFamily="34" charset="0"/>
                <a:ea typeface="Verdana" panose="020B0604030504040204" pitchFamily="34" charset="0"/>
                <a:cs typeface="Arial" pitchFamily="34" charset="0"/>
              </a:rPr>
              <a:t>minimal hardware dimensions, low cost of components, and low power consumption. </a:t>
            </a:r>
          </a:p>
          <a:p>
            <a:pPr algn="just">
              <a:lnSpc>
                <a:spcPct val="150000"/>
              </a:lnSpc>
            </a:pPr>
            <a:endParaRPr lang="en-IN" sz="1000" dirty="0">
              <a:latin typeface="Verdana" panose="020B0604030504040204" pitchFamily="34" charset="0"/>
              <a:ea typeface="Verdana" panose="020B0604030504040204" pitchFamily="34" charset="0"/>
              <a:cs typeface="Arial" pitchFamily="34" charset="0"/>
            </a:endParaRPr>
          </a:p>
          <a:p>
            <a:pPr algn="just">
              <a:lnSpc>
                <a:spcPct val="150000"/>
              </a:lnSpc>
              <a:buFont typeface="Wingdings" pitchFamily="2" charset="2"/>
              <a:buChar char="q"/>
            </a:pPr>
            <a:r>
              <a:rPr lang="en-IN" sz="2400" dirty="0">
                <a:latin typeface="Verdana" panose="020B0604030504040204" pitchFamily="34" charset="0"/>
                <a:ea typeface="Verdana" panose="020B0604030504040204" pitchFamily="34" charset="0"/>
                <a:cs typeface="Arial" pitchFamily="34" charset="0"/>
              </a:rPr>
              <a:t>These advantages make it possible to introduce Bluetooth in many types of devices at a low cost. </a:t>
            </a:r>
          </a:p>
          <a:p>
            <a:pPr algn="just">
              <a:lnSpc>
                <a:spcPct val="150000"/>
              </a:lnSpc>
            </a:pPr>
            <a:endParaRPr lang="en-IN" sz="1000" dirty="0">
              <a:latin typeface="Verdana" panose="020B0604030504040204" pitchFamily="34" charset="0"/>
              <a:ea typeface="Verdana" panose="020B0604030504040204" pitchFamily="34" charset="0"/>
              <a:cs typeface="Arial" pitchFamily="34" charset="0"/>
            </a:endParaRPr>
          </a:p>
          <a:p>
            <a:pPr algn="just">
              <a:lnSpc>
                <a:spcPct val="150000"/>
              </a:lnSpc>
              <a:buFont typeface="Wingdings" pitchFamily="2" charset="2"/>
              <a:buChar char="q"/>
            </a:pPr>
            <a:r>
              <a:rPr lang="en-IN" sz="2400" dirty="0">
                <a:latin typeface="Verdana" panose="020B0604030504040204" pitchFamily="34" charset="0"/>
                <a:ea typeface="Verdana" panose="020B0604030504040204" pitchFamily="34" charset="0"/>
                <a:cs typeface="Arial" pitchFamily="34" charset="0"/>
              </a:rPr>
              <a:t>The 720 kbps data capability provided by Bluetooth can be used for cable replacement and several other applications, such as LAN.</a:t>
            </a:r>
          </a:p>
          <a:p>
            <a:pPr>
              <a:buFont typeface="Wingdings" pitchFamily="2" charset="2"/>
              <a:buChar char="q"/>
            </a:pPr>
            <a:endParaRPr lang="en-IN" sz="2800" dirty="0"/>
          </a:p>
        </p:txBody>
      </p:sp>
      <p:sp>
        <p:nvSpPr>
          <p:cNvPr id="3" name="Slide Number Placeholder 2"/>
          <p:cNvSpPr>
            <a:spLocks noGrp="1"/>
          </p:cNvSpPr>
          <p:nvPr>
            <p:ph type="sldNum" sz="quarter" idx="4294967295"/>
          </p:nvPr>
        </p:nvSpPr>
        <p:spPr>
          <a:xfrm>
            <a:off x="8077200" y="6356351"/>
            <a:ext cx="2133600" cy="365125"/>
          </a:xfrm>
          <a:prstGeom prst="rect">
            <a:avLst/>
          </a:prstGeom>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4014990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9151" y="1200328"/>
            <a:ext cx="11295482" cy="5657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a:spLocks noGrp="1"/>
          </p:cNvSpPr>
          <p:nvPr>
            <p:ph type="title"/>
          </p:nvPr>
        </p:nvSpPr>
        <p:spPr>
          <a:xfrm>
            <a:off x="368378" y="-19846"/>
            <a:ext cx="7772400" cy="868362"/>
          </a:xfrm>
        </p:spPr>
        <p:txBody>
          <a:bodyPr/>
          <a:lstStyle/>
          <a:p>
            <a:r>
              <a:rPr lang="en-US" dirty="0">
                <a:latin typeface="Times New Roman" pitchFamily="18" charset="0"/>
                <a:cs typeface="Times New Roman" pitchFamily="18" charset="0"/>
              </a:rPr>
              <a:t>Authentication Process </a:t>
            </a:r>
          </a:p>
        </p:txBody>
      </p:sp>
      <p:sp>
        <p:nvSpPr>
          <p:cNvPr id="2" name="TextBox 1"/>
          <p:cNvSpPr txBox="1"/>
          <p:nvPr/>
        </p:nvSpPr>
        <p:spPr>
          <a:xfrm>
            <a:off x="5879976" y="0"/>
            <a:ext cx="5904656" cy="1477328"/>
          </a:xfrm>
          <a:prstGeom prst="rect">
            <a:avLst/>
          </a:prstGeom>
          <a:noFill/>
        </p:spPr>
        <p:txBody>
          <a:bodyPr wrap="square" rtlCol="0">
            <a:spAutoFit/>
          </a:bodyPr>
          <a:lstStyle/>
          <a:p>
            <a:pPr algn="just"/>
            <a:r>
              <a:rPr lang="en-US" b="1" dirty="0" err="1">
                <a:latin typeface="Times New Roman" panose="02020603050405020304" pitchFamily="18" charset="0"/>
                <a:cs typeface="Times New Roman" panose="02020603050405020304" pitchFamily="18" charset="0"/>
              </a:rPr>
              <a:t>Kc</a:t>
            </a:r>
            <a:r>
              <a:rPr lang="en-US" dirty="0">
                <a:latin typeface="Times New Roman" panose="02020603050405020304" pitchFamily="18" charset="0"/>
                <a:cs typeface="Times New Roman" panose="02020603050405020304" pitchFamily="18" charset="0"/>
              </a:rPr>
              <a:t> is the 64-bit ciphering key used as a Session Key for encryption of the over-the-air channel. </a:t>
            </a:r>
          </a:p>
          <a:p>
            <a:pPr algn="just"/>
            <a:r>
              <a:rPr lang="en-US" dirty="0" err="1">
                <a:latin typeface="Times New Roman" panose="02020603050405020304" pitchFamily="18" charset="0"/>
                <a:cs typeface="Times New Roman" panose="02020603050405020304" pitchFamily="18" charset="0"/>
              </a:rPr>
              <a:t>Kc</a:t>
            </a:r>
            <a:r>
              <a:rPr lang="en-US" dirty="0">
                <a:latin typeface="Times New Roman" panose="02020603050405020304" pitchFamily="18" charset="0"/>
                <a:cs typeface="Times New Roman" panose="02020603050405020304" pitchFamily="18" charset="0"/>
              </a:rPr>
              <a:t> is generated by the Mobile Station from the random challenge presented by the GSM network and the Ki from the SIM utilizing the A8 algorithm.</a:t>
            </a:r>
          </a:p>
        </p:txBody>
      </p:sp>
    </p:spTree>
    <p:extLst>
      <p:ext uri="{BB962C8B-B14F-4D97-AF65-F5344CB8AC3E}">
        <p14:creationId xmlns:p14="http://schemas.microsoft.com/office/powerpoint/2010/main" val="1655201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1A5C3382-397F-CC3A-E905-514C8951CA7C}"/>
              </a:ext>
            </a:extLst>
          </p:cNvPr>
          <p:cNvPicPr>
            <a:picLocks noChangeAspect="1"/>
          </p:cNvPicPr>
          <p:nvPr/>
        </p:nvPicPr>
        <p:blipFill>
          <a:blip r:embed="rId2"/>
          <a:stretch>
            <a:fillRect/>
          </a:stretch>
        </p:blipFill>
        <p:spPr>
          <a:xfrm>
            <a:off x="615821" y="264548"/>
            <a:ext cx="10737980" cy="6244952"/>
          </a:xfrm>
          <a:prstGeom prst="rect">
            <a:avLst/>
          </a:prstGeom>
        </p:spPr>
      </p:pic>
    </p:spTree>
    <p:extLst>
      <p:ext uri="{BB962C8B-B14F-4D97-AF65-F5344CB8AC3E}">
        <p14:creationId xmlns:p14="http://schemas.microsoft.com/office/powerpoint/2010/main" val="3493771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0075" y="205582"/>
            <a:ext cx="8223768" cy="792162"/>
          </a:xfrm>
        </p:spPr>
        <p:txBody>
          <a:bodyPr/>
          <a:lstStyle/>
          <a:p>
            <a:pPr algn="ctr"/>
            <a:r>
              <a:rPr lang="en-IN" sz="4400" b="1" dirty="0">
                <a:latin typeface="Times New Roman" pitchFamily="18" charset="0"/>
                <a:cs typeface="Times New Roman" pitchFamily="18" charset="0"/>
              </a:rPr>
              <a:t>UMTS Security Procedure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0" y="1447800"/>
            <a:ext cx="12192000" cy="4800600"/>
          </a:xfrm>
        </p:spPr>
        <p:txBody>
          <a:bodyPr>
            <a:normAutofit/>
          </a:bodyPr>
          <a:lstStyle/>
          <a:p>
            <a:pPr algn="just">
              <a:buFont typeface="Arial" pitchFamily="34" charset="0"/>
              <a:buChar char="•"/>
            </a:pPr>
            <a:r>
              <a:rPr lang="en-IN" sz="3000" dirty="0">
                <a:latin typeface="Times New Roman" pitchFamily="18" charset="0"/>
                <a:cs typeface="Times New Roman" pitchFamily="18" charset="0"/>
              </a:rPr>
              <a:t>UMTS </a:t>
            </a:r>
            <a:r>
              <a:rPr lang="en-IN" sz="3000" b="1" dirty="0">
                <a:latin typeface="Times New Roman" pitchFamily="18" charset="0"/>
                <a:cs typeface="Times New Roman" pitchFamily="18" charset="0"/>
              </a:rPr>
              <a:t>Authentication and Key Agreement (AKA) </a:t>
            </a:r>
            <a:r>
              <a:rPr lang="en-IN" sz="3000" dirty="0">
                <a:latin typeface="Times New Roman" pitchFamily="18" charset="0"/>
                <a:cs typeface="Times New Roman" pitchFamily="18" charset="0"/>
              </a:rPr>
              <a:t>is a security mechanism used to accomplish the authentication features.</a:t>
            </a:r>
          </a:p>
          <a:p>
            <a:pPr algn="just">
              <a:buNone/>
            </a:pPr>
            <a:r>
              <a:rPr lang="en-IN" sz="3000" dirty="0">
                <a:latin typeface="Times New Roman" pitchFamily="18" charset="0"/>
                <a:cs typeface="Times New Roman" pitchFamily="18" charset="0"/>
              </a:rPr>
              <a:t> </a:t>
            </a:r>
          </a:p>
          <a:p>
            <a:pPr algn="just">
              <a:buFont typeface="Arial" pitchFamily="34" charset="0"/>
              <a:buChar char="•"/>
            </a:pPr>
            <a:r>
              <a:rPr lang="en-IN" sz="3000" dirty="0">
                <a:latin typeface="Times New Roman" pitchFamily="18" charset="0"/>
                <a:cs typeface="Times New Roman" pitchFamily="18" charset="0"/>
              </a:rPr>
              <a:t> It is based on a challenge/response authentication protocol which is used for a MS to verify the identity of another mobile subscriber without revealing a secret password shared by the two. </a:t>
            </a:r>
          </a:p>
          <a:p>
            <a:pPr algn="just">
              <a:buNone/>
            </a:pPr>
            <a:endParaRPr lang="en-IN" sz="3000" dirty="0">
              <a:latin typeface="Times New Roman" pitchFamily="18" charset="0"/>
              <a:cs typeface="Times New Roman" pitchFamily="18" charset="0"/>
            </a:endParaRPr>
          </a:p>
          <a:p>
            <a:pPr algn="just">
              <a:buFont typeface="Arial" pitchFamily="34" charset="0"/>
              <a:buChar char="•"/>
            </a:pPr>
            <a:r>
              <a:rPr lang="en-IN" sz="3000" dirty="0">
                <a:latin typeface="Times New Roman" pitchFamily="18" charset="0"/>
                <a:cs typeface="Times New Roman" pitchFamily="18" charset="0"/>
              </a:rPr>
              <a:t>The key concept is that each mobile subscriber must  prove to the other that it knows the password without actually revealing or transmitting such a password. </a:t>
            </a:r>
          </a:p>
          <a:p>
            <a:pPr>
              <a:buNone/>
            </a:pPr>
            <a:endParaRPr lang="en-IN" sz="3000" dirty="0">
              <a:latin typeface="Times New Roman" pitchFamily="18" charset="0"/>
              <a:cs typeface="Times New Roman" pitchFamily="18" charset="0"/>
            </a:endParaRPr>
          </a:p>
          <a:p>
            <a:endParaRPr lang="en-IN" dirty="0">
              <a:latin typeface="Arial" pitchFamily="34" charset="0"/>
              <a:cs typeface="Arial" pitchFamily="34" charset="0"/>
            </a:endParaRPr>
          </a:p>
          <a:p>
            <a:endParaRPr lang="en-US" dirty="0"/>
          </a:p>
        </p:txBody>
      </p:sp>
      <p:sp>
        <p:nvSpPr>
          <p:cNvPr id="4" name="Slide Number Placeholder 3"/>
          <p:cNvSpPr>
            <a:spLocks noGrp="1"/>
          </p:cNvSpPr>
          <p:nvPr>
            <p:ph type="sldNum" sz="quarter" idx="12"/>
          </p:nvPr>
        </p:nvSpPr>
        <p:spPr/>
        <p:txBody>
          <a:bodyPr/>
          <a:lstStyle/>
          <a:p>
            <a:fld id="{1B6A8143-A93A-433E-8699-05716DE4F122}" type="slidenum">
              <a:rPr lang="en-US" smtClean="0"/>
              <a:pPr/>
              <a:t>7</a:t>
            </a:fld>
            <a:endParaRPr lang="en-US"/>
          </a:p>
        </p:txBody>
      </p:sp>
      <p:pic>
        <p:nvPicPr>
          <p:cNvPr id="6" name="Picture 2" descr="Haast 3G mobile tower gets operational for enhanced connectivity in NZ |  Agency-Wire">
            <a:extLst>
              <a:ext uri="{FF2B5EF4-FFF2-40B4-BE49-F238E27FC236}">
                <a16:creationId xmlns:a16="http://schemas.microsoft.com/office/drawing/2014/main" id="{C6B0AD4A-EF08-4886-B6B6-70291A0BF1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05448" y="0"/>
            <a:ext cx="1386551"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4962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91403" y="180200"/>
            <a:ext cx="10762397" cy="5996763"/>
          </a:xfrm>
          <a:prstGeom prst="rect">
            <a:avLst/>
          </a:prstGeom>
        </p:spPr>
      </p:pic>
    </p:spTree>
    <p:extLst>
      <p:ext uri="{BB962C8B-B14F-4D97-AF65-F5344CB8AC3E}">
        <p14:creationId xmlns:p14="http://schemas.microsoft.com/office/powerpoint/2010/main" val="3817942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530" y="136525"/>
            <a:ext cx="9660835" cy="1143000"/>
          </a:xfrm>
        </p:spPr>
        <p:txBody>
          <a:bodyPr>
            <a:normAutofit fontScale="90000"/>
          </a:bodyPr>
          <a:lstStyle/>
          <a:p>
            <a:r>
              <a:rPr lang="en-US" b="1" dirty="0">
                <a:latin typeface="Times New Roman" pitchFamily="18" charset="0"/>
                <a:cs typeface="Times New Roman" pitchFamily="18" charset="0"/>
              </a:rPr>
              <a:t>Steps of Authentication and Key Agreement procedure: </a:t>
            </a:r>
          </a:p>
        </p:txBody>
      </p:sp>
      <p:sp>
        <p:nvSpPr>
          <p:cNvPr id="3" name="Content Placeholder 2"/>
          <p:cNvSpPr>
            <a:spLocks noGrp="1"/>
          </p:cNvSpPr>
          <p:nvPr>
            <p:ph idx="1"/>
          </p:nvPr>
        </p:nvSpPr>
        <p:spPr>
          <a:xfrm>
            <a:off x="0" y="1708150"/>
            <a:ext cx="12192000" cy="4648200"/>
          </a:xfrm>
        </p:spPr>
        <p:txBody>
          <a:bodyPr>
            <a:normAutofit lnSpcReduction="10000"/>
          </a:bodyPr>
          <a:lstStyle/>
          <a:p>
            <a:pPr algn="just"/>
            <a:r>
              <a:rPr lang="en-US" b="1" dirty="0">
                <a:latin typeface="Times New Roman" pitchFamily="18" charset="0"/>
                <a:cs typeface="Times New Roman" pitchFamily="18" charset="0"/>
              </a:rPr>
              <a:t>Step 1: </a:t>
            </a:r>
            <a:r>
              <a:rPr lang="en-US" dirty="0">
                <a:latin typeface="Times New Roman" pitchFamily="18" charset="0"/>
                <a:cs typeface="Times New Roman" pitchFamily="18" charset="0"/>
              </a:rPr>
              <a:t>Visited network's VLR/SGSN requests a set of AVs [authentication vectors] from the HLR/</a:t>
            </a:r>
            <a:r>
              <a:rPr lang="en-US" dirty="0" err="1">
                <a:latin typeface="Times New Roman" pitchFamily="18" charset="0"/>
                <a:cs typeface="Times New Roman" pitchFamily="18" charset="0"/>
              </a:rPr>
              <a:t>AuC</a:t>
            </a:r>
            <a:r>
              <a:rPr lang="en-US" dirty="0">
                <a:latin typeface="Times New Roman" pitchFamily="18" charset="0"/>
                <a:cs typeface="Times New Roman" pitchFamily="18" charset="0"/>
              </a:rPr>
              <a:t> in the mobile subscriber's home network. </a:t>
            </a:r>
          </a:p>
          <a:p>
            <a:pPr algn="just"/>
            <a:r>
              <a:rPr lang="en-US" b="1" dirty="0">
                <a:latin typeface="Times New Roman" pitchFamily="18" charset="0"/>
                <a:cs typeface="Times New Roman" pitchFamily="18" charset="0"/>
              </a:rPr>
              <a:t>Step 2.</a:t>
            </a:r>
            <a:r>
              <a:rPr lang="en-US" dirty="0">
                <a:latin typeface="Times New Roman" pitchFamily="18" charset="0"/>
                <a:cs typeface="Times New Roman" pitchFamily="18" charset="0"/>
              </a:rPr>
              <a:t> HLR/</a:t>
            </a:r>
            <a:r>
              <a:rPr lang="en-US" dirty="0" err="1">
                <a:latin typeface="Times New Roman" pitchFamily="18" charset="0"/>
                <a:cs typeface="Times New Roman" pitchFamily="18" charset="0"/>
              </a:rPr>
              <a:t>AuC</a:t>
            </a:r>
            <a:r>
              <a:rPr lang="en-US" dirty="0">
                <a:latin typeface="Times New Roman" pitchFamily="18" charset="0"/>
                <a:cs typeface="Times New Roman" pitchFamily="18" charset="0"/>
              </a:rPr>
              <a:t> computes an array of AVs. This is done by means of the 'authentication algorithms and the mobile subscriber's private secret key K, which is stored only in the home network's HLR/ </a:t>
            </a:r>
            <a:r>
              <a:rPr lang="en-US" dirty="0" err="1">
                <a:latin typeface="Times New Roman" pitchFamily="18" charset="0"/>
                <a:cs typeface="Times New Roman" pitchFamily="18" charset="0"/>
              </a:rPr>
              <a:t>AuC</a:t>
            </a:r>
            <a:r>
              <a:rPr lang="en-US" dirty="0">
                <a:latin typeface="Times New Roman" pitchFamily="18" charset="0"/>
                <a:cs typeface="Times New Roman" pitchFamily="18" charset="0"/>
              </a:rPr>
              <a:t> and the user Identity Module (USIM) in the mobile subscriber's mobile subscriber. </a:t>
            </a:r>
          </a:p>
          <a:p>
            <a:pPr algn="just"/>
            <a:r>
              <a:rPr lang="en-US" b="1" dirty="0">
                <a:latin typeface="Times New Roman" pitchFamily="18" charset="0"/>
                <a:cs typeface="Times New Roman" pitchFamily="18" charset="0"/>
              </a:rPr>
              <a:t>Step 3.</a:t>
            </a:r>
            <a:r>
              <a:rPr lang="en-US" dirty="0">
                <a:latin typeface="Times New Roman" pitchFamily="18" charset="0"/>
                <a:cs typeface="Times New Roman" pitchFamily="18" charset="0"/>
              </a:rPr>
              <a:t> Home network's HLR/ </a:t>
            </a:r>
            <a:r>
              <a:rPr lang="en-US" dirty="0" err="1">
                <a:latin typeface="Times New Roman" pitchFamily="18" charset="0"/>
                <a:cs typeface="Times New Roman" pitchFamily="18" charset="0"/>
              </a:rPr>
              <a:t>AuC</a:t>
            </a:r>
            <a:r>
              <a:rPr lang="en-US" dirty="0">
                <a:latin typeface="Times New Roman" pitchFamily="18" charset="0"/>
                <a:cs typeface="Times New Roman" pitchFamily="18" charset="0"/>
              </a:rPr>
              <a:t> responds by sending </a:t>
            </a:r>
            <a:r>
              <a:rPr lang="en-US" i="1" dirty="0">
                <a:latin typeface="Times New Roman" pitchFamily="18" charset="0"/>
                <a:cs typeface="Times New Roman" pitchFamily="18" charset="0"/>
              </a:rPr>
              <a:t>n </a:t>
            </a:r>
            <a:r>
              <a:rPr lang="en-US" dirty="0">
                <a:latin typeface="Times New Roman" pitchFamily="18" charset="0"/>
                <a:cs typeface="Times New Roman" pitchFamily="18" charset="0"/>
              </a:rPr>
              <a:t>authentication vectors back to the visited network's VLR/SGSN. </a:t>
            </a:r>
          </a:p>
          <a:p>
            <a:r>
              <a:rPr lang="en-US" b="1" dirty="0">
                <a:latin typeface="Times New Roman" pitchFamily="18" charset="0"/>
                <a:cs typeface="Times New Roman" pitchFamily="18" charset="0"/>
              </a:rPr>
              <a:t>Step 4.</a:t>
            </a:r>
            <a:r>
              <a:rPr lang="en-US" dirty="0">
                <a:latin typeface="Times New Roman" pitchFamily="18" charset="0"/>
                <a:cs typeface="Times New Roman" pitchFamily="18" charset="0"/>
              </a:rPr>
              <a:t> Visited network's VLR/SGSN chooses one AV and challenges the mobile subscriber's USIM by sending the RAND and AUTN fields in the vector to it. </a:t>
            </a:r>
          </a:p>
          <a:p>
            <a:r>
              <a:rPr lang="en-US" b="1" dirty="0">
                <a:latin typeface="Times New Roman" pitchFamily="18" charset="0"/>
                <a:cs typeface="Times New Roman" pitchFamily="18" charset="0"/>
              </a:rPr>
              <a:t>Step 5</a:t>
            </a:r>
            <a:r>
              <a:rPr lang="en-US" dirty="0">
                <a:latin typeface="Times New Roman" pitchFamily="18" charset="0"/>
                <a:cs typeface="Times New Roman" pitchFamily="18" charset="0"/>
              </a:rPr>
              <a:t>. The mobile subscriber's USIM processes the AUTN. </a:t>
            </a:r>
          </a:p>
          <a:p>
            <a:pPr algn="just"/>
            <a:endParaRPr lang="en-US" dirty="0">
              <a:latin typeface="Arial" pitchFamily="34" charset="0"/>
              <a:cs typeface="Arial" pitchFamily="34" charset="0"/>
            </a:endParaRPr>
          </a:p>
          <a:p>
            <a:endParaRPr lang="en-US" dirty="0"/>
          </a:p>
        </p:txBody>
      </p:sp>
      <p:sp>
        <p:nvSpPr>
          <p:cNvPr id="4" name="Slide Number Placeholder 3"/>
          <p:cNvSpPr>
            <a:spLocks noGrp="1"/>
          </p:cNvSpPr>
          <p:nvPr>
            <p:ph type="sldNum" sz="quarter" idx="12"/>
          </p:nvPr>
        </p:nvSpPr>
        <p:spPr/>
        <p:txBody>
          <a:bodyPr/>
          <a:lstStyle/>
          <a:p>
            <a:fld id="{1B6A8143-A93A-433E-8699-05716DE4F122}" type="slidenum">
              <a:rPr lang="en-US" smtClean="0"/>
              <a:pPr/>
              <a:t>9</a:t>
            </a:fld>
            <a:endParaRPr lang="en-US"/>
          </a:p>
        </p:txBody>
      </p:sp>
      <p:pic>
        <p:nvPicPr>
          <p:cNvPr id="6" name="Picture 2" descr="Haast 3G mobile tower gets operational for enhanced connectivity in NZ |  Agency-Wire">
            <a:extLst>
              <a:ext uri="{FF2B5EF4-FFF2-40B4-BE49-F238E27FC236}">
                <a16:creationId xmlns:a16="http://schemas.microsoft.com/office/drawing/2014/main" id="{11B1347F-B6AD-436D-8C02-AC539823D65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05448" y="0"/>
            <a:ext cx="1386551"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269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1659</TotalTime>
  <Words>3237</Words>
  <Application>Microsoft Office PowerPoint</Application>
  <PresentationFormat>Widescreen</PresentationFormat>
  <Paragraphs>321</Paragraphs>
  <Slides>46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Calibri Light</vt:lpstr>
      <vt:lpstr>Times New Roman</vt:lpstr>
      <vt:lpstr>Verdana</vt:lpstr>
      <vt:lpstr>Wingdings</vt:lpstr>
      <vt:lpstr>Office Theme</vt:lpstr>
      <vt:lpstr>Module 5 Wireless Network Security</vt:lpstr>
      <vt:lpstr>Security in GSM</vt:lpstr>
      <vt:lpstr>GSM - authentication</vt:lpstr>
      <vt:lpstr>Authentication Process </vt:lpstr>
      <vt:lpstr>Authentication Process </vt:lpstr>
      <vt:lpstr>PowerPoint Presentation</vt:lpstr>
      <vt:lpstr>UMTS Security Procedure</vt:lpstr>
      <vt:lpstr>PowerPoint Presentation</vt:lpstr>
      <vt:lpstr>Steps of Authentication and Key Agreement procedure: </vt:lpstr>
      <vt:lpstr>Steps of Authentication and Key Agreement procedure: (cont)</vt:lpstr>
      <vt:lpstr>UMTS Subscriber to UMTS Network</vt:lpstr>
      <vt:lpstr>PowerPoint Presentation</vt:lpstr>
      <vt:lpstr>UMTS Subscriber to GSM Base Station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 Wireless Network Security</dc:title>
  <dc:creator>EXTC404-06</dc:creator>
  <cp:lastModifiedBy>Sakshi Patil</cp:lastModifiedBy>
  <cp:revision>12</cp:revision>
  <dcterms:created xsi:type="dcterms:W3CDTF">2023-03-14T06:12:24Z</dcterms:created>
  <dcterms:modified xsi:type="dcterms:W3CDTF">2023-05-11T14:46:26Z</dcterms:modified>
</cp:coreProperties>
</file>