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3" roundtripDataSignature="AMtx7mgrcNoytwt0HzQUznLzliP26+md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CA5CF5-C901-42AB-9563-B19CE02B612B}">
  <a:tblStyle styleId="{EECA5CF5-C901-42AB-9563-B19CE02B612B}" styleName="Table_0">
    <a:wholeTbl>
      <a:tcTxStyle b="off" i="off">
        <a:font>
          <a:latin typeface="Century Schoolbook"/>
          <a:ea typeface="Century Schoolbook"/>
          <a:cs typeface="Century Schoolbook"/>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EF2F7"/>
          </a:solidFill>
        </a:fill>
      </a:tcStyle>
    </a:wholeTbl>
    <a:band1H>
      <a:tcTxStyle b="off" i="off"/>
      <a:tcStyle>
        <a:fill>
          <a:solidFill>
            <a:srgbClr val="DCE5EE"/>
          </a:solidFill>
        </a:fill>
      </a:tcStyle>
    </a:band1H>
    <a:band2H>
      <a:tcTxStyle b="off" i="off"/>
    </a:band2H>
    <a:band1V>
      <a:tcTxStyle b="off" i="off"/>
      <a:tcStyle>
        <a:fill>
          <a:solidFill>
            <a:srgbClr val="DCE5EE"/>
          </a:solidFill>
        </a:fill>
      </a:tcStyle>
    </a:band1V>
    <a:band2V>
      <a:tcTxStyle b="off" i="off"/>
    </a:band2V>
    <a:lastCol>
      <a:tcTxStyle b="on" i="off">
        <a:font>
          <a:latin typeface="Century Schoolbook"/>
          <a:ea typeface="Century Schoolbook"/>
          <a:cs typeface="Century Schoolbook"/>
        </a:font>
        <a:srgbClr val="FFFFFF"/>
      </a:tcTxStyle>
      <a:tcStyle>
        <a:fill>
          <a:solidFill>
            <a:srgbClr val="94B6D2"/>
          </a:solidFill>
        </a:fill>
      </a:tcStyle>
    </a:lastCol>
    <a:firstCol>
      <a:tcTxStyle b="on" i="off">
        <a:font>
          <a:latin typeface="Century Schoolbook"/>
          <a:ea typeface="Century Schoolbook"/>
          <a:cs typeface="Century Schoolbook"/>
        </a:font>
        <a:srgbClr val="FFFFFF"/>
      </a:tcTxStyle>
      <a:tcStyle>
        <a:fill>
          <a:solidFill>
            <a:srgbClr val="94B6D2"/>
          </a:solidFill>
        </a:fill>
      </a:tcStyle>
    </a:firstCol>
    <a:lastRow>
      <a:tcTxStyle b="on" i="off">
        <a:font>
          <a:latin typeface="Century Schoolbook"/>
          <a:ea typeface="Century Schoolbook"/>
          <a:cs typeface="Century Schoolbook"/>
        </a:font>
        <a:srgbClr val="FFFFFF"/>
      </a:tcTxStyle>
      <a:tcStyle>
        <a:tcBdr>
          <a:top>
            <a:ln cap="flat" cmpd="sng" w="38100">
              <a:solidFill>
                <a:srgbClr val="FFFFFF"/>
              </a:solidFill>
              <a:prstDash val="solid"/>
              <a:round/>
              <a:headEnd len="sm" w="sm" type="none"/>
              <a:tailEnd len="sm" w="sm" type="none"/>
            </a:ln>
          </a:top>
        </a:tcBdr>
        <a:fill>
          <a:solidFill>
            <a:srgbClr val="94B6D2"/>
          </a:solidFill>
        </a:fill>
      </a:tcStyle>
    </a:lastRow>
    <a:seCell>
      <a:tcTxStyle b="off" i="off"/>
    </a:seCell>
    <a:swCell>
      <a:tcTxStyle b="off" i="off"/>
    </a:swCell>
    <a:firstRow>
      <a:tcTxStyle b="on" i="off">
        <a:font>
          <a:latin typeface="Century Schoolbook"/>
          <a:ea typeface="Century Schoolbook"/>
          <a:cs typeface="Century Schoolbook"/>
        </a:font>
        <a:srgbClr val="FFFFFF"/>
      </a:tcTxStyle>
      <a:tcStyle>
        <a:tcBdr>
          <a:bottom>
            <a:ln cap="flat" cmpd="sng" w="38100">
              <a:solidFill>
                <a:srgbClr val="FFFFFF"/>
              </a:solidFill>
              <a:prstDash val="solid"/>
              <a:round/>
              <a:headEnd len="sm" w="sm" type="none"/>
              <a:tailEnd len="sm" w="sm" type="none"/>
            </a:ln>
          </a:bottom>
        </a:tcBdr>
        <a:fill>
          <a:solidFill>
            <a:srgbClr val="94B6D2"/>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b80148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b80148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b801481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b801481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d195af619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d195af619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d195af61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d195af61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b6228c5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2b6228c5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b6228c5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2b6228c58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eeeac755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eeeeac755f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14" name="Shape 14"/>
        <p:cNvGrpSpPr/>
        <p:nvPr/>
      </p:nvGrpSpPr>
      <p:grpSpPr>
        <a:xfrm>
          <a:off x="0" y="0"/>
          <a:ext cx="0" cy="0"/>
          <a:chOff x="0" y="0"/>
          <a:chExt cx="0" cy="0"/>
        </a:xfrm>
      </p:grpSpPr>
      <p:sp>
        <p:nvSpPr>
          <p:cNvPr id="15" name="Google Shape;15;p1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5"/>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5"/>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0" name="Shape 20"/>
        <p:cNvGrpSpPr/>
        <p:nvPr/>
      </p:nvGrpSpPr>
      <p:grpSpPr>
        <a:xfrm>
          <a:off x="0" y="0"/>
          <a:ext cx="0" cy="0"/>
          <a:chOff x="0" y="0"/>
          <a:chExt cx="0" cy="0"/>
        </a:xfrm>
      </p:grpSpPr>
      <p:sp>
        <p:nvSpPr>
          <p:cNvPr id="21" name="Google Shape;21;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2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2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2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2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22"/>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2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file/d/1lnSTTPX_cprhxtzH9NmVGspcH8DijtWL/view?usp=sharing"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analyticsvidhya.com/blog/2020/11/create-your-own-movie-movie-recommendation-system/" TargetMode="External"/><Relationship Id="rId4" Type="http://schemas.openxmlformats.org/officeDocument/2006/relationships/hyperlink" Target="https://medium.com/web-mining-is688-spring-2021/content-based-movie-recommendation-system-72f122641eab#:~:text=Content%20Based%20Recommendation%20System%3A%20It,a%20show%20similar%20to%20it" TargetMode="External"/><Relationship Id="rId5" Type="http://schemas.openxmlformats.org/officeDocument/2006/relationships/hyperlink" Target="https://www.youtube.com/watch?v=1xtrIEwY_zY" TargetMode="External"/><Relationship Id="rId6" Type="http://schemas.openxmlformats.org/officeDocument/2006/relationships/hyperlink" Target="https://www.youtube.com/watch?v=Dw9_BQ60ERU" TargetMode="External"/><Relationship Id="rId7" Type="http://schemas.openxmlformats.org/officeDocument/2006/relationships/hyperlink" Target="http://www.riejournal.com/article_121501_a3717e6cf19a1845e350acb9148751ee.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datasets/akshaypawar7/millions-of-movi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
          <p:cNvPicPr preferRelativeResize="0"/>
          <p:nvPr/>
        </p:nvPicPr>
        <p:blipFill rotWithShape="1">
          <a:blip r:embed="rId3">
            <a:alphaModFix/>
          </a:blip>
          <a:srcRect b="0" l="0" r="0" t="0"/>
          <a:stretch/>
        </p:blipFill>
        <p:spPr>
          <a:xfrm>
            <a:off x="229750" y="185150"/>
            <a:ext cx="718975" cy="853500"/>
          </a:xfrm>
          <a:prstGeom prst="rect">
            <a:avLst/>
          </a:prstGeom>
          <a:noFill/>
          <a:ln>
            <a:noFill/>
          </a:ln>
        </p:spPr>
      </p:pic>
      <p:sp>
        <p:nvSpPr>
          <p:cNvPr id="57" name="Google Shape;57;p1"/>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8" name="Google Shape;58;p1"/>
          <p:cNvSpPr txBox="1"/>
          <p:nvPr/>
        </p:nvSpPr>
        <p:spPr>
          <a:xfrm>
            <a:off x="229750" y="1139650"/>
            <a:ext cx="8570400" cy="43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highlight>
                <a:srgbClr val="FFFFFF"/>
              </a:highlight>
              <a:latin typeface="Times New Roman"/>
              <a:ea typeface="Times New Roman"/>
              <a:cs typeface="Times New Roman"/>
              <a:sym typeface="Times New Roman"/>
            </a:endParaRPr>
          </a:p>
        </p:txBody>
      </p:sp>
      <p:sp>
        <p:nvSpPr>
          <p:cNvPr id="59" name="Google Shape;59;p1"/>
          <p:cNvSpPr txBox="1"/>
          <p:nvPr/>
        </p:nvSpPr>
        <p:spPr>
          <a:xfrm>
            <a:off x="1224550" y="99047"/>
            <a:ext cx="7575600" cy="10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Vivekanand Education Society’s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Times New Roman"/>
                <a:ea typeface="Times New Roman"/>
                <a:cs typeface="Times New Roman"/>
                <a:sym typeface="Times New Roman"/>
              </a:rPr>
              <a:t>Department Of Information Technology</a:t>
            </a:r>
            <a:endParaRPr b="0" i="0" sz="2000" u="none" cap="none" strike="noStrike">
              <a:solidFill>
                <a:srgbClr val="000000"/>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Times New Roman"/>
                <a:ea typeface="Times New Roman"/>
                <a:cs typeface="Times New Roman"/>
                <a:sym typeface="Times New Roman"/>
              </a:rPr>
              <a:t>Project Review</a:t>
            </a:r>
            <a:endParaRPr b="1" i="0" sz="2000" u="none" cap="none" strike="noStrike">
              <a:solidFill>
                <a:srgbClr val="000000"/>
              </a:solidFill>
              <a:latin typeface="Times New Roman"/>
              <a:ea typeface="Times New Roman"/>
              <a:cs typeface="Times New Roman"/>
              <a:sym typeface="Times New Roman"/>
            </a:endParaRPr>
          </a:p>
        </p:txBody>
      </p:sp>
      <p:sp>
        <p:nvSpPr>
          <p:cNvPr id="60" name="Google Shape;60;p1"/>
          <p:cNvSpPr txBox="1"/>
          <p:nvPr/>
        </p:nvSpPr>
        <p:spPr>
          <a:xfrm>
            <a:off x="3963900" y="1751225"/>
            <a:ext cx="37347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Mentor Name:</a:t>
            </a:r>
            <a:r>
              <a:rPr b="0" i="0" lang="en" sz="1700" u="none" cap="none" strike="noStrike">
                <a:solidFill>
                  <a:srgbClr val="000000"/>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Bincy Ivin</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61" name="Google Shape;61;p1"/>
          <p:cNvSpPr txBox="1"/>
          <p:nvPr/>
        </p:nvSpPr>
        <p:spPr>
          <a:xfrm>
            <a:off x="84850" y="1038650"/>
            <a:ext cx="35640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highlight>
                  <a:schemeClr val="lt1"/>
                </a:highlight>
                <a:latin typeface="Times New Roman"/>
                <a:ea typeface="Times New Roman"/>
                <a:cs typeface="Times New Roman"/>
                <a:sym typeface="Times New Roman"/>
              </a:rPr>
              <a:t>Title:</a:t>
            </a:r>
            <a:r>
              <a:rPr b="0" i="0" lang="en" sz="1700" u="none" cap="none" strike="noStrike">
                <a:solidFill>
                  <a:srgbClr val="000000"/>
                </a:solidFill>
                <a:highlight>
                  <a:schemeClr val="lt1"/>
                </a:highlight>
                <a:latin typeface="Times New Roman"/>
                <a:ea typeface="Times New Roman"/>
                <a:cs typeface="Times New Roman"/>
                <a:sym typeface="Times New Roman"/>
              </a:rPr>
              <a:t> </a:t>
            </a:r>
            <a:r>
              <a:rPr lang="en" sz="1700">
                <a:highlight>
                  <a:schemeClr val="lt1"/>
                </a:highlight>
                <a:latin typeface="Times New Roman"/>
                <a:ea typeface="Times New Roman"/>
                <a:cs typeface="Times New Roman"/>
                <a:sym typeface="Times New Roman"/>
              </a:rPr>
              <a:t>Movie Recommendation </a:t>
            </a:r>
            <a:endParaRPr sz="1700">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lang="en" sz="1700">
                <a:highlight>
                  <a:schemeClr val="lt1"/>
                </a:highlight>
                <a:latin typeface="Times New Roman"/>
                <a:ea typeface="Times New Roman"/>
                <a:cs typeface="Times New Roman"/>
                <a:sym typeface="Times New Roman"/>
              </a:rPr>
              <a:t>	System</a:t>
            </a:r>
            <a:endParaRPr sz="1700">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dk1"/>
                </a:solidFill>
                <a:latin typeface="Times New Roman"/>
                <a:ea typeface="Times New Roman"/>
                <a:cs typeface="Times New Roman"/>
                <a:sym typeface="Times New Roman"/>
              </a:rPr>
              <a:t>Domain:</a:t>
            </a:r>
            <a:r>
              <a:rPr b="0" i="0" lang="en" sz="1700" u="none" cap="none" strike="noStrike">
                <a:solidFill>
                  <a:schemeClr val="dk1"/>
                </a:solidFill>
                <a:latin typeface="Times New Roman"/>
                <a:ea typeface="Times New Roman"/>
                <a:cs typeface="Times New Roman"/>
                <a:sym typeface="Times New Roman"/>
              </a:rPr>
              <a:t> Machine Learning</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dk1"/>
                </a:solidFill>
                <a:latin typeface="Times New Roman"/>
                <a:ea typeface="Times New Roman"/>
                <a:cs typeface="Times New Roman"/>
                <a:sym typeface="Times New Roman"/>
              </a:rPr>
              <a:t>Group Members:</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Member </a:t>
            </a:r>
            <a:r>
              <a:rPr lang="en" sz="1700">
                <a:solidFill>
                  <a:schemeClr val="dk1"/>
                </a:solidFill>
                <a:latin typeface="Times New Roman"/>
                <a:ea typeface="Times New Roman"/>
                <a:cs typeface="Times New Roman"/>
                <a:sym typeface="Times New Roman"/>
              </a:rPr>
              <a:t>1</a:t>
            </a:r>
            <a:r>
              <a:rPr b="0" i="0" lang="en" sz="1700" u="none" cap="none" strike="noStrike">
                <a:solidFill>
                  <a:schemeClr val="dk1"/>
                </a:solidFill>
                <a:latin typeface="Times New Roman"/>
                <a:ea typeface="Times New Roman"/>
                <a:cs typeface="Times New Roman"/>
                <a:sym typeface="Times New Roman"/>
              </a:rPr>
              <a:t>: Nandana Nair(48)</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Member </a:t>
            </a:r>
            <a:r>
              <a:rPr lang="en" sz="1700">
                <a:solidFill>
                  <a:schemeClr val="dk1"/>
                </a:solidFill>
                <a:latin typeface="Times New Roman"/>
                <a:ea typeface="Times New Roman"/>
                <a:cs typeface="Times New Roman"/>
                <a:sym typeface="Times New Roman"/>
              </a:rPr>
              <a:t>2</a:t>
            </a:r>
            <a:r>
              <a:rPr b="0" i="0" lang="en" sz="1700" u="none" cap="none" strike="noStrike">
                <a:solidFill>
                  <a:schemeClr val="dk1"/>
                </a:solidFill>
                <a:latin typeface="Times New Roman"/>
                <a:ea typeface="Times New Roman"/>
                <a:cs typeface="Times New Roman"/>
                <a:sym typeface="Times New Roman"/>
              </a:rPr>
              <a:t>: Prajwal Patil(52)</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Times New Roman"/>
                <a:ea typeface="Times New Roman"/>
                <a:cs typeface="Times New Roman"/>
                <a:sym typeface="Times New Roman"/>
              </a:rPr>
              <a:t>Member </a:t>
            </a:r>
            <a:r>
              <a:rPr lang="en" sz="1700">
                <a:solidFill>
                  <a:schemeClr val="dk1"/>
                </a:solidFill>
                <a:latin typeface="Times New Roman"/>
                <a:ea typeface="Times New Roman"/>
                <a:cs typeface="Times New Roman"/>
                <a:sym typeface="Times New Roman"/>
              </a:rPr>
              <a:t>3</a:t>
            </a:r>
            <a:r>
              <a:rPr b="0" i="0" lang="en" sz="1700" u="none" cap="none" strike="noStrike">
                <a:solidFill>
                  <a:schemeClr val="dk1"/>
                </a:solidFill>
                <a:latin typeface="Times New Roman"/>
                <a:ea typeface="Times New Roman"/>
                <a:cs typeface="Times New Roman"/>
                <a:sym typeface="Times New Roman"/>
              </a:rPr>
              <a:t>: Sakshi Patil(53)</a:t>
            </a:r>
            <a:endParaRPr b="0" i="0" sz="1700" u="none" cap="none" strike="noStrike">
              <a:solidFill>
                <a:schemeClr val="dk1"/>
              </a:solidFill>
              <a:latin typeface="Times New Roman"/>
              <a:ea typeface="Times New Roman"/>
              <a:cs typeface="Times New Roman"/>
              <a:sym typeface="Times New Roman"/>
            </a:endParaRPr>
          </a:p>
        </p:txBody>
      </p:sp>
      <p:sp>
        <p:nvSpPr>
          <p:cNvPr id="62" name="Google Shape;62;p1"/>
          <p:cNvSpPr txBox="1"/>
          <p:nvPr/>
        </p:nvSpPr>
        <p:spPr>
          <a:xfrm>
            <a:off x="2950050" y="1139800"/>
            <a:ext cx="324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Sem VI Academic Year : 2022-23</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311725" y="148775"/>
            <a:ext cx="8520600" cy="97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Requirements of the system </a:t>
            </a:r>
            <a:endParaRPr/>
          </a:p>
          <a:p>
            <a:pPr indent="0" lvl="0" marL="0" rtl="0" algn="ctr">
              <a:lnSpc>
                <a:spcPct val="100000"/>
              </a:lnSpc>
              <a:spcBef>
                <a:spcPts val="0"/>
              </a:spcBef>
              <a:spcAft>
                <a:spcPts val="0"/>
              </a:spcAft>
              <a:buSzPts val="2800"/>
              <a:buNone/>
            </a:pPr>
            <a:r>
              <a:rPr lang="en"/>
              <a:t>(Hardware, software)</a:t>
            </a:r>
            <a:endParaRPr/>
          </a:p>
        </p:txBody>
      </p:sp>
      <p:sp>
        <p:nvSpPr>
          <p:cNvPr id="123" name="Google Shape;123;p9"/>
          <p:cNvSpPr txBox="1"/>
          <p:nvPr/>
        </p:nvSpPr>
        <p:spPr>
          <a:xfrm>
            <a:off x="311700" y="1194350"/>
            <a:ext cx="4659900" cy="26013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2800"/>
              <a:buFont typeface="Arial"/>
              <a:buNone/>
            </a:pPr>
            <a:r>
              <a:rPr b="1" i="0" lang="en" sz="1300" u="none" cap="none" strike="noStrike">
                <a:solidFill>
                  <a:srgbClr val="000000"/>
                </a:solidFill>
                <a:latin typeface="Merriweather"/>
                <a:ea typeface="Merriweather"/>
                <a:cs typeface="Merriweather"/>
                <a:sym typeface="Merriweather"/>
              </a:rPr>
              <a:t>Hardware:</a:t>
            </a:r>
            <a:r>
              <a:rPr b="0" i="0" lang="en" sz="1300" u="none" cap="none" strike="noStrike">
                <a:solidFill>
                  <a:srgbClr val="000000"/>
                </a:solidFill>
                <a:latin typeface="Merriweather"/>
                <a:ea typeface="Merriweather"/>
                <a:cs typeface="Merriweather"/>
                <a:sym typeface="Merriweather"/>
              </a:rPr>
              <a:t> Laptop - processor i5, 7th generation.</a:t>
            </a:r>
            <a:endParaRPr b="0" i="0" sz="13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Merriweather"/>
                <a:ea typeface="Merriweather"/>
                <a:cs typeface="Merriweather"/>
                <a:sym typeface="Merriweather"/>
              </a:rPr>
              <a:t>Software: </a:t>
            </a:r>
            <a:r>
              <a:rPr b="0" i="0" lang="en" sz="1300" u="none" cap="none" strike="noStrike">
                <a:solidFill>
                  <a:srgbClr val="000000"/>
                </a:solidFill>
                <a:latin typeface="Merriweather"/>
                <a:ea typeface="Merriweather"/>
                <a:cs typeface="Merriweather"/>
                <a:sym typeface="Merriweather"/>
              </a:rPr>
              <a:t>  </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Frontend</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-&gt; </a:t>
            </a:r>
            <a:r>
              <a:rPr lang="en" sz="1300">
                <a:latin typeface="Merriweather"/>
                <a:ea typeface="Merriweather"/>
                <a:cs typeface="Merriweather"/>
                <a:sym typeface="Merriweather"/>
              </a:rPr>
              <a:t>Streamlit</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Backend</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-&gt; Python</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t/>
            </a:r>
            <a:endParaRPr sz="1300">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Machine Learning Algorithm.</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-&gt; Cosine similarity</a:t>
            </a:r>
            <a:endParaRPr b="0" i="0" sz="1300" u="none" cap="none" strike="noStrike">
              <a:solidFill>
                <a:srgbClr val="000000"/>
              </a:solidFill>
              <a:latin typeface="Merriweather"/>
              <a:ea typeface="Merriweather"/>
              <a:cs typeface="Merriweather"/>
              <a:sym typeface="Merriweather"/>
            </a:endParaRPr>
          </a:p>
          <a:p>
            <a:pPr indent="457200" lvl="0" marL="457200" marR="0" rtl="0" algn="l">
              <a:lnSpc>
                <a:spcPct val="100000"/>
              </a:lnSpc>
              <a:spcBef>
                <a:spcPts val="0"/>
              </a:spcBef>
              <a:spcAft>
                <a:spcPts val="0"/>
              </a:spcAft>
              <a:buClr>
                <a:srgbClr val="000000"/>
              </a:buClr>
              <a:buSzPts val="1300"/>
              <a:buFont typeface="Arial"/>
              <a:buNone/>
            </a:pPr>
            <a:r>
              <a:t/>
            </a:r>
            <a:endParaRPr b="0" i="0" sz="1400" u="none" cap="none" strike="noStrike">
              <a:solidFill>
                <a:srgbClr val="000000"/>
              </a:solidFill>
              <a:latin typeface="Merriweather"/>
              <a:ea typeface="Merriweather"/>
              <a:cs typeface="Merriweather"/>
              <a:sym typeface="Merriweather"/>
            </a:endParaRPr>
          </a:p>
        </p:txBody>
      </p:sp>
      <p:sp>
        <p:nvSpPr>
          <p:cNvPr id="124" name="Google Shape;124;p9"/>
          <p:cNvSpPr txBox="1"/>
          <p:nvPr/>
        </p:nvSpPr>
        <p:spPr>
          <a:xfrm>
            <a:off x="5327725" y="1620950"/>
            <a:ext cx="35046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Others</a:t>
            </a:r>
            <a:endParaRPr b="0" i="0" sz="13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-&gt; V.S. Code (IDE)</a:t>
            </a:r>
            <a:endParaRPr b="0" i="0" sz="13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Version control</a:t>
            </a:r>
            <a:endParaRPr b="0" i="0" sz="13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-&gt; Git</a:t>
            </a:r>
            <a:endParaRPr b="0" i="0" sz="13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Merriweather"/>
                <a:ea typeface="Merriweather"/>
                <a:cs typeface="Merriweather"/>
                <a:sym typeface="Merriweather"/>
              </a:rPr>
              <a:t>	-&gt; Github</a:t>
            </a:r>
            <a:endParaRPr b="0" i="0" sz="13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0"/>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a:t>
            </a:r>
            <a:r>
              <a:rPr lang="en">
                <a:solidFill>
                  <a:schemeClr val="hlink"/>
                </a:solidFill>
                <a:uFill>
                  <a:noFill/>
                </a:uFill>
                <a:hlinkClick r:id="rId3"/>
              </a:rPr>
              <a:t> </a:t>
            </a:r>
            <a:endParaRPr/>
          </a:p>
          <a:p>
            <a:pPr indent="0" lvl="0" marL="0" rtl="0" algn="l">
              <a:lnSpc>
                <a:spcPct val="100000"/>
              </a:lnSpc>
              <a:spcBef>
                <a:spcPts val="0"/>
              </a:spcBef>
              <a:spcAft>
                <a:spcPts val="0"/>
              </a:spcAft>
              <a:buSzPts val="2800"/>
              <a:buNone/>
            </a:pPr>
            <a:r>
              <a:rPr lang="en"/>
              <a:t>                                  Block Diagram</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a:t>           </a:t>
            </a:r>
            <a:endParaRPr sz="1600">
              <a:solidFill>
                <a:schemeClr val="dk1"/>
              </a:solidFill>
            </a:endParaRPr>
          </a:p>
          <a:p>
            <a:pPr indent="0" lvl="0" marL="0" rtl="0" algn="l">
              <a:lnSpc>
                <a:spcPct val="100000"/>
              </a:lnSpc>
              <a:spcBef>
                <a:spcPts val="0"/>
              </a:spcBef>
              <a:spcAft>
                <a:spcPts val="0"/>
              </a:spcAft>
              <a:buSzPts val="2800"/>
              <a:buNone/>
            </a:pPr>
            <a:r>
              <a:t/>
            </a:r>
            <a:endParaRPr/>
          </a:p>
        </p:txBody>
      </p:sp>
      <p:pic>
        <p:nvPicPr>
          <p:cNvPr id="130" name="Google Shape;130;p10"/>
          <p:cNvPicPr preferRelativeResize="0"/>
          <p:nvPr/>
        </p:nvPicPr>
        <p:blipFill rotWithShape="1">
          <a:blip r:embed="rId4">
            <a:alphaModFix/>
          </a:blip>
          <a:srcRect b="0" l="62987" r="0" t="12180"/>
          <a:stretch/>
        </p:blipFill>
        <p:spPr>
          <a:xfrm>
            <a:off x="1228163" y="1318475"/>
            <a:ext cx="6687673" cy="370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2b801481ae_0_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a:t>
            </a:r>
            <a:endParaRPr/>
          </a:p>
        </p:txBody>
      </p:sp>
      <p:sp>
        <p:nvSpPr>
          <p:cNvPr id="136" name="Google Shape;136;g22b801481ae_0_0"/>
          <p:cNvSpPr txBox="1"/>
          <p:nvPr/>
        </p:nvSpPr>
        <p:spPr>
          <a:xfrm>
            <a:off x="1389975" y="2152475"/>
            <a:ext cx="547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7" name="Google Shape;137;g22b801481ae_0_0"/>
          <p:cNvPicPr preferRelativeResize="0"/>
          <p:nvPr/>
        </p:nvPicPr>
        <p:blipFill>
          <a:blip r:embed="rId3">
            <a:alphaModFix/>
          </a:blip>
          <a:stretch>
            <a:fillRect/>
          </a:stretch>
        </p:blipFill>
        <p:spPr>
          <a:xfrm>
            <a:off x="880687" y="1732450"/>
            <a:ext cx="7382624" cy="3270325"/>
          </a:xfrm>
          <a:prstGeom prst="rect">
            <a:avLst/>
          </a:prstGeom>
          <a:noFill/>
          <a:ln>
            <a:noFill/>
          </a:ln>
        </p:spPr>
      </p:pic>
      <p:sp>
        <p:nvSpPr>
          <p:cNvPr id="138" name="Google Shape;138;g22b801481ae_0_0"/>
          <p:cNvSpPr txBox="1"/>
          <p:nvPr/>
        </p:nvSpPr>
        <p:spPr>
          <a:xfrm>
            <a:off x="56425" y="1370775"/>
            <a:ext cx="1435800" cy="299700"/>
          </a:xfrm>
          <a:prstGeom prst="rect">
            <a:avLst/>
          </a:prstGeom>
          <a:noFill/>
          <a:ln>
            <a:noFill/>
          </a:ln>
        </p:spPr>
        <p:txBody>
          <a:bodyPr anchorCtr="0" anchor="ctr" bIns="91425" lIns="91425" spcFirstLastPara="1" rIns="91425" wrap="square" tIns="91425">
            <a:noAutofit/>
          </a:bodyPr>
          <a:lstStyle/>
          <a:p>
            <a:pPr indent="0" lvl="0" marL="0" rtl="0" algn="just">
              <a:spcBef>
                <a:spcPts val="695"/>
              </a:spcBef>
              <a:spcAft>
                <a:spcPts val="0"/>
              </a:spcAft>
              <a:buNone/>
            </a:pPr>
            <a:r>
              <a:rPr lang="en">
                <a:latin typeface="Times New Roman"/>
                <a:ea typeface="Times New Roman"/>
                <a:cs typeface="Times New Roman"/>
                <a:sym typeface="Times New Roman"/>
              </a:rPr>
              <a:t>HOMEPAGE</a:t>
            </a:r>
            <a:endParaRPr>
              <a:latin typeface="Times New Roman"/>
              <a:ea typeface="Times New Roman"/>
              <a:cs typeface="Times New Roman"/>
              <a:sym typeface="Times New Roman"/>
            </a:endParaRPr>
          </a:p>
          <a:p>
            <a:pPr indent="0" lvl="0" marL="457200" rtl="0" algn="just">
              <a:spcBef>
                <a:spcPts val="695"/>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22b801481ae_0_4"/>
          <p:cNvPicPr preferRelativeResize="0"/>
          <p:nvPr/>
        </p:nvPicPr>
        <p:blipFill>
          <a:blip r:embed="rId3">
            <a:alphaModFix/>
          </a:blip>
          <a:stretch>
            <a:fillRect/>
          </a:stretch>
        </p:blipFill>
        <p:spPr>
          <a:xfrm>
            <a:off x="716150" y="1614375"/>
            <a:ext cx="7818475" cy="3450475"/>
          </a:xfrm>
          <a:prstGeom prst="rect">
            <a:avLst/>
          </a:prstGeom>
          <a:noFill/>
          <a:ln>
            <a:noFill/>
          </a:ln>
        </p:spPr>
      </p:pic>
      <p:sp>
        <p:nvSpPr>
          <p:cNvPr id="144" name="Google Shape;144;g22b801481ae_0_4"/>
          <p:cNvSpPr txBox="1"/>
          <p:nvPr/>
        </p:nvSpPr>
        <p:spPr>
          <a:xfrm>
            <a:off x="716150" y="1214175"/>
            <a:ext cx="27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92929"/>
                </a:solidFill>
                <a:latin typeface="Roboto"/>
                <a:ea typeface="Roboto"/>
                <a:cs typeface="Roboto"/>
                <a:sym typeface="Roboto"/>
              </a:rPr>
              <a:t>Recommendations Page</a:t>
            </a:r>
            <a:endParaRPr>
              <a:solidFill>
                <a:srgbClr val="292929"/>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22d195af619_2_2"/>
          <p:cNvPicPr preferRelativeResize="0"/>
          <p:nvPr/>
        </p:nvPicPr>
        <p:blipFill>
          <a:blip r:embed="rId3">
            <a:alphaModFix/>
          </a:blip>
          <a:stretch>
            <a:fillRect/>
          </a:stretch>
        </p:blipFill>
        <p:spPr>
          <a:xfrm>
            <a:off x="490550" y="1373275"/>
            <a:ext cx="8162900" cy="362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22d195af619_1_2"/>
          <p:cNvPicPr preferRelativeResize="0"/>
          <p:nvPr/>
        </p:nvPicPr>
        <p:blipFill>
          <a:blip r:embed="rId3">
            <a:alphaModFix/>
          </a:blip>
          <a:stretch>
            <a:fillRect/>
          </a:stretch>
        </p:blipFill>
        <p:spPr>
          <a:xfrm>
            <a:off x="414413" y="1328775"/>
            <a:ext cx="8315224" cy="368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2b6228c584_0_0"/>
          <p:cNvSpPr txBox="1"/>
          <p:nvPr>
            <p:ph type="title"/>
          </p:nvPr>
        </p:nvSpPr>
        <p:spPr>
          <a:xfrm>
            <a:off x="3232050" y="455375"/>
            <a:ext cx="26799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Future Scope</a:t>
            </a:r>
            <a:endParaRPr/>
          </a:p>
          <a:p>
            <a:pPr indent="0" lvl="0" marL="0" rtl="0" algn="l">
              <a:lnSpc>
                <a:spcPct val="100000"/>
              </a:lnSpc>
              <a:spcBef>
                <a:spcPts val="0"/>
              </a:spcBef>
              <a:spcAft>
                <a:spcPts val="0"/>
              </a:spcAft>
              <a:buSzPts val="2800"/>
              <a:buNone/>
            </a:pPr>
            <a:r>
              <a:rPr lang="en"/>
              <a:t>        </a:t>
            </a:r>
            <a:endParaRPr sz="1600">
              <a:solidFill>
                <a:schemeClr val="dk1"/>
              </a:solidFill>
            </a:endParaRPr>
          </a:p>
          <a:p>
            <a:pPr indent="0" lvl="0" marL="0" rtl="0" algn="l">
              <a:lnSpc>
                <a:spcPct val="100000"/>
              </a:lnSpc>
              <a:spcBef>
                <a:spcPts val="0"/>
              </a:spcBef>
              <a:spcAft>
                <a:spcPts val="0"/>
              </a:spcAft>
              <a:buSzPts val="2800"/>
              <a:buNone/>
            </a:pPr>
            <a:r>
              <a:t/>
            </a:r>
            <a:endParaRPr/>
          </a:p>
        </p:txBody>
      </p:sp>
      <p:sp>
        <p:nvSpPr>
          <p:cNvPr id="160" name="Google Shape;160;g22b6228c584_0_0"/>
          <p:cNvSpPr txBox="1"/>
          <p:nvPr/>
        </p:nvSpPr>
        <p:spPr>
          <a:xfrm>
            <a:off x="1094700" y="1742775"/>
            <a:ext cx="7078800" cy="17955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500"/>
              </a:spcAft>
              <a:buNone/>
            </a:pPr>
            <a:r>
              <a:rPr lang="en">
                <a:latin typeface="Merriweather"/>
                <a:ea typeface="Merriweather"/>
                <a:cs typeface="Merriweather"/>
                <a:sym typeface="Merriweather"/>
              </a:rPr>
              <a:t>One potential improvement would be to incorporate user ratings and preferences into the recommendation algorithm. This could involve using collaborative filtering techniques, where the system learns from the user's past ratings and recommends movies that other users with similar tastes have enjoyed. Another possible direction would be to explore the use of deep learning techniques such as neural networks to extract more complex features from the movie descriptions and improve the accuracy of the similarity scores.</a:t>
            </a:r>
            <a:endParaRPr>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166" name="Google Shape;166;p12"/>
          <p:cNvSpPr txBox="1"/>
          <p:nvPr/>
        </p:nvSpPr>
        <p:spPr>
          <a:xfrm>
            <a:off x="422125" y="1666425"/>
            <a:ext cx="8299800" cy="34170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None/>
            </a:pPr>
            <a:r>
              <a:rPr lang="en">
                <a:latin typeface="Merriweather"/>
                <a:ea typeface="Merriweather"/>
                <a:cs typeface="Merriweather"/>
                <a:sym typeface="Merriweather"/>
              </a:rPr>
              <a:t>[1]</a:t>
            </a:r>
            <a:r>
              <a:rPr lang="en" u="sng">
                <a:solidFill>
                  <a:schemeClr val="hlink"/>
                </a:solidFill>
                <a:latin typeface="Merriweather"/>
                <a:ea typeface="Merriweather"/>
                <a:cs typeface="Merriweather"/>
                <a:sym typeface="Merriweather"/>
                <a:hlinkClick r:id="rId3"/>
              </a:rPr>
              <a:t>https://www.analyticsvidhya.com/blog/2020/11/create-your-own-movie-movie-recommendation-system/</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rPr lang="en">
                <a:latin typeface="Merriweather"/>
                <a:ea typeface="Merriweather"/>
                <a:cs typeface="Merriweather"/>
                <a:sym typeface="Merriweather"/>
              </a:rPr>
              <a:t>[2]</a:t>
            </a:r>
            <a:r>
              <a:rPr lang="en" u="sng">
                <a:solidFill>
                  <a:schemeClr val="hlink"/>
                </a:solidFill>
                <a:latin typeface="Merriweather"/>
                <a:ea typeface="Merriweather"/>
                <a:cs typeface="Merriweather"/>
                <a:sym typeface="Merriweather"/>
                <a:hlinkClick r:id="rId4"/>
              </a:rPr>
              <a:t>https://medium.com/web-mining-is688-spring-2021/content-based-movie-recommendation-system-72f122641eab#:~:text=Content%20Based%20Recommendation%20System%3A%20It,a%20show%20similar%20to%20it</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rPr lang="en">
                <a:latin typeface="Merriweather"/>
                <a:ea typeface="Merriweather"/>
                <a:cs typeface="Merriweather"/>
                <a:sym typeface="Merriweather"/>
              </a:rPr>
              <a:t>[3]</a:t>
            </a:r>
            <a:r>
              <a:rPr lang="en" u="sng">
                <a:solidFill>
                  <a:schemeClr val="hlink"/>
                </a:solidFill>
                <a:latin typeface="Merriweather"/>
                <a:ea typeface="Merriweather"/>
                <a:cs typeface="Merriweather"/>
                <a:sym typeface="Merriweather"/>
                <a:hlinkClick r:id="rId5"/>
              </a:rPr>
              <a:t>https://www.youtube.com/watch?v=1xtrIEwY_zY</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rPr lang="en">
                <a:latin typeface="Merriweather"/>
                <a:ea typeface="Merriweather"/>
                <a:cs typeface="Merriweather"/>
                <a:sym typeface="Merriweather"/>
              </a:rPr>
              <a:t>[4]</a:t>
            </a:r>
            <a:r>
              <a:rPr lang="en" u="sng">
                <a:solidFill>
                  <a:schemeClr val="hlink"/>
                </a:solidFill>
                <a:latin typeface="Merriweather"/>
                <a:ea typeface="Merriweather"/>
                <a:cs typeface="Merriweather"/>
                <a:sym typeface="Merriweather"/>
                <a:hlinkClick r:id="rId6"/>
              </a:rPr>
              <a:t>https://www.youtube.com/watch?v=Dw9_BQ60ERU</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None/>
            </a:pPr>
            <a:r>
              <a:rPr lang="en">
                <a:latin typeface="Merriweather"/>
                <a:ea typeface="Merriweather"/>
                <a:cs typeface="Merriweather"/>
                <a:sym typeface="Merriweather"/>
              </a:rPr>
              <a:t>[5]</a:t>
            </a:r>
            <a:r>
              <a:rPr lang="en" u="sng">
                <a:solidFill>
                  <a:schemeClr val="hlink"/>
                </a:solidFill>
                <a:latin typeface="Merriweather"/>
                <a:ea typeface="Merriweather"/>
                <a:cs typeface="Merriweather"/>
                <a:sym typeface="Merriweather"/>
                <a:hlinkClick r:id="rId7"/>
              </a:rPr>
              <a:t>Content Based Movie Recommendation System by N Pradeep</a:t>
            </a: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457200" lvl="0" marL="457200" marR="0" rtl="0" algn="l">
              <a:lnSpc>
                <a:spcPct val="100000"/>
              </a:lnSpc>
              <a:spcBef>
                <a:spcPts val="0"/>
              </a:spcBef>
              <a:spcAft>
                <a:spcPts val="0"/>
              </a:spcAft>
              <a:buClr>
                <a:srgbClr val="000000"/>
              </a:buClr>
              <a:buSzPts val="1400"/>
              <a:buFont typeface="Arial"/>
              <a:buNone/>
            </a:pPr>
            <a:r>
              <a:t/>
            </a:r>
            <a:endParaRPr>
              <a:latin typeface="Merriweather"/>
              <a:ea typeface="Merriweather"/>
              <a:cs typeface="Merriweather"/>
              <a:sym typeface="Merriweather"/>
            </a:endParaRPr>
          </a:p>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2124"/>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2b6228c584_0_5"/>
          <p:cNvSpPr txBox="1"/>
          <p:nvPr>
            <p:ph type="title"/>
          </p:nvPr>
        </p:nvSpPr>
        <p:spPr>
          <a:xfrm>
            <a:off x="3232050" y="455375"/>
            <a:ext cx="26799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a:p>
            <a:pPr indent="0" lvl="0" marL="0" rtl="0" algn="l">
              <a:lnSpc>
                <a:spcPct val="100000"/>
              </a:lnSpc>
              <a:spcBef>
                <a:spcPts val="0"/>
              </a:spcBef>
              <a:spcAft>
                <a:spcPts val="0"/>
              </a:spcAft>
              <a:buSzPts val="2800"/>
              <a:buNone/>
            </a:pPr>
            <a:r>
              <a:rPr lang="en"/>
              <a:t>        </a:t>
            </a:r>
            <a:endParaRPr sz="1600">
              <a:solidFill>
                <a:schemeClr val="dk1"/>
              </a:solidFill>
            </a:endParaRPr>
          </a:p>
          <a:p>
            <a:pPr indent="0" lvl="0" marL="0" rtl="0" algn="l">
              <a:lnSpc>
                <a:spcPct val="100000"/>
              </a:lnSpc>
              <a:spcBef>
                <a:spcPts val="0"/>
              </a:spcBef>
              <a:spcAft>
                <a:spcPts val="0"/>
              </a:spcAft>
              <a:buSzPts val="2800"/>
              <a:buNone/>
            </a:pPr>
            <a:r>
              <a:t/>
            </a:r>
            <a:endParaRPr/>
          </a:p>
        </p:txBody>
      </p:sp>
      <p:sp>
        <p:nvSpPr>
          <p:cNvPr id="172" name="Google Shape;172;g22b6228c584_0_5"/>
          <p:cNvSpPr txBox="1"/>
          <p:nvPr/>
        </p:nvSpPr>
        <p:spPr>
          <a:xfrm flipH="1">
            <a:off x="742950" y="1742775"/>
            <a:ext cx="7658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In this project, we have developed a movie recommendation system using content-based filtering techniques. The system is able to suggest a list of similar movies based on the user's input of a movie title. We have used a dataset of more than 7 lakh movies. We first used the IMDbPY library to retrieve movie details and ratings from IMDb. Then we used natural language processing techniques to extract relevant features from the movie descriptions and calculate the similarity between movies. Finally, we used this similarity matrix to recommend movies based on the user's input.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It will be able to sort the results in ascending or descending order on the basis of ratings from IMDB. The movies will also have hyperlinks to its respective reviews on IMDB.</a:t>
            </a:r>
            <a:endParaRPr>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575400" y="457725"/>
            <a:ext cx="17151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68" name="Google Shape;68;p2"/>
          <p:cNvSpPr txBox="1"/>
          <p:nvPr>
            <p:ph idx="1" type="body"/>
          </p:nvPr>
        </p:nvSpPr>
        <p:spPr>
          <a:xfrm>
            <a:off x="409800" y="1531175"/>
            <a:ext cx="7327200" cy="3002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Introduction</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Problem Statement</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Objective of the project </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Literature Survey</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Functionalities</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Dataset selected</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Requirements of the system (Hardware, software) </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Block diagram </a:t>
            </a:r>
            <a:endParaRPr sz="1600">
              <a:solidFill>
                <a:schemeClr val="dk1"/>
              </a:solidFill>
              <a:latin typeface="Merriweather"/>
              <a:ea typeface="Merriweather"/>
              <a:cs typeface="Merriweather"/>
              <a:sym typeface="Merriweather"/>
            </a:endParaRPr>
          </a:p>
          <a:p>
            <a:pPr indent="-330200" lvl="0" marL="457200" rtl="0" algn="l">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References </a:t>
            </a:r>
            <a:endParaRPr sz="16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SzPts val="1300"/>
              <a:buNone/>
            </a:pPr>
            <a:r>
              <a:t/>
            </a:r>
            <a:endParaRPr sz="16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SzPts val="1300"/>
              <a:buNone/>
            </a:pPr>
            <a:r>
              <a:t/>
            </a:r>
            <a:endParaRPr sz="16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SzPts val="1300"/>
              <a:buNone/>
            </a:pPr>
            <a:r>
              <a:t/>
            </a:r>
            <a:endParaRPr sz="1600">
              <a:solidFill>
                <a:schemeClr val="dk1"/>
              </a:solidFill>
              <a:latin typeface="Merriweather"/>
              <a:ea typeface="Merriweather"/>
              <a:cs typeface="Merriweather"/>
              <a:sym typeface="Merriweather"/>
            </a:endParaRPr>
          </a:p>
          <a:p>
            <a:pPr indent="-228600" lvl="0" marL="457200" rtl="0" algn="l">
              <a:lnSpc>
                <a:spcPct val="115000"/>
              </a:lnSpc>
              <a:spcBef>
                <a:spcPts val="0"/>
              </a:spcBef>
              <a:spcAft>
                <a:spcPts val="0"/>
              </a:spcAft>
              <a:buSzPts val="1300"/>
              <a:buNone/>
            </a:pPr>
            <a:r>
              <a:t/>
            </a:r>
            <a:endParaRPr sz="1600">
              <a:latin typeface="Merriweather"/>
              <a:ea typeface="Merriweather"/>
              <a:cs typeface="Merriweather"/>
              <a:sym typeface="Merriweather"/>
            </a:endParaRPr>
          </a:p>
          <a:p>
            <a:pPr indent="-311150" lvl="0" marL="457200" rtl="0" algn="l">
              <a:lnSpc>
                <a:spcPct val="115000"/>
              </a:lnSpc>
              <a:spcBef>
                <a:spcPts val="0"/>
              </a:spcBef>
              <a:spcAft>
                <a:spcPts val="0"/>
              </a:spcAft>
              <a:buSzPts val="1300"/>
              <a:buNone/>
            </a:pPr>
            <a:r>
              <a:t/>
            </a:r>
            <a:endParaRPr>
              <a:latin typeface="Merriweather"/>
              <a:ea typeface="Merriweather"/>
              <a:cs typeface="Merriweather"/>
              <a:sym typeface="Merriweather"/>
            </a:endParaRPr>
          </a:p>
          <a:p>
            <a:pPr indent="-228600" lvl="0" marL="457200" rtl="0" algn="l">
              <a:lnSpc>
                <a:spcPct val="115000"/>
              </a:lnSpc>
              <a:spcBef>
                <a:spcPts val="0"/>
              </a:spcBef>
              <a:spcAft>
                <a:spcPts val="0"/>
              </a:spcAft>
              <a:buSzPts val="1300"/>
              <a:buNone/>
            </a:pPr>
            <a:r>
              <a:t/>
            </a:r>
            <a:endParaRPr>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3283050" y="418125"/>
            <a:ext cx="25779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p>
        </p:txBody>
      </p:sp>
      <p:sp>
        <p:nvSpPr>
          <p:cNvPr id="74" name="Google Shape;74;p3"/>
          <p:cNvSpPr txBox="1"/>
          <p:nvPr>
            <p:ph idx="1" type="body"/>
          </p:nvPr>
        </p:nvSpPr>
        <p:spPr>
          <a:xfrm>
            <a:off x="311700" y="1505700"/>
            <a:ext cx="8164500" cy="316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Movie Recommendation System helps user by suggesting them movies based on the genre of </a:t>
            </a:r>
            <a:r>
              <a:rPr lang="en" sz="1400">
                <a:solidFill>
                  <a:srgbClr val="000000"/>
                </a:solidFill>
                <a:latin typeface="Merriweather"/>
                <a:ea typeface="Merriweather"/>
                <a:cs typeface="Merriweather"/>
                <a:sym typeface="Merriweather"/>
              </a:rPr>
              <a:t>their</a:t>
            </a:r>
            <a:r>
              <a:rPr lang="en" sz="1400">
                <a:solidFill>
                  <a:srgbClr val="000000"/>
                </a:solidFill>
                <a:latin typeface="Merriweather"/>
                <a:ea typeface="Merriweather"/>
                <a:cs typeface="Merriweather"/>
                <a:sym typeface="Merriweather"/>
              </a:rPr>
              <a:t> choice.</a:t>
            </a:r>
            <a:endParaRPr sz="1400">
              <a:solidFill>
                <a:srgbClr val="000000"/>
              </a:solidFill>
              <a:latin typeface="Merriweather"/>
              <a:ea typeface="Merriweather"/>
              <a:cs typeface="Merriweather"/>
              <a:sym typeface="Merriweather"/>
            </a:endParaRPr>
          </a:p>
          <a:p>
            <a:pPr indent="0" lvl="0" marL="457200" rtl="0" algn="l">
              <a:lnSpc>
                <a:spcPct val="115000"/>
              </a:lnSpc>
              <a:spcBef>
                <a:spcPts val="0"/>
              </a:spcBef>
              <a:spcAft>
                <a:spcPts val="0"/>
              </a:spcAft>
              <a:buSzPts val="1300"/>
              <a:buNone/>
            </a:pPr>
            <a:r>
              <a:t/>
            </a:r>
            <a:endParaRPr sz="1400">
              <a:solidFill>
                <a:srgbClr val="000000"/>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M</a:t>
            </a:r>
            <a:r>
              <a:rPr lang="en" sz="1400">
                <a:solidFill>
                  <a:srgbClr val="000000"/>
                </a:solidFill>
                <a:latin typeface="Merriweather"/>
                <a:ea typeface="Merriweather"/>
                <a:cs typeface="Merriweather"/>
                <a:sym typeface="Merriweather"/>
              </a:rPr>
              <a:t>ovie Recommendation Systems uses content-based filtering to recommend movies that are similar in genre, plot, and theme to the movies that the user has enjoyed in the past.</a:t>
            </a:r>
            <a:endParaRPr sz="1400">
              <a:solidFill>
                <a:srgbClr val="000000"/>
              </a:solidFill>
              <a:latin typeface="Merriweather"/>
              <a:ea typeface="Merriweather"/>
              <a:cs typeface="Merriweather"/>
              <a:sym typeface="Merriweather"/>
            </a:endParaRPr>
          </a:p>
          <a:p>
            <a:pPr indent="0" lvl="0" marL="457200" rtl="0" algn="l">
              <a:lnSpc>
                <a:spcPct val="115000"/>
              </a:lnSpc>
              <a:spcBef>
                <a:spcPts val="0"/>
              </a:spcBef>
              <a:spcAft>
                <a:spcPts val="0"/>
              </a:spcAft>
              <a:buSzPts val="1300"/>
              <a:buNone/>
            </a:pPr>
            <a:r>
              <a:t/>
            </a:r>
            <a:endParaRPr sz="1400">
              <a:solidFill>
                <a:srgbClr val="000000"/>
              </a:solidFill>
              <a:latin typeface="Merriweather"/>
              <a:ea typeface="Merriweather"/>
              <a:cs typeface="Merriweather"/>
              <a:sym typeface="Merriweather"/>
            </a:endParaRPr>
          </a:p>
          <a:p>
            <a:pPr indent="-317500" lvl="0" marL="457200" rtl="0" algn="l">
              <a:lnSpc>
                <a:spcPct val="115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Pr</a:t>
            </a:r>
            <a:r>
              <a:rPr lang="en" sz="1400">
                <a:solidFill>
                  <a:srgbClr val="000000"/>
                </a:solidFill>
                <a:latin typeface="Merriweather"/>
                <a:ea typeface="Merriweather"/>
                <a:cs typeface="Merriweather"/>
                <a:sym typeface="Merriweather"/>
              </a:rPr>
              <a:t>ovides personalized and enjoyable movies to enhance the overall movie-watching experience.</a:t>
            </a:r>
            <a:endParaRPr sz="1400">
              <a:solidFill>
                <a:srgbClr val="000000"/>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2677650" y="344000"/>
            <a:ext cx="37887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
              <a:t>Problem Statement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0" name="Google Shape;80;p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1" name="Google Shape;81;p4"/>
          <p:cNvSpPr txBox="1"/>
          <p:nvPr>
            <p:ph idx="4294967295" type="body"/>
          </p:nvPr>
        </p:nvSpPr>
        <p:spPr>
          <a:xfrm>
            <a:off x="635100" y="1596000"/>
            <a:ext cx="7873800" cy="2278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300"/>
              <a:buNone/>
            </a:pPr>
            <a:r>
              <a:rPr lang="en" sz="1500">
                <a:solidFill>
                  <a:srgbClr val="292929"/>
                </a:solidFill>
                <a:highlight>
                  <a:srgbClr val="FFFFFF"/>
                </a:highlight>
                <a:latin typeface="Merriweather"/>
                <a:ea typeface="Merriweather"/>
                <a:cs typeface="Merriweather"/>
                <a:sym typeface="Merriweather"/>
              </a:rPr>
              <a:t>Despite the availability of a vast array of movie genres and </a:t>
            </a:r>
            <a:r>
              <a:rPr lang="en" sz="1500">
                <a:solidFill>
                  <a:srgbClr val="292929"/>
                </a:solidFill>
                <a:highlight>
                  <a:srgbClr val="FFFFFF"/>
                </a:highlight>
                <a:latin typeface="Merriweather"/>
                <a:ea typeface="Merriweather"/>
                <a:cs typeface="Merriweather"/>
                <a:sym typeface="Merriweather"/>
              </a:rPr>
              <a:t>subgenres</a:t>
            </a:r>
            <a:r>
              <a:rPr lang="en" sz="1500">
                <a:solidFill>
                  <a:srgbClr val="292929"/>
                </a:solidFill>
                <a:highlight>
                  <a:srgbClr val="FFFFFF"/>
                </a:highlight>
                <a:latin typeface="Merriweather"/>
                <a:ea typeface="Merriweather"/>
                <a:cs typeface="Merriweather"/>
                <a:sym typeface="Merriweather"/>
              </a:rPr>
              <a:t>, users often struggle to find movies that match their preferred genres and interests. Existing movie recommendation systems may not always provide accurate and diverse recommendations, leading to user dissatisfaction and disengagement. A genre-based movie recommendation system can address this problem by providing users with personalized movie recommendations based on their preferred movie genres which will make their movie watching experience a good one.</a:t>
            </a:r>
            <a:r>
              <a:rPr lang="en" sz="1500">
                <a:solidFill>
                  <a:srgbClr val="292929"/>
                </a:solidFill>
                <a:highlight>
                  <a:srgbClr val="FFFFFF"/>
                </a:highlight>
                <a:latin typeface="Merriweather"/>
                <a:ea typeface="Merriweather"/>
                <a:cs typeface="Merriweather"/>
                <a:sym typeface="Merriweather"/>
              </a:rPr>
              <a:t> </a:t>
            </a:r>
            <a:endParaRPr sz="1500">
              <a:solidFill>
                <a:srgbClr val="292929"/>
              </a:solidFill>
              <a:highlight>
                <a:srgbClr val="FFFFFF"/>
              </a:highlight>
              <a:latin typeface="Merriweather"/>
              <a:ea typeface="Merriweather"/>
              <a:cs typeface="Merriweather"/>
              <a:sym typeface="Merriweather"/>
            </a:endParaRPr>
          </a:p>
          <a:p>
            <a:pPr indent="457200" lvl="0" marL="0" rtl="0" algn="l">
              <a:lnSpc>
                <a:spcPct val="160000"/>
              </a:lnSpc>
              <a:spcBef>
                <a:spcPts val="0"/>
              </a:spcBef>
              <a:spcAft>
                <a:spcPts val="0"/>
              </a:spcAft>
              <a:buSzPts val="1300"/>
              <a:buNone/>
            </a:pPr>
            <a:r>
              <a:t/>
            </a:r>
            <a:endParaRPr sz="1500">
              <a:solidFill>
                <a:srgbClr val="292929"/>
              </a:solidFill>
              <a:highlight>
                <a:srgbClr val="FFFFFF"/>
              </a:highlight>
              <a:latin typeface="Merriweather"/>
              <a:ea typeface="Merriweather"/>
              <a:cs typeface="Merriweather"/>
              <a:sym typeface="Merriweather"/>
            </a:endParaRPr>
          </a:p>
          <a:p>
            <a:pPr indent="0" lvl="0" marL="114300" rtl="0" algn="just">
              <a:lnSpc>
                <a:spcPct val="115000"/>
              </a:lnSpc>
              <a:spcBef>
                <a:spcPts val="1900"/>
              </a:spcBef>
              <a:spcAft>
                <a:spcPts val="0"/>
              </a:spcAft>
              <a:buSzPts val="1300"/>
              <a:buNone/>
            </a:pPr>
            <a:r>
              <a:t/>
            </a:r>
            <a:endParaRPr sz="1900">
              <a:solidFill>
                <a:srgbClr val="202124"/>
              </a:solidFill>
              <a:latin typeface="Merriweather"/>
              <a:ea typeface="Merriweather"/>
              <a:cs typeface="Merriweather"/>
              <a:sym typeface="Merriweather"/>
            </a:endParaRPr>
          </a:p>
          <a:p>
            <a:pPr indent="0" lvl="0" marL="457200" rtl="0" algn="just">
              <a:lnSpc>
                <a:spcPct val="115000"/>
              </a:lnSpc>
              <a:spcBef>
                <a:spcPts val="0"/>
              </a:spcBef>
              <a:spcAft>
                <a:spcPts val="0"/>
              </a:spcAft>
              <a:buSzPts val="1300"/>
              <a:buNone/>
            </a:pPr>
            <a:r>
              <a:t/>
            </a:r>
            <a:endParaRPr sz="1400">
              <a:latin typeface="Merriweather"/>
              <a:ea typeface="Merriweather"/>
              <a:cs typeface="Merriweather"/>
              <a:sym typeface="Merriweather"/>
            </a:endParaRPr>
          </a:p>
          <a:p>
            <a:pPr indent="0" lvl="0" marL="457200" rtl="0" algn="l">
              <a:lnSpc>
                <a:spcPct val="115000"/>
              </a:lnSpc>
              <a:spcBef>
                <a:spcPts val="0"/>
              </a:spcBef>
              <a:spcAft>
                <a:spcPts val="0"/>
              </a:spcAft>
              <a:buSzPts val="1300"/>
              <a:buNone/>
            </a:pPr>
            <a:r>
              <a:t/>
            </a:r>
            <a:endParaRPr sz="14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1932600" y="407775"/>
            <a:ext cx="4444500" cy="6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Objectives of the Project</a:t>
            </a:r>
            <a:endParaRPr/>
          </a:p>
        </p:txBody>
      </p:sp>
      <p:sp>
        <p:nvSpPr>
          <p:cNvPr id="87" name="Google Shape;87;p5"/>
          <p:cNvSpPr txBox="1"/>
          <p:nvPr/>
        </p:nvSpPr>
        <p:spPr>
          <a:xfrm>
            <a:off x="697975" y="1458725"/>
            <a:ext cx="7748100" cy="2986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a:p>
            <a:pPr indent="-317500" lvl="0" marL="457200" marR="0" rtl="0" algn="l">
              <a:lnSpc>
                <a:spcPct val="100000"/>
              </a:lnSpc>
              <a:spcBef>
                <a:spcPts val="0"/>
              </a:spcBef>
              <a:spcAft>
                <a:spcPts val="0"/>
              </a:spcAft>
              <a:buSzPts val="1400"/>
              <a:buFont typeface="Merriweather"/>
              <a:buChar char="●"/>
            </a:pPr>
            <a:r>
              <a:rPr lang="en">
                <a:latin typeface="Merriweather"/>
                <a:ea typeface="Merriweather"/>
                <a:cs typeface="Merriweather"/>
                <a:sym typeface="Merriweather"/>
              </a:rPr>
              <a:t>To provide users with personalized movie recommendations based on their preferred movie genres.</a:t>
            </a:r>
            <a:endParaRPr>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a:p>
            <a:pPr indent="-317500" lvl="0" marL="457200" marR="0" rtl="0" algn="l">
              <a:lnSpc>
                <a:spcPct val="100000"/>
              </a:lnSpc>
              <a:spcBef>
                <a:spcPts val="0"/>
              </a:spcBef>
              <a:spcAft>
                <a:spcPts val="0"/>
              </a:spcAft>
              <a:buClr>
                <a:srgbClr val="000000"/>
              </a:buClr>
              <a:buSzPts val="1400"/>
              <a:buFont typeface="Merriweather"/>
              <a:buChar char="●"/>
            </a:pPr>
            <a:r>
              <a:rPr lang="en">
                <a:latin typeface="Merriweather"/>
                <a:ea typeface="Merriweather"/>
                <a:cs typeface="Merriweather"/>
                <a:sym typeface="Merriweather"/>
              </a:rPr>
              <a:t>To identify the user's specific sub-genre and thematic preferences within their preferred genres.</a:t>
            </a:r>
            <a:endParaRPr b="0" i="0" sz="1400" u="none" cap="none" strike="noStrike">
              <a:solidFill>
                <a:srgbClr val="000000"/>
              </a:solidFill>
              <a:latin typeface="Merriweather"/>
              <a:ea typeface="Merriweather"/>
              <a:cs typeface="Merriweather"/>
              <a:sym typeface="Merriweathe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a:p>
            <a:pPr indent="-317500" lvl="0" marL="457200" marR="0" rtl="0" algn="l">
              <a:lnSpc>
                <a:spcPct val="100000"/>
              </a:lnSpc>
              <a:spcBef>
                <a:spcPts val="0"/>
              </a:spcBef>
              <a:spcAft>
                <a:spcPts val="0"/>
              </a:spcAft>
              <a:buClr>
                <a:srgbClr val="000000"/>
              </a:buClr>
              <a:buSzPts val="1400"/>
              <a:buFont typeface="Merriweather"/>
              <a:buChar char="●"/>
            </a:pPr>
            <a:r>
              <a:rPr lang="en">
                <a:latin typeface="Merriweather"/>
                <a:ea typeface="Merriweather"/>
                <a:cs typeface="Merriweather"/>
                <a:sym typeface="Merriweather"/>
              </a:rPr>
              <a:t>To enhance the overall movie-watching experience for users by providing them with personalized and enjoyable movie recommendations that match their interests.</a:t>
            </a:r>
            <a:endParaRPr b="0" i="0" sz="1400" u="none" cap="none" strike="noStrike">
              <a:solidFill>
                <a:srgbClr val="000000"/>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a:p>
            <a:pPr indent="-317500" lvl="0" marL="457200" marR="0" rtl="0" algn="l">
              <a:lnSpc>
                <a:spcPct val="100000"/>
              </a:lnSpc>
              <a:spcBef>
                <a:spcPts val="0"/>
              </a:spcBef>
              <a:spcAft>
                <a:spcPts val="0"/>
              </a:spcAft>
              <a:buClr>
                <a:srgbClr val="000000"/>
              </a:buClr>
              <a:buSzPts val="1400"/>
              <a:buFont typeface="Merriweather"/>
              <a:buChar char="●"/>
            </a:pPr>
            <a:r>
              <a:rPr lang="en">
                <a:latin typeface="Merriweather"/>
                <a:ea typeface="Merriweather"/>
                <a:cs typeface="Merriweather"/>
                <a:sym typeface="Merriweather"/>
              </a:rPr>
              <a:t>To increase user engagement and retention by providing accurate and diverse movie recommendations that keep users interested and satisfied.</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Literature Survey</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93" name="Google Shape;93;p6"/>
          <p:cNvSpPr txBox="1"/>
          <p:nvPr/>
        </p:nvSpPr>
        <p:spPr>
          <a:xfrm>
            <a:off x="265525" y="1334750"/>
            <a:ext cx="86130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graphicFrame>
        <p:nvGraphicFramePr>
          <p:cNvPr id="94" name="Google Shape;94;p6"/>
          <p:cNvGraphicFramePr/>
          <p:nvPr/>
        </p:nvGraphicFramePr>
        <p:xfrm>
          <a:off x="311725" y="1530739"/>
          <a:ext cx="3000000" cy="3000000"/>
        </p:xfrm>
        <a:graphic>
          <a:graphicData uri="http://schemas.openxmlformats.org/drawingml/2006/table">
            <a:tbl>
              <a:tblPr bandRow="1" firstRow="1">
                <a:noFill/>
                <a:tableStyleId>{EECA5CF5-C901-42AB-9563-B19CE02B612B}</a:tableStyleId>
              </a:tblPr>
              <a:tblGrid>
                <a:gridCol w="1724575"/>
                <a:gridCol w="1579775"/>
                <a:gridCol w="1492575"/>
                <a:gridCol w="1227300"/>
                <a:gridCol w="2496375"/>
              </a:tblGrid>
              <a:tr h="670725">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Name of the paper</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Publication</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Methods</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Merits</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Demerits</a:t>
                      </a:r>
                      <a:endParaRPr sz="1300" u="none" cap="none" strike="noStrike">
                        <a:solidFill>
                          <a:srgbClr val="000000"/>
                        </a:solidFill>
                        <a:latin typeface="Merriweather"/>
                        <a:ea typeface="Merriweather"/>
                        <a:cs typeface="Merriweather"/>
                        <a:sym typeface="Merriweather"/>
                      </a:endParaRPr>
                    </a:p>
                  </a:txBody>
                  <a:tcPr marT="45725" marB="45725" marR="91450" marL="91450"/>
                </a:tc>
              </a:tr>
              <a:tr h="2718800">
                <a:tc>
                  <a:txBody>
                    <a:bodyPr/>
                    <a:lstStyle/>
                    <a:p>
                      <a:pPr indent="0" lvl="0" marL="0" marR="0" rtl="0" algn="l">
                        <a:lnSpc>
                          <a:spcPct val="115000"/>
                        </a:lnSpc>
                        <a:spcBef>
                          <a:spcPts val="0"/>
                        </a:spcBef>
                        <a:spcAft>
                          <a:spcPts val="0"/>
                        </a:spcAft>
                        <a:buNone/>
                      </a:pPr>
                      <a:r>
                        <a:rPr lang="en" sz="1300">
                          <a:latin typeface="Merriweather"/>
                          <a:ea typeface="Merriweather"/>
                          <a:cs typeface="Merriweather"/>
                          <a:sym typeface="Merriweather"/>
                        </a:rPr>
                        <a:t>A Movie Recommender System: MOVREC using Machine Learning</a:t>
                      </a:r>
                      <a:endParaRPr sz="1300">
                        <a:latin typeface="Merriweather"/>
                        <a:ea typeface="Merriweather"/>
                        <a:cs typeface="Merriweather"/>
                        <a:sym typeface="Merriweather"/>
                      </a:endParaRPr>
                    </a:p>
                    <a:p>
                      <a:pPr indent="0" lvl="0" marL="0" marR="0" rtl="0" algn="l">
                        <a:lnSpc>
                          <a:spcPct val="115000"/>
                        </a:lnSpc>
                        <a:spcBef>
                          <a:spcPts val="0"/>
                        </a:spcBef>
                        <a:spcAft>
                          <a:spcPts val="0"/>
                        </a:spcAft>
                        <a:buNone/>
                      </a:pPr>
                      <a:r>
                        <a:rPr lang="en" sz="1300">
                          <a:latin typeface="Merriweather"/>
                          <a:ea typeface="Merriweather"/>
                          <a:cs typeface="Merriweather"/>
                          <a:sym typeface="Merriweather"/>
                        </a:rPr>
                        <a:t>Techniques </a:t>
                      </a:r>
                      <a:endParaRPr sz="1300">
                        <a:latin typeface="Merriweather"/>
                        <a:ea typeface="Merriweather"/>
                        <a:cs typeface="Merriweather"/>
                        <a:sym typeface="Merriweather"/>
                      </a:endParaRPr>
                    </a:p>
                    <a:p>
                      <a:pPr indent="0" lvl="0" marL="0" marR="0" rtl="0" algn="l">
                        <a:lnSpc>
                          <a:spcPct val="115000"/>
                        </a:lnSpc>
                        <a:spcBef>
                          <a:spcPts val="0"/>
                        </a:spcBef>
                        <a:spcAft>
                          <a:spcPts val="0"/>
                        </a:spcAft>
                        <a:buClr>
                          <a:srgbClr val="000000"/>
                        </a:buClr>
                        <a:buSzPts val="1350"/>
                        <a:buFont typeface="Arial"/>
                        <a:buNone/>
                      </a:pPr>
                      <a:r>
                        <a:t/>
                      </a:r>
                      <a:endParaRPr sz="1300">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Ashrita Kashyap1</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 Sunita. B2</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 Sneh Srivastava3</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 Aishwarya. PH4</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 Anup Jung Shah5</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Department of Computer Science &amp; Engineering</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sz="1200">
                          <a:latin typeface="Merriweather"/>
                          <a:ea typeface="Merriweather"/>
                          <a:cs typeface="Merriweather"/>
                          <a:sym typeface="Merriweather"/>
                        </a:rPr>
                        <a:t>SAIT, Bengaluru, Karnataka, India</a:t>
                      </a:r>
                      <a:endParaRPr sz="1200">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sz="1300">
                        <a:latin typeface="Merriweather"/>
                        <a:ea typeface="Merriweather"/>
                        <a:cs typeface="Merriweather"/>
                        <a:sym typeface="Merriweather"/>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400"/>
                        <a:buFont typeface="Arial"/>
                        <a:buNone/>
                      </a:pPr>
                      <a:r>
                        <a:rPr lang="en" sz="1300">
                          <a:latin typeface="Merriweather"/>
                          <a:ea typeface="Merriweather"/>
                          <a:cs typeface="Merriweather"/>
                          <a:sym typeface="Merriweather"/>
                        </a:rPr>
                        <a:t>collaborative filtering algorithm</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300"/>
                        <a:buFont typeface="Arial"/>
                        <a:buNone/>
                      </a:pPr>
                      <a:r>
                        <a:rPr lang="en" sz="1200">
                          <a:latin typeface="Merriweather"/>
                          <a:ea typeface="Merriweather"/>
                          <a:cs typeface="Merriweather"/>
                          <a:sym typeface="Merriweather"/>
                        </a:rPr>
                        <a:t>Create </a:t>
                      </a:r>
                      <a:endParaRPr sz="12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300"/>
                        <a:buFont typeface="Arial"/>
                        <a:buNone/>
                      </a:pPr>
                      <a:r>
                        <a:rPr lang="en" sz="1200">
                          <a:latin typeface="Merriweather"/>
                          <a:ea typeface="Merriweather"/>
                          <a:cs typeface="Merriweather"/>
                          <a:sym typeface="Merriweather"/>
                        </a:rPr>
                        <a:t>a personalized recommendation list</a:t>
                      </a:r>
                      <a:endParaRPr sz="1200" u="none" cap="none" strike="noStrike">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 sz="1300">
                          <a:latin typeface="Merriweather"/>
                          <a:ea typeface="Merriweather"/>
                          <a:cs typeface="Merriweather"/>
                          <a:sym typeface="Merriweather"/>
                        </a:rPr>
                        <a:t>No web based user interface</a:t>
                      </a:r>
                      <a:endParaRPr sz="1300" u="none" cap="none" strike="noStrike">
                        <a:latin typeface="Merriweather"/>
                        <a:ea typeface="Merriweather"/>
                        <a:cs typeface="Merriweather"/>
                        <a:sym typeface="Merriweathe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Literature Survey</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00" name="Google Shape;100;p7"/>
          <p:cNvSpPr txBox="1"/>
          <p:nvPr/>
        </p:nvSpPr>
        <p:spPr>
          <a:xfrm>
            <a:off x="271200" y="1441575"/>
            <a:ext cx="86130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graphicFrame>
        <p:nvGraphicFramePr>
          <p:cNvPr id="101" name="Google Shape;101;p7"/>
          <p:cNvGraphicFramePr/>
          <p:nvPr/>
        </p:nvGraphicFramePr>
        <p:xfrm>
          <a:off x="162900" y="1441570"/>
          <a:ext cx="3000000" cy="3000000"/>
        </p:xfrm>
        <a:graphic>
          <a:graphicData uri="http://schemas.openxmlformats.org/drawingml/2006/table">
            <a:tbl>
              <a:tblPr bandRow="1" firstRow="1">
                <a:noFill/>
                <a:tableStyleId>{EECA5CF5-C901-42AB-9563-B19CE02B612B}</a:tableStyleId>
              </a:tblPr>
              <a:tblGrid>
                <a:gridCol w="1848025"/>
                <a:gridCol w="1859775"/>
                <a:gridCol w="1543775"/>
                <a:gridCol w="1652725"/>
                <a:gridCol w="1640025"/>
              </a:tblGrid>
              <a:tr h="653450">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Name of the reference</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Publication</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Methods</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Merits</a:t>
                      </a:r>
                      <a:endParaRPr sz="1300" u="none" cap="none" strike="noStrike">
                        <a:solidFill>
                          <a:srgbClr val="000000"/>
                        </a:solidFill>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 sz="1300" u="none" cap="none" strike="noStrike">
                          <a:solidFill>
                            <a:srgbClr val="000000"/>
                          </a:solidFill>
                          <a:latin typeface="Merriweather"/>
                          <a:ea typeface="Merriweather"/>
                          <a:cs typeface="Merriweather"/>
                          <a:sym typeface="Merriweather"/>
                        </a:rPr>
                        <a:t>Demerits</a:t>
                      </a:r>
                      <a:endParaRPr sz="1300" u="none" cap="none" strike="noStrike">
                        <a:solidFill>
                          <a:srgbClr val="000000"/>
                        </a:solidFill>
                        <a:latin typeface="Merriweather"/>
                        <a:ea typeface="Merriweather"/>
                        <a:cs typeface="Merriweather"/>
                        <a:sym typeface="Merriweather"/>
                      </a:endParaRPr>
                    </a:p>
                  </a:txBody>
                  <a:tcPr marT="45725" marB="45725" marR="91450" marL="91450"/>
                </a:tc>
              </a:tr>
              <a:tr h="897075">
                <a:tc>
                  <a:txBody>
                    <a:bodyPr/>
                    <a:lstStyle/>
                    <a:p>
                      <a:pPr indent="0" lvl="0" marL="0" marR="0" rtl="0" algn="just">
                        <a:lnSpc>
                          <a:spcPct val="100000"/>
                        </a:lnSpc>
                        <a:spcBef>
                          <a:spcPts val="0"/>
                        </a:spcBef>
                        <a:spcAft>
                          <a:spcPts val="0"/>
                        </a:spcAft>
                        <a:buNone/>
                      </a:pPr>
                      <a:r>
                        <a:rPr lang="en" sz="1300">
                          <a:latin typeface="Merriweather"/>
                          <a:ea typeface="Merriweather"/>
                          <a:cs typeface="Merriweather"/>
                          <a:sym typeface="Merriweather"/>
                        </a:rPr>
                        <a:t>MOVIE RECOMMENDATION SYSTEM BASED ON</a:t>
                      </a:r>
                      <a:endParaRPr sz="1300">
                        <a:latin typeface="Merriweather"/>
                        <a:ea typeface="Merriweather"/>
                        <a:cs typeface="Merriweather"/>
                        <a:sym typeface="Merriweather"/>
                      </a:endParaRPr>
                    </a:p>
                    <a:p>
                      <a:pPr indent="0" lvl="0" marL="0" marR="0" rtl="0" algn="just">
                        <a:lnSpc>
                          <a:spcPct val="100000"/>
                        </a:lnSpc>
                        <a:spcBef>
                          <a:spcPts val="0"/>
                        </a:spcBef>
                        <a:spcAft>
                          <a:spcPts val="0"/>
                        </a:spcAft>
                        <a:buNone/>
                      </a:pPr>
                      <a:r>
                        <a:rPr lang="en" sz="1300">
                          <a:latin typeface="Merriweather"/>
                          <a:ea typeface="Merriweather"/>
                          <a:cs typeface="Merriweather"/>
                          <a:sym typeface="Merriweather"/>
                        </a:rPr>
                        <a:t>WEB DATA MINING APPROACH</a:t>
                      </a:r>
                      <a:endParaRPr sz="13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300"/>
                        <a:buFont typeface="Arial"/>
                        <a:buNone/>
                      </a:pPr>
                      <a:r>
                        <a:t/>
                      </a:r>
                      <a:endParaRPr sz="1300">
                        <a:latin typeface="Merriweather"/>
                        <a:ea typeface="Merriweather"/>
                        <a:cs typeface="Merriweather"/>
                        <a:sym typeface="Merriweather"/>
                      </a:endParaRPr>
                    </a:p>
                  </a:txBody>
                  <a:tcPr marT="45725" marB="45725" marR="91450" marL="91450"/>
                </a:tc>
                <a:tc>
                  <a:txBody>
                    <a:bodyPr/>
                    <a:lstStyle/>
                    <a:p>
                      <a:pPr indent="0" lvl="0" marL="0" marR="0" rtl="0" algn="just">
                        <a:lnSpc>
                          <a:spcPct val="100000"/>
                        </a:lnSpc>
                        <a:spcBef>
                          <a:spcPts val="0"/>
                        </a:spcBef>
                        <a:spcAft>
                          <a:spcPts val="0"/>
                        </a:spcAft>
                        <a:buNone/>
                      </a:pPr>
                      <a:r>
                        <a:rPr lang="en" sz="1300">
                          <a:solidFill>
                            <a:srgbClr val="202124"/>
                          </a:solidFill>
                          <a:latin typeface="Merriweather"/>
                          <a:ea typeface="Merriweather"/>
                          <a:cs typeface="Merriweather"/>
                          <a:sym typeface="Merriweather"/>
                        </a:rPr>
                        <a:t>B.PREMKUMAR</a:t>
                      </a:r>
                      <a:endParaRPr sz="1300">
                        <a:solidFill>
                          <a:srgbClr val="202124"/>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rPr lang="en" sz="1300">
                          <a:solidFill>
                            <a:srgbClr val="202124"/>
                          </a:solidFill>
                          <a:latin typeface="Merriweather"/>
                          <a:ea typeface="Merriweather"/>
                          <a:cs typeface="Merriweather"/>
                          <a:sym typeface="Merriweather"/>
                        </a:rPr>
                        <a:t>(2015246013)</a:t>
                      </a:r>
                      <a:endParaRPr sz="1300">
                        <a:solidFill>
                          <a:srgbClr val="202124"/>
                        </a:solidFill>
                        <a:latin typeface="Merriweather"/>
                        <a:ea typeface="Merriweather"/>
                        <a:cs typeface="Merriweather"/>
                        <a:sym typeface="Merriweather"/>
                      </a:endParaRPr>
                    </a:p>
                    <a:p>
                      <a:pPr indent="0" lvl="0" marL="0" marR="0" rtl="0" algn="just">
                        <a:lnSpc>
                          <a:spcPct val="100000"/>
                        </a:lnSpc>
                        <a:spcBef>
                          <a:spcPts val="0"/>
                        </a:spcBef>
                        <a:spcAft>
                          <a:spcPts val="0"/>
                        </a:spcAft>
                        <a:buNone/>
                      </a:pPr>
                      <a:r>
                        <a:t/>
                      </a:r>
                      <a:endParaRPr sz="1300">
                        <a:solidFill>
                          <a:srgbClr val="202124"/>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400"/>
                        <a:buFont typeface="Arial"/>
                        <a:buNone/>
                      </a:pPr>
                      <a:r>
                        <a:t/>
                      </a:r>
                      <a:endParaRPr sz="1300">
                        <a:solidFill>
                          <a:srgbClr val="202124"/>
                        </a:solidFill>
                        <a:latin typeface="Merriweather"/>
                        <a:ea typeface="Merriweather"/>
                        <a:cs typeface="Merriweather"/>
                        <a:sym typeface="Merriweather"/>
                      </a:endParaRPr>
                    </a:p>
                  </a:txBody>
                  <a:tcPr marT="45725" marB="45725" marR="91450" marL="91450"/>
                </a:tc>
                <a:tc>
                  <a:txBody>
                    <a:bodyPr/>
                    <a:lstStyle/>
                    <a:p>
                      <a:pPr indent="0" lvl="0" marL="0" marR="0" rtl="0" algn="just">
                        <a:lnSpc>
                          <a:spcPct val="100000"/>
                        </a:lnSpc>
                        <a:spcBef>
                          <a:spcPts val="0"/>
                        </a:spcBef>
                        <a:spcAft>
                          <a:spcPts val="0"/>
                        </a:spcAft>
                        <a:buClr>
                          <a:srgbClr val="000000"/>
                        </a:buClr>
                        <a:buSzPts val="1400"/>
                        <a:buFont typeface="Arial"/>
                        <a:buNone/>
                      </a:pPr>
                      <a:r>
                        <a:rPr lang="en" sz="1300">
                          <a:latin typeface="Merriweather"/>
                          <a:ea typeface="Merriweather"/>
                          <a:cs typeface="Merriweather"/>
                          <a:sym typeface="Merriweather"/>
                        </a:rPr>
                        <a:t>Content-based,Collaborative-based,hybrid</a:t>
                      </a:r>
                      <a:endParaRPr sz="1300" u="none" cap="none" strike="noStrike">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300">
                          <a:latin typeface="Merriweather"/>
                          <a:ea typeface="Merriweather"/>
                          <a:cs typeface="Merriweather"/>
                          <a:sym typeface="Merriweather"/>
                        </a:rPr>
                        <a:t>Recommendation</a:t>
                      </a:r>
                      <a:r>
                        <a:rPr lang="en" sz="1300">
                          <a:latin typeface="Merriweather"/>
                          <a:ea typeface="Merriweather"/>
                          <a:cs typeface="Merriweather"/>
                          <a:sym typeface="Merriweather"/>
                        </a:rPr>
                        <a:t> based on user’s past history</a:t>
                      </a:r>
                      <a:endParaRPr sz="1300" u="none" cap="none" strike="noStrike">
                        <a:latin typeface="Merriweather"/>
                        <a:ea typeface="Merriweather"/>
                        <a:cs typeface="Merriweather"/>
                        <a:sym typeface="Merriweathe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 sz="1300">
                          <a:latin typeface="Merriweather"/>
                          <a:ea typeface="Merriweather"/>
                          <a:cs typeface="Merriweather"/>
                          <a:sym typeface="Merriweather"/>
                        </a:rPr>
                        <a:t>-</a:t>
                      </a:r>
                      <a:endParaRPr sz="1300" u="none" cap="none" strike="noStrike">
                        <a:latin typeface="Merriweather"/>
                        <a:ea typeface="Merriweather"/>
                        <a:cs typeface="Merriweather"/>
                        <a:sym typeface="Merriweathe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Functionalities</a:t>
            </a:r>
            <a:endParaRPr/>
          </a:p>
        </p:txBody>
      </p:sp>
      <p:sp>
        <p:nvSpPr>
          <p:cNvPr id="107" name="Google Shape;107;p8"/>
          <p:cNvSpPr txBox="1"/>
          <p:nvPr/>
        </p:nvSpPr>
        <p:spPr>
          <a:xfrm>
            <a:off x="798050" y="1618575"/>
            <a:ext cx="740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erriweather"/>
              <a:ea typeface="Merriweather"/>
              <a:cs typeface="Merriweather"/>
              <a:sym typeface="Merriweather"/>
            </a:endParaRPr>
          </a:p>
        </p:txBody>
      </p:sp>
      <p:sp>
        <p:nvSpPr>
          <p:cNvPr id="108" name="Google Shape;108;p8"/>
          <p:cNvSpPr txBox="1"/>
          <p:nvPr/>
        </p:nvSpPr>
        <p:spPr>
          <a:xfrm>
            <a:off x="867450" y="1478850"/>
            <a:ext cx="7409100" cy="2899800"/>
          </a:xfrm>
          <a:prstGeom prst="rect">
            <a:avLst/>
          </a:prstGeom>
          <a:noFill/>
          <a:ln>
            <a:noFill/>
          </a:ln>
        </p:spPr>
        <p:txBody>
          <a:bodyPr anchorCtr="0" anchor="t" bIns="91425" lIns="91425" spcFirstLastPara="1" rIns="91425" wrap="square" tIns="91425">
            <a:spAutoFit/>
          </a:bodyPr>
          <a:lstStyle/>
          <a:p>
            <a:pPr indent="-317500" lvl="0" marL="457200" rtl="0" algn="just">
              <a:lnSpc>
                <a:spcPct val="107916"/>
              </a:lnSpc>
              <a:spcBef>
                <a:spcPts val="0"/>
              </a:spcBef>
              <a:spcAft>
                <a:spcPts val="0"/>
              </a:spcAft>
              <a:buSzPts val="1400"/>
              <a:buFont typeface="Merriweather"/>
              <a:buChar char="●"/>
            </a:pPr>
            <a:r>
              <a:rPr lang="en">
                <a:latin typeface="Merriweather"/>
                <a:ea typeface="Merriweather"/>
                <a:cs typeface="Merriweather"/>
                <a:sym typeface="Merriweather"/>
              </a:rPr>
              <a:t>The user can see the Latest and Top rated movie on the Home Page</a:t>
            </a:r>
            <a:endParaRPr>
              <a:latin typeface="Merriweather"/>
              <a:ea typeface="Merriweather"/>
              <a:cs typeface="Merriweather"/>
              <a:sym typeface="Merriweather"/>
            </a:endParaRPr>
          </a:p>
          <a:p>
            <a:pPr indent="0" lvl="0" marL="457200" rtl="0" algn="just">
              <a:lnSpc>
                <a:spcPct val="107916"/>
              </a:lnSpc>
              <a:spcBef>
                <a:spcPts val="500"/>
              </a:spcBef>
              <a:spcAft>
                <a:spcPts val="0"/>
              </a:spcAft>
              <a:buNone/>
            </a:pPr>
            <a:r>
              <a:t/>
            </a:r>
            <a:endParaRPr sz="1200">
              <a:latin typeface="Times New Roman"/>
              <a:ea typeface="Times New Roman"/>
              <a:cs typeface="Times New Roman"/>
              <a:sym typeface="Times New Roman"/>
            </a:endParaRPr>
          </a:p>
          <a:p>
            <a:pPr indent="-317500" lvl="0" marL="457200" marR="0" rtl="0" algn="l">
              <a:lnSpc>
                <a:spcPct val="100000"/>
              </a:lnSpc>
              <a:spcBef>
                <a:spcPts val="500"/>
              </a:spcBef>
              <a:spcAft>
                <a:spcPts val="0"/>
              </a:spcAft>
              <a:buClr>
                <a:srgbClr val="000000"/>
              </a:buClr>
              <a:buSzPts val="1400"/>
              <a:buFont typeface="Merriweather"/>
              <a:buChar char="●"/>
            </a:pPr>
            <a:r>
              <a:rPr lang="en">
                <a:latin typeface="Merriweather"/>
                <a:ea typeface="Merriweather"/>
                <a:cs typeface="Merriweather"/>
                <a:sym typeface="Merriweather"/>
              </a:rPr>
              <a:t>The user will be allowed to select a movie from the available list of movies.</a:t>
            </a:r>
            <a:endParaRPr>
              <a:latin typeface="Merriweather"/>
              <a:ea typeface="Merriweather"/>
              <a:cs typeface="Merriweather"/>
              <a:sym typeface="Merriweather"/>
            </a:endParaRPr>
          </a:p>
          <a:p>
            <a:pPr indent="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317500" lvl="0" marL="457200" marR="0" rtl="0" algn="l">
              <a:lnSpc>
                <a:spcPct val="100000"/>
              </a:lnSpc>
              <a:spcBef>
                <a:spcPts val="0"/>
              </a:spcBef>
              <a:spcAft>
                <a:spcPts val="0"/>
              </a:spcAft>
              <a:buSzPts val="1400"/>
              <a:buFont typeface="Merriweather"/>
              <a:buChar char="●"/>
            </a:pPr>
            <a:r>
              <a:rPr lang="en">
                <a:latin typeface="Merriweather"/>
                <a:ea typeface="Merriweather"/>
                <a:cs typeface="Merriweather"/>
                <a:sym typeface="Merriweather"/>
              </a:rPr>
              <a:t>The the user will select the number of movies to be recommended which ranges from 5-25.</a:t>
            </a:r>
            <a:endParaRPr>
              <a:latin typeface="Merriweather"/>
              <a:ea typeface="Merriweather"/>
              <a:cs typeface="Merriweather"/>
              <a:sym typeface="Merriweather"/>
            </a:endParaRPr>
          </a:p>
          <a:p>
            <a:pPr indent="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317500" lvl="0" marL="457200" marR="0" rtl="0" algn="l">
              <a:lnSpc>
                <a:spcPct val="100000"/>
              </a:lnSpc>
              <a:spcBef>
                <a:spcPts val="0"/>
              </a:spcBef>
              <a:spcAft>
                <a:spcPts val="0"/>
              </a:spcAft>
              <a:buSzPts val="1400"/>
              <a:buFont typeface="Merriweather"/>
              <a:buChar char="●"/>
            </a:pPr>
            <a:r>
              <a:rPr lang="en">
                <a:latin typeface="Merriweather"/>
                <a:ea typeface="Merriweather"/>
                <a:cs typeface="Merriweather"/>
                <a:sym typeface="Merriweather"/>
              </a:rPr>
              <a:t>Further user will select the sort order as Ascending or Descending for IMDB ratings.</a:t>
            </a:r>
            <a:endParaRPr>
              <a:latin typeface="Merriweather"/>
              <a:ea typeface="Merriweather"/>
              <a:cs typeface="Merriweather"/>
              <a:sym typeface="Merriweather"/>
            </a:endParaRPr>
          </a:p>
          <a:p>
            <a:pPr indent="0" lvl="0" marL="457200" marR="0" rtl="0" algn="l">
              <a:lnSpc>
                <a:spcPct val="100000"/>
              </a:lnSpc>
              <a:spcBef>
                <a:spcPts val="0"/>
              </a:spcBef>
              <a:spcAft>
                <a:spcPts val="0"/>
              </a:spcAft>
              <a:buNone/>
            </a:pPr>
            <a:r>
              <a:t/>
            </a:r>
            <a:endParaRPr>
              <a:latin typeface="Merriweather"/>
              <a:ea typeface="Merriweather"/>
              <a:cs typeface="Merriweather"/>
              <a:sym typeface="Merriweather"/>
            </a:endParaRPr>
          </a:p>
          <a:p>
            <a:pPr indent="-317500" lvl="0" marL="457200" marR="0" rtl="0" algn="l">
              <a:lnSpc>
                <a:spcPct val="100000"/>
              </a:lnSpc>
              <a:spcBef>
                <a:spcPts val="0"/>
              </a:spcBef>
              <a:spcAft>
                <a:spcPts val="0"/>
              </a:spcAft>
              <a:buSzPts val="1400"/>
              <a:buFont typeface="Merriweather"/>
              <a:buChar char="●"/>
            </a:pPr>
            <a:r>
              <a:rPr lang="en">
                <a:latin typeface="Merriweather"/>
                <a:ea typeface="Merriweather"/>
                <a:cs typeface="Merriweather"/>
                <a:sym typeface="Merriweather"/>
              </a:rPr>
              <a:t>The user will be recommended with a list of movies based on the genre of the selected movie.</a:t>
            </a:r>
            <a:endParaRPr>
              <a:latin typeface="Merriweather"/>
              <a:ea typeface="Merriweather"/>
              <a:cs typeface="Merriweather"/>
              <a:sym typeface="Merriweather"/>
            </a:endParaRPr>
          </a:p>
        </p:txBody>
      </p:sp>
      <p:sp>
        <p:nvSpPr>
          <p:cNvPr id="109" name="Google Shape;109;p8"/>
          <p:cNvSpPr txBox="1"/>
          <p:nvPr/>
        </p:nvSpPr>
        <p:spPr>
          <a:xfrm>
            <a:off x="3166475" y="2959525"/>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eeeeac755f_1_6"/>
          <p:cNvSpPr txBox="1"/>
          <p:nvPr>
            <p:ph type="title"/>
          </p:nvPr>
        </p:nvSpPr>
        <p:spPr>
          <a:xfrm>
            <a:off x="3034800" y="449175"/>
            <a:ext cx="30744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Dataset selected</a:t>
            </a:r>
            <a:endParaRPr/>
          </a:p>
        </p:txBody>
      </p:sp>
      <p:sp>
        <p:nvSpPr>
          <p:cNvPr id="115" name="Google Shape;115;g1eeeeac755f_1_6"/>
          <p:cNvSpPr txBox="1"/>
          <p:nvPr/>
        </p:nvSpPr>
        <p:spPr>
          <a:xfrm>
            <a:off x="938700" y="1622050"/>
            <a:ext cx="529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6" name="Google Shape;116;g1eeeeac755f_1_6"/>
          <p:cNvSpPr txBox="1"/>
          <p:nvPr/>
        </p:nvSpPr>
        <p:spPr>
          <a:xfrm>
            <a:off x="363000" y="1446100"/>
            <a:ext cx="5652000" cy="2770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202124"/>
              </a:buClr>
              <a:buSzPts val="1400"/>
              <a:buFont typeface="Merriweather"/>
              <a:buChar char="●"/>
            </a:pPr>
            <a:r>
              <a:rPr lang="en">
                <a:solidFill>
                  <a:srgbClr val="202124"/>
                </a:solidFill>
                <a:latin typeface="Merriweather"/>
                <a:ea typeface="Merriweather"/>
                <a:cs typeface="Merriweather"/>
                <a:sym typeface="Merriweather"/>
              </a:rPr>
              <a:t>Dataset Link: </a:t>
            </a:r>
            <a:r>
              <a:rPr lang="en" u="sng">
                <a:solidFill>
                  <a:schemeClr val="hlink"/>
                </a:solidFill>
                <a:latin typeface="Merriweather"/>
                <a:ea typeface="Merriweather"/>
                <a:cs typeface="Merriweather"/>
                <a:sym typeface="Merriweather"/>
                <a:hlinkClick r:id="rId3"/>
              </a:rPr>
              <a:t>https://www.kaggle.com/datasets/akshaypawar7/millions-of-movies</a:t>
            </a:r>
            <a:r>
              <a:rPr lang="en">
                <a:solidFill>
                  <a:srgbClr val="202124"/>
                </a:solidFill>
                <a:latin typeface="Merriweather"/>
                <a:ea typeface="Merriweather"/>
                <a:cs typeface="Merriweather"/>
                <a:sym typeface="Merriweather"/>
              </a:rPr>
              <a:t> </a:t>
            </a:r>
            <a:endParaRPr>
              <a:solidFill>
                <a:srgbClr val="202124"/>
              </a:solidFill>
              <a:latin typeface="Merriweather"/>
              <a:ea typeface="Merriweather"/>
              <a:cs typeface="Merriweather"/>
              <a:sym typeface="Merriweather"/>
            </a:endParaRPr>
          </a:p>
          <a:p>
            <a:pPr indent="0" lvl="0" marL="457200" marR="0" rtl="0" algn="l">
              <a:lnSpc>
                <a:spcPct val="100000"/>
              </a:lnSpc>
              <a:spcBef>
                <a:spcPts val="0"/>
              </a:spcBef>
              <a:spcAft>
                <a:spcPts val="0"/>
              </a:spcAft>
              <a:buNone/>
            </a:pPr>
            <a:r>
              <a:t/>
            </a:r>
            <a:endParaRPr>
              <a:solidFill>
                <a:srgbClr val="202124"/>
              </a:solidFill>
              <a:latin typeface="Merriweather"/>
              <a:ea typeface="Merriweather"/>
              <a:cs typeface="Merriweather"/>
              <a:sym typeface="Merriweather"/>
            </a:endParaRPr>
          </a:p>
          <a:p>
            <a:pPr indent="-317500" lvl="0" marL="457200" marR="0" rtl="0" algn="l">
              <a:lnSpc>
                <a:spcPct val="100000"/>
              </a:lnSpc>
              <a:spcBef>
                <a:spcPts val="0"/>
              </a:spcBef>
              <a:spcAft>
                <a:spcPts val="0"/>
              </a:spcAft>
              <a:buClr>
                <a:srgbClr val="202124"/>
              </a:buClr>
              <a:buSzPts val="1400"/>
              <a:buFont typeface="Merriweather"/>
              <a:buChar char="●"/>
            </a:pPr>
            <a:r>
              <a:rPr lang="en">
                <a:solidFill>
                  <a:srgbClr val="202124"/>
                </a:solidFill>
                <a:latin typeface="Merriweather"/>
                <a:ea typeface="Merriweather"/>
                <a:cs typeface="Merriweather"/>
                <a:sym typeface="Merriweather"/>
              </a:rPr>
              <a:t>It</a:t>
            </a:r>
            <a:r>
              <a:rPr b="0" i="0" lang="en" sz="1400" u="none" cap="none" strike="noStrike">
                <a:solidFill>
                  <a:srgbClr val="202124"/>
                </a:solidFill>
                <a:latin typeface="Merriweather"/>
                <a:ea typeface="Merriweather"/>
                <a:cs typeface="Merriweather"/>
                <a:sym typeface="Merriweather"/>
              </a:rPr>
              <a:t> contains metadata for more than 700,000 movies listed in the TMDB Dataset.</a:t>
            </a:r>
            <a:endParaRPr b="0" i="0" sz="1400" u="none" cap="none" strike="noStrike">
              <a:solidFill>
                <a:srgbClr val="202124"/>
              </a:solidFill>
              <a:latin typeface="Merriweather"/>
              <a:ea typeface="Merriweather"/>
              <a:cs typeface="Merriweather"/>
              <a:sym typeface="Merriweather"/>
            </a:endParaRPr>
          </a:p>
          <a:p>
            <a:pPr indent="0" lvl="0" marL="457200" marR="0" rtl="0" algn="l">
              <a:lnSpc>
                <a:spcPct val="100000"/>
              </a:lnSpc>
              <a:spcBef>
                <a:spcPts val="0"/>
              </a:spcBef>
              <a:spcAft>
                <a:spcPts val="0"/>
              </a:spcAft>
              <a:buNone/>
            </a:pPr>
            <a:r>
              <a:t/>
            </a:r>
            <a:endParaRPr>
              <a:solidFill>
                <a:srgbClr val="202124"/>
              </a:solidFill>
              <a:latin typeface="Merriweather"/>
              <a:ea typeface="Merriweather"/>
              <a:cs typeface="Merriweather"/>
              <a:sym typeface="Merriweather"/>
            </a:endParaRPr>
          </a:p>
          <a:p>
            <a:pPr indent="-317500" lvl="0" marL="457200" marR="0" rtl="0" algn="l">
              <a:lnSpc>
                <a:spcPct val="100000"/>
              </a:lnSpc>
              <a:spcBef>
                <a:spcPts val="0"/>
              </a:spcBef>
              <a:spcAft>
                <a:spcPts val="0"/>
              </a:spcAft>
              <a:buClr>
                <a:srgbClr val="202124"/>
              </a:buClr>
              <a:buSzPts val="1400"/>
              <a:buFont typeface="Merriweather"/>
              <a:buChar char="●"/>
            </a:pPr>
            <a:r>
              <a:rPr b="0" i="0" lang="en" sz="1400" u="none" cap="none" strike="noStrike">
                <a:solidFill>
                  <a:srgbClr val="202124"/>
                </a:solidFill>
                <a:latin typeface="Merriweather"/>
                <a:ea typeface="Merriweather"/>
                <a:cs typeface="Merriweather"/>
                <a:sym typeface="Merriweather"/>
              </a:rPr>
              <a:t>Each file contains anywhere from around 9000 to 26000 rows and </a:t>
            </a:r>
            <a:r>
              <a:rPr lang="en">
                <a:solidFill>
                  <a:srgbClr val="202124"/>
                </a:solidFill>
                <a:latin typeface="Merriweather"/>
                <a:ea typeface="Merriweather"/>
                <a:cs typeface="Merriweather"/>
                <a:sym typeface="Merriweather"/>
              </a:rPr>
              <a:t>20</a:t>
            </a:r>
            <a:r>
              <a:rPr b="0" i="0" lang="en" sz="1400" u="none" cap="none" strike="noStrike">
                <a:solidFill>
                  <a:srgbClr val="202124"/>
                </a:solidFill>
                <a:latin typeface="Merriweather"/>
                <a:ea typeface="Merriweather"/>
                <a:cs typeface="Merriweather"/>
                <a:sym typeface="Merriweather"/>
              </a:rPr>
              <a:t> columns. </a:t>
            </a:r>
            <a:endParaRPr>
              <a:solidFill>
                <a:srgbClr val="202124"/>
              </a:solidFill>
              <a:latin typeface="Merriweather"/>
              <a:ea typeface="Merriweather"/>
              <a:cs typeface="Merriweather"/>
              <a:sym typeface="Merriweather"/>
            </a:endParaRPr>
          </a:p>
          <a:p>
            <a:pPr indent="0" lvl="0" marL="457200" marR="0" rtl="0" algn="l">
              <a:lnSpc>
                <a:spcPct val="100000"/>
              </a:lnSpc>
              <a:spcBef>
                <a:spcPts val="0"/>
              </a:spcBef>
              <a:spcAft>
                <a:spcPts val="0"/>
              </a:spcAft>
              <a:buNone/>
            </a:pPr>
            <a:r>
              <a:t/>
            </a:r>
            <a:endParaRPr>
              <a:solidFill>
                <a:srgbClr val="202124"/>
              </a:solidFill>
              <a:latin typeface="Merriweather"/>
              <a:ea typeface="Merriweather"/>
              <a:cs typeface="Merriweather"/>
              <a:sym typeface="Merriweather"/>
            </a:endParaRPr>
          </a:p>
          <a:p>
            <a:pPr indent="-317500" lvl="0" marL="457200" marR="0" rtl="0" algn="l">
              <a:lnSpc>
                <a:spcPct val="100000"/>
              </a:lnSpc>
              <a:spcBef>
                <a:spcPts val="0"/>
              </a:spcBef>
              <a:spcAft>
                <a:spcPts val="0"/>
              </a:spcAft>
              <a:buClr>
                <a:srgbClr val="202124"/>
              </a:buClr>
              <a:buSzPts val="1400"/>
              <a:buFont typeface="Merriweather"/>
              <a:buChar char="●"/>
            </a:pPr>
            <a:r>
              <a:rPr b="0" i="0" lang="en" sz="1400" u="none" cap="none" strike="noStrike">
                <a:solidFill>
                  <a:srgbClr val="202124"/>
                </a:solidFill>
                <a:latin typeface="Merriweather"/>
                <a:ea typeface="Merriweather"/>
                <a:cs typeface="Merriweather"/>
                <a:sym typeface="Merriweather"/>
              </a:rPr>
              <a:t>There are around 186851 data points combining all the 12-month files. There may be null values in some rows.</a:t>
            </a:r>
            <a:endParaRPr b="0" i="0" sz="1400" u="none" cap="none" strike="noStrike">
              <a:solidFill>
                <a:srgbClr val="202124"/>
              </a:solidFill>
              <a:latin typeface="Merriweather"/>
              <a:ea typeface="Merriweather"/>
              <a:cs typeface="Merriweather"/>
              <a:sym typeface="Merriweather"/>
            </a:endParaRPr>
          </a:p>
        </p:txBody>
      </p:sp>
      <p:sp>
        <p:nvSpPr>
          <p:cNvPr id="117" name="Google Shape;117;g1eeeeac755f_1_6"/>
          <p:cNvSpPr txBox="1"/>
          <p:nvPr/>
        </p:nvSpPr>
        <p:spPr>
          <a:xfrm>
            <a:off x="6643850" y="1305900"/>
            <a:ext cx="22482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02124"/>
                </a:solidFill>
                <a:latin typeface="Merriweather"/>
                <a:ea typeface="Merriweather"/>
                <a:cs typeface="Merriweather"/>
                <a:sym typeface="Merriweather"/>
              </a:rPr>
              <a:t>Columns in the Dataset</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ID</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Title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Genre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Original Language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Overview</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Popularity</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Production Companies</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Release Date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Budget</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Revenue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Runtime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Status</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Tagline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Vote Average</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Vote Count</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Credits</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Keywords</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Poster Path</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Backdrop Path</a:t>
            </a:r>
            <a:endParaRPr sz="1100">
              <a:solidFill>
                <a:srgbClr val="202124"/>
              </a:solidFill>
              <a:latin typeface="Merriweather"/>
              <a:ea typeface="Merriweather"/>
              <a:cs typeface="Merriweather"/>
              <a:sym typeface="Merriweather"/>
            </a:endParaRPr>
          </a:p>
          <a:p>
            <a:pPr indent="-298450" lvl="0" marL="457200" rtl="0" algn="l">
              <a:spcBef>
                <a:spcPts val="0"/>
              </a:spcBef>
              <a:spcAft>
                <a:spcPts val="0"/>
              </a:spcAft>
              <a:buClr>
                <a:srgbClr val="202124"/>
              </a:buClr>
              <a:buSzPts val="1100"/>
              <a:buFont typeface="Merriweather"/>
              <a:buChar char="●"/>
            </a:pPr>
            <a:r>
              <a:rPr lang="en" sz="1100">
                <a:solidFill>
                  <a:srgbClr val="202124"/>
                </a:solidFill>
                <a:latin typeface="Merriweather"/>
                <a:ea typeface="Merriweather"/>
                <a:cs typeface="Merriweather"/>
                <a:sym typeface="Merriweather"/>
              </a:rPr>
              <a:t>Recommendations</a:t>
            </a:r>
            <a:endParaRPr sz="13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