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56" r:id="rId2"/>
    <p:sldId id="257" r:id="rId3"/>
    <p:sldId id="258" r:id="rId4"/>
    <p:sldId id="262" r:id="rId5"/>
    <p:sldId id="342" r:id="rId6"/>
    <p:sldId id="538" r:id="rId7"/>
    <p:sldId id="497" r:id="rId8"/>
    <p:sldId id="521" r:id="rId9"/>
    <p:sldId id="522" r:id="rId10"/>
    <p:sldId id="523" r:id="rId11"/>
    <p:sldId id="539" r:id="rId12"/>
    <p:sldId id="524" r:id="rId13"/>
    <p:sldId id="525" r:id="rId14"/>
    <p:sldId id="526" r:id="rId15"/>
    <p:sldId id="527" r:id="rId16"/>
    <p:sldId id="528" r:id="rId17"/>
    <p:sldId id="500" r:id="rId18"/>
    <p:sldId id="501" r:id="rId19"/>
    <p:sldId id="503" r:id="rId20"/>
    <p:sldId id="504" r:id="rId21"/>
    <p:sldId id="505" r:id="rId22"/>
    <p:sldId id="506" r:id="rId23"/>
    <p:sldId id="507" r:id="rId24"/>
    <p:sldId id="508" r:id="rId25"/>
    <p:sldId id="509" r:id="rId26"/>
    <p:sldId id="510" r:id="rId27"/>
    <p:sldId id="511" r:id="rId28"/>
    <p:sldId id="512" r:id="rId29"/>
    <p:sldId id="513" r:id="rId30"/>
    <p:sldId id="514" r:id="rId31"/>
    <p:sldId id="515" r:id="rId32"/>
    <p:sldId id="516" r:id="rId33"/>
    <p:sldId id="540" r:id="rId34"/>
    <p:sldId id="517" r:id="rId35"/>
    <p:sldId id="518" r:id="rId36"/>
    <p:sldId id="519" r:id="rId37"/>
    <p:sldId id="529" r:id="rId38"/>
    <p:sldId id="530" r:id="rId39"/>
    <p:sldId id="531" r:id="rId40"/>
    <p:sldId id="532" r:id="rId41"/>
    <p:sldId id="533" r:id="rId42"/>
    <p:sldId id="534" r:id="rId43"/>
    <p:sldId id="535" r:id="rId44"/>
    <p:sldId id="536" r:id="rId45"/>
    <p:sldId id="537"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6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389" autoAdjust="0"/>
  </p:normalViewPr>
  <p:slideViewPr>
    <p:cSldViewPr>
      <p:cViewPr varScale="1">
        <p:scale>
          <a:sx n="75" d="100"/>
          <a:sy n="75" d="100"/>
        </p:scale>
        <p:origin x="1666" y="62"/>
      </p:cViewPr>
      <p:guideLst>
        <p:guide orient="horz" pos="2160"/>
        <p:guide pos="2865"/>
      </p:guideLst>
    </p:cSldViewPr>
  </p:slideViewPr>
  <p:notesTextViewPr>
    <p:cViewPr>
      <p:scale>
        <a:sx n="1" d="1"/>
        <a:sy n="1" d="1"/>
      </p:scale>
      <p:origin x="0" y="0"/>
    </p:cViewPr>
  </p:notesTextViewPr>
  <p:sorterViewPr>
    <p:cViewPr>
      <p:scale>
        <a:sx n="100" d="100"/>
        <a:sy n="100" d="100"/>
      </p:scale>
      <p:origin x="0" y="141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17DD6C-8917-403F-A7C2-9C52D1050176}" type="datetimeFigureOut">
              <a:rPr lang="en-US" smtClean="0"/>
              <a:t>5/18/2023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6C5573-8C1C-4A81-B070-4C8858968B08}" type="slidenum">
              <a:rPr lang="en-US" smtClean="0"/>
              <a:t>‹#›</a:t>
            </a:fld>
            <a:endParaRPr lang="en-US"/>
          </a:p>
        </p:txBody>
      </p:sp>
    </p:spTree>
    <p:extLst>
      <p:ext uri="{BB962C8B-B14F-4D97-AF65-F5344CB8AC3E}">
        <p14:creationId xmlns:p14="http://schemas.microsoft.com/office/powerpoint/2010/main" val="2275476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24AC87-B3DA-4450-A7A3-3352C078489A}" type="slidenum">
              <a:rPr lang="en-US" smtClean="0"/>
              <a:t>3</a:t>
            </a:fld>
            <a:endParaRPr lang="en-US"/>
          </a:p>
        </p:txBody>
      </p:sp>
    </p:spTree>
    <p:extLst>
      <p:ext uri="{BB962C8B-B14F-4D97-AF65-F5344CB8AC3E}">
        <p14:creationId xmlns:p14="http://schemas.microsoft.com/office/powerpoint/2010/main" val="49344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15</a:t>
            </a:fld>
            <a:endParaRPr lang="en-US"/>
          </a:p>
        </p:txBody>
      </p:sp>
    </p:spTree>
    <p:extLst>
      <p:ext uri="{BB962C8B-B14F-4D97-AF65-F5344CB8AC3E}">
        <p14:creationId xmlns:p14="http://schemas.microsoft.com/office/powerpoint/2010/main" val="15301143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16</a:t>
            </a:fld>
            <a:endParaRPr lang="en-US"/>
          </a:p>
        </p:txBody>
      </p:sp>
    </p:spTree>
    <p:extLst>
      <p:ext uri="{BB962C8B-B14F-4D97-AF65-F5344CB8AC3E}">
        <p14:creationId xmlns:p14="http://schemas.microsoft.com/office/powerpoint/2010/main" val="1349667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17</a:t>
            </a:fld>
            <a:endParaRPr lang="en-US"/>
          </a:p>
        </p:txBody>
      </p:sp>
    </p:spTree>
    <p:extLst>
      <p:ext uri="{BB962C8B-B14F-4D97-AF65-F5344CB8AC3E}">
        <p14:creationId xmlns:p14="http://schemas.microsoft.com/office/powerpoint/2010/main" val="7008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18</a:t>
            </a:fld>
            <a:endParaRPr lang="en-US"/>
          </a:p>
        </p:txBody>
      </p:sp>
    </p:spTree>
    <p:extLst>
      <p:ext uri="{BB962C8B-B14F-4D97-AF65-F5344CB8AC3E}">
        <p14:creationId xmlns:p14="http://schemas.microsoft.com/office/powerpoint/2010/main" val="1118516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19</a:t>
            </a:fld>
            <a:endParaRPr lang="en-US"/>
          </a:p>
        </p:txBody>
      </p:sp>
    </p:spTree>
    <p:extLst>
      <p:ext uri="{BB962C8B-B14F-4D97-AF65-F5344CB8AC3E}">
        <p14:creationId xmlns:p14="http://schemas.microsoft.com/office/powerpoint/2010/main" val="3303638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20</a:t>
            </a:fld>
            <a:endParaRPr lang="en-US"/>
          </a:p>
        </p:txBody>
      </p:sp>
    </p:spTree>
    <p:extLst>
      <p:ext uri="{BB962C8B-B14F-4D97-AF65-F5344CB8AC3E}">
        <p14:creationId xmlns:p14="http://schemas.microsoft.com/office/powerpoint/2010/main" val="8697436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21</a:t>
            </a:fld>
            <a:endParaRPr lang="en-US"/>
          </a:p>
        </p:txBody>
      </p:sp>
    </p:spTree>
    <p:extLst>
      <p:ext uri="{BB962C8B-B14F-4D97-AF65-F5344CB8AC3E}">
        <p14:creationId xmlns:p14="http://schemas.microsoft.com/office/powerpoint/2010/main" val="32814118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22</a:t>
            </a:fld>
            <a:endParaRPr lang="en-US"/>
          </a:p>
        </p:txBody>
      </p:sp>
    </p:spTree>
    <p:extLst>
      <p:ext uri="{BB962C8B-B14F-4D97-AF65-F5344CB8AC3E}">
        <p14:creationId xmlns:p14="http://schemas.microsoft.com/office/powerpoint/2010/main" val="1527867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23</a:t>
            </a:fld>
            <a:endParaRPr lang="en-US"/>
          </a:p>
        </p:txBody>
      </p:sp>
    </p:spTree>
    <p:extLst>
      <p:ext uri="{BB962C8B-B14F-4D97-AF65-F5344CB8AC3E}">
        <p14:creationId xmlns:p14="http://schemas.microsoft.com/office/powerpoint/2010/main" val="18395633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24</a:t>
            </a:fld>
            <a:endParaRPr lang="en-US"/>
          </a:p>
        </p:txBody>
      </p:sp>
    </p:spTree>
    <p:extLst>
      <p:ext uri="{BB962C8B-B14F-4D97-AF65-F5344CB8AC3E}">
        <p14:creationId xmlns:p14="http://schemas.microsoft.com/office/powerpoint/2010/main" val="3534013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5</a:t>
            </a:fld>
            <a:endParaRPr lang="en-US"/>
          </a:p>
        </p:txBody>
      </p:sp>
    </p:spTree>
    <p:extLst>
      <p:ext uri="{BB962C8B-B14F-4D97-AF65-F5344CB8AC3E}">
        <p14:creationId xmlns:p14="http://schemas.microsoft.com/office/powerpoint/2010/main" val="26725384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25</a:t>
            </a:fld>
            <a:endParaRPr lang="en-US"/>
          </a:p>
        </p:txBody>
      </p:sp>
    </p:spTree>
    <p:extLst>
      <p:ext uri="{BB962C8B-B14F-4D97-AF65-F5344CB8AC3E}">
        <p14:creationId xmlns:p14="http://schemas.microsoft.com/office/powerpoint/2010/main" val="35823368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26</a:t>
            </a:fld>
            <a:endParaRPr lang="en-US"/>
          </a:p>
        </p:txBody>
      </p:sp>
    </p:spTree>
    <p:extLst>
      <p:ext uri="{BB962C8B-B14F-4D97-AF65-F5344CB8AC3E}">
        <p14:creationId xmlns:p14="http://schemas.microsoft.com/office/powerpoint/2010/main" val="2957810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27</a:t>
            </a:fld>
            <a:endParaRPr lang="en-US"/>
          </a:p>
        </p:txBody>
      </p:sp>
    </p:spTree>
    <p:extLst>
      <p:ext uri="{BB962C8B-B14F-4D97-AF65-F5344CB8AC3E}">
        <p14:creationId xmlns:p14="http://schemas.microsoft.com/office/powerpoint/2010/main" val="11036555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28</a:t>
            </a:fld>
            <a:endParaRPr lang="en-US"/>
          </a:p>
        </p:txBody>
      </p:sp>
    </p:spTree>
    <p:extLst>
      <p:ext uri="{BB962C8B-B14F-4D97-AF65-F5344CB8AC3E}">
        <p14:creationId xmlns:p14="http://schemas.microsoft.com/office/powerpoint/2010/main" val="40042648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29</a:t>
            </a:fld>
            <a:endParaRPr lang="en-US"/>
          </a:p>
        </p:txBody>
      </p:sp>
    </p:spTree>
    <p:extLst>
      <p:ext uri="{BB962C8B-B14F-4D97-AF65-F5344CB8AC3E}">
        <p14:creationId xmlns:p14="http://schemas.microsoft.com/office/powerpoint/2010/main" val="9174992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30</a:t>
            </a:fld>
            <a:endParaRPr lang="en-US"/>
          </a:p>
        </p:txBody>
      </p:sp>
    </p:spTree>
    <p:extLst>
      <p:ext uri="{BB962C8B-B14F-4D97-AF65-F5344CB8AC3E}">
        <p14:creationId xmlns:p14="http://schemas.microsoft.com/office/powerpoint/2010/main" val="38046785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31</a:t>
            </a:fld>
            <a:endParaRPr lang="en-US"/>
          </a:p>
        </p:txBody>
      </p:sp>
    </p:spTree>
    <p:extLst>
      <p:ext uri="{BB962C8B-B14F-4D97-AF65-F5344CB8AC3E}">
        <p14:creationId xmlns:p14="http://schemas.microsoft.com/office/powerpoint/2010/main" val="42607786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32</a:t>
            </a:fld>
            <a:endParaRPr lang="en-US"/>
          </a:p>
        </p:txBody>
      </p:sp>
    </p:spTree>
    <p:extLst>
      <p:ext uri="{BB962C8B-B14F-4D97-AF65-F5344CB8AC3E}">
        <p14:creationId xmlns:p14="http://schemas.microsoft.com/office/powerpoint/2010/main" val="35268094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34</a:t>
            </a:fld>
            <a:endParaRPr lang="en-US"/>
          </a:p>
        </p:txBody>
      </p:sp>
    </p:spTree>
    <p:extLst>
      <p:ext uri="{BB962C8B-B14F-4D97-AF65-F5344CB8AC3E}">
        <p14:creationId xmlns:p14="http://schemas.microsoft.com/office/powerpoint/2010/main" val="37943978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35</a:t>
            </a:fld>
            <a:endParaRPr lang="en-US"/>
          </a:p>
        </p:txBody>
      </p:sp>
    </p:spTree>
    <p:extLst>
      <p:ext uri="{BB962C8B-B14F-4D97-AF65-F5344CB8AC3E}">
        <p14:creationId xmlns:p14="http://schemas.microsoft.com/office/powerpoint/2010/main" val="369824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7</a:t>
            </a:fld>
            <a:endParaRPr lang="en-US"/>
          </a:p>
        </p:txBody>
      </p:sp>
    </p:spTree>
    <p:extLst>
      <p:ext uri="{BB962C8B-B14F-4D97-AF65-F5344CB8AC3E}">
        <p14:creationId xmlns:p14="http://schemas.microsoft.com/office/powerpoint/2010/main" val="26501042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36</a:t>
            </a:fld>
            <a:endParaRPr lang="en-US"/>
          </a:p>
        </p:txBody>
      </p:sp>
    </p:spTree>
    <p:extLst>
      <p:ext uri="{BB962C8B-B14F-4D97-AF65-F5344CB8AC3E}">
        <p14:creationId xmlns:p14="http://schemas.microsoft.com/office/powerpoint/2010/main" val="34460200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37</a:t>
            </a:fld>
            <a:endParaRPr lang="en-US"/>
          </a:p>
        </p:txBody>
      </p:sp>
    </p:spTree>
    <p:extLst>
      <p:ext uri="{BB962C8B-B14F-4D97-AF65-F5344CB8AC3E}">
        <p14:creationId xmlns:p14="http://schemas.microsoft.com/office/powerpoint/2010/main" val="42399563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38</a:t>
            </a:fld>
            <a:endParaRPr lang="en-US"/>
          </a:p>
        </p:txBody>
      </p:sp>
    </p:spTree>
    <p:extLst>
      <p:ext uri="{BB962C8B-B14F-4D97-AF65-F5344CB8AC3E}">
        <p14:creationId xmlns:p14="http://schemas.microsoft.com/office/powerpoint/2010/main" val="28201054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39</a:t>
            </a:fld>
            <a:endParaRPr lang="en-US"/>
          </a:p>
        </p:txBody>
      </p:sp>
    </p:spTree>
    <p:extLst>
      <p:ext uri="{BB962C8B-B14F-4D97-AF65-F5344CB8AC3E}">
        <p14:creationId xmlns:p14="http://schemas.microsoft.com/office/powerpoint/2010/main" val="29144836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40</a:t>
            </a:fld>
            <a:endParaRPr lang="en-US"/>
          </a:p>
        </p:txBody>
      </p:sp>
    </p:spTree>
    <p:extLst>
      <p:ext uri="{BB962C8B-B14F-4D97-AF65-F5344CB8AC3E}">
        <p14:creationId xmlns:p14="http://schemas.microsoft.com/office/powerpoint/2010/main" val="31066044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41</a:t>
            </a:fld>
            <a:endParaRPr lang="en-US"/>
          </a:p>
        </p:txBody>
      </p:sp>
    </p:spTree>
    <p:extLst>
      <p:ext uri="{BB962C8B-B14F-4D97-AF65-F5344CB8AC3E}">
        <p14:creationId xmlns:p14="http://schemas.microsoft.com/office/powerpoint/2010/main" val="38631248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42</a:t>
            </a:fld>
            <a:endParaRPr lang="en-US"/>
          </a:p>
        </p:txBody>
      </p:sp>
    </p:spTree>
    <p:extLst>
      <p:ext uri="{BB962C8B-B14F-4D97-AF65-F5344CB8AC3E}">
        <p14:creationId xmlns:p14="http://schemas.microsoft.com/office/powerpoint/2010/main" val="34907900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43</a:t>
            </a:fld>
            <a:endParaRPr lang="en-US"/>
          </a:p>
        </p:txBody>
      </p:sp>
    </p:spTree>
    <p:extLst>
      <p:ext uri="{BB962C8B-B14F-4D97-AF65-F5344CB8AC3E}">
        <p14:creationId xmlns:p14="http://schemas.microsoft.com/office/powerpoint/2010/main" val="11741511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44</a:t>
            </a:fld>
            <a:endParaRPr lang="en-US"/>
          </a:p>
        </p:txBody>
      </p:sp>
    </p:spTree>
    <p:extLst>
      <p:ext uri="{BB962C8B-B14F-4D97-AF65-F5344CB8AC3E}">
        <p14:creationId xmlns:p14="http://schemas.microsoft.com/office/powerpoint/2010/main" val="30508508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45</a:t>
            </a:fld>
            <a:endParaRPr lang="en-US"/>
          </a:p>
        </p:txBody>
      </p:sp>
    </p:spTree>
    <p:extLst>
      <p:ext uri="{BB962C8B-B14F-4D97-AF65-F5344CB8AC3E}">
        <p14:creationId xmlns:p14="http://schemas.microsoft.com/office/powerpoint/2010/main" val="1830816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8</a:t>
            </a:fld>
            <a:endParaRPr lang="en-US"/>
          </a:p>
        </p:txBody>
      </p:sp>
    </p:spTree>
    <p:extLst>
      <p:ext uri="{BB962C8B-B14F-4D97-AF65-F5344CB8AC3E}">
        <p14:creationId xmlns:p14="http://schemas.microsoft.com/office/powerpoint/2010/main" val="708995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9</a:t>
            </a:fld>
            <a:endParaRPr lang="en-US"/>
          </a:p>
        </p:txBody>
      </p:sp>
    </p:spTree>
    <p:extLst>
      <p:ext uri="{BB962C8B-B14F-4D97-AF65-F5344CB8AC3E}">
        <p14:creationId xmlns:p14="http://schemas.microsoft.com/office/powerpoint/2010/main" val="2627223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10</a:t>
            </a:fld>
            <a:endParaRPr lang="en-US"/>
          </a:p>
        </p:txBody>
      </p:sp>
    </p:spTree>
    <p:extLst>
      <p:ext uri="{BB962C8B-B14F-4D97-AF65-F5344CB8AC3E}">
        <p14:creationId xmlns:p14="http://schemas.microsoft.com/office/powerpoint/2010/main" val="2731580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12</a:t>
            </a:fld>
            <a:endParaRPr lang="en-US"/>
          </a:p>
        </p:txBody>
      </p:sp>
    </p:spTree>
    <p:extLst>
      <p:ext uri="{BB962C8B-B14F-4D97-AF65-F5344CB8AC3E}">
        <p14:creationId xmlns:p14="http://schemas.microsoft.com/office/powerpoint/2010/main" val="461126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13</a:t>
            </a:fld>
            <a:endParaRPr lang="en-US"/>
          </a:p>
        </p:txBody>
      </p:sp>
    </p:spTree>
    <p:extLst>
      <p:ext uri="{BB962C8B-B14F-4D97-AF65-F5344CB8AC3E}">
        <p14:creationId xmlns:p14="http://schemas.microsoft.com/office/powerpoint/2010/main" val="2151112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14</a:t>
            </a:fld>
            <a:endParaRPr lang="en-US"/>
          </a:p>
        </p:txBody>
      </p:sp>
    </p:spTree>
    <p:extLst>
      <p:ext uri="{BB962C8B-B14F-4D97-AF65-F5344CB8AC3E}">
        <p14:creationId xmlns:p14="http://schemas.microsoft.com/office/powerpoint/2010/main" val="72565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fld id="{12384005-2E08-43E1-9C11-67CB25D330ED}" type="datetime1">
              <a:rPr lang="en-US" smtClean="0"/>
              <a:t>5/18/2023</a:t>
            </a:fld>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0A2139E2-1186-4419-ACB2-2B2AE008037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fld id="{C42A80E5-DDF9-4F7E-9B90-13E1BE7D4CCC}" type="datetime1">
              <a:rPr lang="en-US" smtClean="0"/>
              <a:t>5/18/2023</a:t>
            </a:fld>
            <a:endParaRPr lang="en-US"/>
          </a:p>
        </p:txBody>
      </p:sp>
      <p:sp>
        <p:nvSpPr>
          <p:cNvPr id="6" name="Slide Number Placeholder 22"/>
          <p:cNvSpPr>
            <a:spLocks noGrp="1"/>
          </p:cNvSpPr>
          <p:nvPr>
            <p:ph type="sldNum" sz="quarter" idx="12"/>
          </p:nvPr>
        </p:nvSpPr>
        <p:spPr/>
        <p:txBody>
          <a:bodyPr/>
          <a:lstStyle>
            <a:lvl1pPr>
              <a:defRPr/>
            </a:lvl1pPr>
          </a:lstStyle>
          <a:p>
            <a:fld id="{0A2139E2-1186-4419-ACB2-2B2AE008037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p:spPr>
        <p:txBody>
          <a:bodyPr/>
          <a:lstStyle>
            <a:lvl1pPr>
              <a:defRPr/>
            </a:lvl1pPr>
          </a:lstStyle>
          <a:p>
            <a:fld id="{78211BA2-5E9B-425E-A554-98DA9302E3E7}" type="datetime1">
              <a:rPr lang="en-US" smtClean="0"/>
              <a:t>5/18/2023</a:t>
            </a:fld>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fld id="{0A2139E2-1186-4419-ACB2-2B2AE008037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fld id="{8AD94713-1A6A-4681-B3A3-5F63B3F25CD3}" type="datetime1">
              <a:rPr lang="en-US" smtClean="0"/>
              <a:t>5/18/2023</a:t>
            </a:fld>
            <a:endParaRPr lang="en-US"/>
          </a:p>
        </p:txBody>
      </p:sp>
      <p:sp>
        <p:nvSpPr>
          <p:cNvPr id="6" name="Slide Number Placeholder 22"/>
          <p:cNvSpPr>
            <a:spLocks noGrp="1"/>
          </p:cNvSpPr>
          <p:nvPr>
            <p:ph type="sldNum" sz="quarter" idx="12"/>
          </p:nvPr>
        </p:nvSpPr>
        <p:spPr/>
        <p:txBody>
          <a:bodyPr/>
          <a:lstStyle>
            <a:lvl1pPr>
              <a:defRPr/>
            </a:lvl1pPr>
          </a:lstStyle>
          <a:p>
            <a:fld id="{0A2139E2-1186-4419-ACB2-2B2AE008037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p:txBody>
          <a:bodyPr/>
          <a:lstStyle>
            <a:lvl1pPr>
              <a:defRPr/>
            </a:lvl1pPr>
          </a:lstStyle>
          <a:p>
            <a:fld id="{1294D988-DA0E-4CDE-8D4E-27FF09CEFBAE}" type="datetime1">
              <a:rPr lang="en-US" smtClean="0"/>
              <a:t>5/18/2023</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fld id="{0A2139E2-1186-4419-ACB2-2B2AE008037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p:txBody>
          <a:bodyPr rtlCol="0"/>
          <a:lstStyle>
            <a:lvl1pPr>
              <a:defRPr/>
            </a:lvl1pPr>
          </a:lstStyle>
          <a:p>
            <a:fld id="{28E77EAC-066D-4620-BC32-C2F4D5EAC853}" type="datetime1">
              <a:rPr lang="en-US" smtClean="0"/>
              <a:t>5/18/2023</a:t>
            </a:fld>
            <a:endParaRPr lang="en-US"/>
          </a:p>
        </p:txBody>
      </p:sp>
      <p:sp>
        <p:nvSpPr>
          <p:cNvPr id="6" name="Slide Number Placeholder 9"/>
          <p:cNvSpPr>
            <a:spLocks noGrp="1"/>
          </p:cNvSpPr>
          <p:nvPr>
            <p:ph type="sldNum" sz="quarter" idx="11"/>
          </p:nvPr>
        </p:nvSpPr>
        <p:spPr/>
        <p:txBody>
          <a:bodyPr rtlCol="0"/>
          <a:lstStyle>
            <a:lvl1pPr>
              <a:defRPr/>
            </a:lvl1pPr>
          </a:lstStyle>
          <a:p>
            <a:fld id="{0A2139E2-1186-4419-ACB2-2B2AE008037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p:txBody>
          <a:bodyPr rtlCol="0"/>
          <a:lstStyle>
            <a:lvl1pPr>
              <a:defRPr/>
            </a:lvl1pPr>
          </a:lstStyle>
          <a:p>
            <a:fld id="{27AAD679-3FF3-455A-8C8D-B0FD872174A8}" type="datetime1">
              <a:rPr lang="en-US" smtClean="0"/>
              <a:t>5/18/2023</a:t>
            </a:fld>
            <a:endParaRPr lang="en-US"/>
          </a:p>
        </p:txBody>
      </p:sp>
      <p:sp>
        <p:nvSpPr>
          <p:cNvPr id="8" name="Slide Number Placeholder 11"/>
          <p:cNvSpPr>
            <a:spLocks noGrp="1"/>
          </p:cNvSpPr>
          <p:nvPr>
            <p:ph type="sldNum" sz="quarter" idx="11"/>
          </p:nvPr>
        </p:nvSpPr>
        <p:spPr/>
        <p:txBody>
          <a:bodyPr rtlCol="0"/>
          <a:lstStyle>
            <a:lvl1pPr>
              <a:defRPr/>
            </a:lvl1pPr>
          </a:lstStyle>
          <a:p>
            <a:fld id="{0A2139E2-1186-4419-ACB2-2B2AE008037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fld id="{468342A8-3C9E-4CF0-A47F-839976BCF449}" type="datetime1">
              <a:rPr lang="en-US" smtClean="0"/>
              <a:t>5/18/2023</a:t>
            </a:fld>
            <a:endParaRPr lang="en-US"/>
          </a:p>
        </p:txBody>
      </p:sp>
      <p:sp>
        <p:nvSpPr>
          <p:cNvPr id="4" name="Footer Placeholder 2"/>
          <p:cNvSpPr>
            <a:spLocks noGrp="1"/>
          </p:cNvSpPr>
          <p:nvPr>
            <p:ph type="ftr" sz="quarter" idx="11"/>
          </p:nvPr>
        </p:nvSpPr>
        <p:spPr>
          <a:xfrm>
            <a:off x="609600" y="6248400"/>
            <a:ext cx="5421313" cy="365125"/>
          </a:xfrm>
        </p:spPr>
        <p:txBody>
          <a:bodyPr/>
          <a:lstStyle>
            <a:lvl1pPr>
              <a:defRPr/>
            </a:lvl1pPr>
          </a:lstStyle>
          <a:p>
            <a:r>
              <a:rPr lang="en-US"/>
              <a:t>CS380</a:t>
            </a:r>
          </a:p>
        </p:txBody>
      </p:sp>
      <p:sp>
        <p:nvSpPr>
          <p:cNvPr id="5" name="Slide Number Placeholder 22"/>
          <p:cNvSpPr>
            <a:spLocks noGrp="1"/>
          </p:cNvSpPr>
          <p:nvPr>
            <p:ph type="sldNum" sz="quarter" idx="12"/>
          </p:nvPr>
        </p:nvSpPr>
        <p:spPr/>
        <p:txBody>
          <a:bodyPr/>
          <a:lstStyle>
            <a:lvl1pPr>
              <a:defRPr/>
            </a:lvl1pPr>
          </a:lstStyle>
          <a:p>
            <a:fld id="{0A2139E2-1186-4419-ACB2-2B2AE008037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E48CC59-994B-4A9D-AEAC-ECDED7035542}" type="datetime1">
              <a:rPr lang="en-US" smtClean="0"/>
              <a:t>5/18/2023</a:t>
            </a:fld>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0A2139E2-1186-4419-ACB2-2B2AE008037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fld id="{E26264C4-1526-4E99-9710-D4A10EFD2BDF}" type="datetime1">
              <a:rPr lang="en-US" smtClean="0"/>
              <a:t>5/18/2023</a:t>
            </a:fld>
            <a:endParaRPr lang="en-US"/>
          </a:p>
        </p:txBody>
      </p:sp>
      <p:sp>
        <p:nvSpPr>
          <p:cNvPr id="7" name="Slide Number Placeholder 22"/>
          <p:cNvSpPr>
            <a:spLocks noGrp="1"/>
          </p:cNvSpPr>
          <p:nvPr>
            <p:ph type="sldNum" sz="quarter" idx="12"/>
          </p:nvPr>
        </p:nvSpPr>
        <p:spPr/>
        <p:txBody>
          <a:bodyPr/>
          <a:lstStyle>
            <a:lvl1pPr>
              <a:defRPr/>
            </a:lvl1pPr>
          </a:lstStyle>
          <a:p>
            <a:fld id="{0A2139E2-1186-4419-ACB2-2B2AE008037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fld id="{03C3F55B-928A-4CA6-A281-D233B9776CFA}" type="datetime1">
              <a:rPr lang="en-US" smtClean="0"/>
              <a:t>5/18/2023</a:t>
            </a:fld>
            <a:endParaRPr 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fld id="{0A2139E2-1186-4419-ACB2-2B2AE008037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cs typeface="+mn-cs"/>
              </a:defRPr>
            </a:lvl1pPr>
          </a:lstStyle>
          <a:p>
            <a:fld id="{3B530D05-AD1D-4A7E-A46A-2936AE4C7A82}" type="datetime1">
              <a:rPr lang="en-US" smtClean="0"/>
              <a:t>5/18/2023</a:t>
            </a:fld>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cs typeface="+mn-cs"/>
              </a:defRPr>
            </a:lvl1pPr>
          </a:lstStyle>
          <a:p>
            <a:fld id="{0A2139E2-1186-4419-ACB2-2B2AE008037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w Cen MT" panose="020B0602020104020603" pitchFamily="34" charset="0"/>
        </a:defRPr>
      </a:lvl2pPr>
      <a:lvl3pPr algn="l" rtl="0" eaLnBrk="1" fontAlgn="base" hangingPunct="1">
        <a:spcBef>
          <a:spcPct val="0"/>
        </a:spcBef>
        <a:spcAft>
          <a:spcPct val="0"/>
        </a:spcAft>
        <a:defRPr sz="4400">
          <a:solidFill>
            <a:schemeClr val="tx2"/>
          </a:solidFill>
          <a:latin typeface="Tw Cen MT" panose="020B0602020104020603" pitchFamily="34" charset="0"/>
        </a:defRPr>
      </a:lvl3pPr>
      <a:lvl4pPr algn="l" rtl="0" eaLnBrk="1" fontAlgn="base" hangingPunct="1">
        <a:spcBef>
          <a:spcPct val="0"/>
        </a:spcBef>
        <a:spcAft>
          <a:spcPct val="0"/>
        </a:spcAft>
        <a:defRPr sz="4400">
          <a:solidFill>
            <a:schemeClr val="tx2"/>
          </a:solidFill>
          <a:latin typeface="Tw Cen MT" panose="020B0602020104020603" pitchFamily="34" charset="0"/>
        </a:defRPr>
      </a:lvl4pPr>
      <a:lvl5pPr algn="l" rtl="0" eaLnBrk="1" fontAlgn="base" hangingPunct="1">
        <a:spcBef>
          <a:spcPct val="0"/>
        </a:spcBef>
        <a:spcAft>
          <a:spcPct val="0"/>
        </a:spcAft>
        <a:defRPr sz="4400">
          <a:solidFill>
            <a:schemeClr val="tx2"/>
          </a:solidFill>
          <a:latin typeface="Tw Cen MT" panose="020B0602020104020603" pitchFamily="34" charset="0"/>
        </a:defRPr>
      </a:lvl5pPr>
      <a:lvl6pPr marL="457200" algn="l" rtl="0" eaLnBrk="1" fontAlgn="base" hangingPunct="1">
        <a:spcBef>
          <a:spcPct val="0"/>
        </a:spcBef>
        <a:spcAft>
          <a:spcPct val="0"/>
        </a:spcAft>
        <a:defRPr sz="4400">
          <a:solidFill>
            <a:schemeClr val="tx2"/>
          </a:solidFill>
          <a:latin typeface="Tw Cen MT" panose="020B0602020104020603" pitchFamily="34" charset="0"/>
        </a:defRPr>
      </a:lvl6pPr>
      <a:lvl7pPr marL="914400" algn="l" rtl="0" eaLnBrk="1" fontAlgn="base" hangingPunct="1">
        <a:spcBef>
          <a:spcPct val="0"/>
        </a:spcBef>
        <a:spcAft>
          <a:spcPct val="0"/>
        </a:spcAft>
        <a:defRPr sz="4400">
          <a:solidFill>
            <a:schemeClr val="tx2"/>
          </a:solidFill>
          <a:latin typeface="Tw Cen MT" panose="020B0602020104020603" pitchFamily="34" charset="0"/>
        </a:defRPr>
      </a:lvl7pPr>
      <a:lvl8pPr marL="1371600" algn="l" rtl="0" eaLnBrk="1" fontAlgn="base" hangingPunct="1">
        <a:spcBef>
          <a:spcPct val="0"/>
        </a:spcBef>
        <a:spcAft>
          <a:spcPct val="0"/>
        </a:spcAft>
        <a:defRPr sz="4400">
          <a:solidFill>
            <a:schemeClr val="tx2"/>
          </a:solidFill>
          <a:latin typeface="Tw Cen MT" panose="020B0602020104020603" pitchFamily="34" charset="0"/>
        </a:defRPr>
      </a:lvl8pPr>
      <a:lvl9pPr marL="1828800" algn="l" rtl="0" eaLnBrk="1" fontAlgn="base" hangingPunct="1">
        <a:spcBef>
          <a:spcPct val="0"/>
        </a:spcBef>
        <a:spcAft>
          <a:spcPct val="0"/>
        </a:spcAft>
        <a:defRPr sz="4400">
          <a:solidFill>
            <a:schemeClr val="tx2"/>
          </a:solidFill>
          <a:latin typeface="Tw Cen MT" panose="020B0602020104020603" pitchFamily="34" charset="0"/>
        </a:defRPr>
      </a:lvl9pPr>
    </p:titleStyle>
    <p:bodyStyle>
      <a:lvl1pPr marL="319405" indent="-319405" algn="l" rtl="0" eaLnBrk="1" fontAlgn="base" hangingPunct="1">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40080" indent="-273050" algn="l" rtl="0" eaLnBrk="1" fontAlgn="base" hangingPunct="1">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A04DA3"/>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C4652D"/>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005" y="4038600"/>
            <a:ext cx="8672195" cy="1828800"/>
          </a:xfrm>
        </p:spPr>
        <p:txBody>
          <a:bodyPr/>
          <a:lstStyle/>
          <a:p>
            <a:r>
              <a:rPr dirty="0"/>
              <a:t>ITDO6014</a:t>
            </a:r>
            <a:br>
              <a:rPr lang="en-US" dirty="0"/>
            </a:br>
            <a:r>
              <a:rPr lang="en-IN" altLang="en-US" dirty="0"/>
              <a:t>Ethical Hacking and Forensics</a:t>
            </a:r>
          </a:p>
        </p:txBody>
      </p:sp>
      <p:sp>
        <p:nvSpPr>
          <p:cNvPr id="3" name="Subtitle 2"/>
          <p:cNvSpPr>
            <a:spLocks noGrp="1"/>
          </p:cNvSpPr>
          <p:nvPr>
            <p:ph type="subTitle" idx="1"/>
          </p:nvPr>
        </p:nvSpPr>
        <p:spPr/>
        <p:txBody>
          <a:bodyPr/>
          <a:lstStyle/>
          <a:p>
            <a:r>
              <a:rPr lang="en-IN" altLang="en-US" dirty="0"/>
              <a:t>Module 1: </a:t>
            </a:r>
            <a:r>
              <a:rPr lang="en-US"/>
              <a:t>Cybercrime and Ethical Hacking</a:t>
            </a:r>
            <a:endParaRPr lang="en-I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Types of cybercrimes</a:t>
            </a:r>
          </a:p>
        </p:txBody>
      </p:sp>
      <p:sp>
        <p:nvSpPr>
          <p:cNvPr id="3" name="Content Placeholder 2"/>
          <p:cNvSpPr>
            <a:spLocks noGrp="1"/>
          </p:cNvSpPr>
          <p:nvPr>
            <p:ph sz="quarter" idx="1"/>
          </p:nvPr>
        </p:nvSpPr>
        <p:spPr>
          <a:xfrm>
            <a:off x="233680" y="1589405"/>
            <a:ext cx="8778240" cy="4964430"/>
          </a:xfrm>
        </p:spPr>
        <p:txBody>
          <a:bodyPr/>
          <a:lstStyle/>
          <a:p>
            <a:r>
              <a:rPr sz="2600" dirty="0"/>
              <a:t>(2) Against Property</a:t>
            </a:r>
          </a:p>
          <a:p>
            <a:r>
              <a:rPr sz="2600" dirty="0"/>
              <a:t> (i) Credit Card Fraud : As the name suggests, this is a fraud that happens by the use of a credit card. This generally happens if someone gets to know the card number or the card gets stolen. </a:t>
            </a:r>
          </a:p>
          <a:p>
            <a:r>
              <a:rPr sz="2600" dirty="0"/>
              <a:t>(ii) Intellectual Property crimes : These include Software piracy: Illegal copying of programs, distribution of copies of software. Copyright infringement: Using copyrighted material without proper permission. Trademarks violations: Using trademarks and associated rights without permission of the actual holder. Theft of computer source code: Stealing, destroying or misusing the source code of a computer. </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C2C57-0328-92FB-BF69-DBF5F27FCAD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91F48C9-A314-3250-3649-E9D66FCE2926}"/>
              </a:ext>
            </a:extLst>
          </p:cNvPr>
          <p:cNvSpPr>
            <a:spLocks noGrp="1"/>
          </p:cNvSpPr>
          <p:nvPr>
            <p:ph sz="quarter" idx="1"/>
          </p:nvPr>
        </p:nvSpPr>
        <p:spPr/>
        <p:txBody>
          <a:bodyPr/>
          <a:lstStyle/>
          <a:p>
            <a:pPr marL="0" indent="0">
              <a:buNone/>
            </a:pPr>
            <a:r>
              <a:rPr lang="en-US" sz="2000" dirty="0"/>
              <a:t>Patent infringement- Unauthorized manufacturing, selling, or using a patented invention without the permission of the patent owner. This includes making, using, or selling a product or process that is covered by someone else's patent rights.</a:t>
            </a:r>
            <a:endParaRPr lang="en-IN" sz="2000" dirty="0"/>
          </a:p>
        </p:txBody>
      </p:sp>
      <p:sp>
        <p:nvSpPr>
          <p:cNvPr id="4" name="Slide Number Placeholder 3">
            <a:extLst>
              <a:ext uri="{FF2B5EF4-FFF2-40B4-BE49-F238E27FC236}">
                <a16:creationId xmlns:a16="http://schemas.microsoft.com/office/drawing/2014/main" id="{6CEEBA4A-4750-C5E4-93C9-87A3457004F0}"/>
              </a:ext>
            </a:extLst>
          </p:cNvPr>
          <p:cNvSpPr>
            <a:spLocks noGrp="1"/>
          </p:cNvSpPr>
          <p:nvPr>
            <p:ph type="sldNum" sz="quarter" idx="12"/>
          </p:nvPr>
        </p:nvSpPr>
        <p:spPr/>
        <p:txBody>
          <a:bodyPr/>
          <a:lstStyle/>
          <a:p>
            <a:fld id="{0A2139E2-1186-4419-ACB2-2B2AE0080376}" type="slidenum">
              <a:rPr lang="en-US" smtClean="0"/>
              <a:t>11</a:t>
            </a:fld>
            <a:endParaRPr lang="en-US"/>
          </a:p>
        </p:txBody>
      </p:sp>
    </p:spTree>
    <p:extLst>
      <p:ext uri="{BB962C8B-B14F-4D97-AF65-F5344CB8AC3E}">
        <p14:creationId xmlns:p14="http://schemas.microsoft.com/office/powerpoint/2010/main" val="3661602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Types of cybercrimes</a:t>
            </a:r>
          </a:p>
        </p:txBody>
      </p:sp>
      <p:sp>
        <p:nvSpPr>
          <p:cNvPr id="3" name="Content Placeholder 2"/>
          <p:cNvSpPr>
            <a:spLocks noGrp="1"/>
          </p:cNvSpPr>
          <p:nvPr>
            <p:ph sz="quarter" idx="1"/>
          </p:nvPr>
        </p:nvSpPr>
        <p:spPr>
          <a:xfrm>
            <a:off x="233680" y="1589405"/>
            <a:ext cx="8778240" cy="5142230"/>
          </a:xfrm>
        </p:spPr>
        <p:txBody>
          <a:bodyPr/>
          <a:lstStyle/>
          <a:p>
            <a:r>
              <a:rPr sz="2600" dirty="0">
                <a:sym typeface="+mn-ea"/>
              </a:rPr>
              <a:t>(iii) Internet time theft : This happens by the usage of the Internet hours by an unauthorized person which is actually paid by another person.</a:t>
            </a:r>
          </a:p>
          <a:p>
            <a:endParaRPr sz="2600" dirty="0"/>
          </a:p>
          <a:p>
            <a:r>
              <a:rPr sz="2600" dirty="0"/>
              <a:t>(3) Against Organisations </a:t>
            </a:r>
          </a:p>
          <a:p>
            <a:r>
              <a:rPr sz="2600" dirty="0"/>
              <a:t>(i) Unauthorized Accessing of Computer: Accessing the computer/network without permission from the owner. It can be of 2 forms: </a:t>
            </a:r>
          </a:p>
          <a:p>
            <a:r>
              <a:rPr sz="2600" dirty="0"/>
              <a:t>a) Changing/deleting data: Unauthorized changing of data. b) Computer voyeur: The criminal reads or copies confidential or proprietary information, but the data is neither deleted nor changed.</a:t>
            </a:r>
          </a:p>
          <a:p>
            <a:endParaRPr sz="26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Types of cybercrimes</a:t>
            </a:r>
          </a:p>
        </p:txBody>
      </p:sp>
      <p:sp>
        <p:nvSpPr>
          <p:cNvPr id="3" name="Content Placeholder 2"/>
          <p:cNvSpPr>
            <a:spLocks noGrp="1"/>
          </p:cNvSpPr>
          <p:nvPr>
            <p:ph sz="quarter" idx="1"/>
          </p:nvPr>
        </p:nvSpPr>
        <p:spPr>
          <a:xfrm>
            <a:off x="233680" y="1589405"/>
            <a:ext cx="8778240" cy="5142230"/>
          </a:xfrm>
        </p:spPr>
        <p:txBody>
          <a:bodyPr/>
          <a:lstStyle/>
          <a:p>
            <a:r>
              <a:rPr sz="2600" dirty="0">
                <a:sym typeface="+mn-ea"/>
              </a:rPr>
              <a:t>(ii) Denial Of Service : When Internet server is flooded with continuous bogus requests so as to denying legitimate users to use the server or to crash the server. </a:t>
            </a:r>
          </a:p>
          <a:p>
            <a:endParaRPr sz="2600" dirty="0">
              <a:sym typeface="+mn-ea"/>
            </a:endParaRPr>
          </a:p>
          <a:p>
            <a:r>
              <a:rPr sz="2600" dirty="0">
                <a:sym typeface="+mn-ea"/>
              </a:rPr>
              <a:t>(iii) Computer contamination / Virus attack : A computer virus is a computer program that can infect other computer programs by modifying them in such a way as to include a (possibly evolved) copy of it. Viruses can be file infecting or affecting boot sector of the computer. Worms, unlike viruses do not need the host to attach themselves to.</a:t>
            </a:r>
          </a:p>
          <a:p>
            <a:endParaRPr sz="2600" dirty="0">
              <a:sym typeface="+mn-ea"/>
            </a:endParaRP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Types of cybercrimes</a:t>
            </a:r>
          </a:p>
        </p:txBody>
      </p:sp>
      <p:sp>
        <p:nvSpPr>
          <p:cNvPr id="3" name="Content Placeholder 2"/>
          <p:cNvSpPr>
            <a:spLocks noGrp="1"/>
          </p:cNvSpPr>
          <p:nvPr>
            <p:ph sz="quarter" idx="1"/>
          </p:nvPr>
        </p:nvSpPr>
        <p:spPr>
          <a:xfrm>
            <a:off x="233680" y="1589405"/>
            <a:ext cx="8778240" cy="5142230"/>
          </a:xfrm>
        </p:spPr>
        <p:txBody>
          <a:bodyPr/>
          <a:lstStyle/>
          <a:p>
            <a:r>
              <a:rPr sz="2600" dirty="0">
                <a:sym typeface="+mn-ea"/>
              </a:rPr>
              <a:t>(iv) Email Bombing : Sending large numbers of mails to the individual or company or mail servers thereby ultimately resulting into crashing. </a:t>
            </a:r>
          </a:p>
          <a:p>
            <a:r>
              <a:rPr sz="2600" dirty="0">
                <a:sym typeface="+mn-ea"/>
              </a:rPr>
              <a:t>(v) Salami Attack : When negligible amounts are removed &amp; accumulated in to something larger. These attacks are used for the commission of financial crimes. </a:t>
            </a:r>
          </a:p>
          <a:p>
            <a:r>
              <a:rPr sz="2600" dirty="0">
                <a:sym typeface="+mn-ea"/>
              </a:rPr>
              <a:t>(vi) Logic Bomb : It is an event dependent program. As soon as the designated event occurs, it crashes the computer, release a virus or any other harmful possibilities.</a:t>
            </a:r>
          </a:p>
          <a:p>
            <a:endParaRPr sz="2600" dirty="0">
              <a:sym typeface="+mn-ea"/>
            </a:endParaRP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Types of cybercrimes</a:t>
            </a:r>
          </a:p>
        </p:txBody>
      </p:sp>
      <p:sp>
        <p:nvSpPr>
          <p:cNvPr id="3" name="Content Placeholder 2"/>
          <p:cNvSpPr>
            <a:spLocks noGrp="1"/>
          </p:cNvSpPr>
          <p:nvPr>
            <p:ph sz="quarter" idx="1"/>
          </p:nvPr>
        </p:nvSpPr>
        <p:spPr>
          <a:xfrm>
            <a:off x="233680" y="1589405"/>
            <a:ext cx="8778240" cy="5142230"/>
          </a:xfrm>
        </p:spPr>
        <p:txBody>
          <a:bodyPr/>
          <a:lstStyle/>
          <a:p>
            <a:r>
              <a:rPr sz="2600" dirty="0">
                <a:sym typeface="+mn-ea"/>
              </a:rPr>
              <a:t>(vii) Trojan Horse : This is an unauthorized program which functions from inside what seems to be an authorized program, thereby concealing what it is actually doing. </a:t>
            </a:r>
          </a:p>
          <a:p>
            <a:endParaRPr sz="2600" dirty="0">
              <a:sym typeface="+mn-ea"/>
            </a:endParaRPr>
          </a:p>
          <a:p>
            <a:r>
              <a:rPr sz="2600" dirty="0">
                <a:sym typeface="+mn-ea"/>
              </a:rPr>
              <a:t>(viii) Data diddling : This kind of an attack involves altering raw data just before it is processed by a computer and then changing it back after the processing is completed.</a:t>
            </a:r>
          </a:p>
          <a:p>
            <a:endParaRPr sz="2600" dirty="0">
              <a:sym typeface="+mn-ea"/>
            </a:endParaRP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Types of cybercrimes</a:t>
            </a:r>
          </a:p>
        </p:txBody>
      </p:sp>
      <p:sp>
        <p:nvSpPr>
          <p:cNvPr id="3" name="Content Placeholder 2"/>
          <p:cNvSpPr>
            <a:spLocks noGrp="1"/>
          </p:cNvSpPr>
          <p:nvPr>
            <p:ph sz="quarter" idx="1"/>
          </p:nvPr>
        </p:nvSpPr>
        <p:spPr>
          <a:xfrm>
            <a:off x="233680" y="1589405"/>
            <a:ext cx="8778240" cy="5142230"/>
          </a:xfrm>
        </p:spPr>
        <p:txBody>
          <a:bodyPr/>
          <a:lstStyle/>
          <a:p>
            <a:r>
              <a:rPr sz="2600" dirty="0">
                <a:sym typeface="+mn-ea"/>
              </a:rPr>
              <a:t>(4) Against Society </a:t>
            </a:r>
          </a:p>
          <a:p>
            <a:r>
              <a:rPr sz="2600" dirty="0">
                <a:sym typeface="+mn-ea"/>
              </a:rPr>
              <a:t>(i) Forgery : Currency notes, revenue stamps, mark sheets etc. can be forged using computers and high quality scanners and printers. </a:t>
            </a:r>
          </a:p>
          <a:p>
            <a:r>
              <a:rPr sz="2600" dirty="0">
                <a:sym typeface="+mn-ea"/>
              </a:rPr>
              <a:t>(ii) Cyber Terrorism : Use of computer resources to intimidate or coerce people and carry out the activities of terrorism. </a:t>
            </a:r>
          </a:p>
          <a:p>
            <a:r>
              <a:rPr sz="2600" dirty="0">
                <a:sym typeface="+mn-ea"/>
              </a:rPr>
              <a:t>(iii) Web Jacking : Hackers gain access and control over the website of another, even they change the content of website for fulfilling political objective or for money.</a:t>
            </a:r>
          </a:p>
          <a:p>
            <a:endParaRPr sz="2600" dirty="0">
              <a:sym typeface="+mn-ea"/>
            </a:endParaRP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Types of cybercrimes</a:t>
            </a:r>
          </a:p>
        </p:txBody>
      </p:sp>
      <p:sp>
        <p:nvSpPr>
          <p:cNvPr id="3" name="Content Placeholder 2"/>
          <p:cNvSpPr>
            <a:spLocks noGrp="1"/>
          </p:cNvSpPr>
          <p:nvPr>
            <p:ph sz="quarter" idx="1"/>
          </p:nvPr>
        </p:nvSpPr>
        <p:spPr>
          <a:xfrm>
            <a:off x="233680" y="1589405"/>
            <a:ext cx="8778240" cy="4964430"/>
          </a:xfrm>
        </p:spPr>
        <p:txBody>
          <a:bodyPr/>
          <a:lstStyle/>
          <a:p>
            <a:r>
              <a:rPr sz="2600" b="1" u="sng" dirty="0"/>
              <a:t>Cyberbullying</a:t>
            </a:r>
            <a:r>
              <a:rPr sz="2600" dirty="0"/>
              <a:t>: Bullying an individual online is referred to as cyberbullying. Cyberbullying includes any threat to a person’s safety, coercion of a person to say or do anything, and expressions of hatred or subjectivity against someone. While children are more likely to be victims of cyberbullying, adults are not exempt. According to a survey, 40% of polled teens said they had encountered online harassment, while 24% of adults aged 26–35 said they had experienced cyberbullying.</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Types of cybercrimes</a:t>
            </a:r>
          </a:p>
        </p:txBody>
      </p:sp>
      <p:sp>
        <p:nvSpPr>
          <p:cNvPr id="3" name="Content Placeholder 2"/>
          <p:cNvSpPr>
            <a:spLocks noGrp="1"/>
          </p:cNvSpPr>
          <p:nvPr>
            <p:ph sz="quarter" idx="1"/>
          </p:nvPr>
        </p:nvSpPr>
        <p:spPr>
          <a:xfrm>
            <a:off x="233680" y="1589405"/>
            <a:ext cx="8778240" cy="4964430"/>
          </a:xfrm>
        </p:spPr>
        <p:txBody>
          <a:bodyPr/>
          <a:lstStyle/>
          <a:p>
            <a:r>
              <a:rPr sz="2600" b="1" u="sng" dirty="0"/>
              <a:t>Malware</a:t>
            </a:r>
            <a:r>
              <a:rPr sz="2600" dirty="0"/>
              <a:t>: Malware is a term that refers to any software program that is meant to infiltrate or harm a device. Viruses are a type of software that falls under the malware category. Viruses may cause a range of problems once they enter a device. They may delete files, record your keystrokes, erase your disk drive, or otherwise corrupt your data.</a:t>
            </a:r>
          </a:p>
          <a:p>
            <a:r>
              <a:rPr sz="2600" b="1" u="sng" dirty="0"/>
              <a:t>Phishing:</a:t>
            </a:r>
            <a:r>
              <a:rPr sz="2600" dirty="0"/>
              <a:t> Phishing happens when fraudsters act as an organisation in order to dupe victims into disclosing important information. Scare techniques, such as notifying the victim that their bank account or personal device is under assault, are frequently used by cybercriminals to effectively fulfil their phishing aims.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Types of cybercrimes</a:t>
            </a:r>
          </a:p>
        </p:txBody>
      </p:sp>
      <p:sp>
        <p:nvSpPr>
          <p:cNvPr id="3" name="Content Placeholder 2"/>
          <p:cNvSpPr>
            <a:spLocks noGrp="1"/>
          </p:cNvSpPr>
          <p:nvPr>
            <p:ph sz="quarter" idx="1"/>
          </p:nvPr>
        </p:nvSpPr>
        <p:spPr>
          <a:xfrm>
            <a:off x="233680" y="1589405"/>
            <a:ext cx="8778240" cy="4964430"/>
          </a:xfrm>
        </p:spPr>
        <p:txBody>
          <a:bodyPr/>
          <a:lstStyle/>
          <a:p>
            <a:r>
              <a:rPr sz="2600" b="1" u="sng" dirty="0"/>
              <a:t>Extortion via the internet:</a:t>
            </a:r>
            <a:r>
              <a:rPr sz="2600" dirty="0"/>
              <a:t> Cyber extortion is a type of blackmail that takes place through the internet. In these occurrences, cybercriminals target or try to harm the person and demand pay or a reaction in order to halt their threats.</a:t>
            </a:r>
          </a:p>
          <a:p>
            <a:r>
              <a:rPr sz="2600" b="1" u="sng" dirty="0"/>
              <a:t>Ransomware:</a:t>
            </a:r>
            <a:r>
              <a:rPr sz="2600" dirty="0"/>
              <a:t> Ransomware is a sort of cyber extortion that uses malware to achieve its purpose. This software threatens to disclose the victim’s data or to block the user from retrieving his/her data unless the cybercriminal gets a predetermined sum of money.</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Objectives</a:t>
            </a:r>
          </a:p>
        </p:txBody>
      </p:sp>
      <p:sp>
        <p:nvSpPr>
          <p:cNvPr id="3" name="Content Placeholder 2"/>
          <p:cNvSpPr>
            <a:spLocks noGrp="1"/>
          </p:cNvSpPr>
          <p:nvPr>
            <p:ph sz="quarter" idx="1"/>
          </p:nvPr>
        </p:nvSpPr>
        <p:spPr>
          <a:xfrm>
            <a:off x="149860" y="1676400"/>
            <a:ext cx="9037955" cy="4897755"/>
          </a:xfrm>
        </p:spPr>
        <p:txBody>
          <a:bodyPr/>
          <a:lstStyle/>
          <a:p>
            <a:pPr lvl="1"/>
            <a:r>
              <a:rPr dirty="0"/>
              <a:t>1 To understand the concept of cybercrime and principles behind ethical hacking. </a:t>
            </a:r>
          </a:p>
          <a:p>
            <a:pPr lvl="1"/>
            <a:r>
              <a:rPr dirty="0"/>
              <a:t>2 To explore the fundamentals of digital forensics, digital evidence and incident response.</a:t>
            </a:r>
          </a:p>
          <a:p>
            <a:pPr lvl="1"/>
            <a:r>
              <a:rPr dirty="0"/>
              <a:t>3 To learn the tools and techniques required for computer forensics. </a:t>
            </a:r>
          </a:p>
          <a:p>
            <a:pPr lvl="1"/>
            <a:r>
              <a:rPr dirty="0"/>
              <a:t>4 To understand the network attacks and tools and techniques required to perform network </a:t>
            </a:r>
          </a:p>
          <a:p>
            <a:pPr lvl="1"/>
            <a:r>
              <a:rPr dirty="0"/>
              <a:t>forensics. </a:t>
            </a:r>
          </a:p>
          <a:p>
            <a:pPr lvl="1"/>
            <a:r>
              <a:rPr dirty="0"/>
              <a:t>5 To learn how to investigate attacks on mobile platforms.</a:t>
            </a:r>
          </a:p>
          <a:p>
            <a:pPr lvl="1"/>
            <a:r>
              <a:rPr dirty="0"/>
              <a:t>6 To generate a forensics report after investigation.</a:t>
            </a:r>
          </a:p>
        </p:txBody>
      </p:sp>
      <p:sp>
        <p:nvSpPr>
          <p:cNvPr id="5" name="Slide Number Placeholder 4"/>
          <p:cNvSpPr>
            <a:spLocks noGrp="1"/>
          </p:cNvSpPr>
          <p:nvPr>
            <p:ph type="sldNum" sz="quarter" idx="12"/>
          </p:nvPr>
        </p:nvSpPr>
        <p:spPr/>
        <p:txBody>
          <a:bodyPr>
            <a:normAutofit fontScale="85000" lnSpcReduction="20000"/>
          </a:bodyPr>
          <a:lstStyle/>
          <a:p>
            <a:r>
              <a:rPr lang="en-US" dirty="0"/>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Types of cybercrimes</a:t>
            </a:r>
          </a:p>
        </p:txBody>
      </p:sp>
      <p:sp>
        <p:nvSpPr>
          <p:cNvPr id="3" name="Content Placeholder 2"/>
          <p:cNvSpPr>
            <a:spLocks noGrp="1"/>
          </p:cNvSpPr>
          <p:nvPr>
            <p:ph sz="quarter" idx="1"/>
          </p:nvPr>
        </p:nvSpPr>
        <p:spPr>
          <a:xfrm>
            <a:off x="44450" y="1589405"/>
            <a:ext cx="9039860" cy="5161280"/>
          </a:xfrm>
        </p:spPr>
        <p:txBody>
          <a:bodyPr/>
          <a:lstStyle/>
          <a:p>
            <a:r>
              <a:rPr sz="2600" b="1" u="sng" dirty="0"/>
              <a:t>Cyber spying:</a:t>
            </a:r>
            <a:r>
              <a:rPr sz="2600" dirty="0"/>
              <a:t> Cyber spying occurs when hackers target a public or private entity’s network in order to gain access to classified data, private information, or intellectual property.  Cybercriminals may utilise the sensitive information they discover for a variety of purposes, including blackmail, extortion, public humiliation, and monetary gain.</a:t>
            </a:r>
          </a:p>
          <a:p>
            <a:r>
              <a:rPr sz="2600" b="1" dirty="0"/>
              <a:t>Spyware:</a:t>
            </a:r>
            <a:r>
              <a:rPr sz="2600" dirty="0"/>
              <a:t> Spyware is a software that cybercriminals employ to monitor and record their victims’ actions and personal information. Often, a victim unintentionally downloads spyware onto their device, giving a cybercriminal unwitting access to their data. Cybercriminals can access a victim’s credit card data, passwords, web cam, and microphone depending on the type of spyware employed.</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Types of cybercrimes</a:t>
            </a:r>
          </a:p>
        </p:txBody>
      </p:sp>
      <p:sp>
        <p:nvSpPr>
          <p:cNvPr id="3" name="Content Placeholder 2"/>
          <p:cNvSpPr>
            <a:spLocks noGrp="1"/>
          </p:cNvSpPr>
          <p:nvPr>
            <p:ph sz="quarter" idx="1"/>
          </p:nvPr>
        </p:nvSpPr>
        <p:spPr>
          <a:xfrm>
            <a:off x="44450" y="1589405"/>
            <a:ext cx="9039860" cy="5161280"/>
          </a:xfrm>
        </p:spPr>
        <p:txBody>
          <a:bodyPr/>
          <a:lstStyle/>
          <a:p>
            <a:r>
              <a:rPr sz="2600" b="1" u="sng" dirty="0"/>
              <a:t>Adware:</a:t>
            </a:r>
            <a:r>
              <a:rPr sz="2600" dirty="0"/>
              <a:t> Adware is software that you may unintentionally download and install when installing another program. Every time someone views or clicks on an advertisement window, the developers of adware programs profit financially from their actions on people’s computers. Although some adware software is lawful and innocuous, others are invasive due to the type and number of ads they display. Many nations consider some adware applications to be unlawful because they contain spyware, malware, and other dangerous software.</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Types of cybercrimes</a:t>
            </a:r>
          </a:p>
        </p:txBody>
      </p:sp>
      <p:sp>
        <p:nvSpPr>
          <p:cNvPr id="3" name="Content Placeholder 2"/>
          <p:cNvSpPr>
            <a:spLocks noGrp="1"/>
          </p:cNvSpPr>
          <p:nvPr>
            <p:ph sz="quarter" idx="1"/>
          </p:nvPr>
        </p:nvSpPr>
        <p:spPr>
          <a:xfrm>
            <a:off x="44450" y="1589405"/>
            <a:ext cx="9039860" cy="5161280"/>
          </a:xfrm>
        </p:spPr>
        <p:txBody>
          <a:bodyPr/>
          <a:lstStyle/>
          <a:p>
            <a:r>
              <a:rPr sz="2600" b="1" u="sng" dirty="0"/>
              <a:t>Botnets</a:t>
            </a:r>
            <a:r>
              <a:rPr sz="2600" dirty="0"/>
              <a:t>: Botnets are malware-infected computer networks. Malicious hackers infiltrate and gain control of these machines in order to do things online without the user’s consent, allowing them to commit fraudulent crimes while remaining undetected. They may send spam emails and conduct targeted hacks into a company’s assets, financial records, data analyses, and other vital information.</a:t>
            </a:r>
          </a:p>
          <a:p>
            <a:r>
              <a:rPr sz="2600" b="1" u="sng" dirty="0"/>
              <a:t>Dating hoodwinks:</a:t>
            </a:r>
            <a:r>
              <a:rPr sz="2600" dirty="0"/>
              <a:t> Some hackers utilise dating websites, chat rooms, and online dating apps to pose as possible mates and attract people in order to have access to their data. </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Types of cybercrimes</a:t>
            </a:r>
          </a:p>
        </p:txBody>
      </p:sp>
      <p:sp>
        <p:nvSpPr>
          <p:cNvPr id="3" name="Content Placeholder 2"/>
          <p:cNvSpPr>
            <a:spLocks noGrp="1"/>
          </p:cNvSpPr>
          <p:nvPr>
            <p:ph sz="quarter" idx="1"/>
          </p:nvPr>
        </p:nvSpPr>
        <p:spPr>
          <a:xfrm>
            <a:off x="44450" y="1589405"/>
            <a:ext cx="9039860" cy="5161280"/>
          </a:xfrm>
        </p:spPr>
        <p:txBody>
          <a:bodyPr/>
          <a:lstStyle/>
          <a:p>
            <a:r>
              <a:rPr sz="2600" b="1" u="sng" dirty="0"/>
              <a:t>Hacking:</a:t>
            </a:r>
            <a:r>
              <a:rPr sz="2600" dirty="0"/>
              <a:t> Any illegal access to a computer system is generally referred to as hacking. When a hacker gains unauthorised access to a company’s or an individual’s computers and networks, they can obtain access to important corporate information as well as personal and private data. Despite this, not all hackers are crooks. Some “white hat” hackers are employed by software businesses to identify faults and gaps in their surveillance systems. These hackers get into a company’s network in order to uncover existing holes in their clients’ systems and provide fixes to such issues.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Protection against cybercrime</a:t>
            </a:r>
          </a:p>
        </p:txBody>
      </p:sp>
      <p:sp>
        <p:nvSpPr>
          <p:cNvPr id="3" name="Content Placeholder 2"/>
          <p:cNvSpPr>
            <a:spLocks noGrp="1"/>
          </p:cNvSpPr>
          <p:nvPr>
            <p:ph sz="quarter" idx="1"/>
          </p:nvPr>
        </p:nvSpPr>
        <p:spPr>
          <a:xfrm>
            <a:off x="44450" y="1589405"/>
            <a:ext cx="9039860" cy="5161280"/>
          </a:xfrm>
        </p:spPr>
        <p:txBody>
          <a:bodyPr/>
          <a:lstStyle/>
          <a:p>
            <a:r>
              <a:rPr sz="2600" dirty="0"/>
              <a:t>In order to protect ourselves from the perils of cybercrime, the following preventative actions can be taken:</a:t>
            </a:r>
          </a:p>
          <a:p>
            <a:endParaRPr sz="2600" dirty="0"/>
          </a:p>
          <a:p>
            <a:r>
              <a:rPr sz="2600" dirty="0"/>
              <a:t>It is required to install an antivirus program. An antivirus program is designed to safeguard users against cybercrime. Modern programs monitor the machine’s data for harmful content and give real-time security against dangers like phishing.</a:t>
            </a:r>
          </a:p>
          <a:p>
            <a:r>
              <a:rPr sz="2600" dirty="0"/>
              <a:t>Making use of a Virtual Private Network. A VPN connection will protect your online privacy.   It’s an important tool for privacy, which protects people from identity theft.</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Protection against cybercrime</a:t>
            </a:r>
          </a:p>
        </p:txBody>
      </p:sp>
      <p:sp>
        <p:nvSpPr>
          <p:cNvPr id="3" name="Content Placeholder 2"/>
          <p:cNvSpPr>
            <a:spLocks noGrp="1"/>
          </p:cNvSpPr>
          <p:nvPr>
            <p:ph sz="quarter" idx="1"/>
          </p:nvPr>
        </p:nvSpPr>
        <p:spPr>
          <a:xfrm>
            <a:off x="44450" y="1589405"/>
            <a:ext cx="9039860" cy="5161280"/>
          </a:xfrm>
        </p:spPr>
        <p:txBody>
          <a:bodyPr/>
          <a:lstStyle/>
          <a:p>
            <a:r>
              <a:rPr sz="2600" dirty="0"/>
              <a:t>In order to protect ourselves from the perils of cybercrime, the following preventative actions can be taken:</a:t>
            </a:r>
          </a:p>
          <a:p>
            <a:endParaRPr sz="2600" dirty="0"/>
          </a:p>
          <a:p>
            <a:r>
              <a:rPr sz="2600" dirty="0"/>
              <a:t>Unsolicited emails, text messages, and phone calls should be avoided, especially if they utilise the crisis to coerce people into circumventing standard security safeguards.</a:t>
            </a:r>
          </a:p>
          <a:p>
            <a:r>
              <a:rPr sz="2600" dirty="0"/>
              <a:t>Change the Wi-Fi network’s default password to something more secure. Limit the number of devices that may connect to the Wi-Fi network and only allow trustworthy devices to connect.</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Protection against cybercrime</a:t>
            </a:r>
          </a:p>
        </p:txBody>
      </p:sp>
      <p:sp>
        <p:nvSpPr>
          <p:cNvPr id="3" name="Content Placeholder 2"/>
          <p:cNvSpPr>
            <a:spLocks noGrp="1"/>
          </p:cNvSpPr>
          <p:nvPr>
            <p:ph sz="quarter" idx="1"/>
          </p:nvPr>
        </p:nvSpPr>
        <p:spPr>
          <a:xfrm>
            <a:off x="44450" y="1589405"/>
            <a:ext cx="9039860" cy="5161280"/>
          </a:xfrm>
        </p:spPr>
        <p:txBody>
          <a:bodyPr/>
          <a:lstStyle/>
          <a:p>
            <a:r>
              <a:rPr sz="2600" dirty="0"/>
              <a:t>In order to protect ourselves from the perils of cybercrime, the following preventative actions can be taken:</a:t>
            </a:r>
          </a:p>
          <a:p>
            <a:endParaRPr sz="2600" dirty="0"/>
          </a:p>
          <a:p>
            <a:r>
              <a:rPr sz="2600" dirty="0"/>
              <a:t>Use lengthy and complicated passwords that incorporate numbers, letters, and special characters.</a:t>
            </a:r>
          </a:p>
          <a:p>
            <a:r>
              <a:rPr sz="2600" dirty="0"/>
              <a:t>Make sure to update all the systems and programs</a:t>
            </a:r>
            <a:r>
              <a:rPr lang="en-IN" sz="2600" dirty="0"/>
              <a:t> so that new security fixes can be implemented.</a:t>
            </a:r>
            <a:endParaRPr sz="2600" dirty="0"/>
          </a:p>
          <a:p>
            <a:r>
              <a:rPr sz="2600" dirty="0"/>
              <a:t>Data backup should be a routine procedure since data may be quickly destroyed, infected, or manipulated.</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Prevention against cybercrime</a:t>
            </a:r>
          </a:p>
        </p:txBody>
      </p:sp>
      <p:sp>
        <p:nvSpPr>
          <p:cNvPr id="3" name="Content Placeholder 2"/>
          <p:cNvSpPr>
            <a:spLocks noGrp="1"/>
          </p:cNvSpPr>
          <p:nvPr>
            <p:ph sz="quarter" idx="1"/>
          </p:nvPr>
        </p:nvSpPr>
        <p:spPr>
          <a:xfrm>
            <a:off x="44450" y="1589405"/>
            <a:ext cx="9039860" cy="5161280"/>
          </a:xfrm>
        </p:spPr>
        <p:txBody>
          <a:bodyPr/>
          <a:lstStyle/>
          <a:p>
            <a:r>
              <a:rPr sz="2600" b="1" u="sng" dirty="0"/>
              <a:t>Use complex passwords:</a:t>
            </a:r>
            <a:r>
              <a:rPr sz="2600" dirty="0"/>
              <a:t> Use various login details combinations for separate accounts and avoid writing them down.</a:t>
            </a:r>
          </a:p>
          <a:p>
            <a:r>
              <a:rPr sz="2600" b="1" u="sng" dirty="0"/>
              <a:t>Keeping online profiles secret:</a:t>
            </a:r>
            <a:r>
              <a:rPr sz="2600" dirty="0"/>
              <a:t> Make sure to keep your social networking profiles (Facebook, Twitter, YouTube, and so on) private. Make sure to double-check your security settings. Take caution with the information you put on the internet. Once it’s on the Internet, it’s there for good.</a:t>
            </a:r>
          </a:p>
          <a:p>
            <a:r>
              <a:rPr sz="2600" b="1" u="sng" dirty="0"/>
              <a:t>Safeguarding data:</a:t>
            </a:r>
            <a:r>
              <a:rPr sz="2600" dirty="0"/>
              <a:t> Encrypt sensitive files such as financial documents and tax returns, to protect your data.</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Prevention against cybercrime</a:t>
            </a:r>
          </a:p>
        </p:txBody>
      </p:sp>
      <p:sp>
        <p:nvSpPr>
          <p:cNvPr id="3" name="Content Placeholder 2"/>
          <p:cNvSpPr>
            <a:spLocks noGrp="1"/>
          </p:cNvSpPr>
          <p:nvPr>
            <p:ph sz="quarter" idx="1"/>
          </p:nvPr>
        </p:nvSpPr>
        <p:spPr>
          <a:xfrm>
            <a:off x="44450" y="1589405"/>
            <a:ext cx="9039860" cy="5161280"/>
          </a:xfrm>
        </p:spPr>
        <p:txBody>
          <a:bodyPr/>
          <a:lstStyle/>
          <a:p>
            <a:r>
              <a:rPr sz="2600" b="1" u="sng" dirty="0"/>
              <a:t>Safeguard mobile devices:</a:t>
            </a:r>
            <a:r>
              <a:rPr sz="2600" dirty="0"/>
              <a:t> Many individuals are unaware that their mobile devices are exposed to dangerous software such as computer viruses. An individual should only download software from reputable sites. It is also critical that your operating system is kept up to date. Install anti-virus software and utilize a secure lock screen in addition. Otherwise, if you misplace your phone or lay it down for a few seconds, anyone may see all of your personal information on it. Someone may even install malicious software that uses GPS to follow your every step.</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Prevention against cybercrime</a:t>
            </a:r>
          </a:p>
        </p:txBody>
      </p:sp>
      <p:sp>
        <p:nvSpPr>
          <p:cNvPr id="3" name="Content Placeholder 2"/>
          <p:cNvSpPr>
            <a:spLocks noGrp="1"/>
          </p:cNvSpPr>
          <p:nvPr>
            <p:ph sz="quarter" idx="1"/>
          </p:nvPr>
        </p:nvSpPr>
        <p:spPr>
          <a:xfrm>
            <a:off x="44450" y="1589405"/>
            <a:ext cx="9039860" cy="5161280"/>
          </a:xfrm>
        </p:spPr>
        <p:txBody>
          <a:bodyPr/>
          <a:lstStyle/>
          <a:p>
            <a:r>
              <a:rPr sz="2600" b="1" u="sng" dirty="0"/>
              <a:t>Secure online identity:</a:t>
            </a:r>
            <a:r>
              <a:rPr sz="2600" dirty="0"/>
              <a:t> When it comes to protecting one’s identity online, an individual should be vigilant. When providing personal information such as your name, address, phone number, and/or financial information on the Internet, you must exercise extreme caution. While making an online purchase, etc., be sure to check whether the websites are safe. This includes turning on your privacy settings while using or visiting social networking sites.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a:t>
            </a:r>
            <a:r>
              <a:rPr lang="en-IN" altLang="en-US" dirty="0"/>
              <a:t>utcomes</a:t>
            </a:r>
            <a:r>
              <a:rPr lang="en-US" dirty="0"/>
              <a:t> </a:t>
            </a:r>
          </a:p>
        </p:txBody>
      </p:sp>
      <p:sp>
        <p:nvSpPr>
          <p:cNvPr id="3" name="Content Placeholder 2"/>
          <p:cNvSpPr>
            <a:spLocks noGrp="1"/>
          </p:cNvSpPr>
          <p:nvPr>
            <p:ph sz="quarter" idx="1"/>
          </p:nvPr>
        </p:nvSpPr>
        <p:spPr>
          <a:xfrm>
            <a:off x="284480" y="1600200"/>
            <a:ext cx="8725535" cy="4921250"/>
          </a:xfrm>
        </p:spPr>
        <p:txBody>
          <a:bodyPr/>
          <a:lstStyle/>
          <a:p>
            <a:r>
              <a:rPr lang="en-US" sz="2800" dirty="0"/>
              <a:t>Define the concept of ethical hacking.</a:t>
            </a:r>
          </a:p>
          <a:p>
            <a:r>
              <a:rPr lang="en-IN" altLang="en-US" sz="2800" dirty="0"/>
              <a:t>R</a:t>
            </a:r>
            <a:r>
              <a:rPr lang="en-US" sz="2800" dirty="0"/>
              <a:t>ecognize the need of digital forensics and define the concept of digital evidence and incident response.</a:t>
            </a:r>
          </a:p>
          <a:p>
            <a:r>
              <a:rPr lang="en-US" sz="2800" dirty="0"/>
              <a:t>Apply the knowledge of computer forensics using different tools and techniques.</a:t>
            </a:r>
          </a:p>
          <a:p>
            <a:r>
              <a:rPr lang="en-US" sz="2800" dirty="0"/>
              <a:t>Detect the network attacks and analyze the evidence. </a:t>
            </a:r>
          </a:p>
          <a:p>
            <a:r>
              <a:rPr lang="en-US" sz="2800" dirty="0"/>
              <a:t>Apply the knowledge of computer forensics using different tools and techniques.</a:t>
            </a:r>
          </a:p>
          <a:p>
            <a:r>
              <a:rPr lang="en-US" sz="2800" dirty="0"/>
              <a:t>List the method to generate legal evidence and supporting investigation reports</a:t>
            </a:r>
          </a:p>
        </p:txBody>
      </p:sp>
      <p:sp>
        <p:nvSpPr>
          <p:cNvPr id="6" name="Slide Number Placeholder 5"/>
          <p:cNvSpPr>
            <a:spLocks noGrp="1"/>
          </p:cNvSpPr>
          <p:nvPr>
            <p:ph type="sldNum" sz="quarter" idx="12"/>
          </p:nvPr>
        </p:nvSpPr>
        <p:spPr/>
        <p:txBody>
          <a:bodyPr>
            <a:normAutofit fontScale="85000" lnSpcReduction="20000"/>
          </a:bodyPr>
          <a:lstStyle/>
          <a:p>
            <a:r>
              <a:rPr lang="en-US" dirty="0"/>
              <a:t>3</a:t>
            </a:r>
          </a:p>
        </p:txBody>
      </p:sp>
      <p:sp>
        <p:nvSpPr>
          <p:cNvPr id="5" name="Rectangle 4"/>
          <p:cNvSpPr/>
          <p:nvPr/>
        </p:nvSpPr>
        <p:spPr>
          <a:xfrm>
            <a:off x="5050847" y="6400800"/>
            <a:ext cx="1548245" cy="4571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Prevention against cybercrime</a:t>
            </a:r>
          </a:p>
        </p:txBody>
      </p:sp>
      <p:sp>
        <p:nvSpPr>
          <p:cNvPr id="3" name="Content Placeholder 2"/>
          <p:cNvSpPr>
            <a:spLocks noGrp="1"/>
          </p:cNvSpPr>
          <p:nvPr>
            <p:ph sz="quarter" idx="1"/>
          </p:nvPr>
        </p:nvSpPr>
        <p:spPr>
          <a:xfrm>
            <a:off x="44450" y="1589405"/>
            <a:ext cx="9039860" cy="5161280"/>
          </a:xfrm>
        </p:spPr>
        <p:txBody>
          <a:bodyPr/>
          <a:lstStyle/>
          <a:p>
            <a:r>
              <a:rPr sz="2600" b="1" u="sng" dirty="0"/>
              <a:t>Safeguarding computers with security software:</a:t>
            </a:r>
            <a:r>
              <a:rPr sz="2600" dirty="0"/>
              <a:t> For basic internet security, several types of security softwares are required. Firewall and antivirus software are key pieces of security software. A firewall is typically the first line of defence for your computer. It governs who can communicate, and access the computer via the internet. Assume a firewall to be a type of ‘policeman’ who monitors all data attempting to flow to and from the computer via the Internet, permitting transactions that it knows are secure while preventing ‘bad’ traffic such as cyberattacks.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Types of Cyber Criminals</a:t>
            </a:r>
          </a:p>
        </p:txBody>
      </p:sp>
      <p:sp>
        <p:nvSpPr>
          <p:cNvPr id="3" name="Content Placeholder 2"/>
          <p:cNvSpPr>
            <a:spLocks noGrp="1"/>
          </p:cNvSpPr>
          <p:nvPr>
            <p:ph sz="quarter" idx="1"/>
          </p:nvPr>
        </p:nvSpPr>
        <p:spPr>
          <a:xfrm>
            <a:off x="52070" y="1219200"/>
            <a:ext cx="9039860" cy="5161280"/>
          </a:xfrm>
        </p:spPr>
        <p:txBody>
          <a:bodyPr/>
          <a:lstStyle/>
          <a:p>
            <a:r>
              <a:rPr sz="2400" b="1" u="sng" dirty="0"/>
              <a:t>1. Hackers:</a:t>
            </a:r>
            <a:r>
              <a:rPr sz="2400" dirty="0"/>
              <a:t> The term hacker may refer to anyone with technical skills, however, it typically refers to an individual who uses his or her skills to achieve unauthorized access to systems or networks so as to commit crimes. The intent of the burglary determines the classification of those attackers as white, grey, or black hats.</a:t>
            </a:r>
          </a:p>
          <a:p>
            <a:r>
              <a:rPr sz="2400" b="1" u="sng" dirty="0"/>
              <a:t>(a). White Hat Hackers</a:t>
            </a:r>
            <a:r>
              <a:rPr sz="2400" dirty="0"/>
              <a:t> – </a:t>
            </a:r>
            <a:r>
              <a:rPr lang="en-US" sz="2400" dirty="0"/>
              <a:t>White hat hackers, also known as ethical hackers or security researchers, are individuals who use their skills and knowledge for legitimate and lawful purposes. They work to identify vulnerabilities and weaknesses in computer systems, networks, or applications to help organizations strengthen their security measures. White hat hackers often perform penetration testing, vulnerability assessments, and security audits to proactively discover and address potential security risks. They abide by legal and ethical guidelines and seek permission from system owners before conducting any security assessments.</a:t>
            </a:r>
            <a:endParaRPr sz="24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Types of Cyber Criminals</a:t>
            </a:r>
          </a:p>
        </p:txBody>
      </p:sp>
      <p:sp>
        <p:nvSpPr>
          <p:cNvPr id="3" name="Content Placeholder 2"/>
          <p:cNvSpPr>
            <a:spLocks noGrp="1"/>
          </p:cNvSpPr>
          <p:nvPr>
            <p:ph sz="quarter" idx="1"/>
          </p:nvPr>
        </p:nvSpPr>
        <p:spPr>
          <a:xfrm>
            <a:off x="44450" y="1589405"/>
            <a:ext cx="9039860" cy="5161280"/>
          </a:xfrm>
        </p:spPr>
        <p:txBody>
          <a:bodyPr/>
          <a:lstStyle/>
          <a:p>
            <a:r>
              <a:rPr sz="2600" b="1" u="sng" dirty="0"/>
              <a:t>(</a:t>
            </a:r>
            <a:r>
              <a:rPr lang="en-IN" sz="2600" b="1" u="sng" dirty="0"/>
              <a:t>b</a:t>
            </a:r>
            <a:r>
              <a:rPr sz="2600" b="1" u="sng" dirty="0"/>
              <a:t>). Black Hat Hackers</a:t>
            </a:r>
            <a:r>
              <a:rPr sz="2600" dirty="0"/>
              <a:t> – </a:t>
            </a:r>
            <a:r>
              <a:rPr lang="en-US" sz="2600" dirty="0"/>
              <a:t>Black hat hackers are individuals who engage in malicious and illegal activities. They exploit vulnerabilities in computer systems, networks, or applications with the intent to gain unauthorized access, steal sensitive information, cause damage, or carry out criminal activities for personal gain. Black hat hackers can engage in activities such as identity theft, data breaches, financial fraud, malware distribution, or launching cyber attacks for malicious purposes. Their actions are illegal and can lead to severe legal consequences.</a:t>
            </a:r>
            <a:endParaRPr sz="26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DFB7B-E041-E2ED-9D53-6D376B8AACF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94B7083-CB13-8F3F-6961-7BA03D45853B}"/>
              </a:ext>
            </a:extLst>
          </p:cNvPr>
          <p:cNvSpPr>
            <a:spLocks noGrp="1"/>
          </p:cNvSpPr>
          <p:nvPr>
            <p:ph sz="quarter" idx="1"/>
          </p:nvPr>
        </p:nvSpPr>
        <p:spPr/>
        <p:txBody>
          <a:bodyPr/>
          <a:lstStyle/>
          <a:p>
            <a:r>
              <a:rPr lang="en-IN" sz="2400" b="1" dirty="0"/>
              <a:t>(c)Grey Hat:</a:t>
            </a:r>
          </a:p>
          <a:p>
            <a:r>
              <a:rPr lang="en-US" sz="2400" dirty="0"/>
              <a:t>Grey hat hackers fall somewhere between white hat hackers and black hat hackers. They are individuals who hack into computer systems or networks without explicit permission but without malicious intent or personal gain. Grey hat hackers may uncover security vulnerabilities and weaknesses in systems and networks and then disclose them to the affected organizations without seeking permission beforehand. While their actions can be helpful in identifying and fixing security issues, they still operate outside the bounds of legal and ethical guidelines since they perform unauthorized activities. The term "grey hat" is often used to describe individuals whose motivations and actions can be ambiguous or debated.</a:t>
            </a:r>
            <a:endParaRPr lang="en-IN" sz="2400" dirty="0"/>
          </a:p>
        </p:txBody>
      </p:sp>
      <p:sp>
        <p:nvSpPr>
          <p:cNvPr id="4" name="Slide Number Placeholder 3">
            <a:extLst>
              <a:ext uri="{FF2B5EF4-FFF2-40B4-BE49-F238E27FC236}">
                <a16:creationId xmlns:a16="http://schemas.microsoft.com/office/drawing/2014/main" id="{2A617205-40B9-6D1D-5484-E0D56D3F2570}"/>
              </a:ext>
            </a:extLst>
          </p:cNvPr>
          <p:cNvSpPr>
            <a:spLocks noGrp="1"/>
          </p:cNvSpPr>
          <p:nvPr>
            <p:ph type="sldNum" sz="quarter" idx="12"/>
          </p:nvPr>
        </p:nvSpPr>
        <p:spPr/>
        <p:txBody>
          <a:bodyPr/>
          <a:lstStyle/>
          <a:p>
            <a:fld id="{0A2139E2-1186-4419-ACB2-2B2AE0080376}" type="slidenum">
              <a:rPr lang="en-US" smtClean="0"/>
              <a:t>33</a:t>
            </a:fld>
            <a:endParaRPr lang="en-US"/>
          </a:p>
        </p:txBody>
      </p:sp>
    </p:spTree>
    <p:extLst>
      <p:ext uri="{BB962C8B-B14F-4D97-AF65-F5344CB8AC3E}">
        <p14:creationId xmlns:p14="http://schemas.microsoft.com/office/powerpoint/2010/main" val="40848679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Types of Cyber Criminals</a:t>
            </a:r>
          </a:p>
        </p:txBody>
      </p:sp>
      <p:sp>
        <p:nvSpPr>
          <p:cNvPr id="3" name="Content Placeholder 2"/>
          <p:cNvSpPr>
            <a:spLocks noGrp="1"/>
          </p:cNvSpPr>
          <p:nvPr>
            <p:ph sz="quarter" idx="1"/>
          </p:nvPr>
        </p:nvSpPr>
        <p:spPr>
          <a:xfrm>
            <a:off x="44450" y="1589405"/>
            <a:ext cx="9039860" cy="5161280"/>
          </a:xfrm>
        </p:spPr>
        <p:txBody>
          <a:bodyPr/>
          <a:lstStyle/>
          <a:p>
            <a:r>
              <a:rPr sz="2200" b="1" u="sng" dirty="0"/>
              <a:t>Internet stalkers:</a:t>
            </a:r>
            <a:r>
              <a:rPr sz="2200" dirty="0"/>
              <a:t> Internet stalkers are people who maliciously monitor the web activity of their victims to acquire personal data. This type of cyber crime is conducted through the use of social networking platforms and malware, that are able to track an individual’s PC activity with little or no detection. </a:t>
            </a:r>
          </a:p>
          <a:p>
            <a:r>
              <a:rPr sz="2200" b="1" u="sng" dirty="0"/>
              <a:t>Disgruntled Employees:</a:t>
            </a:r>
            <a:r>
              <a:rPr sz="2200" dirty="0"/>
              <a:t> Disgruntled employees become hackers with a particular motive and also commit cyber crimes. It is hard to believe that dissatisfied employees can become such malicious hackers. In the previous time, they had the only option of going on strike against employers. But with the advancement of technology there is increased in work on computers and the automation of processes, it is simple for disgruntled employees to do more damage to their employers and organization by committing cyber crimes. The attacks by such employees brings the entire system down</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Types of Cyber Criminals</a:t>
            </a:r>
          </a:p>
        </p:txBody>
      </p:sp>
      <p:sp>
        <p:nvSpPr>
          <p:cNvPr id="3" name="Content Placeholder 2"/>
          <p:cNvSpPr>
            <a:spLocks noGrp="1"/>
          </p:cNvSpPr>
          <p:nvPr>
            <p:ph sz="quarter" idx="1"/>
          </p:nvPr>
        </p:nvSpPr>
        <p:spPr>
          <a:xfrm>
            <a:off x="44450" y="1589405"/>
            <a:ext cx="9039860" cy="5161280"/>
          </a:xfrm>
        </p:spPr>
        <p:txBody>
          <a:bodyPr/>
          <a:lstStyle/>
          <a:p>
            <a:r>
              <a:rPr sz="2200" b="1" u="sng" dirty="0"/>
              <a:t>Crackers:</a:t>
            </a:r>
            <a:r>
              <a:rPr sz="2200" dirty="0"/>
              <a:t> Crackers are kind of bad people who break or violate the system or a computer remotely with bad intentions to harm the data and steal it. Crackers destroy data by gaining unauthorized access to the network. Their works are always hidden as they are doing illegal stuff. Bypasses passwords of computers and social media websites, can steal your bank details and transfer money from the bank</a:t>
            </a:r>
            <a:r>
              <a:rPr lang="en-IN" sz="2200" dirty="0"/>
              <a:t>.</a:t>
            </a:r>
          </a:p>
          <a:p>
            <a:r>
              <a:rPr lang="en-US" sz="2200" b="1" u="sng" dirty="0"/>
              <a:t>Malware Developers: </a:t>
            </a:r>
            <a:r>
              <a:rPr lang="en-US" sz="2200" dirty="0"/>
              <a:t>Malware developers create and distribute malicious software, including viruses, worms, Trojans, ransomware, and spyware. Their goal is to compromise systems, steal data, gain unauthorized access, or disrupt operations. They may sell their malware on underground markets or deploy it themselves for financial gain or other malicious purposes.</a:t>
            </a:r>
            <a:endParaRPr lang="en-IN" sz="2200" dirty="0"/>
          </a:p>
          <a:p>
            <a:endParaRPr lang="en-IN" sz="22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Types of Cyber Criminals</a:t>
            </a:r>
          </a:p>
        </p:txBody>
      </p:sp>
      <p:sp>
        <p:nvSpPr>
          <p:cNvPr id="3" name="Content Placeholder 2"/>
          <p:cNvSpPr>
            <a:spLocks noGrp="1"/>
          </p:cNvSpPr>
          <p:nvPr>
            <p:ph sz="quarter" idx="1"/>
          </p:nvPr>
        </p:nvSpPr>
        <p:spPr>
          <a:xfrm>
            <a:off x="44450" y="1589405"/>
            <a:ext cx="9039860" cy="5161280"/>
          </a:xfrm>
        </p:spPr>
        <p:txBody>
          <a:bodyPr/>
          <a:lstStyle/>
          <a:p>
            <a:r>
              <a:rPr sz="2200" b="1" u="sng" dirty="0">
                <a:sym typeface="+mn-ea"/>
              </a:rPr>
              <a:t>Phreakers</a:t>
            </a:r>
            <a:r>
              <a:rPr lang="en-IN" sz="2200" b="1" u="sng" dirty="0">
                <a:sym typeface="+mn-ea"/>
              </a:rPr>
              <a:t>:</a:t>
            </a:r>
            <a:r>
              <a:rPr lang="en-IN" sz="2200" dirty="0">
                <a:sym typeface="+mn-ea"/>
              </a:rPr>
              <a:t> </a:t>
            </a:r>
            <a:r>
              <a:rPr sz="2200" dirty="0">
                <a:sym typeface="+mn-ea"/>
              </a:rPr>
              <a:t>They are the ones who gain illegal access to the telephone system.</a:t>
            </a:r>
            <a:r>
              <a:rPr lang="en-IN" sz="2200" dirty="0">
                <a:sym typeface="+mn-ea"/>
              </a:rPr>
              <a:t> </a:t>
            </a:r>
            <a:r>
              <a:rPr sz="2200" dirty="0">
                <a:sym typeface="+mn-ea"/>
              </a:rPr>
              <a:t>They are considered to be the original computer hackers as they are the ones who break into telephone system illegally and make long distance calls.</a:t>
            </a:r>
            <a:r>
              <a:rPr lang="en-IN" sz="2200" dirty="0">
                <a:sym typeface="+mn-ea"/>
              </a:rPr>
              <a:t> </a:t>
            </a:r>
            <a:r>
              <a:rPr sz="2200" dirty="0">
                <a:sym typeface="+mn-ea"/>
              </a:rPr>
              <a:t>Phreaker word is a combination of, “Phone” + “Freak”.</a:t>
            </a:r>
            <a:r>
              <a:rPr lang="en-IN" sz="2200" dirty="0">
                <a:sym typeface="+mn-ea"/>
              </a:rPr>
              <a:t> Many real hackers are phreakers since they deduct the cost of their telephone bills and continue skimming off networks in a more serene way. The emergence of the Internet and the significant fall in the costs of Telecommunications has remedied a great part to this problem. Nevertheless, there are phreakers who still take up the challenge to hack telephone networks.</a:t>
            </a:r>
            <a:endParaRPr lang="en-IN" sz="22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Ethical Hacking</a:t>
            </a:r>
          </a:p>
        </p:txBody>
      </p:sp>
      <p:sp>
        <p:nvSpPr>
          <p:cNvPr id="3" name="Content Placeholder 2"/>
          <p:cNvSpPr>
            <a:spLocks noGrp="1"/>
          </p:cNvSpPr>
          <p:nvPr>
            <p:ph sz="quarter" idx="1"/>
          </p:nvPr>
        </p:nvSpPr>
        <p:spPr>
          <a:xfrm>
            <a:off x="44450" y="1589405"/>
            <a:ext cx="9039860" cy="5161280"/>
          </a:xfrm>
        </p:spPr>
        <p:txBody>
          <a:bodyPr/>
          <a:lstStyle/>
          <a:p>
            <a:r>
              <a:rPr sz="2200" dirty="0">
                <a:sym typeface="+mn-ea"/>
              </a:rPr>
              <a:t>Ethical hacking involves an authorized attempt to gain unauthorized access to a computer system, application, or data. Carrying out an ethical hack involves duplicating strategies and actions of malicious attackers. This practice helps to identify security vulnerabilities which can then be resolved before a malicious attacker has the opportunity to exploit them.</a:t>
            </a:r>
          </a:p>
          <a:p>
            <a:r>
              <a:rPr sz="2200" dirty="0">
                <a:sym typeface="+mn-ea"/>
              </a:rPr>
              <a:t>Also known as “white hat</a:t>
            </a:r>
            <a:r>
              <a:rPr lang="en-IN" sz="2200" dirty="0">
                <a:sym typeface="+mn-ea"/>
              </a:rPr>
              <a:t> hackers</a:t>
            </a:r>
            <a:r>
              <a:rPr sz="2200" dirty="0">
                <a:sym typeface="+mn-ea"/>
              </a:rPr>
              <a:t>,” ethical hackers are security experts that perform these security assessments. The proactive work they do helps to improve an organization’s security posture. With prior approval from the organization or owner of the IT asset, the mission of ethical hacking is opposite from malicious hacking. </a:t>
            </a:r>
          </a:p>
          <a:p>
            <a:r>
              <a:rPr sz="2200" dirty="0">
                <a:sym typeface="+mn-ea"/>
              </a:rPr>
              <a:t>Ethical Hacker hacks the target system before any harmful hacker can. This allows the security team of the organization to apply a security patch in the system and effectively eliminate an opening for the attacker to enter the system or execute a hack.</a:t>
            </a:r>
          </a:p>
          <a:p>
            <a:endParaRPr sz="2200" dirty="0">
              <a:sym typeface="+mn-ea"/>
            </a:endParaRP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Phases of </a:t>
            </a:r>
            <a:r>
              <a:rPr dirty="0"/>
              <a:t>Ethical Hacking</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38</a:t>
            </a:fld>
            <a:endParaRPr lang="en-US"/>
          </a:p>
        </p:txBody>
      </p:sp>
      <p:pic>
        <p:nvPicPr>
          <p:cNvPr id="4" name="Content Placeholder 3"/>
          <p:cNvPicPr>
            <a:picLocks noGrp="1" noChangeAspect="1"/>
          </p:cNvPicPr>
          <p:nvPr>
            <p:ph sz="quarter" idx="1"/>
          </p:nvPr>
        </p:nvPicPr>
        <p:blipFill>
          <a:blip r:embed="rId3"/>
          <a:srcRect l="17564" r="15947"/>
          <a:stretch>
            <a:fillRect/>
          </a:stretch>
        </p:blipFill>
        <p:spPr>
          <a:xfrm>
            <a:off x="1447800" y="2133600"/>
            <a:ext cx="6516370" cy="366331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Phases of </a:t>
            </a:r>
            <a:r>
              <a:rPr dirty="0"/>
              <a:t>Ethical Hacking</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39</a:t>
            </a:fld>
            <a:endParaRPr lang="en-US"/>
          </a:p>
        </p:txBody>
      </p:sp>
      <p:sp>
        <p:nvSpPr>
          <p:cNvPr id="3" name="Content Placeholder 2"/>
          <p:cNvSpPr>
            <a:spLocks noGrp="1"/>
          </p:cNvSpPr>
          <p:nvPr>
            <p:ph sz="quarter" idx="1"/>
          </p:nvPr>
        </p:nvSpPr>
        <p:spPr>
          <a:xfrm>
            <a:off x="276225" y="1589405"/>
            <a:ext cx="8678545" cy="5016500"/>
          </a:xfrm>
        </p:spPr>
        <p:txBody>
          <a:bodyPr/>
          <a:lstStyle/>
          <a:p>
            <a:r>
              <a:rPr lang="en-US" sz="2400"/>
              <a:t>There are multiple phases involved in any elaborate hacking process. Let’s go through them one by one. </a:t>
            </a:r>
          </a:p>
          <a:p>
            <a:endParaRPr lang="en-US" sz="2400"/>
          </a:p>
          <a:p>
            <a:r>
              <a:rPr lang="en-US" sz="2400"/>
              <a:t>Reconnaissance: Before executing any hack, you need to gather some preliminary information about the target system. This information could be about the people or organizations associated with the target, details about the host system, or the target network. The primary intention of this step is to engineer a hack based on the exact technology and security measures implemented by the target system.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Grading</a:t>
            </a:r>
          </a:p>
        </p:txBody>
      </p:sp>
      <p:sp>
        <p:nvSpPr>
          <p:cNvPr id="2" name="Footer Placeholder 1"/>
          <p:cNvSpPr>
            <a:spLocks noGrp="1"/>
          </p:cNvSpPr>
          <p:nvPr>
            <p:ph type="ftr" sz="quarter" idx="11"/>
          </p:nvPr>
        </p:nvSpPr>
        <p:spPr>
          <a:xfrm>
            <a:off x="609600" y="6248400"/>
            <a:ext cx="5421313" cy="365125"/>
          </a:xfrm>
        </p:spPr>
        <p:txBody>
          <a:bodyPr/>
          <a:lstStyle/>
          <a:p>
            <a:r>
              <a:rPr lang="en-US"/>
              <a:t>CS380</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r>
              <a:rPr lang="en-US" dirty="0"/>
              <a:t>8</a:t>
            </a:r>
          </a:p>
        </p:txBody>
      </p:sp>
      <p:graphicFrame>
        <p:nvGraphicFramePr>
          <p:cNvPr id="13" name="Content Placeholder 12"/>
          <p:cNvGraphicFramePr>
            <a:graphicFrameLocks noGrp="1"/>
          </p:cNvGraphicFramePr>
          <p:nvPr>
            <p:ph sz="quarter" idx="1"/>
          </p:nvPr>
        </p:nvGraphicFramePr>
        <p:xfrm>
          <a:off x="612648" y="1752600"/>
          <a:ext cx="8153400" cy="1280160"/>
        </p:xfrm>
        <a:graphic>
          <a:graphicData uri="http://schemas.openxmlformats.org/drawingml/2006/table">
            <a:tbl>
              <a:tblPr firstRow="1" bandRow="1">
                <a:tableStyleId>{8A107856-5554-42FB-B03E-39F5DBC370BA}</a:tableStyleId>
              </a:tblPr>
              <a:tblGrid>
                <a:gridCol w="4076700">
                  <a:extLst>
                    <a:ext uri="{9D8B030D-6E8A-4147-A177-3AD203B41FA5}">
                      <a16:colId xmlns:a16="http://schemas.microsoft.com/office/drawing/2014/main" val="20000"/>
                    </a:ext>
                  </a:extLst>
                </a:gridCol>
                <a:gridCol w="4076700">
                  <a:extLst>
                    <a:ext uri="{9D8B030D-6E8A-4147-A177-3AD203B41FA5}">
                      <a16:colId xmlns:a16="http://schemas.microsoft.com/office/drawing/2014/main" val="20001"/>
                    </a:ext>
                  </a:extLst>
                </a:gridCol>
              </a:tblGrid>
              <a:tr h="370840">
                <a:tc>
                  <a:txBody>
                    <a:bodyPr/>
                    <a:lstStyle/>
                    <a:p>
                      <a:pPr algn="l" fontAlgn="b"/>
                      <a:r>
                        <a:rPr lang="en-IN" altLang="en-US" sz="2800" b="1" i="0" u="none" strike="noStrike" dirty="0">
                          <a:solidFill>
                            <a:srgbClr val="000000"/>
                          </a:solidFill>
                          <a:effectLst/>
                          <a:latin typeface="Calibri" panose="020F0502020204030204"/>
                        </a:rPr>
                        <a:t>Internal Assessment</a:t>
                      </a:r>
                    </a:p>
                  </a:txBody>
                  <a:tcPr marL="0" marR="0" marT="0" marB="0" anchor="b"/>
                </a:tc>
                <a:tc>
                  <a:txBody>
                    <a:bodyPr/>
                    <a:lstStyle/>
                    <a:p>
                      <a:pPr algn="r" fontAlgn="b"/>
                      <a:r>
                        <a:rPr lang="en-IN" altLang="en-US" sz="2800" b="0" i="0" u="none" strike="noStrike" dirty="0">
                          <a:solidFill>
                            <a:srgbClr val="000000"/>
                          </a:solidFill>
                          <a:effectLst/>
                          <a:latin typeface="Calibri" panose="020F0502020204030204"/>
                        </a:rPr>
                        <a:t>20 Marks</a:t>
                      </a:r>
                    </a:p>
                  </a:txBody>
                  <a:tcPr marL="0" marR="0" marT="0" marB="0" anchor="b"/>
                </a:tc>
                <a:extLst>
                  <a:ext uri="{0D108BD9-81ED-4DB2-BD59-A6C34878D82A}">
                    <a16:rowId xmlns:a16="http://schemas.microsoft.com/office/drawing/2014/main" val="10000"/>
                  </a:ext>
                </a:extLst>
              </a:tr>
              <a:tr h="370840">
                <a:tc>
                  <a:txBody>
                    <a:bodyPr/>
                    <a:lstStyle/>
                    <a:p>
                      <a:pPr algn="l" fontAlgn="b"/>
                      <a:r>
                        <a:rPr lang="en-IN" altLang="en-US" sz="2800" b="1" i="0" u="none" strike="noStrike" dirty="0">
                          <a:solidFill>
                            <a:srgbClr val="000000"/>
                          </a:solidFill>
                          <a:effectLst/>
                          <a:latin typeface="Calibri" panose="020F0502020204030204"/>
                        </a:rPr>
                        <a:t>Theory</a:t>
                      </a:r>
                    </a:p>
                  </a:txBody>
                  <a:tcPr marL="0" marR="0" marT="0" marB="0" anchor="b"/>
                </a:tc>
                <a:tc>
                  <a:txBody>
                    <a:bodyPr/>
                    <a:lstStyle/>
                    <a:p>
                      <a:pPr algn="r" fontAlgn="b"/>
                      <a:r>
                        <a:rPr lang="en-IN" altLang="en-US" sz="2800" u="none" strike="noStrike">
                          <a:effectLst/>
                        </a:rPr>
                        <a:t>80 Marks</a:t>
                      </a:r>
                      <a:endParaRPr lang="en-IN" altLang="en-US" sz="2800" b="0" i="0" u="none" strike="noStrike">
                        <a:solidFill>
                          <a:srgbClr val="000000"/>
                        </a:solidFill>
                        <a:effectLst/>
                        <a:latin typeface="Calibri" panose="020F0502020204030204"/>
                      </a:endParaRPr>
                    </a:p>
                  </a:txBody>
                  <a:tcPr marL="0" marR="0" marT="0" marB="0" anchor="b"/>
                </a:tc>
                <a:extLst>
                  <a:ext uri="{0D108BD9-81ED-4DB2-BD59-A6C34878D82A}">
                    <a16:rowId xmlns:a16="http://schemas.microsoft.com/office/drawing/2014/main" val="10001"/>
                  </a:ext>
                </a:extLst>
              </a:tr>
              <a:tr h="370840">
                <a:tc>
                  <a:txBody>
                    <a:bodyPr/>
                    <a:lstStyle/>
                    <a:p>
                      <a:pPr algn="l" fontAlgn="b"/>
                      <a:r>
                        <a:rPr lang="en-IN" altLang="en-US" sz="2800" b="1" u="none" strike="noStrike" dirty="0">
                          <a:effectLst/>
                        </a:rPr>
                        <a:t>Total</a:t>
                      </a:r>
                      <a:endParaRPr lang="en-IN" altLang="en-US" sz="2800" b="1" i="0" u="none" strike="noStrike" dirty="0">
                        <a:solidFill>
                          <a:srgbClr val="000000"/>
                        </a:solidFill>
                        <a:effectLst/>
                        <a:latin typeface="Calibri" panose="020F0502020204030204"/>
                      </a:endParaRPr>
                    </a:p>
                  </a:txBody>
                  <a:tcPr marL="0" marR="0" marT="0" marB="0" anchor="b"/>
                </a:tc>
                <a:tc>
                  <a:txBody>
                    <a:bodyPr/>
                    <a:lstStyle/>
                    <a:p>
                      <a:pPr algn="r" fontAlgn="b"/>
                      <a:r>
                        <a:rPr lang="en-IN" altLang="en-US" sz="2800" b="0" i="0" u="none" strike="noStrike">
                          <a:solidFill>
                            <a:srgbClr val="000000"/>
                          </a:solidFill>
                          <a:effectLst/>
                          <a:latin typeface="Calibri" panose="020F0502020204030204"/>
                        </a:rPr>
                        <a:t>100 Marks</a:t>
                      </a:r>
                    </a:p>
                  </a:txBody>
                  <a:tcPr marL="0" marR="0" marT="0" marB="0" anchor="b"/>
                </a:tc>
                <a:extLst>
                  <a:ext uri="{0D108BD9-81ED-4DB2-BD59-A6C34878D82A}">
                    <a16:rowId xmlns:a16="http://schemas.microsoft.com/office/drawing/2014/main" val="10002"/>
                  </a:ext>
                </a:extLst>
              </a:tr>
            </a:tbl>
          </a:graphicData>
        </a:graphic>
      </p:graphicFrame>
      <p:sp>
        <p:nvSpPr>
          <p:cNvPr id="5" name="Text Box 4"/>
          <p:cNvSpPr txBox="1"/>
          <p:nvPr/>
        </p:nvSpPr>
        <p:spPr>
          <a:xfrm>
            <a:off x="133350" y="3200400"/>
            <a:ext cx="8835390" cy="3046095"/>
          </a:xfrm>
          <a:prstGeom prst="rect">
            <a:avLst/>
          </a:prstGeom>
          <a:noFill/>
        </p:spPr>
        <p:txBody>
          <a:bodyPr wrap="square" rtlCol="0">
            <a:spAutoFit/>
          </a:bodyPr>
          <a:lstStyle/>
          <a:p>
            <a:r>
              <a:rPr lang="en-US" sz="2400" b="1"/>
              <a:t>Text Book:</a:t>
            </a:r>
          </a:p>
          <a:p>
            <a:r>
              <a:rPr lang="en-US" sz="2400" b="1"/>
              <a:t>1. John Sammons, “The Basics of Digital Forensics: The Premier for Getting Started in Digital Forensics”, 2nd</a:t>
            </a:r>
            <a:r>
              <a:rPr lang="en-IN" altLang="en-US" sz="2400" b="1"/>
              <a:t> </a:t>
            </a:r>
            <a:r>
              <a:rPr lang="en-US" sz="2400" b="1"/>
              <a:t>Edition, Syngress, 2015.</a:t>
            </a:r>
          </a:p>
          <a:p>
            <a:r>
              <a:rPr lang="en-US" sz="2400" b="1"/>
              <a:t>2. Nilakshi Jain, Dhananjay Kalbande, “Digital Forensic: The fascinating world of Digital Evidences” Wiley India Pvt Ltd 2017.</a:t>
            </a:r>
          </a:p>
          <a:p>
            <a:r>
              <a:rPr lang="en-US" sz="2400" b="1"/>
              <a:t>3. Jason Luttgens, Matthew Pepe, Kevin Mandia, “Incident Response and computer forensics”,3rd Edition Tata McGraw Hill, 2014.</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Phases of </a:t>
            </a:r>
            <a:r>
              <a:rPr dirty="0"/>
              <a:t>Ethical Hacking</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40</a:t>
            </a:fld>
            <a:endParaRPr lang="en-US"/>
          </a:p>
        </p:txBody>
      </p:sp>
      <p:sp>
        <p:nvSpPr>
          <p:cNvPr id="3" name="Content Placeholder 2"/>
          <p:cNvSpPr>
            <a:spLocks noGrp="1"/>
          </p:cNvSpPr>
          <p:nvPr>
            <p:ph sz="quarter" idx="1"/>
          </p:nvPr>
        </p:nvSpPr>
        <p:spPr>
          <a:xfrm>
            <a:off x="276225" y="1589405"/>
            <a:ext cx="8678545" cy="5016500"/>
          </a:xfrm>
        </p:spPr>
        <p:txBody>
          <a:bodyPr/>
          <a:lstStyle/>
          <a:p>
            <a:r>
              <a:rPr lang="en-US" sz="2400"/>
              <a:t>Scanning: Most of the time, hacking is done through network access. Most of our devices, whether in an organization or at home, are connected to a network. The common form of this network is Wi-Fi or WLAN. In offices, ethernet connections are also laid down to ensure maximum efficiency. As a hacker, you can take advantage of this factor and focus on gaining unauthorized access to the network of the target host. In this process, the network topology and vulnerable ports are revealed.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Phases of </a:t>
            </a:r>
            <a:r>
              <a:rPr dirty="0"/>
              <a:t>Ethical Hacking</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41</a:t>
            </a:fld>
            <a:endParaRPr lang="en-US"/>
          </a:p>
        </p:txBody>
      </p:sp>
      <p:sp>
        <p:nvSpPr>
          <p:cNvPr id="3" name="Content Placeholder 2"/>
          <p:cNvSpPr>
            <a:spLocks noGrp="1"/>
          </p:cNvSpPr>
          <p:nvPr>
            <p:ph sz="quarter" idx="1"/>
          </p:nvPr>
        </p:nvSpPr>
        <p:spPr>
          <a:xfrm>
            <a:off x="276225" y="1589405"/>
            <a:ext cx="8678545" cy="5016500"/>
          </a:xfrm>
        </p:spPr>
        <p:txBody>
          <a:bodyPr/>
          <a:lstStyle/>
          <a:p>
            <a:r>
              <a:rPr lang="en-US" sz="2400" dirty="0"/>
              <a:t>Gaining Access: The two aforementioned steps complete the information-gathering phase. Now, based on that information, you need to start your hack. This step involves breaking into the target system by cracking the password or bypassing the security measures.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Phases of </a:t>
            </a:r>
            <a:r>
              <a:rPr dirty="0"/>
              <a:t>Ethical Hacking</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42</a:t>
            </a:fld>
            <a:endParaRPr lang="en-US"/>
          </a:p>
        </p:txBody>
      </p:sp>
      <p:sp>
        <p:nvSpPr>
          <p:cNvPr id="3" name="Content Placeholder 2"/>
          <p:cNvSpPr>
            <a:spLocks noGrp="1"/>
          </p:cNvSpPr>
          <p:nvPr>
            <p:ph sz="quarter" idx="1"/>
          </p:nvPr>
        </p:nvSpPr>
        <p:spPr>
          <a:xfrm>
            <a:off x="276225" y="1589405"/>
            <a:ext cx="8678545" cy="5016500"/>
          </a:xfrm>
        </p:spPr>
        <p:txBody>
          <a:bodyPr/>
          <a:lstStyle/>
          <a:p>
            <a:r>
              <a:rPr lang="en-US" sz="2400"/>
              <a:t>Maintaining access: After gaining access, you need to ensure that once you are done with your first session, you are able to retain access to the target system. This is done through a backdoor. A backdoor is an exploit or a hack that is left in the target system for future access. If you don’t leave a backdoor, the target system may implement a newer security patch or reset its security measures, and you may have to execute or craft the hack once again</a:t>
            </a:r>
          </a:p>
          <a:p>
            <a:endParaRPr lang="en-US" sz="2400"/>
          </a:p>
          <a:p>
            <a:r>
              <a:rPr lang="en-US" sz="2400"/>
              <a:t>Clearing tracks: After finishing up with the attack or hack, it is important to remove the traces of your incursion. This step involves removing any backdoors, executables, or logs that may lead to the attack being traced back to you or found out in the first place.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Rules of </a:t>
            </a:r>
            <a:r>
              <a:rPr dirty="0"/>
              <a:t>Ethical Hacking</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43</a:t>
            </a:fld>
            <a:endParaRPr lang="en-US"/>
          </a:p>
        </p:txBody>
      </p:sp>
      <p:sp>
        <p:nvSpPr>
          <p:cNvPr id="3" name="Content Placeholder 2"/>
          <p:cNvSpPr>
            <a:spLocks noGrp="1"/>
          </p:cNvSpPr>
          <p:nvPr>
            <p:ph sz="quarter" idx="1"/>
          </p:nvPr>
        </p:nvSpPr>
        <p:spPr>
          <a:xfrm>
            <a:off x="276225" y="1589405"/>
            <a:ext cx="8678545" cy="5016500"/>
          </a:xfrm>
        </p:spPr>
        <p:txBody>
          <a:bodyPr/>
          <a:lstStyle/>
          <a:p>
            <a:r>
              <a:rPr lang="en-US" sz="2400"/>
              <a:t>Here are the most important rules of Ethical Hacking:</a:t>
            </a:r>
          </a:p>
          <a:p>
            <a:r>
              <a:rPr lang="en-US" sz="2400"/>
              <a:t>An ethical hacker must seek authorization from the organization that owns the system. Hackers should obtain complete approval before performing any security assessment on the system or network.</a:t>
            </a:r>
          </a:p>
          <a:p>
            <a:r>
              <a:rPr lang="en-US" sz="2400"/>
              <a:t>Determine the scope of their assessment and make known their plan to the organization.</a:t>
            </a:r>
          </a:p>
          <a:p>
            <a:r>
              <a:rPr lang="en-US" sz="2400"/>
              <a:t>Report any security breaches and vulnerabilities found in the system or network.</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Rules of </a:t>
            </a:r>
            <a:r>
              <a:rPr dirty="0"/>
              <a:t>Ethical Hacking</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44</a:t>
            </a:fld>
            <a:endParaRPr lang="en-US"/>
          </a:p>
        </p:txBody>
      </p:sp>
      <p:sp>
        <p:nvSpPr>
          <p:cNvPr id="3" name="Content Placeholder 2"/>
          <p:cNvSpPr>
            <a:spLocks noGrp="1"/>
          </p:cNvSpPr>
          <p:nvPr>
            <p:ph sz="quarter" idx="1"/>
          </p:nvPr>
        </p:nvSpPr>
        <p:spPr>
          <a:xfrm>
            <a:off x="276225" y="1589405"/>
            <a:ext cx="8678545" cy="5016500"/>
          </a:xfrm>
        </p:spPr>
        <p:txBody>
          <a:bodyPr/>
          <a:lstStyle/>
          <a:p>
            <a:r>
              <a:rPr lang="en-US" sz="2400"/>
              <a:t>Keep their discoveries confidential. As their purpose is to secure the system or network, ethical hackers should agree to and respect their non-disclosure agreement.</a:t>
            </a:r>
          </a:p>
          <a:p>
            <a:r>
              <a:rPr lang="en-US" sz="2400"/>
              <a:t>Erase all traces of the hack after checking the system for any vulnerability. It prevents malicious hackers from entering the system through the identified loopholes.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Goals of </a:t>
            </a:r>
            <a:r>
              <a:rPr dirty="0"/>
              <a:t>Ethical Hacking</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45</a:t>
            </a:fld>
            <a:endParaRPr lang="en-US"/>
          </a:p>
        </p:txBody>
      </p:sp>
      <p:sp>
        <p:nvSpPr>
          <p:cNvPr id="3" name="Content Placeholder 2"/>
          <p:cNvSpPr>
            <a:spLocks noGrp="1"/>
          </p:cNvSpPr>
          <p:nvPr>
            <p:ph sz="quarter" idx="1"/>
          </p:nvPr>
        </p:nvSpPr>
        <p:spPr>
          <a:xfrm>
            <a:off x="276225" y="1589405"/>
            <a:ext cx="8678545" cy="5016500"/>
          </a:xfrm>
        </p:spPr>
        <p:txBody>
          <a:bodyPr/>
          <a:lstStyle/>
          <a:p>
            <a:r>
              <a:rPr lang="en-US" sz="2400"/>
              <a:t>Hack your systems in a non destructive fashion</a:t>
            </a:r>
          </a:p>
          <a:p>
            <a:r>
              <a:rPr lang="en-US" sz="2400"/>
              <a:t>Enumerate vulnerabilities and if, necessary, prove</a:t>
            </a:r>
            <a:r>
              <a:rPr lang="en-IN" altLang="en-US" sz="2400"/>
              <a:t> </a:t>
            </a:r>
            <a:r>
              <a:rPr lang="en-US" sz="2400"/>
              <a:t>to upper management that vulnerabilities exists.</a:t>
            </a:r>
          </a:p>
          <a:p>
            <a:r>
              <a:rPr lang="en-US" sz="2400"/>
              <a:t>Apply results to remove vulnerabilities &amp; better</a:t>
            </a:r>
          </a:p>
          <a:p>
            <a:r>
              <a:rPr lang="en-US" sz="2400"/>
              <a:t>secure your systems.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What is cybercrime</a:t>
            </a:r>
            <a:r>
              <a:rPr lang="en-US" dirty="0"/>
              <a:t>?</a:t>
            </a:r>
          </a:p>
        </p:txBody>
      </p:sp>
      <p:sp>
        <p:nvSpPr>
          <p:cNvPr id="3" name="Content Placeholder 2"/>
          <p:cNvSpPr>
            <a:spLocks noGrp="1"/>
          </p:cNvSpPr>
          <p:nvPr>
            <p:ph sz="quarter" idx="1"/>
          </p:nvPr>
        </p:nvSpPr>
        <p:spPr>
          <a:xfrm>
            <a:off x="609600" y="1589405"/>
            <a:ext cx="8301355" cy="4572000"/>
          </a:xfrm>
        </p:spPr>
        <p:txBody>
          <a:bodyPr/>
          <a:lstStyle/>
          <a:p>
            <a:r>
              <a:rPr sz="2600" dirty="0"/>
              <a:t>Cybercrime is defined as any criminal misconduct carried out through a network, technical gadgets, or the internet. Although some cybercrimes are intended to cause harm to the victim, the vast majority are committed for financial gain.</a:t>
            </a:r>
            <a:endParaRPr lang="en-IN" sz="2600" dirty="0"/>
          </a:p>
          <a:p>
            <a:r>
              <a:rPr lang="en-US" sz="2600" dirty="0"/>
              <a:t>It involves the use of technology to commit various illicit acts, exploit vulnerabilities, or cause harm to individuals, organizations, or even governments. Cybercriminals employ advanced techniques and exploit digital systems to gain unauthorized access, steal sensitive information, disrupt services, engage in fraud, or inflict damage for personal gain or malicious intent.</a:t>
            </a:r>
            <a:endParaRPr sz="26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EF6E9-0114-B0DE-6B7B-FB7FE08337C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EEEA77F-908B-2A83-1BD2-0963A6C5EB4D}"/>
              </a:ext>
            </a:extLst>
          </p:cNvPr>
          <p:cNvSpPr>
            <a:spLocks noGrp="1"/>
          </p:cNvSpPr>
          <p:nvPr>
            <p:ph sz="quarter" idx="1"/>
          </p:nvPr>
        </p:nvSpPr>
        <p:spPr/>
        <p:txBody>
          <a:bodyPr/>
          <a:lstStyle/>
          <a:p>
            <a:r>
              <a:rPr lang="en-US" dirty="0"/>
              <a:t>The computer or any device is an object or subject that has to be accessed. It cannot be accessed physically. It is usually accessed remotely.</a:t>
            </a:r>
          </a:p>
          <a:p>
            <a:endParaRPr lang="en-IN" dirty="0"/>
          </a:p>
        </p:txBody>
      </p:sp>
      <p:sp>
        <p:nvSpPr>
          <p:cNvPr id="4" name="Slide Number Placeholder 3">
            <a:extLst>
              <a:ext uri="{FF2B5EF4-FFF2-40B4-BE49-F238E27FC236}">
                <a16:creationId xmlns:a16="http://schemas.microsoft.com/office/drawing/2014/main" id="{DE4551AE-2340-29FE-E4BF-453392DF3054}"/>
              </a:ext>
            </a:extLst>
          </p:cNvPr>
          <p:cNvSpPr>
            <a:spLocks noGrp="1"/>
          </p:cNvSpPr>
          <p:nvPr>
            <p:ph type="sldNum" sz="quarter" idx="12"/>
          </p:nvPr>
        </p:nvSpPr>
        <p:spPr/>
        <p:txBody>
          <a:bodyPr/>
          <a:lstStyle/>
          <a:p>
            <a:fld id="{0A2139E2-1186-4419-ACB2-2B2AE0080376}" type="slidenum">
              <a:rPr lang="en-US" smtClean="0"/>
              <a:t>6</a:t>
            </a:fld>
            <a:endParaRPr lang="en-US"/>
          </a:p>
        </p:txBody>
      </p:sp>
    </p:spTree>
    <p:extLst>
      <p:ext uri="{BB962C8B-B14F-4D97-AF65-F5344CB8AC3E}">
        <p14:creationId xmlns:p14="http://schemas.microsoft.com/office/powerpoint/2010/main" val="3814741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What is cybercrime</a:t>
            </a:r>
            <a:r>
              <a:rPr lang="en-US" dirty="0"/>
              <a:t>?</a:t>
            </a:r>
          </a:p>
        </p:txBody>
      </p:sp>
      <p:sp>
        <p:nvSpPr>
          <p:cNvPr id="3" name="Content Placeholder 2"/>
          <p:cNvSpPr>
            <a:spLocks noGrp="1"/>
          </p:cNvSpPr>
          <p:nvPr>
            <p:ph sz="quarter" idx="1"/>
          </p:nvPr>
        </p:nvSpPr>
        <p:spPr>
          <a:xfrm>
            <a:off x="609600" y="1589405"/>
            <a:ext cx="8301355" cy="4572000"/>
          </a:xfrm>
        </p:spPr>
        <p:txBody>
          <a:bodyPr/>
          <a:lstStyle/>
          <a:p>
            <a:endParaRPr lang="en-IN" sz="2600" dirty="0"/>
          </a:p>
          <a:p>
            <a:r>
              <a:rPr lang="en-US" sz="2600" dirty="0"/>
              <a:t>Only two years after the invention of the telephone, adolescent guys stole into Alexander Graham Bell’s telephone firm and wreaked havoc by misleading calls. Phone hacking, also known as phreaking, became popular in the 1960s and 1980s.</a:t>
            </a:r>
          </a:p>
          <a:p>
            <a:r>
              <a:rPr sz="2600" dirty="0"/>
              <a:t>The introduction of email in the 1980s brought with it phishing schemes and viruses sent via attachments. Web browsers, like computer viruses, had grown prevalent by the 1990s.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Types of cybercrimes</a:t>
            </a:r>
          </a:p>
        </p:txBody>
      </p:sp>
      <p:sp>
        <p:nvSpPr>
          <p:cNvPr id="3" name="Content Placeholder 2"/>
          <p:cNvSpPr>
            <a:spLocks noGrp="1"/>
          </p:cNvSpPr>
          <p:nvPr>
            <p:ph sz="quarter" idx="1"/>
          </p:nvPr>
        </p:nvSpPr>
        <p:spPr>
          <a:xfrm>
            <a:off x="233680" y="1589405"/>
            <a:ext cx="8778240" cy="4964430"/>
          </a:xfrm>
        </p:spPr>
        <p:txBody>
          <a:bodyPr/>
          <a:lstStyle/>
          <a:p>
            <a:r>
              <a:rPr sz="2600" dirty="0"/>
              <a:t>Cyber crimes can be classified in to 4 major categories as the following:   </a:t>
            </a:r>
          </a:p>
          <a:p>
            <a:r>
              <a:rPr sz="2600" dirty="0"/>
              <a:t>1) Cyber crime against Individual       </a:t>
            </a:r>
          </a:p>
          <a:p>
            <a:r>
              <a:rPr sz="2600" dirty="0"/>
              <a:t>(2) Cyber crime Against Property </a:t>
            </a:r>
          </a:p>
          <a:p>
            <a:r>
              <a:rPr sz="2600" dirty="0"/>
              <a:t>(3) Cyber crime Against Organization  </a:t>
            </a:r>
          </a:p>
          <a:p>
            <a:r>
              <a:rPr sz="2600" dirty="0"/>
              <a:t>(4) Cyber crime Against Society</a:t>
            </a:r>
          </a:p>
          <a:p>
            <a:pPr marL="0" indent="0">
              <a:buNone/>
            </a:pPr>
            <a:endParaRPr sz="26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Types of cybercrimes</a:t>
            </a:r>
          </a:p>
        </p:txBody>
      </p:sp>
      <p:sp>
        <p:nvSpPr>
          <p:cNvPr id="3" name="Content Placeholder 2"/>
          <p:cNvSpPr>
            <a:spLocks noGrp="1"/>
          </p:cNvSpPr>
          <p:nvPr>
            <p:ph sz="quarter" idx="1"/>
          </p:nvPr>
        </p:nvSpPr>
        <p:spPr>
          <a:xfrm>
            <a:off x="233680" y="1589405"/>
            <a:ext cx="8778240" cy="4964430"/>
          </a:xfrm>
        </p:spPr>
        <p:txBody>
          <a:bodyPr/>
          <a:lstStyle/>
          <a:p>
            <a:r>
              <a:rPr sz="2600" dirty="0"/>
              <a:t>(1) Against Individuals </a:t>
            </a:r>
          </a:p>
          <a:p>
            <a:r>
              <a:rPr sz="2600" dirty="0"/>
              <a:t>(i) Email spoofing : A spoofed email is one in which the e-mail header is forged so that the mail appears to originate from one source but actually has been sent from another source. </a:t>
            </a:r>
          </a:p>
          <a:p>
            <a:r>
              <a:rPr sz="2600" dirty="0"/>
              <a:t>(ii) Spamming : Spamming means sending multiple copies of unsolicited mails or mass e-mails such as chain letters.</a:t>
            </a:r>
          </a:p>
          <a:p>
            <a:r>
              <a:rPr lang="en-US" sz="2600" dirty="0"/>
              <a:t>(iii) Harassment &amp; Cyber stalking : Cyber Stalking Means following an individual's activity over internet. Using online platforms, cybercriminals engage in stalking, harassment, or bullying, causing emotional distress to the victims. This can include sending threatening messages, spreading false rumors, or sharing private information without consent.</a:t>
            </a:r>
          </a:p>
          <a:p>
            <a:endParaRPr sz="26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9</a:t>
            </a:fld>
            <a:endParaRPr 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heme2">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228</TotalTime>
  <Words>4206</Words>
  <Application>Microsoft Office PowerPoint</Application>
  <PresentationFormat>On-screen Show (4:3)</PresentationFormat>
  <Paragraphs>248</Paragraphs>
  <Slides>45</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Calibri</vt:lpstr>
      <vt:lpstr>Tw Cen MT</vt:lpstr>
      <vt:lpstr>Wingdings</vt:lpstr>
      <vt:lpstr>Wingdings 2</vt:lpstr>
      <vt:lpstr>Theme2</vt:lpstr>
      <vt:lpstr>ITDO6014 Ethical Hacking and Forensics</vt:lpstr>
      <vt:lpstr>Course Objectives</vt:lpstr>
      <vt:lpstr>Course Outcomes </vt:lpstr>
      <vt:lpstr>Grading</vt:lpstr>
      <vt:lpstr>What is cybercrime?</vt:lpstr>
      <vt:lpstr>PowerPoint Presentation</vt:lpstr>
      <vt:lpstr>What is cybercrime?</vt:lpstr>
      <vt:lpstr>Types of cybercrimes</vt:lpstr>
      <vt:lpstr>Types of cybercrimes</vt:lpstr>
      <vt:lpstr>Types of cybercrimes</vt:lpstr>
      <vt:lpstr>PowerPoint Presentation</vt:lpstr>
      <vt:lpstr>Types of cybercrimes</vt:lpstr>
      <vt:lpstr>Types of cybercrimes</vt:lpstr>
      <vt:lpstr>Types of cybercrimes</vt:lpstr>
      <vt:lpstr>Types of cybercrimes</vt:lpstr>
      <vt:lpstr>Types of cybercrimes</vt:lpstr>
      <vt:lpstr>Types of cybercrimes</vt:lpstr>
      <vt:lpstr>Types of cybercrimes</vt:lpstr>
      <vt:lpstr>Types of cybercrimes</vt:lpstr>
      <vt:lpstr>Types of cybercrimes</vt:lpstr>
      <vt:lpstr>Types of cybercrimes</vt:lpstr>
      <vt:lpstr>Types of cybercrimes</vt:lpstr>
      <vt:lpstr>Types of cybercrimes</vt:lpstr>
      <vt:lpstr>Protection against cybercrime</vt:lpstr>
      <vt:lpstr>Protection against cybercrime</vt:lpstr>
      <vt:lpstr>Protection against cybercrime</vt:lpstr>
      <vt:lpstr>Prevention against cybercrime</vt:lpstr>
      <vt:lpstr>Prevention against cybercrime</vt:lpstr>
      <vt:lpstr>Prevention against cybercrime</vt:lpstr>
      <vt:lpstr>Prevention against cybercrime</vt:lpstr>
      <vt:lpstr>Types of Cyber Criminals</vt:lpstr>
      <vt:lpstr>Types of Cyber Criminals</vt:lpstr>
      <vt:lpstr>PowerPoint Presentation</vt:lpstr>
      <vt:lpstr>Types of Cyber Criminals</vt:lpstr>
      <vt:lpstr>Types of Cyber Criminals</vt:lpstr>
      <vt:lpstr>Types of Cyber Criminals</vt:lpstr>
      <vt:lpstr>Ethical Hacking</vt:lpstr>
      <vt:lpstr>Phases of Ethical Hacking</vt:lpstr>
      <vt:lpstr>Phases of Ethical Hacking</vt:lpstr>
      <vt:lpstr>Phases of Ethical Hacking</vt:lpstr>
      <vt:lpstr>Phases of Ethical Hacking</vt:lpstr>
      <vt:lpstr>Phases of Ethical Hacking</vt:lpstr>
      <vt:lpstr>Rules of Ethical Hacking</vt:lpstr>
      <vt:lpstr>Rules of Ethical Hacking</vt:lpstr>
      <vt:lpstr>Goals of Ethical Hacking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380 Web Programming</dc:title>
  <dc:creator>Xenia Mountrouidou</dc:creator>
  <cp:lastModifiedBy>Sakshi Patil</cp:lastModifiedBy>
  <cp:revision>125</cp:revision>
  <dcterms:created xsi:type="dcterms:W3CDTF">2011-07-13T20:09:00Z</dcterms:created>
  <dcterms:modified xsi:type="dcterms:W3CDTF">2023-05-18T02:35:04Z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28E87EC801894BA1B274E4354AC14B8B</vt:lpwstr>
  </property>
  <property fmtid="{D5CDD505-2E9C-101B-9397-08002B2CF9AE}" pid="3" name="KSOProductBuildVer">
    <vt:lpwstr>1033-11.2.0.11440</vt:lpwstr>
  </property>
</Properties>
</file>