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342" r:id="rId3"/>
    <p:sldId id="497" r:id="rId4"/>
    <p:sldId id="521" r:id="rId5"/>
    <p:sldId id="538" r:id="rId6"/>
    <p:sldId id="522" r:id="rId7"/>
    <p:sldId id="539" r:id="rId8"/>
    <p:sldId id="540" r:id="rId9"/>
    <p:sldId id="573" r:id="rId10"/>
    <p:sldId id="541" r:id="rId11"/>
    <p:sldId id="574" r:id="rId12"/>
    <p:sldId id="542" r:id="rId13"/>
    <p:sldId id="523" r:id="rId14"/>
    <p:sldId id="543" r:id="rId15"/>
    <p:sldId id="544" r:id="rId16"/>
    <p:sldId id="524" r:id="rId17"/>
    <p:sldId id="546" r:id="rId18"/>
    <p:sldId id="545" r:id="rId19"/>
    <p:sldId id="547" r:id="rId20"/>
    <p:sldId id="548" r:id="rId21"/>
    <p:sldId id="549" r:id="rId22"/>
    <p:sldId id="550" r:id="rId23"/>
    <p:sldId id="551" r:id="rId24"/>
    <p:sldId id="552" r:id="rId25"/>
    <p:sldId id="553" r:id="rId26"/>
    <p:sldId id="554" r:id="rId27"/>
    <p:sldId id="555" r:id="rId28"/>
    <p:sldId id="556" r:id="rId29"/>
    <p:sldId id="557" r:id="rId30"/>
    <p:sldId id="559" r:id="rId31"/>
    <p:sldId id="560" r:id="rId32"/>
    <p:sldId id="561" r:id="rId33"/>
    <p:sldId id="562" r:id="rId34"/>
    <p:sldId id="563" r:id="rId35"/>
    <p:sldId id="564" r:id="rId36"/>
    <p:sldId id="565" r:id="rId37"/>
    <p:sldId id="567" r:id="rId38"/>
    <p:sldId id="566" r:id="rId39"/>
    <p:sldId id="568" r:id="rId40"/>
    <p:sldId id="569" r:id="rId41"/>
    <p:sldId id="570" r:id="rId42"/>
    <p:sldId id="571" r:id="rId43"/>
    <p:sldId id="57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varScale="1">
        <p:scale>
          <a:sx n="75" d="100"/>
          <a:sy n="75" d="100"/>
        </p:scale>
        <p:origin x="1666" y="62"/>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5/18/2023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273158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404629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142782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461126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98952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75776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414363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1960619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2412509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178306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2650104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427133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1065345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131430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529428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154973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1370613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1232206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3876503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538463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32</a:t>
            </a:fld>
            <a:endParaRPr lang="en-US"/>
          </a:p>
        </p:txBody>
      </p:sp>
    </p:spTree>
    <p:extLst>
      <p:ext uri="{BB962C8B-B14F-4D97-AF65-F5344CB8AC3E}">
        <p14:creationId xmlns:p14="http://schemas.microsoft.com/office/powerpoint/2010/main" val="3566420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70899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33</a:t>
            </a:fld>
            <a:endParaRPr lang="en-US"/>
          </a:p>
        </p:txBody>
      </p:sp>
    </p:spTree>
    <p:extLst>
      <p:ext uri="{BB962C8B-B14F-4D97-AF65-F5344CB8AC3E}">
        <p14:creationId xmlns:p14="http://schemas.microsoft.com/office/powerpoint/2010/main" val="891143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34</a:t>
            </a:fld>
            <a:endParaRPr lang="en-US"/>
          </a:p>
        </p:txBody>
      </p:sp>
    </p:spTree>
    <p:extLst>
      <p:ext uri="{BB962C8B-B14F-4D97-AF65-F5344CB8AC3E}">
        <p14:creationId xmlns:p14="http://schemas.microsoft.com/office/powerpoint/2010/main" val="1963609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35</a:t>
            </a:fld>
            <a:endParaRPr lang="en-US"/>
          </a:p>
        </p:txBody>
      </p:sp>
    </p:spTree>
    <p:extLst>
      <p:ext uri="{BB962C8B-B14F-4D97-AF65-F5344CB8AC3E}">
        <p14:creationId xmlns:p14="http://schemas.microsoft.com/office/powerpoint/2010/main" val="4137245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36</a:t>
            </a:fld>
            <a:endParaRPr lang="en-US"/>
          </a:p>
        </p:txBody>
      </p:sp>
    </p:spTree>
    <p:extLst>
      <p:ext uri="{BB962C8B-B14F-4D97-AF65-F5344CB8AC3E}">
        <p14:creationId xmlns:p14="http://schemas.microsoft.com/office/powerpoint/2010/main" val="738562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37</a:t>
            </a:fld>
            <a:endParaRPr lang="en-US"/>
          </a:p>
        </p:txBody>
      </p:sp>
    </p:spTree>
    <p:extLst>
      <p:ext uri="{BB962C8B-B14F-4D97-AF65-F5344CB8AC3E}">
        <p14:creationId xmlns:p14="http://schemas.microsoft.com/office/powerpoint/2010/main" val="1111732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38</a:t>
            </a:fld>
            <a:endParaRPr lang="en-US"/>
          </a:p>
        </p:txBody>
      </p:sp>
    </p:spTree>
    <p:extLst>
      <p:ext uri="{BB962C8B-B14F-4D97-AF65-F5344CB8AC3E}">
        <p14:creationId xmlns:p14="http://schemas.microsoft.com/office/powerpoint/2010/main" val="1071838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39</a:t>
            </a:fld>
            <a:endParaRPr lang="en-US"/>
          </a:p>
        </p:txBody>
      </p:sp>
    </p:spTree>
    <p:extLst>
      <p:ext uri="{BB962C8B-B14F-4D97-AF65-F5344CB8AC3E}">
        <p14:creationId xmlns:p14="http://schemas.microsoft.com/office/powerpoint/2010/main" val="3771824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40</a:t>
            </a:fld>
            <a:endParaRPr lang="en-US"/>
          </a:p>
        </p:txBody>
      </p:sp>
    </p:spTree>
    <p:extLst>
      <p:ext uri="{BB962C8B-B14F-4D97-AF65-F5344CB8AC3E}">
        <p14:creationId xmlns:p14="http://schemas.microsoft.com/office/powerpoint/2010/main" val="2598708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41</a:t>
            </a:fld>
            <a:endParaRPr lang="en-US"/>
          </a:p>
        </p:txBody>
      </p:sp>
    </p:spTree>
    <p:extLst>
      <p:ext uri="{BB962C8B-B14F-4D97-AF65-F5344CB8AC3E}">
        <p14:creationId xmlns:p14="http://schemas.microsoft.com/office/powerpoint/2010/main" val="13634835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42</a:t>
            </a:fld>
            <a:endParaRPr lang="en-US"/>
          </a:p>
        </p:txBody>
      </p:sp>
    </p:spTree>
    <p:extLst>
      <p:ext uri="{BB962C8B-B14F-4D97-AF65-F5344CB8AC3E}">
        <p14:creationId xmlns:p14="http://schemas.microsoft.com/office/powerpoint/2010/main" val="331255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9262653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43</a:t>
            </a:fld>
            <a:endParaRPr lang="en-US"/>
          </a:p>
        </p:txBody>
      </p:sp>
    </p:spTree>
    <p:extLst>
      <p:ext uri="{BB962C8B-B14F-4D97-AF65-F5344CB8AC3E}">
        <p14:creationId xmlns:p14="http://schemas.microsoft.com/office/powerpoint/2010/main" val="254254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262722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2191491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325967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354792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311791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5/18/2023</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5/18/2023</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5/18/2023</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5/18/2023</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5/18/2023</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5/18/2023</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5/18/2023</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5/18/2023</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a:t>CS380</a:t>
            </a:r>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5/18/2023</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5/18/2023</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5/18/2023</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5/18/2023</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salvationdata.com/business-list-page/database-forensic-analysis-syste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salvationdata.com/knowledge/what-is-mobile-forensic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lvationdata.com/knowledge/what-does-it-take-to-become-a-digital-forensics-analyst/"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www.kaspersky.com/resource-center/definitions/what-is-an-ip-addres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salvationdata.com/knowledge/8-most-common-reasons-for-data-loss/"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exifdata.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salvationdata.com/knowledge/what-does-it-take-to-become-a-digital-forensics-analyst/"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www.salvationdata.com/knowledge/cookie-file-forensics-types-and-directives-explained/"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cyber-forensics/"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www.bluevoyant.com/knowledge-center/what-is-incident-response-process-frameworks-and-tools"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www.logsign.com/blog/what-is-csirt-what-are-csirt-roles-and-responsibilities/"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a:t>ITDO6014</a:t>
            </a:r>
            <a:br>
              <a:rPr lang="en-US" dirty="0"/>
            </a:br>
            <a:r>
              <a:rPr lang="en-IN" altLang="en-US" dirty="0"/>
              <a:t>Ethical Hacking and Forensics</a:t>
            </a:r>
          </a:p>
        </p:txBody>
      </p:sp>
      <p:sp>
        <p:nvSpPr>
          <p:cNvPr id="3" name="Subtitle 2"/>
          <p:cNvSpPr>
            <a:spLocks noGrp="1"/>
          </p:cNvSpPr>
          <p:nvPr>
            <p:ph type="subTitle" idx="1"/>
          </p:nvPr>
        </p:nvSpPr>
        <p:spPr/>
        <p:txBody>
          <a:bodyPr/>
          <a:lstStyle/>
          <a:p>
            <a:r>
              <a:rPr lang="en-IN" altLang="en-US" dirty="0"/>
              <a:t>Module 2: </a:t>
            </a:r>
            <a:r>
              <a:rPr lang="en-US" dirty="0"/>
              <a:t>Digital Forensics Fundamentals</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a:p>
        </p:txBody>
      </p:sp>
      <p:sp>
        <p:nvSpPr>
          <p:cNvPr id="3" name="Content Placeholder 2"/>
          <p:cNvSpPr>
            <a:spLocks noGrp="1"/>
          </p:cNvSpPr>
          <p:nvPr>
            <p:ph sz="quarter" idx="1"/>
          </p:nvPr>
        </p:nvSpPr>
        <p:spPr>
          <a:xfrm>
            <a:off x="233680" y="1589405"/>
            <a:ext cx="8778240" cy="4964430"/>
          </a:xfrm>
        </p:spPr>
        <p:txBody>
          <a:bodyPr/>
          <a:lstStyle/>
          <a:p>
            <a:r>
              <a:rPr lang="en-US" sz="1800" b="1" dirty="0"/>
              <a:t>Analysis</a:t>
            </a:r>
          </a:p>
          <a:p>
            <a:r>
              <a:rPr lang="en-US" sz="1800" dirty="0"/>
              <a:t>In this step, investigation agents reconstruct fragments of data and draw conclusions based on evidence found.</a:t>
            </a:r>
          </a:p>
          <a:p>
            <a:r>
              <a:rPr lang="en-US" sz="1800" dirty="0"/>
              <a:t>Once the devices involved have been identified and isolated, and the data has been duplicated and stored securely, digital forensic investigators use a variety of techniques to extract relevant data and examine it, searching for clues or evidence that points to wrongdoing. This often involves recovering and examining deleted, damaged or encrypted files, using techniques such as:</a:t>
            </a:r>
          </a:p>
          <a:p>
            <a:r>
              <a:rPr lang="en-US" sz="1800" dirty="0"/>
              <a:t>Reverse Steganography: a technique used to extract hidden data by examining the underlying hash or string of characters representing an image or other data item</a:t>
            </a:r>
          </a:p>
          <a:p>
            <a:r>
              <a:rPr lang="en-US" sz="1800" dirty="0"/>
              <a:t>File or Data Carving: identifying and recovering deleted files by searching for the fragments that deleted files may leave</a:t>
            </a:r>
          </a:p>
          <a:p>
            <a:r>
              <a:rPr lang="en-US" sz="1800" dirty="0"/>
              <a:t>Keyword Searches: using keywords to identify and analyze information relevant to the investigation, including deleted data</a:t>
            </a:r>
          </a:p>
          <a:p>
            <a:r>
              <a:rPr lang="en-US" sz="1800" dirty="0"/>
              <a:t>However, it might take numerous iterations of examination to support a specific crime theory.</a:t>
            </a:r>
          </a:p>
          <a:p>
            <a:endParaRPr sz="18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extLst>
      <p:ext uri="{BB962C8B-B14F-4D97-AF65-F5344CB8AC3E}">
        <p14:creationId xmlns:p14="http://schemas.microsoft.com/office/powerpoint/2010/main" val="108028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BD93-D682-DA76-4F90-7DB9134FF1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31032D-877F-DCE2-7791-F7AFCAAE0782}"/>
              </a:ext>
            </a:extLst>
          </p:cNvPr>
          <p:cNvSpPr>
            <a:spLocks noGrp="1"/>
          </p:cNvSpPr>
          <p:nvPr>
            <p:ph sz="quarter" idx="1"/>
          </p:nvPr>
        </p:nvSpPr>
        <p:spPr/>
        <p:txBody>
          <a:bodyPr/>
          <a:lstStyle/>
          <a:p>
            <a:r>
              <a:rPr lang="en-US" sz="3200" b="1" dirty="0"/>
              <a:t>Documentation</a:t>
            </a:r>
          </a:p>
          <a:p>
            <a:r>
              <a:rPr lang="en-US" sz="3200" dirty="0"/>
              <a:t>In this process, a record of all the visible data must be created. It helps in recreating the crime scene and reviewing it post-analysis. It involves proper documentation of the crime scene along with photographing, sketching, and crime-scene mapping.</a:t>
            </a:r>
          </a:p>
          <a:p>
            <a:r>
              <a:rPr lang="en-US" sz="3200" dirty="0"/>
              <a:t> Proper documentation helps to formulate a timeline of the activities involved in wrongdoing</a:t>
            </a:r>
          </a:p>
          <a:p>
            <a:endParaRPr lang="en-IN" dirty="0"/>
          </a:p>
        </p:txBody>
      </p:sp>
      <p:sp>
        <p:nvSpPr>
          <p:cNvPr id="4" name="Slide Number Placeholder 3">
            <a:extLst>
              <a:ext uri="{FF2B5EF4-FFF2-40B4-BE49-F238E27FC236}">
                <a16:creationId xmlns:a16="http://schemas.microsoft.com/office/drawing/2014/main" id="{7FB6100A-EC8D-7C2C-2FB3-FFC3887E1875}"/>
              </a:ext>
            </a:extLst>
          </p:cNvPr>
          <p:cNvSpPr>
            <a:spLocks noGrp="1"/>
          </p:cNvSpPr>
          <p:nvPr>
            <p:ph type="sldNum" sz="quarter" idx="12"/>
          </p:nvPr>
        </p:nvSpPr>
        <p:spPr/>
        <p:txBody>
          <a:bodyPr>
            <a:normAutofit fontScale="85000" lnSpcReduction="20000"/>
          </a:bodyPr>
          <a:lstStyle/>
          <a:p>
            <a:fld id="{0A2139E2-1186-4419-ACB2-2B2AE0080376}" type="slidenum">
              <a:rPr lang="en-US" smtClean="0"/>
              <a:t>11</a:t>
            </a:fld>
            <a:endParaRPr lang="en-US"/>
          </a:p>
        </p:txBody>
      </p:sp>
    </p:spTree>
    <p:extLst>
      <p:ext uri="{BB962C8B-B14F-4D97-AF65-F5344CB8AC3E}">
        <p14:creationId xmlns:p14="http://schemas.microsoft.com/office/powerpoint/2010/main" val="162385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a:p>
        </p:txBody>
      </p:sp>
      <p:sp>
        <p:nvSpPr>
          <p:cNvPr id="3" name="Content Placeholder 2"/>
          <p:cNvSpPr>
            <a:spLocks noGrp="1"/>
          </p:cNvSpPr>
          <p:nvPr>
            <p:ph sz="quarter" idx="1"/>
          </p:nvPr>
        </p:nvSpPr>
        <p:spPr>
          <a:xfrm>
            <a:off x="233680" y="1589405"/>
            <a:ext cx="8778240" cy="4964430"/>
          </a:xfrm>
        </p:spPr>
        <p:txBody>
          <a:bodyPr/>
          <a:lstStyle/>
          <a:p>
            <a:r>
              <a:rPr lang="en-US" sz="2400" b="1" dirty="0"/>
              <a:t>Presentation</a:t>
            </a:r>
          </a:p>
          <a:p>
            <a:r>
              <a:rPr lang="en-US" sz="2400" dirty="0"/>
              <a:t>In this last step, the process of summarization and explanation of conclusions is done.</a:t>
            </a:r>
          </a:p>
          <a:p>
            <a:r>
              <a:rPr lang="en-US" sz="2400" dirty="0"/>
              <a:t>Once the investigation is complete, the findings are presented to a court or the committee or group that will determine the outcome of a lawsuit or an internal complaint. Digital forensics investigators can act as expert witnesses, summarizing and presenting the evidence they discovered, and disclosing their findings.</a:t>
            </a:r>
          </a:p>
          <a:p>
            <a:r>
              <a:rPr lang="en-US" sz="2400" dirty="0"/>
              <a:t>However, it should be written in a layperson’s terms using abstracted terminologies. All abstracted terminologies should reference the specific details.</a:t>
            </a:r>
          </a:p>
          <a:p>
            <a:endParaRPr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extLst>
      <p:ext uri="{BB962C8B-B14F-4D97-AF65-F5344CB8AC3E}">
        <p14:creationId xmlns:p14="http://schemas.microsoft.com/office/powerpoint/2010/main" val="183619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Digital Forensics</a:t>
            </a:r>
            <a:endParaRPr dirty="0"/>
          </a:p>
        </p:txBody>
      </p:sp>
      <p:sp>
        <p:nvSpPr>
          <p:cNvPr id="3" name="Content Placeholder 2"/>
          <p:cNvSpPr>
            <a:spLocks noGrp="1"/>
          </p:cNvSpPr>
          <p:nvPr>
            <p:ph sz="quarter" idx="1"/>
          </p:nvPr>
        </p:nvSpPr>
        <p:spPr>
          <a:xfrm>
            <a:off x="233680" y="1589405"/>
            <a:ext cx="8778240" cy="4964430"/>
          </a:xfrm>
        </p:spPr>
        <p:txBody>
          <a:bodyPr/>
          <a:lstStyle/>
          <a:p>
            <a:r>
              <a:rPr lang="en-US" sz="2400" dirty="0"/>
              <a:t>The types of digital forensics are:</a:t>
            </a:r>
          </a:p>
          <a:p>
            <a:r>
              <a:rPr lang="en-US" sz="2400" b="1" dirty="0"/>
              <a:t>Disk Forensics:</a:t>
            </a:r>
          </a:p>
          <a:p>
            <a:r>
              <a:rPr lang="en-US" sz="2400" dirty="0"/>
              <a:t>It deals with extracting data from storage media by searching active, modified, or deleted files.</a:t>
            </a:r>
          </a:p>
          <a:p>
            <a:r>
              <a:rPr lang="en-US" sz="2400" b="1" dirty="0"/>
              <a:t>Network Forensics:</a:t>
            </a:r>
          </a:p>
          <a:p>
            <a:r>
              <a:rPr lang="en-US" sz="2400" dirty="0"/>
              <a:t>It is a sub-branch of digital forensics. It is related to monitoring and analysis of computer network traffic to collect important information and legal evidence.</a:t>
            </a:r>
          </a:p>
          <a:p>
            <a:r>
              <a:rPr lang="en-US" sz="2400" b="1" dirty="0"/>
              <a:t>Wireless Forensics:</a:t>
            </a:r>
          </a:p>
          <a:p>
            <a:r>
              <a:rPr lang="en-US" sz="2400" dirty="0"/>
              <a:t>It is a division of network forensics. The main aim of wireless forensics is to offers the tools need to collect and analyze the data from wireless network traffic.</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Digital Forensics</a:t>
            </a:r>
            <a:endParaRPr dirty="0"/>
          </a:p>
        </p:txBody>
      </p:sp>
      <p:sp>
        <p:nvSpPr>
          <p:cNvPr id="3" name="Content Placeholder 2"/>
          <p:cNvSpPr>
            <a:spLocks noGrp="1"/>
          </p:cNvSpPr>
          <p:nvPr>
            <p:ph sz="quarter" idx="1"/>
          </p:nvPr>
        </p:nvSpPr>
        <p:spPr>
          <a:xfrm>
            <a:off x="233680" y="1589404"/>
            <a:ext cx="8778240" cy="5116195"/>
          </a:xfrm>
        </p:spPr>
        <p:txBody>
          <a:bodyPr/>
          <a:lstStyle/>
          <a:p>
            <a:r>
              <a:rPr lang="en-US" sz="2400" b="1" dirty="0"/>
              <a:t>Database Forensics:</a:t>
            </a:r>
          </a:p>
          <a:p>
            <a:r>
              <a:rPr lang="en-US" sz="2400" dirty="0"/>
              <a:t>It is a branch of digital forensics relating to the study and examination of databases and their related metadata.</a:t>
            </a:r>
          </a:p>
          <a:p>
            <a:r>
              <a:rPr lang="en-US" sz="2400" b="1" dirty="0"/>
              <a:t>Malware Forensics:</a:t>
            </a:r>
          </a:p>
          <a:p>
            <a:r>
              <a:rPr lang="en-US" sz="2400" dirty="0"/>
              <a:t>This branch deals with the identification of malicious code, to study their payload, viruses, worms, etc.</a:t>
            </a:r>
          </a:p>
          <a:p>
            <a:r>
              <a:rPr lang="en-US" sz="2400" b="1" dirty="0"/>
              <a:t>Email Forensics</a:t>
            </a:r>
          </a:p>
          <a:p>
            <a:r>
              <a:rPr lang="en-US" sz="2400" dirty="0"/>
              <a:t>Deals with recovery and analysis of emails, including deleted emails, calendars, and contacts.</a:t>
            </a:r>
          </a:p>
          <a:p>
            <a:r>
              <a:rPr lang="en-US" sz="2400" b="1" dirty="0"/>
              <a:t>Memory Forensics:</a:t>
            </a:r>
          </a:p>
          <a:p>
            <a:r>
              <a:rPr lang="en-US" sz="2400" dirty="0"/>
              <a:t>It deals with collecting data from system memory (system registers, cache, RAM) in raw form and then carving the data from Raw dump.</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extLst>
      <p:ext uri="{BB962C8B-B14F-4D97-AF65-F5344CB8AC3E}">
        <p14:creationId xmlns:p14="http://schemas.microsoft.com/office/powerpoint/2010/main" val="418958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Digital forensics</a:t>
            </a:r>
          </a:p>
        </p:txBody>
      </p:sp>
      <p:sp>
        <p:nvSpPr>
          <p:cNvPr id="3" name="Content Placeholder 2"/>
          <p:cNvSpPr>
            <a:spLocks noGrp="1"/>
          </p:cNvSpPr>
          <p:nvPr>
            <p:ph sz="quarter" idx="1"/>
          </p:nvPr>
        </p:nvSpPr>
        <p:spPr>
          <a:xfrm>
            <a:off x="233680" y="1589404"/>
            <a:ext cx="8778240" cy="5116195"/>
          </a:xfrm>
        </p:spPr>
        <p:txBody>
          <a:bodyPr/>
          <a:lstStyle/>
          <a:p>
            <a:r>
              <a:rPr lang="en-US" sz="2400" dirty="0"/>
              <a:t>To ensure the integrity of the computer system.</a:t>
            </a:r>
          </a:p>
          <a:p>
            <a:r>
              <a:rPr lang="en-US" sz="2400" dirty="0"/>
              <a:t>To produce evidence in the court, which can lead to the punishment of the culprit.</a:t>
            </a:r>
          </a:p>
          <a:p>
            <a:r>
              <a:rPr lang="en-US" sz="2400" dirty="0"/>
              <a:t>It helps the companies to capture important information if their computer systems or networks are compromised.</a:t>
            </a:r>
          </a:p>
          <a:p>
            <a:r>
              <a:rPr lang="en-US" sz="2400" dirty="0"/>
              <a:t>Efficiently tracks down cybercriminals from anywhere in the world.</a:t>
            </a:r>
          </a:p>
          <a:p>
            <a:r>
              <a:rPr lang="en-US" sz="2400" dirty="0"/>
              <a:t>Helps to protect the organization’s money and valuable time.</a:t>
            </a:r>
          </a:p>
          <a:p>
            <a:r>
              <a:rPr lang="en-US" sz="2400" dirty="0"/>
              <a:t>Allows to extract, process, and interpret the factual evidence, so it proves the cybercriminal action’s in the court.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extLst>
      <p:ext uri="{BB962C8B-B14F-4D97-AF65-F5344CB8AC3E}">
        <p14:creationId xmlns:p14="http://schemas.microsoft.com/office/powerpoint/2010/main" val="129456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800" dirty="0"/>
              <a:t>To bring the guilty to justice, correctly collecting, analyzing, and presenting the right evidence is quintessential. Before proceeding with the investigation, however, you’re going to need to know where and how to look for certain digital evidence.</a:t>
            </a:r>
          </a:p>
          <a:p>
            <a:r>
              <a:rPr lang="en-US" sz="2800" dirty="0"/>
              <a:t>After all, collecting different types of digital evidence requires different tools and methodologies to be used in the process.</a:t>
            </a:r>
          </a:p>
          <a:p>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800" dirty="0"/>
              <a:t>When it comes to digital evidence, in essence, it can be anything from logs and all the way to video footage, images, archives, temporary files, replicant data, residual data, metadata, active data, and even data that’s stored inside a device’s RAM (otherwise known as volatile data), as long as they are regarded as part of clue for a digital investigation.</a:t>
            </a:r>
          </a:p>
          <a:p>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extLst>
      <p:ext uri="{BB962C8B-B14F-4D97-AF65-F5344CB8AC3E}">
        <p14:creationId xmlns:p14="http://schemas.microsoft.com/office/powerpoint/2010/main" val="219134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000" b="1" dirty="0"/>
              <a:t>1. Logs</a:t>
            </a:r>
          </a:p>
          <a:p>
            <a:r>
              <a:rPr lang="en-US" sz="2000" b="1" dirty="0"/>
              <a:t>OS logs</a:t>
            </a:r>
          </a:p>
          <a:p>
            <a:r>
              <a:rPr lang="en-US" sz="2000" dirty="0"/>
              <a:t>Examples include events pertaining to system access, security alerts, the duration of a user’s login session, when the device was shut down, etc.</a:t>
            </a:r>
          </a:p>
          <a:p>
            <a:r>
              <a:rPr lang="en-US" sz="2000" dirty="0"/>
              <a:t>Typically, OS logs are stored in a particular system directory (the exact location depends on the operating system in use).</a:t>
            </a:r>
          </a:p>
          <a:p>
            <a:r>
              <a:rPr lang="en-US" sz="2000" dirty="0"/>
              <a:t>OS logs, short for Operating System logs, are records generated by an operating system that document various events and activities occurring within the system. These logs contain valuable information about the system's operation, performance, security events, and user activities. OS logs serve as a critical source of digital evidence during forensic investigations and troubleshooting. They can help identify system issues, track user actions, detect security breaches, and assist in analyzing system behavior.</a:t>
            </a:r>
            <a:endParaRPr sz="20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extLst>
      <p:ext uri="{BB962C8B-B14F-4D97-AF65-F5344CB8AC3E}">
        <p14:creationId xmlns:p14="http://schemas.microsoft.com/office/powerpoint/2010/main" val="235449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Database logs</a:t>
            </a:r>
            <a:endParaRPr lang="en-US" sz="2400" dirty="0"/>
          </a:p>
          <a:p>
            <a:r>
              <a:rPr lang="en-US" sz="2400" dirty="0"/>
              <a:t>Database logs are records or files generated by a database management system (DBMS) that capture and store a chronological sequence of activities and changes made to a database. These logs serve multiple purposes, including data recovery, transaction management, performance optimization, and auditing. They are crucial for maintaining the integrity and consistency of the database and can be utilized in various scenarios, such as troubleshooting, forensic investigations, and disaster recovery.</a:t>
            </a:r>
          </a:p>
          <a:p>
            <a:r>
              <a:rPr lang="en-US" sz="2400" dirty="0"/>
              <a:t>At any rate, professional industry-grade tools like </a:t>
            </a:r>
            <a:r>
              <a:rPr lang="en-US" sz="2400" dirty="0">
                <a:hlinkClick r:id="rId3"/>
              </a:rPr>
              <a:t>DBF by </a:t>
            </a:r>
            <a:r>
              <a:rPr lang="en-US" sz="2400" dirty="0" err="1">
                <a:hlinkClick r:id="rId3"/>
              </a:rPr>
              <a:t>SalvationDATA</a:t>
            </a:r>
            <a:r>
              <a:rPr lang="en-US" sz="2400" dirty="0"/>
              <a:t> will help you waltz through any kind of database encryption like it’s nothing, all while giving you an insight into a wide array of digital crime without requiring expertise whatsoever.</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extLst>
      <p:ext uri="{BB962C8B-B14F-4D97-AF65-F5344CB8AC3E}">
        <p14:creationId xmlns:p14="http://schemas.microsoft.com/office/powerpoint/2010/main" val="266241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Forensics</a:t>
            </a:r>
          </a:p>
        </p:txBody>
      </p:sp>
      <p:sp>
        <p:nvSpPr>
          <p:cNvPr id="3" name="Content Placeholder 2"/>
          <p:cNvSpPr>
            <a:spLocks noGrp="1"/>
          </p:cNvSpPr>
          <p:nvPr>
            <p:ph sz="quarter" idx="1"/>
          </p:nvPr>
        </p:nvSpPr>
        <p:spPr>
          <a:xfrm>
            <a:off x="609600" y="1589405"/>
            <a:ext cx="8301355" cy="4572000"/>
          </a:xfrm>
        </p:spPr>
        <p:txBody>
          <a:bodyPr/>
          <a:lstStyle/>
          <a:p>
            <a:r>
              <a:rPr lang="en-US" sz="2600" dirty="0"/>
              <a:t>Digital Forensics (also widely known as computer forensics) is the process of investigating crimes committed using any type of computing device (such as computers, servers, laptops, cell phones, tablets, digital camera, networking devices, Internet of Things (</a:t>
            </a:r>
            <a:r>
              <a:rPr lang="en-US" sz="2600" dirty="0" err="1"/>
              <a:t>IoT</a:t>
            </a:r>
            <a:r>
              <a:rPr lang="en-US" sz="2600" dirty="0"/>
              <a:t>) device or any type of data storage device). </a:t>
            </a:r>
          </a:p>
          <a:p>
            <a:r>
              <a:rPr lang="en-US" sz="2600" dirty="0"/>
              <a:t>Digital forensics is also responsible for examining attacks originated from cyberspace like </a:t>
            </a:r>
            <a:r>
              <a:rPr lang="en-US" sz="2600" dirty="0" err="1"/>
              <a:t>ransomware</a:t>
            </a:r>
            <a:r>
              <a:rPr lang="en-US" sz="2600" dirty="0"/>
              <a:t>, phishing, SQL injunction attacks, distributed denial-of-service (</a:t>
            </a:r>
            <a:r>
              <a:rPr lang="en-US" sz="2600" dirty="0" err="1"/>
              <a:t>DDoS</a:t>
            </a:r>
            <a:r>
              <a:rPr lang="en-US" sz="2600" dirty="0"/>
              <a:t>) attacks, data breach and any sort of </a:t>
            </a:r>
            <a:r>
              <a:rPr lang="en-US" sz="2600" dirty="0" err="1"/>
              <a:t>cyberattacks</a:t>
            </a:r>
            <a:r>
              <a:rPr lang="en-US" sz="2600" dirty="0"/>
              <a:t> that cause financial or reputation loses. </a:t>
            </a:r>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1800" b="1" dirty="0"/>
              <a:t>Email logs</a:t>
            </a:r>
          </a:p>
          <a:p>
            <a:r>
              <a:rPr lang="en-US" sz="1800" dirty="0"/>
              <a:t>Often presented in a CSV format, email logs can reveal certain details about the sender and content, which includes their email address, time and date of delivery, delivery status, cc, bcc, subject, content type, and error codes (if applicable), while mostly stored in the email’s header.</a:t>
            </a:r>
          </a:p>
          <a:p>
            <a:r>
              <a:rPr lang="en-US" sz="1800" dirty="0"/>
              <a:t>many cyber criminals use email as their go-to communication channel for the purposes of extortion, financial crime, and distributing illegal materials.</a:t>
            </a:r>
          </a:p>
          <a:p>
            <a:r>
              <a:rPr lang="en-US" sz="1800" dirty="0"/>
              <a:t>Alongside email logs, any file attachments also count as one of the evidence types, so they should be closely examined, right along with the server logs through which the email was sent.</a:t>
            </a:r>
          </a:p>
          <a:p>
            <a:r>
              <a:rPr lang="en-US" sz="1800" dirty="0"/>
              <a:t>Email logs are records or logs that capture information about the transmission and handling of email messages within an email system. These logs provide valuable details about email activities, including message delivery, routing, timestamps, sender and recipient information, and other metadata. Email logs are essential for troubleshooting email issues, tracking email flows, investigating email-related incidents, and ensuring compliance with policies and regulations.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extLst>
      <p:ext uri="{BB962C8B-B14F-4D97-AF65-F5344CB8AC3E}">
        <p14:creationId xmlns:p14="http://schemas.microsoft.com/office/powerpoint/2010/main" val="332276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000" b="1" dirty="0"/>
              <a:t>Phone logs</a:t>
            </a:r>
          </a:p>
          <a:p>
            <a:r>
              <a:rPr lang="en-US" sz="2000" dirty="0"/>
              <a:t>A phone’s infrastructure encompasses various kinds of evidence, including photos taken, videos recorded, system logs, app logs, and call logs, the latter of which contain crucial details such as the duration of a call, inbound and outbound numbers, etc.</a:t>
            </a:r>
          </a:p>
          <a:p>
            <a:r>
              <a:rPr lang="en-US" sz="2000" dirty="0">
                <a:hlinkClick r:id="rId3"/>
              </a:rPr>
              <a:t>Mobile forensics</a:t>
            </a:r>
            <a:r>
              <a:rPr lang="en-US" sz="2000" dirty="0"/>
              <a:t> experts also analyze and examine other types of digital evidence that can be found on a mobile device, including geo indicators (where the device has traveled) and EXIF data the photos may store.</a:t>
            </a:r>
          </a:p>
          <a:p>
            <a:r>
              <a:rPr lang="en-US" sz="2000" dirty="0"/>
              <a:t>Phone logs, also known as call logs or call detail records (CDRs), are records that document the history of incoming and outgoing phone calls made on a mobile device or landline phone. These logs capture information about the call activity, including call duration, timestamps, phone numbers involved, and call type (e.g., voice call, video call, or conference call). Phone logs are stored by the service provider or on the device itself and can be useful for various purposes, such as call analysis, billing, and forensic investigations.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extLst>
      <p:ext uri="{BB962C8B-B14F-4D97-AF65-F5344CB8AC3E}">
        <p14:creationId xmlns:p14="http://schemas.microsoft.com/office/powerpoint/2010/main" val="2849886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000" b="1" dirty="0"/>
              <a:t>Network logs</a:t>
            </a:r>
          </a:p>
          <a:p>
            <a:r>
              <a:rPr lang="en-US" sz="2000" dirty="0"/>
              <a:t>These can be viewed as different types of evidence because they also contain clues about what an individual was doing on the internet, including what websites that person has visited, what messages were exchanged with another party, and what the content of the messages was.</a:t>
            </a:r>
          </a:p>
          <a:p>
            <a:r>
              <a:rPr lang="en-US" sz="2000" dirty="0"/>
              <a:t>A </a:t>
            </a:r>
            <a:r>
              <a:rPr lang="en-US" sz="2000" dirty="0">
                <a:hlinkClick r:id="rId3"/>
              </a:rPr>
              <a:t>digital forensics examiner</a:t>
            </a:r>
            <a:r>
              <a:rPr lang="en-US" sz="2000" dirty="0"/>
              <a:t> should let evidence reveal the truth, so be on the lookout for timestamps and </a:t>
            </a:r>
            <a:r>
              <a:rPr lang="en-US" sz="2000" dirty="0">
                <a:hlinkClick r:id="rId4"/>
              </a:rPr>
              <a:t>IP addresses</a:t>
            </a:r>
            <a:r>
              <a:rPr lang="en-US" sz="2000" dirty="0"/>
              <a:t> – two crucial evidence types that will serve as proof in a court of law.</a:t>
            </a:r>
          </a:p>
          <a:p>
            <a:r>
              <a:rPr lang="en-US" sz="2000" dirty="0"/>
              <a:t>Network logs, also known as network activity logs or network event logs, are records that capture information about network traffic and activities occurring within a computer network. These logs provide valuable insights into network behavior, security events, and performance issues, and can aid in troubleshooting, network monitoring, and forensic investigations. Network logs are generated by various network devices, such as routers, switches, firewalls, intrusion detection systems (IDS), and network monitoring tools.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extLst>
      <p:ext uri="{BB962C8B-B14F-4D97-AF65-F5344CB8AC3E}">
        <p14:creationId xmlns:p14="http://schemas.microsoft.com/office/powerpoint/2010/main" val="483440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1800" b="1" dirty="0"/>
              <a:t>IP logs</a:t>
            </a:r>
          </a:p>
          <a:p>
            <a:r>
              <a:rPr lang="en-US" sz="1800" dirty="0"/>
              <a:t>Since everyone who browses the internet gets assigned a unique IP address, knowing this crucial detail allows a digital forensics investigator to trace their real identity and physical location by cooperating with ISPs.</a:t>
            </a:r>
          </a:p>
          <a:p>
            <a:r>
              <a:rPr lang="en-US" sz="1800" dirty="0"/>
              <a:t>IP logs, also known as IP address logs or IP activity logs, are records that capture information about the usage and activities associated with specific IP addresses within a network. These logs provide details about the source and destination IP addresses involved in network communications, timestamps, protocols used, and other relevant metadata. IP logs are commonly used for network monitoring, security analysis, troubleshooting, and forensic investigations.</a:t>
            </a:r>
          </a:p>
          <a:p>
            <a:r>
              <a:rPr lang="en-US" sz="1800" dirty="0"/>
              <a:t>IP logs are often a crucial source of evidence when trying to hunt down a cyber-criminal.</a:t>
            </a:r>
          </a:p>
          <a:p>
            <a:r>
              <a:rPr lang="en-US" sz="1800" b="1" dirty="0"/>
              <a:t>Server logs</a:t>
            </a:r>
          </a:p>
          <a:p>
            <a:r>
              <a:rPr lang="en-US" sz="1800" dirty="0"/>
              <a:t>These kinds of logs are like digital journal that records the events taking place on a server. Examples include IP addresses that connected to the server at any point in time and also the duration of each session, any error logs, usernames that were used during the time of access, etc.</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extLst>
      <p:ext uri="{BB962C8B-B14F-4D97-AF65-F5344CB8AC3E}">
        <p14:creationId xmlns:p14="http://schemas.microsoft.com/office/powerpoint/2010/main" val="3664176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Device fingerprints</a:t>
            </a:r>
          </a:p>
          <a:p>
            <a:r>
              <a:rPr lang="en-US" sz="2400" dirty="0"/>
              <a:t>Device fingerprints, also known as browser fingerprints or digital fingerprints, refer to the unique characteristics and attributes associated with a specific device or browser configuration. Device fingerprints are generated based on various factors, including hardware, software, browser settings, installed plugins, screen resolution, language preferences, and other identifiable information. These attributes create a distinct profile for a device, enabling it to be recognized and distinguished from other devices.</a:t>
            </a:r>
          </a:p>
          <a:p>
            <a:r>
              <a:rPr lang="en-US" sz="2400" dirty="0"/>
              <a:t>Therefore, even if a cybercriminal attempts to mask their IP when connecting to a server, the device fingerprint can be collected regardless.</a:t>
            </a:r>
          </a:p>
          <a:p>
            <a:pPr marL="0" indent="0">
              <a:buNone/>
            </a:pP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extLst>
      <p:ext uri="{BB962C8B-B14F-4D97-AF65-F5344CB8AC3E}">
        <p14:creationId xmlns:p14="http://schemas.microsoft.com/office/powerpoint/2010/main" val="14291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000" b="1" dirty="0"/>
              <a:t>2. Video footage and images</a:t>
            </a:r>
          </a:p>
          <a:p>
            <a:pPr marL="0" indent="0">
              <a:buNone/>
            </a:pPr>
            <a:r>
              <a:rPr lang="en-US" sz="2000" dirty="0"/>
              <a:t>Video footage and images can serve as crucial forms of digital evidence in various contexts, including criminal investigations, civil disputes, accident reconstruction, and surveillance monitoring. They provide visual documentation of events, actions, and scenes, offering objective and tangible evidence that can support or refute claims, establish timelines, and aid in the investigation or resolution of incidents.</a:t>
            </a:r>
          </a:p>
          <a:p>
            <a:r>
              <a:rPr lang="en-US" sz="2000" b="1" dirty="0"/>
              <a:t>3. Archives</a:t>
            </a:r>
          </a:p>
          <a:p>
            <a:r>
              <a:rPr lang="en-US" sz="2000" dirty="0"/>
              <a:t>Since archives are regular files accessible straight from the file explorer, they fall into the visible data type group.</a:t>
            </a:r>
          </a:p>
          <a:p>
            <a:r>
              <a:rPr lang="en-US" sz="2000" dirty="0"/>
              <a:t>Various types of evidence can come in the form of an archive, whether it be:</a:t>
            </a:r>
          </a:p>
          <a:p>
            <a:r>
              <a:rPr lang="en-US" sz="2000" dirty="0"/>
              <a:t>Zip/</a:t>
            </a:r>
            <a:r>
              <a:rPr lang="en-US" sz="2000" dirty="0" err="1"/>
              <a:t>Rar</a:t>
            </a:r>
            <a:r>
              <a:rPr lang="en-US" sz="2000" dirty="0"/>
              <a:t>/similar files</a:t>
            </a:r>
          </a:p>
          <a:p>
            <a:r>
              <a:rPr lang="en-US" sz="2000" dirty="0"/>
              <a:t>Databases</a:t>
            </a:r>
          </a:p>
          <a:p>
            <a:r>
              <a:rPr lang="en-US" sz="2000" dirty="0"/>
              <a:t>Backups</a:t>
            </a:r>
          </a:p>
          <a:p>
            <a:r>
              <a:rPr lang="en-US" sz="2000" dirty="0"/>
              <a:t>Software-specific archives, etc. </a:t>
            </a:r>
          </a:p>
          <a:p>
            <a:endParaRPr lang="en-US" sz="20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extLst>
      <p:ext uri="{BB962C8B-B14F-4D97-AF65-F5344CB8AC3E}">
        <p14:creationId xmlns:p14="http://schemas.microsoft.com/office/powerpoint/2010/main" val="103348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dirty="0"/>
              <a:t>Technically, since they can contain all sorts of extractable file formats, archives can be regarded as a wildcard source of evidence, which contains anything from:</a:t>
            </a:r>
          </a:p>
          <a:p>
            <a:r>
              <a:rPr lang="en-US" sz="2400" dirty="0"/>
              <a:t>Images, Text files, Documents, Source codes, Videos, or even other archives.</a:t>
            </a:r>
          </a:p>
          <a:p>
            <a:r>
              <a:rPr lang="en-US" sz="2400" dirty="0"/>
              <a:t>The main purpose of archives is to prevent </a:t>
            </a:r>
            <a:r>
              <a:rPr lang="en-US" sz="2400" dirty="0">
                <a:hlinkClick r:id="rId3"/>
              </a:rPr>
              <a:t>data loss</a:t>
            </a:r>
            <a:r>
              <a:rPr lang="en-US" sz="2400" dirty="0"/>
              <a:t> in the unfortunate event that the original files get damaged, deleted, or corrupted, thus serving as a source of backup to restore them to their prior functional state.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extLst>
      <p:ext uri="{BB962C8B-B14F-4D97-AF65-F5344CB8AC3E}">
        <p14:creationId xmlns:p14="http://schemas.microsoft.com/office/powerpoint/2010/main" val="2479034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4. Active data</a:t>
            </a:r>
          </a:p>
          <a:p>
            <a:r>
              <a:rPr lang="en-US" sz="2400" dirty="0"/>
              <a:t>Have you ever noticed how popular content editors and word processors like Microsoft Word often create temporary files on your hard drive while you’re in the midst of typing and working on a document?</a:t>
            </a:r>
          </a:p>
          <a:p>
            <a:r>
              <a:rPr lang="en-US" sz="2400" dirty="0"/>
              <a:t>This is what’s referred to as active data and it’s a visible data type.</a:t>
            </a:r>
          </a:p>
          <a:p>
            <a:r>
              <a:rPr lang="en-US" sz="2400" dirty="0"/>
              <a:t>In fact, many operating systems and applications can create this type of file, including:</a:t>
            </a:r>
          </a:p>
          <a:p>
            <a:r>
              <a:rPr lang="en-US" sz="2400" dirty="0"/>
              <a:t>Email clients</a:t>
            </a:r>
          </a:p>
          <a:p>
            <a:r>
              <a:rPr lang="en-US" sz="2400" dirty="0"/>
              <a:t>Image viewers</a:t>
            </a:r>
          </a:p>
          <a:p>
            <a:r>
              <a:rPr lang="en-US" sz="2400" dirty="0"/>
              <a:t>Word processors</a:t>
            </a:r>
          </a:p>
          <a:p>
            <a:r>
              <a:rPr lang="en-US" sz="2400" dirty="0"/>
              <a:t>Scanners, etc.</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extLst>
      <p:ext uri="{BB962C8B-B14F-4D97-AF65-F5344CB8AC3E}">
        <p14:creationId xmlns:p14="http://schemas.microsoft.com/office/powerpoint/2010/main" val="2265846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5. Metadata</a:t>
            </a:r>
          </a:p>
          <a:p>
            <a:r>
              <a:rPr lang="en-US" sz="2400" dirty="0"/>
              <a:t>metadata falls into the invisible data type category because it typically requires special software to be able to view it.</a:t>
            </a:r>
          </a:p>
          <a:p>
            <a:r>
              <a:rPr lang="en-US" sz="2400" dirty="0"/>
              <a:t>For instance, a photo file on a hard drive or storage media can contain additional data regarding the file’s creation such as where the photo was taken, otherwise known as </a:t>
            </a:r>
            <a:r>
              <a:rPr lang="en-US" sz="2400" dirty="0">
                <a:hlinkClick r:id="rId3"/>
              </a:rPr>
              <a:t>EXIF data</a:t>
            </a:r>
            <a:r>
              <a:rPr lang="en-US" sz="2400" dirty="0"/>
              <a:t>.</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extLst>
      <p:ext uri="{BB962C8B-B14F-4D97-AF65-F5344CB8AC3E}">
        <p14:creationId xmlns:p14="http://schemas.microsoft.com/office/powerpoint/2010/main" val="797108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5. Metadata</a:t>
            </a:r>
          </a:p>
          <a:p>
            <a:r>
              <a:rPr lang="en-US" sz="2400" dirty="0"/>
              <a:t>This data is attached to the file and reveals details such as:</a:t>
            </a:r>
          </a:p>
          <a:p>
            <a:r>
              <a:rPr lang="en-US" sz="2400" dirty="0"/>
              <a:t>Where the photo was taken</a:t>
            </a:r>
          </a:p>
          <a:p>
            <a:r>
              <a:rPr lang="en-US" sz="2400" dirty="0"/>
              <a:t>The time and date the photo was taken</a:t>
            </a:r>
          </a:p>
          <a:p>
            <a:r>
              <a:rPr lang="en-US" sz="2400" dirty="0"/>
              <a:t>What lens was used during the process</a:t>
            </a:r>
          </a:p>
          <a:p>
            <a:r>
              <a:rPr lang="en-US" sz="2400" dirty="0"/>
              <a:t>The camera’s model and brand</a:t>
            </a:r>
          </a:p>
          <a:p>
            <a:r>
              <a:rPr lang="en-US" sz="2400" dirty="0"/>
              <a:t>Color profile and space</a:t>
            </a:r>
          </a:p>
          <a:p>
            <a:r>
              <a:rPr lang="en-US" sz="2400" dirty="0"/>
              <a:t>and more.</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extLst>
      <p:ext uri="{BB962C8B-B14F-4D97-AF65-F5344CB8AC3E}">
        <p14:creationId xmlns:p14="http://schemas.microsoft.com/office/powerpoint/2010/main" val="394236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Forensics</a:t>
            </a:r>
          </a:p>
        </p:txBody>
      </p:sp>
      <p:sp>
        <p:nvSpPr>
          <p:cNvPr id="3" name="Content Placeholder 2"/>
          <p:cNvSpPr>
            <a:spLocks noGrp="1"/>
          </p:cNvSpPr>
          <p:nvPr>
            <p:ph sz="quarter" idx="1"/>
          </p:nvPr>
        </p:nvSpPr>
        <p:spPr>
          <a:xfrm>
            <a:off x="609600" y="1589405"/>
            <a:ext cx="8301355" cy="4572000"/>
          </a:xfrm>
        </p:spPr>
        <p:txBody>
          <a:bodyPr/>
          <a:lstStyle/>
          <a:p>
            <a:r>
              <a:rPr lang="en-US" sz="2400" dirty="0"/>
              <a:t>The ultimate goal of a digital forensics investigation is to preserve, identify, acquire and document digital evidence to be used in the court of law.</a:t>
            </a:r>
          </a:p>
          <a:p>
            <a:r>
              <a:rPr lang="en-US" sz="2400" dirty="0"/>
              <a:t>Under this definition, digital forensics is used to investigate any crime that involves using electronic devices, whether these devices were used to commit or as a target of a crime. </a:t>
            </a:r>
          </a:p>
          <a:p>
            <a:r>
              <a:rPr lang="en-US" sz="2400" dirty="0"/>
              <a:t>Having a digital forensics capability becomes very important for modern organizations to investigate internal policy violations and external attacks against their computerized systems, for instance, big corporations already have such capability that exceeds the capability of many government police departments.</a:t>
            </a:r>
            <a:endParaRPr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6. Residual data</a:t>
            </a:r>
          </a:p>
          <a:p>
            <a:r>
              <a:rPr lang="en-US" sz="2400" dirty="0"/>
              <a:t>Residual data is deleted or overwritten data that may contain digital evidence if successfully recovered. Since it’s not typically visible through a file browser, it’s classified as an invisible data type.</a:t>
            </a:r>
          </a:p>
          <a:p>
            <a:r>
              <a:rPr lang="en-US" sz="2400" dirty="0"/>
              <a:t>To understand the concept, you have to keep in mind that when someone deletes a file from a device, the data is still there – it’s just unlinked from the file structure itself so it doesn’t show up in a search or when viewing the contents of a hard drive or storage device through a file browser.</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extLst>
      <p:ext uri="{BB962C8B-B14F-4D97-AF65-F5344CB8AC3E}">
        <p14:creationId xmlns:p14="http://schemas.microsoft.com/office/powerpoint/2010/main" val="4246429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7. Volatile data</a:t>
            </a:r>
          </a:p>
          <a:p>
            <a:r>
              <a:rPr lang="en-US" sz="2400" dirty="0"/>
              <a:t>Volatile data is the kind of data that is not being written to the disk itself, hence belonging to the invisible data type category. Some viruses, for example, don’t write themselves to the hard drive to leave minimal traces behind and avoid detection by antivirus software.</a:t>
            </a:r>
          </a:p>
          <a:p>
            <a:r>
              <a:rPr lang="en-US" sz="2400" dirty="0"/>
              <a:t>Therefore, in order to detect them, the RAM needs to be checked and its contents analyzed by a </a:t>
            </a:r>
            <a:r>
              <a:rPr lang="en-US" sz="2400" dirty="0">
                <a:hlinkClick r:id="rId3"/>
              </a:rPr>
              <a:t>qualified digital forensics analyst</a:t>
            </a:r>
            <a:r>
              <a:rPr lang="en-US" sz="2400" dirty="0"/>
              <a:t>.</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a:p>
        </p:txBody>
      </p:sp>
    </p:spTree>
    <p:extLst>
      <p:ext uri="{BB962C8B-B14F-4D97-AF65-F5344CB8AC3E}">
        <p14:creationId xmlns:p14="http://schemas.microsoft.com/office/powerpoint/2010/main" val="473946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7. Volatile data</a:t>
            </a:r>
          </a:p>
          <a:p>
            <a:r>
              <a:rPr lang="en-US" sz="2400" dirty="0"/>
              <a:t>For obvious reasons, volatile data needs to be checked before the device is powered off, otherwise, it can be lost forever. To add additional complexity to the challenge, even the very act of launching a digital forensics tool and loading it into the device’s RAM can change the RAM’s contents, the very same thing we’re trying to analyze.</a:t>
            </a:r>
          </a:p>
          <a:p>
            <a:r>
              <a:rPr lang="en-US" sz="2400" dirty="0"/>
              <a:t>This is why analyzing volatile data can be especially tricky and often requires forensic ram imaging to preserve its contents in their original state.</a:t>
            </a:r>
          </a:p>
          <a:p>
            <a:endParaRPr lang="en-US" sz="2400" dirty="0"/>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32</a:t>
            </a:fld>
            <a:endParaRPr lang="en-US"/>
          </a:p>
        </p:txBody>
      </p:sp>
    </p:spTree>
    <p:extLst>
      <p:ext uri="{BB962C8B-B14F-4D97-AF65-F5344CB8AC3E}">
        <p14:creationId xmlns:p14="http://schemas.microsoft.com/office/powerpoint/2010/main" val="96611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8. Replicant data</a:t>
            </a:r>
          </a:p>
          <a:p>
            <a:r>
              <a:rPr lang="en-US" sz="2400" dirty="0"/>
              <a:t>For the final entry on our digital evidence list, we have replicant data, another invisible data type.</a:t>
            </a:r>
            <a:br>
              <a:rPr lang="en-US" sz="2400" dirty="0"/>
            </a:br>
            <a:r>
              <a:rPr lang="en-US" sz="2400" dirty="0"/>
              <a:t>On some occasions, various types of software or system processes will leave temporary backup files or directories behind to prevent the unfortunate scenario of losing data (for example, if the user forgets to save whatever they were working on and closes the program).</a:t>
            </a:r>
          </a:p>
          <a:p>
            <a:r>
              <a:rPr lang="en-US" sz="2400" dirty="0"/>
              <a:t>An example of this would be Photoshop files and even temporary web cache files.</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33</a:t>
            </a:fld>
            <a:endParaRPr lang="en-US"/>
          </a:p>
        </p:txBody>
      </p:sp>
    </p:spTree>
    <p:extLst>
      <p:ext uri="{BB962C8B-B14F-4D97-AF65-F5344CB8AC3E}">
        <p14:creationId xmlns:p14="http://schemas.microsoft.com/office/powerpoint/2010/main" val="572223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Evidence</a:t>
            </a:r>
            <a:r>
              <a:rPr dirty="0"/>
              <a:t>s</a:t>
            </a:r>
          </a:p>
        </p:txBody>
      </p:sp>
      <p:sp>
        <p:nvSpPr>
          <p:cNvPr id="3" name="Content Placeholder 2"/>
          <p:cNvSpPr>
            <a:spLocks noGrp="1"/>
          </p:cNvSpPr>
          <p:nvPr>
            <p:ph sz="quarter" idx="1"/>
          </p:nvPr>
        </p:nvSpPr>
        <p:spPr>
          <a:xfrm>
            <a:off x="233680" y="1589405"/>
            <a:ext cx="8778240" cy="5142230"/>
          </a:xfrm>
        </p:spPr>
        <p:txBody>
          <a:bodyPr/>
          <a:lstStyle/>
          <a:p>
            <a:r>
              <a:rPr lang="en-US" sz="2400" b="1" dirty="0"/>
              <a:t>8. Replicant data</a:t>
            </a:r>
          </a:p>
          <a:p>
            <a:r>
              <a:rPr lang="en-US" sz="2400" dirty="0"/>
              <a:t>Other examples of replicant data include:</a:t>
            </a:r>
          </a:p>
          <a:p>
            <a:r>
              <a:rPr lang="en-US" sz="2400" dirty="0"/>
              <a:t>Web cache and </a:t>
            </a:r>
            <a:r>
              <a:rPr lang="en-US" sz="2400" dirty="0">
                <a:hlinkClick r:id="rId3"/>
              </a:rPr>
              <a:t>cookies</a:t>
            </a:r>
            <a:endParaRPr lang="en-US" sz="2400" dirty="0"/>
          </a:p>
          <a:p>
            <a:r>
              <a:rPr lang="en-US" sz="2400" dirty="0"/>
              <a:t>Temporary directories</a:t>
            </a:r>
          </a:p>
          <a:p>
            <a:r>
              <a:rPr lang="en-US" sz="2400" dirty="0"/>
              <a:t>Data blocks</a:t>
            </a:r>
          </a:p>
          <a:p>
            <a:r>
              <a:rPr lang="en-US" sz="2400" dirty="0"/>
              <a:t>Memory</a:t>
            </a:r>
          </a:p>
          <a:p>
            <a:r>
              <a:rPr lang="en-US" sz="2400" dirty="0"/>
              <a:t>etc.</a:t>
            </a:r>
          </a:p>
          <a:p>
            <a:endParaRPr lang="en-US" sz="2400" b="1"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34</a:t>
            </a:fld>
            <a:endParaRPr lang="en-US"/>
          </a:p>
        </p:txBody>
      </p:sp>
    </p:spTree>
    <p:extLst>
      <p:ext uri="{BB962C8B-B14F-4D97-AF65-F5344CB8AC3E}">
        <p14:creationId xmlns:p14="http://schemas.microsoft.com/office/powerpoint/2010/main" val="1462199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dirty="0"/>
              <a:t>Chain of custody indicates the collection, sequence of control, transfer and analysis.</a:t>
            </a:r>
          </a:p>
          <a:p>
            <a:r>
              <a:rPr lang="en-US" sz="2400" dirty="0"/>
              <a:t>It also documents details of each person who handled the evidence, date and time it was collected or transferred, and the purpose of the transfer.</a:t>
            </a:r>
          </a:p>
          <a:p>
            <a:r>
              <a:rPr lang="en-US" sz="2400" dirty="0"/>
              <a:t>It demonstrates trust to the courts and to the client that the evidence has not tampered.</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35</a:t>
            </a:fld>
            <a:endParaRPr lang="en-US"/>
          </a:p>
        </p:txBody>
      </p:sp>
    </p:spTree>
    <p:extLst>
      <p:ext uri="{BB962C8B-B14F-4D97-AF65-F5344CB8AC3E}">
        <p14:creationId xmlns:p14="http://schemas.microsoft.com/office/powerpoint/2010/main" val="3350108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dirty="0"/>
              <a:t>In order to preserve digital evidence, the chain of custody should span from the first step of data collection to examination, analysis, reporting, and the time of presentation to the Courts. This is very important to avoid the possibility of any suggestion that the evidence has been compromised in any way.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36</a:t>
            </a:fld>
            <a:endParaRPr lang="en-US"/>
          </a:p>
        </p:txBody>
      </p:sp>
      <p:pic>
        <p:nvPicPr>
          <p:cNvPr id="4" name="Picture 3"/>
          <p:cNvPicPr>
            <a:picLocks noChangeAspect="1"/>
          </p:cNvPicPr>
          <p:nvPr/>
        </p:nvPicPr>
        <p:blipFill>
          <a:blip r:embed="rId3"/>
          <a:stretch>
            <a:fillRect/>
          </a:stretch>
        </p:blipFill>
        <p:spPr>
          <a:xfrm>
            <a:off x="1624012" y="4186753"/>
            <a:ext cx="6124575" cy="1543050"/>
          </a:xfrm>
          <a:prstGeom prst="rect">
            <a:avLst/>
          </a:prstGeom>
        </p:spPr>
      </p:pic>
    </p:spTree>
    <p:extLst>
      <p:ext uri="{BB962C8B-B14F-4D97-AF65-F5344CB8AC3E}">
        <p14:creationId xmlns:p14="http://schemas.microsoft.com/office/powerpoint/2010/main" val="1287280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b="1" dirty="0"/>
              <a:t>Data Collection:</a:t>
            </a:r>
            <a:r>
              <a:rPr lang="en-US" sz="2400" dirty="0"/>
              <a:t> This is where chain of custody process is initiated. It involves identification, labeling, recording, and the acquisition of data from all the possible relevant sources that preserve the integrity of the data and evidence collected.</a:t>
            </a:r>
          </a:p>
          <a:p>
            <a:r>
              <a:rPr lang="en-US" sz="2400" b="1" dirty="0"/>
              <a:t>Examination:</a:t>
            </a:r>
            <a:r>
              <a:rPr lang="en-US" sz="2400" dirty="0"/>
              <a:t> During this process, the chain of custody information is documented outlining the forensic process undertaken. It is important to capture screenshots throughout the process to show the tasks that are completed and the evidence uncovered.</a:t>
            </a:r>
          </a:p>
          <a:p>
            <a:r>
              <a:rPr lang="en-US" sz="2400" b="1" dirty="0"/>
              <a:t>Analysis:</a:t>
            </a:r>
            <a:r>
              <a:rPr lang="en-US" sz="2400" dirty="0"/>
              <a:t> This stage is the result of the examination stage. In the Analysis stage, legally justifiable methods and techniques are used to derive useful information to address questions posed in the particular case.</a:t>
            </a:r>
          </a:p>
          <a:p>
            <a:endParaRPr lang="en-US" sz="2400" dirty="0"/>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37</a:t>
            </a:fld>
            <a:endParaRPr lang="en-US"/>
          </a:p>
        </p:txBody>
      </p:sp>
    </p:spTree>
    <p:extLst>
      <p:ext uri="{BB962C8B-B14F-4D97-AF65-F5344CB8AC3E}">
        <p14:creationId xmlns:p14="http://schemas.microsoft.com/office/powerpoint/2010/main" val="3016761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b="1" dirty="0"/>
              <a:t>Reporting: </a:t>
            </a:r>
            <a:r>
              <a:rPr lang="en-US" dirty="0"/>
              <a:t>This is the documentation phase of the Examination and Analysis stage. Reporting includes the following:</a:t>
            </a:r>
          </a:p>
          <a:p>
            <a:pPr lvl="1"/>
            <a:r>
              <a:rPr lang="en-US" dirty="0"/>
              <a:t>Statement regarding Chain of Custody.</a:t>
            </a:r>
          </a:p>
          <a:p>
            <a:pPr lvl="1"/>
            <a:r>
              <a:rPr lang="en-US" dirty="0"/>
              <a:t>Explanation of the various tools used.</a:t>
            </a:r>
          </a:p>
          <a:p>
            <a:pPr lvl="1"/>
            <a:r>
              <a:rPr lang="en-US" dirty="0"/>
              <a:t>A description of the analysis of various data sources.</a:t>
            </a:r>
          </a:p>
          <a:p>
            <a:pPr lvl="1"/>
            <a:r>
              <a:rPr lang="en-US" dirty="0"/>
              <a:t>Issues identified.</a:t>
            </a:r>
          </a:p>
          <a:p>
            <a:pPr lvl="1"/>
            <a:r>
              <a:rPr lang="en-US" dirty="0"/>
              <a:t>Vulnerabilities identified.</a:t>
            </a:r>
          </a:p>
          <a:p>
            <a:pPr lvl="1"/>
            <a:r>
              <a:rPr lang="en-US" dirty="0"/>
              <a:t>Recommendation for additional forensics measures that can be taken.</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38</a:t>
            </a:fld>
            <a:endParaRPr lang="en-US"/>
          </a:p>
        </p:txBody>
      </p:sp>
    </p:spTree>
    <p:extLst>
      <p:ext uri="{BB962C8B-B14F-4D97-AF65-F5344CB8AC3E}">
        <p14:creationId xmlns:p14="http://schemas.microsoft.com/office/powerpoint/2010/main" val="2911388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b="1" dirty="0"/>
              <a:t>The Chain of Custody Form</a:t>
            </a:r>
          </a:p>
          <a:p>
            <a:r>
              <a:rPr lang="en-US" sz="2400" dirty="0"/>
              <a:t>In order to prove a chain of custody, you’ll need a form that lists out the details of how the evidence was handled every step of the way. The form should answer the following questions:</a:t>
            </a:r>
          </a:p>
          <a:p>
            <a:r>
              <a:rPr lang="en-US" sz="2400" b="1" dirty="0"/>
              <a:t>What is the evidence?:</a:t>
            </a:r>
            <a:r>
              <a:rPr lang="en-US" sz="2400" dirty="0"/>
              <a:t> For example- digital information includes the filename, md5 hash, and Hardware information includes serial number, asset ID, hostname, photos, description.</a:t>
            </a:r>
          </a:p>
          <a:p>
            <a:r>
              <a:rPr lang="en-US" sz="2400" b="1" dirty="0"/>
              <a:t>How did you get it?</a:t>
            </a:r>
            <a:r>
              <a:rPr lang="en-US" sz="2400" dirty="0"/>
              <a:t>: For example- Bagged, tagged or pulled from the desktop.</a:t>
            </a:r>
          </a:p>
          <a:p>
            <a:r>
              <a:rPr lang="en-US" sz="2400" b="1" dirty="0"/>
              <a:t>When it was collected?:</a:t>
            </a:r>
            <a:r>
              <a:rPr lang="en-US" sz="2400" dirty="0"/>
              <a:t> Date, Time</a:t>
            </a:r>
          </a:p>
          <a:p>
            <a:r>
              <a:rPr lang="en-US" sz="2400" b="1" dirty="0"/>
              <a:t>Who has handle it?</a:t>
            </a:r>
            <a:endParaRPr lang="en-US" sz="2400" dirty="0"/>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39</a:t>
            </a:fld>
            <a:endParaRPr lang="en-US"/>
          </a:p>
        </p:txBody>
      </p:sp>
    </p:spTree>
    <p:extLst>
      <p:ext uri="{BB962C8B-B14F-4D97-AF65-F5344CB8AC3E}">
        <p14:creationId xmlns:p14="http://schemas.microsoft.com/office/powerpoint/2010/main" val="29855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computer forensics</a:t>
            </a:r>
            <a:endParaRPr dirty="0"/>
          </a:p>
        </p:txBody>
      </p:sp>
      <p:sp>
        <p:nvSpPr>
          <p:cNvPr id="3" name="Content Placeholder 2"/>
          <p:cNvSpPr>
            <a:spLocks noGrp="1"/>
          </p:cNvSpPr>
          <p:nvPr>
            <p:ph sz="quarter" idx="1"/>
          </p:nvPr>
        </p:nvSpPr>
        <p:spPr>
          <a:xfrm>
            <a:off x="233680" y="1589405"/>
            <a:ext cx="8778240" cy="4964430"/>
          </a:xfrm>
        </p:spPr>
        <p:txBody>
          <a:bodyPr/>
          <a:lstStyle/>
          <a:p>
            <a:r>
              <a:rPr lang="en-US" sz="2500" dirty="0"/>
              <a:t>It helps to recover, analyze, and preserve computer and related materials in such a manner that it helps the investigation agency to present them as evidence in a court of law.</a:t>
            </a:r>
          </a:p>
          <a:p>
            <a:r>
              <a:rPr lang="en-US" sz="2500" dirty="0"/>
              <a:t>It helps to postulate the motive behind the crime and identity of the main culprit.</a:t>
            </a:r>
          </a:p>
          <a:p>
            <a:r>
              <a:rPr lang="en-US" sz="2500" dirty="0"/>
              <a:t>Designing procedures at a suspected crime scene which helps you to ensure that the digital evidence obtained is not corrupted.</a:t>
            </a:r>
          </a:p>
          <a:p>
            <a:r>
              <a:rPr lang="en-US" sz="2500" dirty="0"/>
              <a:t>Data acquisition and duplication: Recovering deleted files and deleted partitions from digital media to extract the evidence and validate them.</a:t>
            </a:r>
          </a:p>
          <a:p>
            <a:pPr marL="0" indent="0">
              <a:buNone/>
            </a:pPr>
            <a:endParaRPr sz="25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 – Digital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b="1" dirty="0"/>
              <a:t>Why did that person handled it?</a:t>
            </a:r>
            <a:endParaRPr lang="en-US" sz="2400" dirty="0"/>
          </a:p>
          <a:p>
            <a:r>
              <a:rPr lang="en-US" sz="2400" b="1" dirty="0"/>
              <a:t>Where was it stored?:</a:t>
            </a:r>
            <a:r>
              <a:rPr lang="en-US" sz="2400" dirty="0"/>
              <a:t> This includes the information about the physical location in which proof is stored or information of the storage used to store the forensic image.</a:t>
            </a:r>
          </a:p>
          <a:p>
            <a:r>
              <a:rPr lang="en-US" sz="2400" b="1" dirty="0"/>
              <a:t>How you transported it?: </a:t>
            </a:r>
            <a:r>
              <a:rPr lang="en-US" sz="2400" dirty="0"/>
              <a:t>For example- in a sealed static-free bag, or in a secure storage container.</a:t>
            </a:r>
          </a:p>
          <a:p>
            <a:r>
              <a:rPr lang="en-US" sz="2400" b="1" dirty="0"/>
              <a:t>How it was tracked?</a:t>
            </a:r>
            <a:endParaRPr lang="en-US" sz="2400" dirty="0"/>
          </a:p>
          <a:p>
            <a:r>
              <a:rPr lang="en-US" sz="2400" b="1" dirty="0"/>
              <a:t>How it was stored?:</a:t>
            </a:r>
            <a:r>
              <a:rPr lang="en-US" sz="2400" dirty="0"/>
              <a:t> For example- in a secure storage container.</a:t>
            </a:r>
          </a:p>
          <a:p>
            <a:r>
              <a:rPr lang="en-US" sz="2400" b="1" dirty="0"/>
              <a:t>Who has access to the evidence?:</a:t>
            </a:r>
            <a:r>
              <a:rPr lang="en-US" sz="2400" dirty="0"/>
              <a:t> This involves developing a check-in/ check-out process.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40</a:t>
            </a:fld>
            <a:endParaRPr lang="en-US"/>
          </a:p>
        </p:txBody>
      </p:sp>
    </p:spTree>
    <p:extLst>
      <p:ext uri="{BB962C8B-B14F-4D97-AF65-F5344CB8AC3E}">
        <p14:creationId xmlns:p14="http://schemas.microsoft.com/office/powerpoint/2010/main" val="396054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Forensics</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dirty="0"/>
              <a:t>Anti-forensics is a term that contradicts </a:t>
            </a:r>
            <a:r>
              <a:rPr lang="en-US" sz="2400" u="sng" dirty="0">
                <a:hlinkClick r:id="rId3"/>
              </a:rPr>
              <a:t>Cyber Forensics.</a:t>
            </a:r>
            <a:r>
              <a:rPr lang="en-US" sz="2400" dirty="0"/>
              <a:t> It attempts to negatively affect the existing amount and quality of evidence from a crime scene or make the analysis and examination of evidence difficult or impossible to conduct. </a:t>
            </a:r>
          </a:p>
          <a:p>
            <a:r>
              <a:rPr lang="en-US" sz="2400" dirty="0"/>
              <a:t>Anti-forensic techniques are actions whose goal is to prevent the proper investigation process or make it much harder. These actions are aimed at reducing the quality and quantity of digital evidence. </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41</a:t>
            </a:fld>
            <a:endParaRPr lang="en-US"/>
          </a:p>
        </p:txBody>
      </p:sp>
    </p:spTree>
    <p:extLst>
      <p:ext uri="{BB962C8B-B14F-4D97-AF65-F5344CB8AC3E}">
        <p14:creationId xmlns:p14="http://schemas.microsoft.com/office/powerpoint/2010/main" val="3296221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dirty="0"/>
              <a:t>Refer from here: </a:t>
            </a:r>
            <a:r>
              <a:rPr lang="en-US" sz="2400" dirty="0">
                <a:hlinkClick r:id="rId3"/>
              </a:rPr>
              <a:t>https://www.bluevoyant.com/knowledge-center/what-is-incident-response-process-frameworks-and-tools</a:t>
            </a:r>
            <a:endParaRPr lang="en-US" sz="2400" dirty="0"/>
          </a:p>
          <a:p>
            <a:pPr marL="0" indent="0">
              <a:buNone/>
            </a:pP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42</a:t>
            </a:fld>
            <a:endParaRPr lang="en-US"/>
          </a:p>
        </p:txBody>
      </p:sp>
    </p:spTree>
    <p:extLst>
      <p:ext uri="{BB962C8B-B14F-4D97-AF65-F5344CB8AC3E}">
        <p14:creationId xmlns:p14="http://schemas.microsoft.com/office/powerpoint/2010/main" val="3456134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CSIRT in handling incident.</a:t>
            </a:r>
            <a:endParaRPr dirty="0"/>
          </a:p>
        </p:txBody>
      </p:sp>
      <p:sp>
        <p:nvSpPr>
          <p:cNvPr id="3" name="Content Placeholder 2"/>
          <p:cNvSpPr>
            <a:spLocks noGrp="1"/>
          </p:cNvSpPr>
          <p:nvPr>
            <p:ph sz="quarter" idx="1"/>
          </p:nvPr>
        </p:nvSpPr>
        <p:spPr>
          <a:xfrm>
            <a:off x="233680" y="1589405"/>
            <a:ext cx="8778240" cy="5142230"/>
          </a:xfrm>
        </p:spPr>
        <p:txBody>
          <a:bodyPr/>
          <a:lstStyle/>
          <a:p>
            <a:r>
              <a:rPr lang="en-US" sz="2400" dirty="0"/>
              <a:t>Refer from here: </a:t>
            </a:r>
            <a:r>
              <a:rPr lang="en-US" sz="2400" dirty="0">
                <a:hlinkClick r:id="rId3"/>
              </a:rPr>
              <a:t>https://www.logsign.com/blog/what-is-csirt-what-are-csirt-roles-and-responsibilities/</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43</a:t>
            </a:fld>
            <a:endParaRPr lang="en-US"/>
          </a:p>
        </p:txBody>
      </p:sp>
    </p:spTree>
    <p:extLst>
      <p:ext uri="{BB962C8B-B14F-4D97-AF65-F5344CB8AC3E}">
        <p14:creationId xmlns:p14="http://schemas.microsoft.com/office/powerpoint/2010/main" val="86150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computer forensics</a:t>
            </a:r>
            <a:endParaRPr dirty="0"/>
          </a:p>
        </p:txBody>
      </p:sp>
      <p:sp>
        <p:nvSpPr>
          <p:cNvPr id="3" name="Content Placeholder 2"/>
          <p:cNvSpPr>
            <a:spLocks noGrp="1"/>
          </p:cNvSpPr>
          <p:nvPr>
            <p:ph sz="quarter" idx="1"/>
          </p:nvPr>
        </p:nvSpPr>
        <p:spPr>
          <a:xfrm>
            <a:off x="233680" y="1589405"/>
            <a:ext cx="8778240" cy="4964430"/>
          </a:xfrm>
        </p:spPr>
        <p:txBody>
          <a:bodyPr/>
          <a:lstStyle/>
          <a:p>
            <a:r>
              <a:rPr lang="en-US" sz="2500" dirty="0"/>
              <a:t>Helps you to identify the evidence quickly, and also allows you to estimate the potential impact of the malicious activity on the victim</a:t>
            </a:r>
          </a:p>
          <a:p>
            <a:r>
              <a:rPr lang="en-US" sz="2500" dirty="0"/>
              <a:t>Producing a computer forensic report which offers a complete report on the investigation process.</a:t>
            </a:r>
          </a:p>
          <a:p>
            <a:r>
              <a:rPr lang="en-US" sz="2500" dirty="0"/>
              <a:t>Preserving the evidence by following the chain of custody.</a:t>
            </a:r>
            <a:endParaRPr sz="25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extLst>
      <p:ext uri="{BB962C8B-B14F-4D97-AF65-F5344CB8AC3E}">
        <p14:creationId xmlns:p14="http://schemas.microsoft.com/office/powerpoint/2010/main" val="234863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a:p>
        </p:txBody>
      </p:sp>
      <p:sp>
        <p:nvSpPr>
          <p:cNvPr id="3" name="Content Placeholder 2"/>
          <p:cNvSpPr>
            <a:spLocks noGrp="1"/>
          </p:cNvSpPr>
          <p:nvPr>
            <p:ph sz="quarter" idx="1"/>
          </p:nvPr>
        </p:nvSpPr>
        <p:spPr>
          <a:xfrm>
            <a:off x="233680" y="1589405"/>
            <a:ext cx="8778240" cy="4964430"/>
          </a:xfrm>
        </p:spPr>
        <p:txBody>
          <a:bodyPr/>
          <a:lstStyle/>
          <a:p>
            <a:pPr marL="0" indent="0">
              <a:buNone/>
            </a:pPr>
            <a:r>
              <a:rPr lang="en-US" sz="2600" dirty="0"/>
              <a:t>Digital forensics entails the following steps:</a:t>
            </a:r>
          </a:p>
          <a:p>
            <a:r>
              <a:rPr lang="en-US" sz="2600" dirty="0"/>
              <a:t>Identification</a:t>
            </a:r>
          </a:p>
          <a:p>
            <a:r>
              <a:rPr lang="en-US" sz="2600" dirty="0"/>
              <a:t>Preservation</a:t>
            </a:r>
          </a:p>
          <a:p>
            <a:r>
              <a:rPr lang="en-US" sz="2600" dirty="0"/>
              <a:t>Analysis</a:t>
            </a:r>
          </a:p>
          <a:p>
            <a:r>
              <a:rPr lang="en-US" sz="2600" dirty="0"/>
              <a:t>Documentation</a:t>
            </a:r>
          </a:p>
          <a:p>
            <a:r>
              <a:rPr lang="en-US" sz="2600" dirty="0"/>
              <a:t>Presentation</a:t>
            </a:r>
            <a:endParaRPr sz="2600" dirty="0"/>
          </a:p>
          <a:p>
            <a:endParaRPr sz="26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a:p>
        </p:txBody>
      </p:sp>
      <p:pic>
        <p:nvPicPr>
          <p:cNvPr id="4" name="Content Placeholder 3"/>
          <p:cNvPicPr>
            <a:picLocks noGrp="1" noChangeAspect="1"/>
          </p:cNvPicPr>
          <p:nvPr>
            <p:ph sz="quarter" idx="1"/>
          </p:nvPr>
        </p:nvPicPr>
        <p:blipFill rotWithShape="1">
          <a:blip r:embed="rId3"/>
          <a:srcRect t="9373"/>
          <a:stretch/>
        </p:blipFill>
        <p:spPr>
          <a:xfrm>
            <a:off x="817563" y="2209800"/>
            <a:ext cx="7610475" cy="4152106"/>
          </a:xfrm>
          <a:prstGeom prst="rect">
            <a:avLst/>
          </a:prstGeom>
        </p:spPr>
      </p:pic>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extLst>
      <p:ext uri="{BB962C8B-B14F-4D97-AF65-F5344CB8AC3E}">
        <p14:creationId xmlns:p14="http://schemas.microsoft.com/office/powerpoint/2010/main" val="33284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Digital forensics</a:t>
            </a:r>
            <a:endParaRPr dirty="0"/>
          </a:p>
        </p:txBody>
      </p:sp>
      <p:sp>
        <p:nvSpPr>
          <p:cNvPr id="3" name="Content Placeholder 2"/>
          <p:cNvSpPr>
            <a:spLocks noGrp="1"/>
          </p:cNvSpPr>
          <p:nvPr>
            <p:ph sz="quarter" idx="1"/>
          </p:nvPr>
        </p:nvSpPr>
        <p:spPr>
          <a:xfrm>
            <a:off x="233680" y="1589405"/>
            <a:ext cx="8778240" cy="4964430"/>
          </a:xfrm>
        </p:spPr>
        <p:txBody>
          <a:bodyPr/>
          <a:lstStyle/>
          <a:p>
            <a:pPr marL="0" indent="0">
              <a:buNone/>
            </a:pPr>
            <a:r>
              <a:rPr lang="en-US" sz="2400" b="1" dirty="0"/>
              <a:t>Identification</a:t>
            </a:r>
          </a:p>
          <a:p>
            <a:r>
              <a:rPr lang="en-US" sz="2400" dirty="0"/>
              <a:t>The very first step in a digital forensics investigation is to identify the devices and resources containing the data that will be a part of the investigation. The identification process mainly includes things like what evidence is present, where it is stored, and lastly, how it is stored (in which format).</a:t>
            </a:r>
          </a:p>
          <a:p>
            <a:r>
              <a:rPr lang="en-US" sz="2400" dirty="0"/>
              <a:t>The data involved in an investigation could be on organizational devices such as computers or laptops, or on users’ personal devices like mobile phones and tablets.</a:t>
            </a:r>
          </a:p>
          <a:p>
            <a:r>
              <a:rPr lang="en-US" sz="2400" dirty="0"/>
              <a:t>These devices are then seized and isolated, to eliminate any possibility of tampering. If the data is on a server or network, or housed on the cloud, the investigator or organization needs to ensure that no one other than the investigating team has access to it.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extLst>
      <p:ext uri="{BB962C8B-B14F-4D97-AF65-F5344CB8AC3E}">
        <p14:creationId xmlns:p14="http://schemas.microsoft.com/office/powerpoint/2010/main" val="69992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1749-B3EA-7FA0-5A82-C0B4F10814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BA3CE1-A687-767C-987C-A8A860ABC9B7}"/>
              </a:ext>
            </a:extLst>
          </p:cNvPr>
          <p:cNvSpPr>
            <a:spLocks noGrp="1"/>
          </p:cNvSpPr>
          <p:nvPr>
            <p:ph sz="quarter" idx="1"/>
          </p:nvPr>
        </p:nvSpPr>
        <p:spPr>
          <a:xfrm>
            <a:off x="266700" y="1516062"/>
            <a:ext cx="8153400" cy="5189537"/>
          </a:xfrm>
        </p:spPr>
        <p:txBody>
          <a:bodyPr/>
          <a:lstStyle/>
          <a:p>
            <a:r>
              <a:rPr lang="en-US" sz="2400" b="1" dirty="0"/>
              <a:t>Preservation</a:t>
            </a:r>
            <a:endParaRPr lang="en-US" sz="2400" dirty="0"/>
          </a:p>
          <a:p>
            <a:r>
              <a:rPr lang="en-US" sz="2400" dirty="0"/>
              <a:t>After the devices involved in an investigation have been seized and stored in a secure location, the digital forensics investigator or forensics analyst uses forensic techniques to extract any data that may be relevant to the investigation and stores it securely. In this phase, data is isolated, secured, and preserved.</a:t>
            </a:r>
          </a:p>
          <a:p>
            <a:r>
              <a:rPr lang="en-US" sz="2400" dirty="0"/>
              <a:t>This phase can involve the creation of a digital copy of the relevant data, which is known as a “forensic image.” This copy is then used for analysis and evaluation, while the original data and devices are put in a secure location, such as a safe.  </a:t>
            </a:r>
          </a:p>
          <a:p>
            <a:r>
              <a:rPr lang="en-US" sz="2400" dirty="0"/>
              <a:t>It includes preventing people from using the digital device so that digital evidence is not tampered with.</a:t>
            </a:r>
          </a:p>
          <a:p>
            <a:endParaRPr lang="en-IN" sz="2400" dirty="0"/>
          </a:p>
        </p:txBody>
      </p:sp>
      <p:sp>
        <p:nvSpPr>
          <p:cNvPr id="4" name="Slide Number Placeholder 3">
            <a:extLst>
              <a:ext uri="{FF2B5EF4-FFF2-40B4-BE49-F238E27FC236}">
                <a16:creationId xmlns:a16="http://schemas.microsoft.com/office/drawing/2014/main" id="{F7A5FB62-C37A-8CE7-2DAC-64C7004CA23A}"/>
              </a:ext>
            </a:extLst>
          </p:cNvPr>
          <p:cNvSpPr>
            <a:spLocks noGrp="1"/>
          </p:cNvSpPr>
          <p:nvPr>
            <p:ph type="sldNum" sz="quarter" idx="12"/>
          </p:nvPr>
        </p:nvSpPr>
        <p:spPr/>
        <p:txBody>
          <a:bodyPr>
            <a:normAutofit fontScale="85000" lnSpcReduction="20000"/>
          </a:bodyPr>
          <a:lstStyle/>
          <a:p>
            <a:fld id="{0A2139E2-1186-4419-ACB2-2B2AE0080376}" type="slidenum">
              <a:rPr lang="en-US" smtClean="0"/>
              <a:t>9</a:t>
            </a:fld>
            <a:endParaRPr lang="en-US"/>
          </a:p>
        </p:txBody>
      </p:sp>
    </p:spTree>
    <p:extLst>
      <p:ext uri="{BB962C8B-B14F-4D97-AF65-F5344CB8AC3E}">
        <p14:creationId xmlns:p14="http://schemas.microsoft.com/office/powerpoint/2010/main" val="17006720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652</TotalTime>
  <Words>4098</Words>
  <Application>Microsoft Office PowerPoint</Application>
  <PresentationFormat>On-screen Show (4:3)</PresentationFormat>
  <Paragraphs>298</Paragraphs>
  <Slides>43</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Tw Cen MT</vt:lpstr>
      <vt:lpstr>Wingdings</vt:lpstr>
      <vt:lpstr>Wingdings 2</vt:lpstr>
      <vt:lpstr>Theme2</vt:lpstr>
      <vt:lpstr>ITDO6014 Ethical Hacking and Forensics</vt:lpstr>
      <vt:lpstr>Introduction to Digital Forensics</vt:lpstr>
      <vt:lpstr>Introduction to Digital Forensics</vt:lpstr>
      <vt:lpstr>Objectives of computer forensics</vt:lpstr>
      <vt:lpstr>Objectives of computer forensics</vt:lpstr>
      <vt:lpstr>Process of Digital forensics</vt:lpstr>
      <vt:lpstr>Process of Digital forensics</vt:lpstr>
      <vt:lpstr>Process of Digital forensics</vt:lpstr>
      <vt:lpstr>PowerPoint Presentation</vt:lpstr>
      <vt:lpstr>Process of Digital forensics</vt:lpstr>
      <vt:lpstr>PowerPoint Presentation</vt:lpstr>
      <vt:lpstr>Process of Digital forensics</vt:lpstr>
      <vt:lpstr>Types of Digital Forensics</vt:lpstr>
      <vt:lpstr>Types of Digital Forensics</vt:lpstr>
      <vt:lpstr>Advantages of Digital forensics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Digital Evidences</vt:lpstr>
      <vt:lpstr>Chain of Custody – Digital Forensics</vt:lpstr>
      <vt:lpstr>Chain of Custody – Digital Forensics</vt:lpstr>
      <vt:lpstr>Chain of Custody – Digital Forensics</vt:lpstr>
      <vt:lpstr>Chain of Custody – Digital Forensics</vt:lpstr>
      <vt:lpstr>Chain of Custody – Digital Forensics</vt:lpstr>
      <vt:lpstr>Chain of Custody – Digital Forensics</vt:lpstr>
      <vt:lpstr>Anti Forensics</vt:lpstr>
      <vt:lpstr>Incident Response </vt:lpstr>
      <vt:lpstr>Roles of CSIRT in handling incident.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Sakshi Patil</cp:lastModifiedBy>
  <cp:revision>149</cp:revision>
  <dcterms:created xsi:type="dcterms:W3CDTF">2011-07-13T20:09:00Z</dcterms:created>
  <dcterms:modified xsi:type="dcterms:W3CDTF">2023-05-18T04:26:45Z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