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embeddedFontLst>
    <p:embeddedFont>
      <p:font typeface="Corsiv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3107788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295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3962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592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605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8388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12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846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044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10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88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308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28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385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09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18" name="Google Shape;18;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9" name="Google Shape;29;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5" name="Google Shape;35;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a:spLocks noGrp="1"/>
          </p:cNvSpPr>
          <p:nvPr>
            <p:ph type="pic" idx="2"/>
          </p:nvPr>
        </p:nvSpPr>
        <p:spPr>
          <a:xfrm>
            <a:off x="1792288" y="612775"/>
            <a:ext cx="5486400" cy="4114800"/>
          </a:xfrm>
          <a:prstGeom prst="rect">
            <a:avLst/>
          </a:prstGeom>
          <a:noFill/>
          <a:ln>
            <a:noFill/>
          </a:ln>
        </p:spPr>
      </p:sp>
      <p:sp>
        <p:nvSpPr>
          <p:cNvPr id="41" name="Google Shape;41;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2" name="Google Shape;42;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48" name="Google Shape;48;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9" name="Google Shape;49;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&amp;F.module1…part4…</a:t>
            </a:r>
            <a:endParaRPr/>
          </a:p>
        </p:txBody>
      </p:sp>
      <p:sp>
        <p:nvSpPr>
          <p:cNvPr id="89" name="Google Shape;89;p13"/>
          <p:cNvSpPr txBox="1">
            <a:spLocks noGrp="1"/>
          </p:cNvSpPr>
          <p:nvPr>
            <p:ph type="body" idx="1"/>
          </p:nvPr>
        </p:nvSpPr>
        <p:spPr>
          <a:xfrm>
            <a:off x="304800" y="762000"/>
            <a:ext cx="8534400" cy="586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1) </a:t>
            </a:r>
            <a:r>
              <a:rPr lang="en-US" sz="2800" b="0" i="0" u="none" strike="noStrike" cap="none">
                <a:solidFill>
                  <a:srgbClr val="F8F8F8"/>
                </a:solidFill>
                <a:latin typeface="Times New Roman"/>
                <a:ea typeface="Times New Roman"/>
                <a:cs typeface="Times New Roman"/>
                <a:sym typeface="Times New Roman"/>
              </a:rPr>
              <a:t>Covered till date…</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strike="noStrike" cap="none">
                <a:solidFill>
                  <a:srgbClr val="F8F8F8"/>
                </a:solidFill>
                <a:latin typeface="Times New Roman"/>
                <a:ea typeface="Times New Roman"/>
                <a:cs typeface="Times New Roman"/>
                <a:sym typeface="Times New Roman"/>
              </a:rPr>
              <a:t>Cyber crime…crime committed using computers</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strike="noStrike" cap="none">
                <a:solidFill>
                  <a:srgbClr val="F8F8F8"/>
                </a:solidFill>
                <a:latin typeface="Times New Roman"/>
                <a:ea typeface="Times New Roman"/>
                <a:cs typeface="Times New Roman"/>
                <a:sym typeface="Times New Roman"/>
              </a:rPr>
              <a:t>Computer can be object or target  </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strike="noStrike" cap="none">
                <a:solidFill>
                  <a:srgbClr val="F8F8F8"/>
                </a:solidFill>
                <a:latin typeface="Times New Roman"/>
                <a:ea typeface="Times New Roman"/>
                <a:cs typeface="Times New Roman"/>
                <a:sym typeface="Times New Roman"/>
              </a:rPr>
              <a:t>The base of knowledge…..OSI model layer for computer networks</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strike="noStrike" cap="none">
                <a:solidFill>
                  <a:srgbClr val="F8F8F8"/>
                </a:solidFill>
                <a:latin typeface="Times New Roman"/>
                <a:ea typeface="Times New Roman"/>
                <a:cs typeface="Times New Roman"/>
                <a:sym typeface="Times New Roman"/>
              </a:rPr>
              <a:t>Cyber crimes….as per the enforced law…advanced  and cyber enabled</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strike="noStrike" cap="none">
                <a:solidFill>
                  <a:srgbClr val="F8F8F8"/>
                </a:solidFill>
                <a:latin typeface="Times New Roman"/>
                <a:ea typeface="Times New Roman"/>
                <a:cs typeface="Times New Roman"/>
                <a:sym typeface="Times New Roman"/>
              </a:rPr>
              <a:t>According to crime…individual, organization, society and property</a:t>
            </a:r>
            <a:endParaRPr/>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0" u="none" strike="noStrike" cap="none">
                <a:solidFill>
                  <a:srgbClr val="F8F8F8"/>
                </a:solidFill>
                <a:latin typeface="Times New Roman"/>
                <a:ea typeface="Times New Roman"/>
                <a:cs typeface="Times New Roman"/>
                <a:sym typeface="Times New Roman"/>
              </a:rPr>
              <a:t>As per its Types.. violent and nonviolent                    </a:t>
            </a:r>
            <a:endParaRPr sz="2800" b="0" i="0" u="none" strike="noStrike" cap="none">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strike="noStrike" cap="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strike="noStrike" cap="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strike="noStrike" cap="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module1…part4…</a:t>
            </a:r>
            <a:endParaRPr/>
          </a:p>
        </p:txBody>
      </p:sp>
      <p:sp>
        <p:nvSpPr>
          <p:cNvPr id="143" name="Google Shape;143;p22"/>
          <p:cNvSpPr txBox="1">
            <a:spLocks noGrp="1"/>
          </p:cNvSpPr>
          <p:nvPr>
            <p:ph type="body" idx="1"/>
          </p:nvPr>
        </p:nvSpPr>
        <p:spPr>
          <a:xfrm>
            <a:off x="228600" y="381000"/>
            <a:ext cx="8686800"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4) Prevention from hackers….</a:t>
            </a:r>
            <a:r>
              <a:rPr lang="en-US" sz="2800" b="0" i="0" u="none" dirty="0" err="1">
                <a:solidFill>
                  <a:srgbClr val="F8F8F8"/>
                </a:solidFill>
                <a:latin typeface="Times New Roman"/>
                <a:ea typeface="Times New Roman"/>
                <a:cs typeface="Times New Roman"/>
                <a:sym typeface="Times New Roman"/>
              </a:rPr>
              <a:t>cont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4.7)With the permission from the authorized person, ethical hacking can be performed on his computer system. This is usually done to make the system more secure and find out the vulnerabilities from the hackers view point.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4.8)You should also start thinking like the hacker so as to get an idea as what action to be taken to protect our software system from being hacked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4.9)It is also true that it is not possible to protect your computer system from everything.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4.10)The </a:t>
            </a:r>
            <a:r>
              <a:rPr lang="en-US" sz="2800" b="0" i="1" u="none" dirty="0">
                <a:solidFill>
                  <a:srgbClr val="F8F8F8"/>
                </a:solidFill>
                <a:latin typeface="Times New Roman"/>
                <a:ea typeface="Times New Roman"/>
                <a:cs typeface="Times New Roman"/>
                <a:sym typeface="Times New Roman"/>
              </a:rPr>
              <a:t>greedy algorithm</a:t>
            </a:r>
            <a:r>
              <a:rPr lang="en-US" sz="2800" b="0" i="0" u="none" dirty="0">
                <a:solidFill>
                  <a:srgbClr val="F8F8F8"/>
                </a:solidFill>
                <a:latin typeface="Times New Roman"/>
                <a:ea typeface="Times New Roman"/>
                <a:cs typeface="Times New Roman"/>
                <a:sym typeface="Times New Roman"/>
              </a:rPr>
              <a:t> can be to plug out the computer and keep it safely locked, but this is not practically possible.</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module1…part4…</a:t>
            </a:r>
            <a:endParaRPr/>
          </a:p>
        </p:txBody>
      </p:sp>
      <p:sp>
        <p:nvSpPr>
          <p:cNvPr id="149" name="Google Shape;149;p23"/>
          <p:cNvSpPr txBox="1">
            <a:spLocks noGrp="1"/>
          </p:cNvSpPr>
          <p:nvPr>
            <p:ph type="body" idx="1"/>
          </p:nvPr>
        </p:nvSpPr>
        <p:spPr>
          <a:xfrm>
            <a:off x="228600" y="381000"/>
            <a:ext cx="8686800"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4) Prevention from hackers…</a:t>
            </a:r>
            <a:r>
              <a:rPr lang="en-US" sz="2800" b="0" i="0" u="none" dirty="0" err="1">
                <a:solidFill>
                  <a:srgbClr val="F8F8F8"/>
                </a:solidFill>
                <a:latin typeface="Times New Roman"/>
                <a:ea typeface="Times New Roman"/>
                <a:cs typeface="Times New Roman"/>
                <a:sym typeface="Times New Roman"/>
              </a:rPr>
              <a:t>cont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4.11) </a:t>
            </a:r>
            <a:r>
              <a:rPr lang="en-US" sz="2800" b="0" i="1" u="none" dirty="0">
                <a:solidFill>
                  <a:srgbClr val="F8F8F8"/>
                </a:solidFill>
                <a:latin typeface="Times New Roman"/>
                <a:ea typeface="Times New Roman"/>
                <a:cs typeface="Times New Roman"/>
                <a:sym typeface="Times New Roman"/>
              </a:rPr>
              <a:t>Thus it can be concluded that</a:t>
            </a:r>
            <a:r>
              <a:rPr lang="en-US" sz="2800" b="0" i="0" u="none" dirty="0">
                <a:solidFill>
                  <a:srgbClr val="F8F8F8"/>
                </a:solidFill>
                <a:latin typeface="Times New Roman"/>
                <a:ea typeface="Times New Roman"/>
                <a:cs typeface="Times New Roman"/>
                <a:sym typeface="Times New Roman"/>
              </a:rPr>
              <a:t>, it is not possible to overcome all the vulnerabilities which the computer system will face. There are certain attacks which can currently not be detected or are not active thus they are called as </a:t>
            </a:r>
            <a:r>
              <a:rPr lang="en-US" sz="2800" b="0" i="1" u="none" dirty="0">
                <a:solidFill>
                  <a:srgbClr val="F8F8F8"/>
                </a:solidFill>
                <a:latin typeface="Times New Roman"/>
                <a:ea typeface="Times New Roman"/>
                <a:cs typeface="Times New Roman"/>
                <a:sym typeface="Times New Roman"/>
              </a:rPr>
              <a:t>Zero Day Exploit</a:t>
            </a:r>
            <a:r>
              <a:rPr lang="en-US" sz="2800" b="0" i="0" u="none" dirty="0">
                <a:solidFill>
                  <a:srgbClr val="F8F8F8"/>
                </a:solidFill>
                <a:latin typeface="Times New Roman"/>
                <a:ea typeface="Times New Roman"/>
                <a:cs typeface="Times New Roman"/>
                <a:sym typeface="Times New Roman"/>
              </a:rPr>
              <a:t>. Thus it is not possible to plan against such type of attacks.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4.12)The solution for such type of problem is to test for various combinations of vulnerabilities on the computer system. Such type of testing is called as rigorous testing.</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module1…part4…</a:t>
            </a:r>
            <a:endParaRPr/>
          </a:p>
        </p:txBody>
      </p:sp>
      <p:sp>
        <p:nvSpPr>
          <p:cNvPr id="155" name="Google Shape;155;p24"/>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 Impact of hacking..</a:t>
            </a:r>
            <a:r>
              <a:rPr lang="en-US" sz="2800" b="0" i="0" u="none" dirty="0" err="1">
                <a:solidFill>
                  <a:srgbClr val="F8F8F8"/>
                </a:solidFill>
                <a:latin typeface="Times New Roman"/>
                <a:ea typeface="Times New Roman"/>
                <a:cs typeface="Times New Roman"/>
                <a:sym typeface="Times New Roman"/>
              </a:rPr>
              <a:t>cont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Some of its negative effects due to hacking are…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5.1)Loss in finance</a:t>
            </a:r>
            <a:r>
              <a:rPr lang="en-US" sz="2800" b="0" i="0" u="none" dirty="0">
                <a:solidFill>
                  <a:srgbClr val="F8F8F8"/>
                </a:solidFill>
                <a:latin typeface="Times New Roman"/>
                <a:ea typeface="Times New Roman"/>
                <a:cs typeface="Times New Roman"/>
                <a:sym typeface="Times New Roman"/>
              </a:rPr>
              <a:t>: hacking for financial benefit, hacking by tapping temptation of personal benefit lead to personal financial losses. Hacking of information or disrupting the systems also lead to indirect financial losses.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5.2)Information Loss</a:t>
            </a:r>
            <a:r>
              <a:rPr lang="en-US" sz="2800" b="0" i="0" u="none" dirty="0">
                <a:solidFill>
                  <a:srgbClr val="F8F8F8"/>
                </a:solidFill>
                <a:latin typeface="Times New Roman"/>
                <a:ea typeface="Times New Roman"/>
                <a:cs typeface="Times New Roman"/>
                <a:sym typeface="Times New Roman"/>
              </a:rPr>
              <a:t>: deleting or modifying the information leads to information loss. stealing of customers data and using for some other purpose or changing information for confusion leads to loss of faith thus losing of customers and thus their data.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5.3)Decline Privacy</a:t>
            </a:r>
            <a:r>
              <a:rPr lang="en-US" sz="2800" b="0" i="0" u="none" dirty="0">
                <a:solidFill>
                  <a:srgbClr val="F8F8F8"/>
                </a:solidFill>
                <a:latin typeface="Times New Roman"/>
                <a:ea typeface="Times New Roman"/>
                <a:cs typeface="Times New Roman"/>
                <a:sym typeface="Times New Roman"/>
              </a:rPr>
              <a:t>: hackers get access to one’s personal information, financial critical information, photos, etc. thus privacy becomes a big problem due to hacking</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module1…part4…</a:t>
            </a:r>
            <a:endParaRPr/>
          </a:p>
        </p:txBody>
      </p:sp>
      <p:sp>
        <p:nvSpPr>
          <p:cNvPr id="161" name="Google Shape;161;p25"/>
          <p:cNvSpPr txBox="1">
            <a:spLocks noGrp="1"/>
          </p:cNvSpPr>
          <p:nvPr>
            <p:ph type="body" idx="1"/>
          </p:nvPr>
        </p:nvSpPr>
        <p:spPr>
          <a:xfrm>
            <a:off x="100012" y="381000"/>
            <a:ext cx="89439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 Impact of hacking..</a:t>
            </a:r>
            <a:r>
              <a:rPr lang="en-US" sz="2800" b="0" i="0" u="none" dirty="0" err="1">
                <a:solidFill>
                  <a:srgbClr val="F8F8F8"/>
                </a:solidFill>
                <a:latin typeface="Times New Roman"/>
                <a:ea typeface="Times New Roman"/>
                <a:cs typeface="Times New Roman"/>
                <a:sym typeface="Times New Roman"/>
              </a:rPr>
              <a:t>cont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Some of its negative effects due to hacking are…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5.4)Reputation can be damaged</a:t>
            </a:r>
            <a:r>
              <a:rPr lang="en-US" sz="2800" b="0" i="0" u="none" dirty="0">
                <a:solidFill>
                  <a:srgbClr val="F8F8F8"/>
                </a:solidFill>
                <a:latin typeface="Times New Roman"/>
                <a:ea typeface="Times New Roman"/>
                <a:cs typeface="Times New Roman"/>
                <a:sym typeface="Times New Roman"/>
              </a:rPr>
              <a:t>: in case of finance and banking companies, they have to pay heavy losses due to hacking of their information. Such types of companies face the major problem of people not wanting to connect to such type of companies.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67" name="Google Shape;167;p26"/>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68" name="Google Shape;168;p26"/>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.module1…part4…</a:t>
            </a:r>
            <a:endParaRPr/>
          </a:p>
        </p:txBody>
      </p:sp>
      <p:sp>
        <p:nvSpPr>
          <p:cNvPr id="95" name="Google Shape;95;p14"/>
          <p:cNvSpPr txBox="1">
            <a:spLocks noGrp="1"/>
          </p:cNvSpPr>
          <p:nvPr>
            <p:ph type="body" idx="1"/>
          </p:nvPr>
        </p:nvSpPr>
        <p:spPr>
          <a:xfrm>
            <a:off x="228600" y="381000"/>
            <a:ext cx="8686800" cy="6376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a:t>
            </a:r>
            <a:r>
              <a:rPr lang="en-US" sz="2800" b="1" i="1" u="none">
                <a:solidFill>
                  <a:srgbClr val="F8F8F8"/>
                </a:solidFill>
                <a:latin typeface="Times New Roman"/>
                <a:ea typeface="Times New Roman"/>
                <a:cs typeface="Times New Roman"/>
                <a:sym typeface="Times New Roman"/>
              </a:rPr>
              <a:t>…</a:t>
            </a:r>
            <a:r>
              <a:rPr lang="en-US" sz="2800" b="0" i="0" u="none">
                <a:solidFill>
                  <a:srgbClr val="F8F8F8"/>
                </a:solidFill>
                <a:latin typeface="Times New Roman"/>
                <a:ea typeface="Times New Roman"/>
                <a:cs typeface="Times New Roman"/>
                <a:sym typeface="Times New Roman"/>
              </a:rPr>
              <a:t>Reasons for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 Main reason…….they have the ability to hack. This can be a casual hobby of some persons.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Like all programmers, they have their own computer systems. But what is the difference between a programmer and hacker?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b.1)The programmers uses his computer system to upgrade his system, install new softwares and run new applications. B.2) a hackers tries on his system,  his knowledge of hacking i.e what he can hack i.e weather they can go down upto system software or  they can reach up to processor or protected memory levels and so 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The addiction of the hackers is to get knowledge by doing those activities which are challenge to them….</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480"/>
              </a:spcBef>
              <a:spcAft>
                <a:spcPts val="0"/>
              </a:spcAft>
              <a:buClr>
                <a:srgbClr val="F8F8F8"/>
              </a:buClr>
              <a:buSzPts val="2400"/>
              <a:buFont typeface="Corsiva"/>
              <a:buNone/>
            </a:pPr>
            <a:endParaRPr sz="24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.module1…part4…</a:t>
            </a:r>
            <a:endParaRPr/>
          </a:p>
        </p:txBody>
      </p:sp>
      <p:sp>
        <p:nvSpPr>
          <p:cNvPr id="101" name="Google Shape;101;p15"/>
          <p:cNvSpPr txBox="1">
            <a:spLocks noGrp="1"/>
          </p:cNvSpPr>
          <p:nvPr>
            <p:ph type="body" idx="1"/>
          </p:nvPr>
        </p:nvSpPr>
        <p:spPr>
          <a:xfrm>
            <a:off x="228600" y="381000"/>
            <a:ext cx="8686800" cy="6376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a:t>
            </a:r>
            <a:r>
              <a:rPr lang="en-US" sz="2800" b="1" i="1" u="none" dirty="0">
                <a:solidFill>
                  <a:srgbClr val="F8F8F8"/>
                </a:solidFill>
                <a:latin typeface="Times New Roman"/>
                <a:ea typeface="Times New Roman"/>
                <a:cs typeface="Times New Roman"/>
                <a:sym typeface="Times New Roman"/>
              </a:rPr>
              <a:t>…</a:t>
            </a:r>
            <a:r>
              <a:rPr lang="en-US" sz="2800" b="0" i="0" u="none" dirty="0">
                <a:solidFill>
                  <a:srgbClr val="F8F8F8"/>
                </a:solidFill>
                <a:latin typeface="Times New Roman"/>
                <a:ea typeface="Times New Roman"/>
                <a:cs typeface="Times New Roman"/>
                <a:sym typeface="Times New Roman"/>
              </a:rPr>
              <a:t>Reasons for hacking…</a:t>
            </a:r>
            <a:r>
              <a:rPr lang="en-US" sz="2800" b="0" i="0" u="none" dirty="0" err="1">
                <a:solidFill>
                  <a:srgbClr val="F8F8F8"/>
                </a:solidFill>
                <a:latin typeface="Times New Roman"/>
                <a:ea typeface="Times New Roman"/>
                <a:cs typeface="Times New Roman"/>
                <a:sym typeface="Times New Roman"/>
              </a:rPr>
              <a:t>cont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a:t>
            </a:r>
            <a:r>
              <a:rPr lang="en-US" sz="2800" b="0" i="0" u="none" dirty="0" err="1">
                <a:solidFill>
                  <a:srgbClr val="F8F8F8"/>
                </a:solidFill>
                <a:latin typeface="Times New Roman"/>
                <a:ea typeface="Times New Roman"/>
                <a:cs typeface="Times New Roman"/>
                <a:sym typeface="Times New Roman"/>
              </a:rPr>
              <a:t>i.e</a:t>
            </a:r>
            <a:r>
              <a:rPr lang="en-US" sz="2800" b="0" i="0" u="none" dirty="0">
                <a:solidFill>
                  <a:srgbClr val="F8F8F8"/>
                </a:solidFill>
                <a:latin typeface="Times New Roman"/>
                <a:ea typeface="Times New Roman"/>
                <a:cs typeface="Times New Roman"/>
                <a:sym typeface="Times New Roman"/>
              </a:rPr>
              <a:t> going against the system security and reaching its secured components or software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d) They thus get satisfaction by doing this and their ego also gets satisfied as they get recognition in the hackers circle.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3) Motivation for hacking…..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a:t>
            </a:r>
            <a:r>
              <a:rPr lang="en-US" sz="2800" b="0" i="1" u="none" dirty="0">
                <a:solidFill>
                  <a:srgbClr val="F8F8F8"/>
                </a:solidFill>
                <a:latin typeface="Times New Roman"/>
                <a:ea typeface="Times New Roman"/>
                <a:cs typeface="Times New Roman"/>
                <a:sym typeface="Times New Roman"/>
              </a:rPr>
              <a:t>Hacking for fun</a:t>
            </a:r>
            <a:r>
              <a:rPr lang="en-US" sz="2800" b="0" i="0" u="none" dirty="0">
                <a:solidFill>
                  <a:srgbClr val="F8F8F8"/>
                </a:solidFill>
                <a:latin typeface="Times New Roman"/>
                <a:ea typeface="Times New Roman"/>
                <a:cs typeface="Times New Roman"/>
                <a:sym typeface="Times New Roman"/>
              </a:rPr>
              <a: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a.1)many people just have a habit of working and exploring different devices like computer systems, laptops, smartphones and so on.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a.2)In doing these things, they explore some thing which basically is just fun or thrill for them.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480"/>
              </a:spcBef>
              <a:spcAft>
                <a:spcPts val="0"/>
              </a:spcAft>
              <a:buClr>
                <a:srgbClr val="F8F8F8"/>
              </a:buClr>
              <a:buSzPts val="2400"/>
              <a:buFont typeface="Corsiva"/>
              <a:buNone/>
            </a:pPr>
            <a:endParaRPr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.module1…part4…</a:t>
            </a:r>
            <a:endParaRPr/>
          </a:p>
        </p:txBody>
      </p:sp>
      <p:sp>
        <p:nvSpPr>
          <p:cNvPr id="107" name="Google Shape;107;p16"/>
          <p:cNvSpPr txBox="1">
            <a:spLocks noGrp="1"/>
          </p:cNvSpPr>
          <p:nvPr>
            <p:ph type="body" idx="1"/>
          </p:nvPr>
        </p:nvSpPr>
        <p:spPr>
          <a:xfrm>
            <a:off x="228600" y="381000"/>
            <a:ext cx="8686800" cy="6376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a.3)They do not have any specific reason for hacking. They only get the satisfaction of doing something which everyone is not capable to do.</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b) </a:t>
            </a:r>
            <a:r>
              <a:rPr lang="en-US" sz="2800" b="0" i="1" u="none" dirty="0">
                <a:solidFill>
                  <a:srgbClr val="F8F8F8"/>
                </a:solidFill>
                <a:latin typeface="Times New Roman"/>
                <a:ea typeface="Times New Roman"/>
                <a:cs typeface="Times New Roman"/>
                <a:sym typeface="Times New Roman"/>
              </a:rPr>
              <a:t>hacking to steal</a:t>
            </a: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b.1)hacking is also done to steal knowledge. This is done to get the satisfaction of getting secured and safe information by ones knowledge.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b.2)The satisfaction of breaking into something which you are not allowed but because of your computer knowledge you made it possible.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480"/>
              </a:spcBef>
              <a:spcAft>
                <a:spcPts val="0"/>
              </a:spcAft>
              <a:buClr>
                <a:srgbClr val="F8F8F8"/>
              </a:buClr>
              <a:buSzPts val="2400"/>
              <a:buFont typeface="Corsiva"/>
              <a:buNone/>
            </a:pPr>
            <a:endParaRPr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F..module1…part4…</a:t>
            </a:r>
            <a:endParaRPr/>
          </a:p>
        </p:txBody>
      </p:sp>
      <p:sp>
        <p:nvSpPr>
          <p:cNvPr id="113" name="Google Shape;113;p17"/>
          <p:cNvSpPr txBox="1">
            <a:spLocks noGrp="1"/>
          </p:cNvSpPr>
          <p:nvPr>
            <p:ph type="body" idx="1"/>
          </p:nvPr>
        </p:nvSpPr>
        <p:spPr>
          <a:xfrm>
            <a:off x="304800" y="381000"/>
            <a:ext cx="8534400"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a:t>
            </a:r>
            <a:r>
              <a:rPr lang="en-US" sz="2800" b="1" i="1" u="none">
                <a:solidFill>
                  <a:srgbClr val="F8F8F8"/>
                </a:solidFill>
                <a:latin typeface="Times New Roman"/>
                <a:ea typeface="Times New Roman"/>
                <a:cs typeface="Times New Roman"/>
                <a:sym typeface="Times New Roman"/>
              </a:rPr>
              <a:t> </a:t>
            </a:r>
            <a:r>
              <a:rPr lang="en-US" sz="2800" b="0" i="0" u="none">
                <a:solidFill>
                  <a:srgbClr val="F8F8F8"/>
                </a:solidFill>
                <a:latin typeface="Times New Roman"/>
                <a:ea typeface="Times New Roman"/>
                <a:cs typeface="Times New Roman"/>
                <a:sym typeface="Times New Roman"/>
              </a:rPr>
              <a:t>motivation for hacking ….cont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a:t>
            </a:r>
            <a:r>
              <a:rPr lang="en-US" sz="2800" b="0" i="1" u="none">
                <a:solidFill>
                  <a:srgbClr val="F8F8F8"/>
                </a:solidFill>
                <a:latin typeface="Times New Roman"/>
                <a:ea typeface="Times New Roman"/>
                <a:cs typeface="Times New Roman"/>
                <a:sym typeface="Times New Roman"/>
              </a:rPr>
              <a:t>hacking to steal;…cont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b.3) The more negative hackers i.e black hat type also hack for money. here by their knowledge they break into bank accounts, or financial  organizations to access financial critical information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b.4) usually now days, by studying ones online profile their buying patterns individuals are usually targeted by the hackers.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b.5)This is done by luring them in some schemes and getting their critical financial information like pin number and so on for extracting money.</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..module1…part4…</a:t>
            </a:r>
            <a:endParaRPr/>
          </a:p>
        </p:txBody>
      </p:sp>
      <p:sp>
        <p:nvSpPr>
          <p:cNvPr id="119" name="Google Shape;119;p18"/>
          <p:cNvSpPr txBox="1">
            <a:spLocks noGrp="1"/>
          </p:cNvSpPr>
          <p:nvPr>
            <p:ph type="body" idx="1"/>
          </p:nvPr>
        </p:nvSpPr>
        <p:spPr>
          <a:xfrm>
            <a:off x="228600" y="381000"/>
            <a:ext cx="8686800"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a:t>
            </a:r>
            <a:r>
              <a:rPr lang="en-US" sz="2800" b="1" i="1" u="none" dirty="0">
                <a:solidFill>
                  <a:srgbClr val="F8F8F8"/>
                </a:solidFill>
                <a:latin typeface="Times New Roman"/>
                <a:ea typeface="Times New Roman"/>
                <a:cs typeface="Times New Roman"/>
                <a:sym typeface="Times New Roman"/>
              </a:rPr>
              <a:t>…</a:t>
            </a:r>
            <a:r>
              <a:rPr lang="en-US" sz="2800" b="0" i="0" u="none" dirty="0">
                <a:solidFill>
                  <a:srgbClr val="F8F8F8"/>
                </a:solidFill>
                <a:latin typeface="Times New Roman"/>
                <a:ea typeface="Times New Roman"/>
                <a:cs typeface="Times New Roman"/>
                <a:sym typeface="Times New Roman"/>
              </a:rPr>
              <a:t>motivation for hacking …</a:t>
            </a:r>
            <a:r>
              <a:rPr lang="en-US" sz="2800" b="0" i="0" u="none" dirty="0" err="1">
                <a:solidFill>
                  <a:srgbClr val="F8F8F8"/>
                </a:solidFill>
                <a:latin typeface="Times New Roman"/>
                <a:ea typeface="Times New Roman"/>
                <a:cs typeface="Times New Roman"/>
                <a:sym typeface="Times New Roman"/>
              </a:rPr>
              <a:t>cont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a:t>
            </a:r>
            <a:r>
              <a:rPr lang="en-US" sz="2800" b="0" i="1" u="none" dirty="0">
                <a:solidFill>
                  <a:srgbClr val="F8F8F8"/>
                </a:solidFill>
                <a:latin typeface="Times New Roman"/>
                <a:ea typeface="Times New Roman"/>
                <a:cs typeface="Times New Roman"/>
                <a:sym typeface="Times New Roman"/>
              </a:rPr>
              <a:t>Hacking to disrupt</a:t>
            </a: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c.1) such type or group of hackers concentrates on an organization with a common aim. Either to flood with so much request which cannot be handled by the company server and thus the company server  will be unable to provide the required services.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c.2) This type of hackers simply try to gain importance by creating nuisances, So they simply aim to prove and show the inadequacies in the company security policies.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c.3) Some time hacking is done because they just want to show the world that they do not agree with the company business.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module1…part4…</a:t>
            </a:r>
            <a:endParaRPr/>
          </a:p>
        </p:txBody>
      </p:sp>
      <p:sp>
        <p:nvSpPr>
          <p:cNvPr id="125" name="Google Shape;125;p19"/>
          <p:cNvSpPr txBox="1">
            <a:spLocks noGrp="1"/>
          </p:cNvSpPr>
          <p:nvPr>
            <p:ph type="body" idx="1"/>
          </p:nvPr>
        </p:nvSpPr>
        <p:spPr>
          <a:xfrm>
            <a:off x="228600" y="381000"/>
            <a:ext cx="8686800"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a:t>
            </a:r>
            <a:r>
              <a:rPr lang="en-US" sz="2800" b="1" i="1" u="none" dirty="0">
                <a:solidFill>
                  <a:srgbClr val="F8F8F8"/>
                </a:solidFill>
                <a:latin typeface="Times New Roman"/>
                <a:ea typeface="Times New Roman"/>
                <a:cs typeface="Times New Roman"/>
                <a:sym typeface="Times New Roman"/>
              </a:rPr>
              <a:t>…</a:t>
            </a:r>
            <a:r>
              <a:rPr lang="en-US" sz="2800" b="0" i="0" u="none" dirty="0">
                <a:solidFill>
                  <a:srgbClr val="F8F8F8"/>
                </a:solidFill>
                <a:latin typeface="Times New Roman"/>
                <a:ea typeface="Times New Roman"/>
                <a:cs typeface="Times New Roman"/>
                <a:sym typeface="Times New Roman"/>
              </a:rPr>
              <a:t>motivation for hacking …</a:t>
            </a:r>
            <a:r>
              <a:rPr lang="en-US" sz="2800" b="0" i="0" u="none" dirty="0" err="1">
                <a:solidFill>
                  <a:srgbClr val="F8F8F8"/>
                </a:solidFill>
                <a:latin typeface="Times New Roman"/>
                <a:ea typeface="Times New Roman"/>
                <a:cs typeface="Times New Roman"/>
                <a:sym typeface="Times New Roman"/>
              </a:rPr>
              <a:t>cont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a:t>
            </a:r>
            <a:r>
              <a:rPr lang="en-US" sz="2800" b="0" i="1" u="none" dirty="0">
                <a:solidFill>
                  <a:srgbClr val="F8F8F8"/>
                </a:solidFill>
                <a:latin typeface="Times New Roman"/>
                <a:ea typeface="Times New Roman"/>
                <a:cs typeface="Times New Roman"/>
                <a:sym typeface="Times New Roman"/>
              </a:rPr>
              <a:t>Hacking for ego satisfaction</a:t>
            </a:r>
            <a:r>
              <a:rPr lang="en-US" sz="2800" b="0" i="0" u="none" dirty="0">
                <a:solidFill>
                  <a:srgbClr val="F8F8F8"/>
                </a:solidFill>
                <a:latin typeface="Times New Roman"/>
                <a:ea typeface="Times New Roman"/>
                <a:cs typeface="Times New Roman"/>
                <a:sym typeface="Times New Roman"/>
              </a:rPr>
              <a: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d.1) this  type of hackers just hack to show that they can accept the challenge given by the company about their security measures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e</a:t>
            </a:r>
            <a:r>
              <a:rPr lang="en-US" sz="2800" b="0" i="1" u="none" dirty="0">
                <a:solidFill>
                  <a:srgbClr val="F8F8F8"/>
                </a:solidFill>
                <a:latin typeface="Times New Roman"/>
                <a:ea typeface="Times New Roman"/>
                <a:cs typeface="Times New Roman"/>
                <a:sym typeface="Times New Roman"/>
              </a:rPr>
              <a:t>) Hacking for knowledge recognition</a:t>
            </a: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e.1) such type of hackers from a group and hack for justification of their knowledge.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e.2)They hack so as to get recognition in the group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0"/>
          <p:cNvSpPr txBox="1">
            <a:spLocks noGrp="1"/>
          </p:cNvSpPr>
          <p:nvPr>
            <p:ph type="body" idx="1"/>
          </p:nvPr>
        </p:nvSpPr>
        <p:spPr>
          <a:xfrm>
            <a:off x="228600" y="91751"/>
            <a:ext cx="8686800"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 Prevention from hackers</a:t>
            </a:r>
          </a:p>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4.1)There are certain steps or things which can be done at our level to prevent hackers from finding out loopholes in the computer system</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4.2)There is a team of workers called as the </a:t>
            </a:r>
            <a:r>
              <a:rPr lang="en-US" sz="2800" b="0" i="1" u="none" dirty="0">
                <a:solidFill>
                  <a:srgbClr val="F8F8F8"/>
                </a:solidFill>
                <a:latin typeface="Times New Roman"/>
                <a:ea typeface="Times New Roman"/>
                <a:cs typeface="Times New Roman"/>
                <a:sym typeface="Times New Roman"/>
              </a:rPr>
              <a:t>special information security research team</a:t>
            </a:r>
            <a:r>
              <a:rPr lang="en-US" sz="2800" b="0" i="0" u="none" dirty="0">
                <a:solidFill>
                  <a:srgbClr val="F8F8F8"/>
                </a:solidFill>
                <a:latin typeface="Times New Roman"/>
                <a:ea typeface="Times New Roman"/>
                <a:cs typeface="Times New Roman"/>
                <a:sym typeface="Times New Roman"/>
              </a:rPr>
              <a:t>. The work of this team is to examine the software periodically, find out new holes and inform it to the vendors for its repair.</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4.3) The hackers are always in competition with this team, as each one tries to be one step ahead </a:t>
            </a:r>
            <a:r>
              <a:rPr lang="en-US" sz="2800" b="0" i="0" u="none" dirty="0" err="1">
                <a:solidFill>
                  <a:srgbClr val="F8F8F8"/>
                </a:solidFill>
                <a:latin typeface="Times New Roman"/>
                <a:ea typeface="Times New Roman"/>
                <a:cs typeface="Times New Roman"/>
                <a:sym typeface="Times New Roman"/>
              </a:rPr>
              <a:t>i.e</a:t>
            </a:r>
            <a:r>
              <a:rPr lang="en-US" sz="2800" b="0" i="0" u="none" dirty="0">
                <a:solidFill>
                  <a:srgbClr val="F8F8F8"/>
                </a:solidFill>
                <a:latin typeface="Times New Roman"/>
                <a:ea typeface="Times New Roman"/>
                <a:cs typeface="Times New Roman"/>
                <a:sym typeface="Times New Roman"/>
              </a:rPr>
              <a:t> the hacker to find holes for hacking and the team to find hole to prevent hacking.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4.4)There is another team involved called as the </a:t>
            </a:r>
            <a:r>
              <a:rPr lang="en-US" sz="2800" b="0" i="1" u="none" dirty="0">
                <a:solidFill>
                  <a:srgbClr val="F8F8F8"/>
                </a:solidFill>
                <a:latin typeface="Times New Roman"/>
                <a:ea typeface="Times New Roman"/>
                <a:cs typeface="Times New Roman"/>
                <a:sym typeface="Times New Roman"/>
              </a:rPr>
              <a:t>defending hackers </a:t>
            </a:r>
            <a:r>
              <a:rPr lang="en-US" sz="2800" b="0" i="0" u="none" dirty="0">
                <a:solidFill>
                  <a:srgbClr val="F8F8F8"/>
                </a:solidFill>
                <a:latin typeface="Times New Roman"/>
                <a:ea typeface="Times New Roman"/>
                <a:cs typeface="Times New Roman"/>
                <a:sym typeface="Times New Roman"/>
              </a:rPr>
              <a:t>, they keep a track on attacking hackers, their movements, they also monitor vulnerable areas from …..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 F module1…part4…</a:t>
            </a:r>
            <a:endParaRPr/>
          </a:p>
        </p:txBody>
      </p:sp>
      <p:sp>
        <p:nvSpPr>
          <p:cNvPr id="137" name="Google Shape;137;p21"/>
          <p:cNvSpPr txBox="1">
            <a:spLocks noGrp="1"/>
          </p:cNvSpPr>
          <p:nvPr>
            <p:ph type="body" idx="1"/>
          </p:nvPr>
        </p:nvSpPr>
        <p:spPr>
          <a:xfrm>
            <a:off x="228600" y="987490"/>
            <a:ext cx="8686800"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where there is a chance for the attacking hackers to enter.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4.5)The ethical hacker is a person who is called when ever a hacking problem arises. He is a person who can be trusted for his knowledge and skills of hacking. He  also knows which hacking tool to be used for which type of hacking attack.</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4.6) The ethical hacker is capable of using the same tools , tricks and methods as like black hat hackers  but with a different motive </a:t>
            </a:r>
            <a:r>
              <a:rPr lang="en-US" sz="2800" b="0" i="0" u="none" dirty="0" err="1">
                <a:solidFill>
                  <a:srgbClr val="F8F8F8"/>
                </a:solidFill>
                <a:latin typeface="Times New Roman"/>
                <a:ea typeface="Times New Roman"/>
                <a:cs typeface="Times New Roman"/>
                <a:sym typeface="Times New Roman"/>
              </a:rPr>
              <a:t>i.e</a:t>
            </a:r>
            <a:r>
              <a:rPr lang="en-US" sz="2800" b="0" i="0" u="none" dirty="0">
                <a:solidFill>
                  <a:srgbClr val="F8F8F8"/>
                </a:solidFill>
                <a:latin typeface="Times New Roman"/>
                <a:ea typeface="Times New Roman"/>
                <a:cs typeface="Times New Roman"/>
                <a:sym typeface="Times New Roman"/>
              </a:rPr>
              <a:t> to prevent hacking attacks.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1493</Words>
  <Application>Microsoft Office PowerPoint</Application>
  <PresentationFormat>On-screen Show (4:3)</PresentationFormat>
  <Paragraphs>156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Corsiva</vt:lpstr>
      <vt:lpstr>Times New Roman</vt:lpstr>
      <vt:lpstr>MyBoudoir</vt:lpstr>
      <vt:lpstr>EH &amp;F.module1…part4…</vt:lpstr>
      <vt:lpstr>EH &amp; F .module1…part4…</vt:lpstr>
      <vt:lpstr>EH &amp; F .module1…part4…</vt:lpstr>
      <vt:lpstr>EH &amp; F .module1…part4…</vt:lpstr>
      <vt:lpstr>EH &amp; F..module1…part4…</vt:lpstr>
      <vt:lpstr>EH &amp; F ..module1…part4…</vt:lpstr>
      <vt:lpstr>EH &amp; F module1…part4…</vt:lpstr>
      <vt:lpstr>PowerPoint Presentation</vt:lpstr>
      <vt:lpstr>EH &amp; F module1…part4…</vt:lpstr>
      <vt:lpstr>EH &amp; F module1…part4…</vt:lpstr>
      <vt:lpstr>EH &amp; F module1…part4…</vt:lpstr>
      <vt:lpstr>EH &amp; F module1…part4…</vt:lpstr>
      <vt:lpstr>EH &amp; F module1…part4…</vt:lpstr>
      <vt:lpstr>THANK YOU For A Patient Hearing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 &amp;F.module1…part4…</dc:title>
  <dc:creator>MANOJS</dc:creator>
  <cp:lastModifiedBy>Sakshi Patil</cp:lastModifiedBy>
  <cp:revision>3</cp:revision>
  <dcterms:modified xsi:type="dcterms:W3CDTF">2023-02-19T16:49:55Z</dcterms:modified>
</cp:coreProperties>
</file>