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1" r:id="rId6"/>
    <p:sldId id="262" r:id="rId7"/>
    <p:sldId id="264" r:id="rId8"/>
    <p:sldId id="265" r:id="rId9"/>
    <p:sldId id="266" r:id="rId10"/>
    <p:sldId id="267" r:id="rId11"/>
    <p:sldId id="268" r:id="rId12"/>
    <p:sldId id="269" r:id="rId13"/>
    <p:sldId id="270" r:id="rId14"/>
    <p:sldId id="271" r:id="rId15"/>
  </p:sldIdLst>
  <p:sldSz cx="9144000" cy="6858000" type="screen4x3"/>
  <p:notesSz cx="6858000" cy="9144000"/>
  <p:embeddedFontLst>
    <p:embeddedFont>
      <p:font typeface="Corsiva"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3045100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Tree>
    <p:extLst>
      <p:ext uri="{BB962C8B-B14F-4D97-AF65-F5344CB8AC3E}">
        <p14:creationId xmlns:p14="http://schemas.microsoft.com/office/powerpoint/2010/main" val="3094297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58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0823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5628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2256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5341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4975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92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217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89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3191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6856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800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2548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F8F8F8"/>
              </a:buClr>
              <a:buSzPts val="2000"/>
              <a:buFont typeface="Corsiva"/>
              <a:buNone/>
              <a:defRPr sz="2000"/>
            </a:lvl1pPr>
            <a:lvl2pPr marL="914400" lvl="1" indent="-228600" algn="l">
              <a:spcBef>
                <a:spcPts val="360"/>
              </a:spcBef>
              <a:spcAft>
                <a:spcPts val="0"/>
              </a:spcAft>
              <a:buClr>
                <a:srgbClr val="F8F8F8"/>
              </a:buClr>
              <a:buSzPts val="1800"/>
              <a:buFont typeface="Corsiva"/>
              <a:buNone/>
              <a:defRPr sz="1800"/>
            </a:lvl2pPr>
            <a:lvl3pPr marL="1371600" lvl="2" indent="-228600" algn="l">
              <a:spcBef>
                <a:spcPts val="320"/>
              </a:spcBef>
              <a:spcAft>
                <a:spcPts val="0"/>
              </a:spcAft>
              <a:buClr>
                <a:srgbClr val="F8F8F8"/>
              </a:buClr>
              <a:buSzPts val="1600"/>
              <a:buFont typeface="Corsiva"/>
              <a:buNone/>
              <a:defRPr sz="1600"/>
            </a:lvl3pPr>
            <a:lvl4pPr marL="1828800" lvl="3" indent="-228600" algn="l">
              <a:spcBef>
                <a:spcPts val="280"/>
              </a:spcBef>
              <a:spcAft>
                <a:spcPts val="0"/>
              </a:spcAft>
              <a:buClr>
                <a:srgbClr val="F8F8F8"/>
              </a:buClr>
              <a:buSzPts val="1400"/>
              <a:buFont typeface="Corsiva"/>
              <a:buNone/>
              <a:defRPr sz="1400"/>
            </a:lvl4pPr>
            <a:lvl5pPr marL="2286000" lvl="4" indent="-228600" algn="l">
              <a:spcBef>
                <a:spcPts val="280"/>
              </a:spcBef>
              <a:spcAft>
                <a:spcPts val="0"/>
              </a:spcAft>
              <a:buClr>
                <a:srgbClr val="F8F8F8"/>
              </a:buClr>
              <a:buSzPts val="1400"/>
              <a:buFont typeface="Corsiva"/>
              <a:buNone/>
              <a:defRPr sz="1400"/>
            </a:lvl5pPr>
            <a:lvl6pPr marL="2743200" lvl="5" indent="-228600" algn="l">
              <a:spcBef>
                <a:spcPts val="280"/>
              </a:spcBef>
              <a:spcAft>
                <a:spcPts val="0"/>
              </a:spcAft>
              <a:buClr>
                <a:srgbClr val="F8F8F8"/>
              </a:buClr>
              <a:buSzPts val="1400"/>
              <a:buFont typeface="Corsiva"/>
              <a:buNone/>
              <a:defRPr sz="1400"/>
            </a:lvl6pPr>
            <a:lvl7pPr marL="3200400" lvl="6" indent="-228600" algn="l">
              <a:spcBef>
                <a:spcPts val="280"/>
              </a:spcBef>
              <a:spcAft>
                <a:spcPts val="0"/>
              </a:spcAft>
              <a:buClr>
                <a:srgbClr val="F8F8F8"/>
              </a:buClr>
              <a:buSzPts val="1400"/>
              <a:buFont typeface="Corsiva"/>
              <a:buNone/>
              <a:defRPr sz="1400"/>
            </a:lvl7pPr>
            <a:lvl8pPr marL="3657600" lvl="7" indent="-228600" algn="l">
              <a:spcBef>
                <a:spcPts val="280"/>
              </a:spcBef>
              <a:spcAft>
                <a:spcPts val="0"/>
              </a:spcAft>
              <a:buClr>
                <a:srgbClr val="F8F8F8"/>
              </a:buClr>
              <a:buSzPts val="1400"/>
              <a:buFont typeface="Corsiva"/>
              <a:buNone/>
              <a:defRPr sz="1400"/>
            </a:lvl8pPr>
            <a:lvl9pPr marL="4114800" lvl="8" indent="-228600" algn="l">
              <a:spcBef>
                <a:spcPts val="280"/>
              </a:spcBef>
              <a:spcAft>
                <a:spcPts val="0"/>
              </a:spcAft>
              <a:buClr>
                <a:srgbClr val="F8F8F8"/>
              </a:buClr>
              <a:buSzPts val="1400"/>
              <a:buFont typeface="Corsiva"/>
              <a:buNone/>
              <a:defRPr sz="1400"/>
            </a:lvl9pPr>
          </a:lstStyle>
          <a:p>
            <a:endParaRPr/>
          </a:p>
        </p:txBody>
      </p:sp>
      <p:sp>
        <p:nvSpPr>
          <p:cNvPr id="75" name="Google Shape;75;p1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a:endParaRPr/>
          </a:p>
        </p:txBody>
      </p:sp>
      <p:sp>
        <p:nvSpPr>
          <p:cNvPr id="81" name="Google Shape;81;p1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22" name="Google Shape;22;p3"/>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rot="5400000">
            <a:off x="4791075" y="2047875"/>
            <a:ext cx="5943600" cy="2152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5"/>
          <p:cNvSpPr txBox="1">
            <a:spLocks noGrp="1"/>
          </p:cNvSpPr>
          <p:nvPr>
            <p:ph type="body" idx="1"/>
          </p:nvPr>
        </p:nvSpPr>
        <p:spPr>
          <a:xfrm rot="5400000">
            <a:off x="409575" y="-28575"/>
            <a:ext cx="5943600" cy="63055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3" name="Google Shape;33;p5"/>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
          <p:cNvSpPr txBox="1">
            <a:spLocks noGrp="1"/>
          </p:cNvSpPr>
          <p:nvPr>
            <p:ph type="body" idx="1"/>
          </p:nvPr>
        </p:nvSpPr>
        <p:spPr>
          <a:xfrm rot="5400000">
            <a:off x="2209800" y="-533400"/>
            <a:ext cx="4724400" cy="853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9" name="Google Shape;39;p6"/>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7"/>
          <p:cNvSpPr>
            <a:spLocks noGrp="1"/>
          </p:cNvSpPr>
          <p:nvPr>
            <p:ph type="pic" idx="2"/>
          </p:nvPr>
        </p:nvSpPr>
        <p:spPr>
          <a:xfrm>
            <a:off x="1792288" y="612775"/>
            <a:ext cx="5486400" cy="4114800"/>
          </a:xfrm>
          <a:prstGeom prst="rect">
            <a:avLst/>
          </a:prstGeom>
          <a:noFill/>
          <a:ln>
            <a:noFill/>
          </a:ln>
        </p:spPr>
      </p:sp>
      <p:sp>
        <p:nvSpPr>
          <p:cNvPr id="45" name="Google Shape;45;p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6" name="Google Shape;46;p7"/>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F8F8F8"/>
              </a:buClr>
              <a:buSzPts val="3200"/>
              <a:buFont typeface="Corsiva"/>
              <a:buChar char="•"/>
              <a:defRPr sz="3200"/>
            </a:lvl1pPr>
            <a:lvl2pPr marL="914400" lvl="1" indent="-406400" algn="l">
              <a:spcBef>
                <a:spcPts val="560"/>
              </a:spcBef>
              <a:spcAft>
                <a:spcPts val="0"/>
              </a:spcAft>
              <a:buClr>
                <a:srgbClr val="F8F8F8"/>
              </a:buClr>
              <a:buSzPts val="2800"/>
              <a:buFont typeface="Corsiva"/>
              <a:buChar char="–"/>
              <a:defRPr sz="2800"/>
            </a:lvl2pPr>
            <a:lvl3pPr marL="1371600" lvl="2" indent="-381000" algn="l">
              <a:spcBef>
                <a:spcPts val="480"/>
              </a:spcBef>
              <a:spcAft>
                <a:spcPts val="0"/>
              </a:spcAft>
              <a:buClr>
                <a:srgbClr val="F8F8F8"/>
              </a:buClr>
              <a:buSzPts val="2400"/>
              <a:buFont typeface="Corsiva"/>
              <a:buChar char="•"/>
              <a:defRPr sz="2400"/>
            </a:lvl3pPr>
            <a:lvl4pPr marL="1828800" lvl="3" indent="-355600" algn="l">
              <a:spcBef>
                <a:spcPts val="400"/>
              </a:spcBef>
              <a:spcAft>
                <a:spcPts val="0"/>
              </a:spcAft>
              <a:buClr>
                <a:srgbClr val="F8F8F8"/>
              </a:buClr>
              <a:buSzPts val="2000"/>
              <a:buFont typeface="Corsiva"/>
              <a:buChar char="–"/>
              <a:defRPr sz="2000"/>
            </a:lvl4pPr>
            <a:lvl5pPr marL="2286000" lvl="4" indent="-355600" algn="l">
              <a:spcBef>
                <a:spcPts val="400"/>
              </a:spcBef>
              <a:spcAft>
                <a:spcPts val="0"/>
              </a:spcAft>
              <a:buClr>
                <a:srgbClr val="F8F8F8"/>
              </a:buClr>
              <a:buSzPts val="2000"/>
              <a:buFont typeface="Corsiva"/>
              <a:buChar char="»"/>
              <a:defRPr sz="2000"/>
            </a:lvl5pPr>
            <a:lvl6pPr marL="2743200" lvl="5" indent="-355600" algn="l">
              <a:spcBef>
                <a:spcPts val="400"/>
              </a:spcBef>
              <a:spcAft>
                <a:spcPts val="0"/>
              </a:spcAft>
              <a:buClr>
                <a:srgbClr val="F8F8F8"/>
              </a:buClr>
              <a:buSzPts val="2000"/>
              <a:buFont typeface="Corsiva"/>
              <a:buChar char="»"/>
              <a:defRPr sz="2000"/>
            </a:lvl6pPr>
            <a:lvl7pPr marL="3200400" lvl="6" indent="-355600" algn="l">
              <a:spcBef>
                <a:spcPts val="400"/>
              </a:spcBef>
              <a:spcAft>
                <a:spcPts val="0"/>
              </a:spcAft>
              <a:buClr>
                <a:srgbClr val="F8F8F8"/>
              </a:buClr>
              <a:buSzPts val="2000"/>
              <a:buFont typeface="Corsiva"/>
              <a:buChar char="»"/>
              <a:defRPr sz="2000"/>
            </a:lvl7pPr>
            <a:lvl8pPr marL="3657600" lvl="7" indent="-355600" algn="l">
              <a:spcBef>
                <a:spcPts val="400"/>
              </a:spcBef>
              <a:spcAft>
                <a:spcPts val="0"/>
              </a:spcAft>
              <a:buClr>
                <a:srgbClr val="F8F8F8"/>
              </a:buClr>
              <a:buSzPts val="2000"/>
              <a:buFont typeface="Corsiva"/>
              <a:buChar char="»"/>
              <a:defRPr sz="2000"/>
            </a:lvl8pPr>
            <a:lvl9pPr marL="4114800" lvl="8" indent="-355600" algn="l">
              <a:spcBef>
                <a:spcPts val="400"/>
              </a:spcBef>
              <a:spcAft>
                <a:spcPts val="0"/>
              </a:spcAft>
              <a:buClr>
                <a:srgbClr val="F8F8F8"/>
              </a:buClr>
              <a:buSzPts val="2000"/>
              <a:buFont typeface="Corsiva"/>
              <a:buChar char="»"/>
              <a:defRPr sz="2000"/>
            </a:lvl9pPr>
          </a:lstStyle>
          <a:p>
            <a:endParaRPr/>
          </a:p>
        </p:txBody>
      </p:sp>
      <p:sp>
        <p:nvSpPr>
          <p:cNvPr id="52" name="Google Shape;52;p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53" name="Google Shape;53;p8"/>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2" name="Google Shape;62;p9"/>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048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8" name="Google Shape;68;p10"/>
          <p:cNvSpPr txBox="1">
            <a:spLocks noGrp="1"/>
          </p:cNvSpPr>
          <p:nvPr>
            <p:ph type="body" idx="2"/>
          </p:nvPr>
        </p:nvSpPr>
        <p:spPr>
          <a:xfrm>
            <a:off x="46482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9" name="Google Shape;69;p10"/>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1pPr>
            <a:lvl2pPr marR="0" lvl="1"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2pPr>
            <a:lvl3pPr marR="0" lvl="2"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3pPr>
            <a:lvl4pPr marR="0" lvl="3"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4pPr>
            <a:lvl5pPr marR="0" lvl="4"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5pPr>
            <a:lvl6pPr marR="0" lvl="5"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6pPr>
            <a:lvl7pPr marR="0" lvl="6"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7pPr>
            <a:lvl8pPr marR="0" lvl="7"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8pPr>
            <a:lvl9pPr marR="0" lvl="8"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9pPr>
          </a:lstStyle>
          <a:p>
            <a:endParaRPr/>
          </a:p>
        </p:txBody>
      </p:sp>
      <p:sp>
        <p:nvSpPr>
          <p:cNvPr id="11" name="Google Shape;11;p1"/>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F8F8F8"/>
              </a:buClr>
              <a:buSzPts val="3200"/>
              <a:buFont typeface="Corsiva"/>
              <a:buChar char="•"/>
              <a:defRPr sz="3200" b="0" i="0" u="none" strike="noStrike" cap="none">
                <a:solidFill>
                  <a:srgbClr val="F8F8F8"/>
                </a:solidFill>
                <a:latin typeface="Corsiva"/>
                <a:ea typeface="Corsiva"/>
                <a:cs typeface="Corsiva"/>
                <a:sym typeface="Corsiva"/>
              </a:defRPr>
            </a:lvl1pPr>
            <a:lvl2pPr marL="914400" marR="0" lvl="1" indent="-406400" algn="l" rtl="0">
              <a:spcBef>
                <a:spcPts val="560"/>
              </a:spcBef>
              <a:spcAft>
                <a:spcPts val="0"/>
              </a:spcAft>
              <a:buClr>
                <a:srgbClr val="F8F8F8"/>
              </a:buClr>
              <a:buSzPts val="2800"/>
              <a:buFont typeface="Corsiva"/>
              <a:buChar char="–"/>
              <a:defRPr sz="2800" b="0" i="0" u="none" strike="noStrike" cap="none">
                <a:solidFill>
                  <a:srgbClr val="F8F8F8"/>
                </a:solidFill>
                <a:latin typeface="Corsiva"/>
                <a:ea typeface="Corsiva"/>
                <a:cs typeface="Corsiva"/>
                <a:sym typeface="Corsiva"/>
              </a:defRPr>
            </a:lvl2pPr>
            <a:lvl3pPr marL="1371600" marR="0" lvl="2" indent="-381000" algn="l" rtl="0">
              <a:spcBef>
                <a:spcPts val="480"/>
              </a:spcBef>
              <a:spcAft>
                <a:spcPts val="0"/>
              </a:spcAft>
              <a:buClr>
                <a:srgbClr val="F8F8F8"/>
              </a:buClr>
              <a:buSzPts val="2400"/>
              <a:buFont typeface="Corsiva"/>
              <a:buChar char="•"/>
              <a:defRPr sz="2400" b="0" i="0" u="none" strike="noStrike" cap="none">
                <a:solidFill>
                  <a:srgbClr val="F8F8F8"/>
                </a:solidFill>
                <a:latin typeface="Corsiva"/>
                <a:ea typeface="Corsiva"/>
                <a:cs typeface="Corsiva"/>
                <a:sym typeface="Corsiva"/>
              </a:defRPr>
            </a:lvl3pPr>
            <a:lvl4pPr marL="1828800" marR="0" lvl="3"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4pPr>
            <a:lvl5pPr marL="2286000" marR="0" lvl="4"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5pPr>
            <a:lvl6pPr marL="2743200" marR="0" lvl="5"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6pPr>
            <a:lvl7pPr marL="3200400" marR="0" lvl="6"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7pPr>
            <a:lvl8pPr marL="3657600" marR="0" lvl="7"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8pPr>
            <a:lvl9pPr marL="4114800" marR="0" lvl="8"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9pPr>
          </a:lstStyle>
          <a:p>
            <a:endParaRPr/>
          </a:p>
        </p:txBody>
      </p:sp>
      <p:sp>
        <p:nvSpPr>
          <p:cNvPr id="12" name="Google Shape;12;p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body" idx="4294967295"/>
          </p:nvPr>
        </p:nvSpPr>
        <p:spPr>
          <a:xfrm>
            <a:off x="228600" y="152400"/>
            <a:ext cx="8610600" cy="640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strike="noStrike" cap="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800"/>
              </a:spcBef>
              <a:spcAft>
                <a:spcPts val="0"/>
              </a:spcAft>
              <a:buClr>
                <a:srgbClr val="F8F8F8"/>
              </a:buClr>
              <a:buSzPts val="2800"/>
              <a:buFont typeface="Times New Roman"/>
              <a:buNone/>
            </a:pPr>
            <a:r>
              <a:rPr lang="en-US" sz="2800" b="0" i="0" u="none" strike="noStrike" cap="none" dirty="0">
                <a:solidFill>
                  <a:srgbClr val="F8F8F8"/>
                </a:solidFill>
                <a:latin typeface="Times New Roman"/>
                <a:ea typeface="Times New Roman"/>
                <a:cs typeface="Times New Roman"/>
                <a:sym typeface="Times New Roman"/>
              </a:rPr>
              <a:t>                        </a:t>
            </a:r>
            <a:r>
              <a:rPr lang="en-US" sz="4000" b="0" i="0" u="none" strike="noStrike" cap="none" dirty="0">
                <a:solidFill>
                  <a:srgbClr val="F8F8F8"/>
                </a:solidFill>
                <a:latin typeface="Times New Roman"/>
                <a:ea typeface="Times New Roman"/>
                <a:cs typeface="Times New Roman"/>
                <a:sym typeface="Times New Roman"/>
              </a:rPr>
              <a:t> Year:2022-23</a:t>
            </a:r>
            <a:br>
              <a:rPr lang="en-US" sz="4000" b="0" i="0" u="none" strike="noStrike" cap="none" dirty="0">
                <a:solidFill>
                  <a:srgbClr val="F8F8F8"/>
                </a:solidFill>
                <a:latin typeface="Times New Roman"/>
                <a:ea typeface="Times New Roman"/>
                <a:cs typeface="Times New Roman"/>
                <a:sym typeface="Times New Roman"/>
              </a:rPr>
            </a:br>
            <a:r>
              <a:rPr lang="en-US" sz="4000" b="0" i="0" u="none" strike="noStrike" cap="none" dirty="0">
                <a:solidFill>
                  <a:srgbClr val="F8F8F8"/>
                </a:solidFill>
                <a:latin typeface="Times New Roman"/>
                <a:ea typeface="Times New Roman"/>
                <a:cs typeface="Times New Roman"/>
                <a:sym typeface="Times New Roman"/>
              </a:rPr>
              <a:t>    Subject: Ethical Hacking and     Forensics(EH&amp;F) </a:t>
            </a:r>
            <a:br>
              <a:rPr lang="en-US" sz="4000" b="0" i="0" u="none" strike="noStrike" cap="none" dirty="0">
                <a:solidFill>
                  <a:srgbClr val="F8F8F8"/>
                </a:solidFill>
                <a:latin typeface="Times New Roman"/>
                <a:ea typeface="Times New Roman"/>
                <a:cs typeface="Times New Roman"/>
                <a:sym typeface="Times New Roman"/>
              </a:rPr>
            </a:br>
            <a:r>
              <a:rPr lang="en-US" sz="4000" b="0" i="0" u="none" strike="noStrike" cap="none" dirty="0">
                <a:solidFill>
                  <a:srgbClr val="F8F8F8"/>
                </a:solidFill>
                <a:latin typeface="Times New Roman"/>
                <a:ea typeface="Times New Roman"/>
                <a:cs typeface="Times New Roman"/>
                <a:sym typeface="Times New Roman"/>
              </a:rPr>
              <a:t>                    Semester :VI </a:t>
            </a:r>
            <a:br>
              <a:rPr lang="en-US" sz="4000" b="0" i="0" u="none" strike="noStrike" cap="none" dirty="0">
                <a:solidFill>
                  <a:srgbClr val="F8F8F8"/>
                </a:solidFill>
                <a:latin typeface="Times New Roman"/>
                <a:ea typeface="Times New Roman"/>
                <a:cs typeface="Times New Roman"/>
                <a:sym typeface="Times New Roman"/>
              </a:rPr>
            </a:br>
            <a:r>
              <a:rPr lang="en-US" sz="4000" b="0" i="0" u="none" strike="noStrike" cap="none" dirty="0">
                <a:solidFill>
                  <a:srgbClr val="F8F8F8"/>
                </a:solidFill>
                <a:latin typeface="Times New Roman"/>
                <a:ea typeface="Times New Roman"/>
                <a:cs typeface="Times New Roman"/>
                <a:sym typeface="Times New Roman"/>
              </a:rPr>
              <a:t>                      Module 1, part2 </a:t>
            </a:r>
            <a:br>
              <a:rPr lang="en-US" sz="4000" b="0" i="0" u="none" strike="noStrike" cap="none" dirty="0">
                <a:solidFill>
                  <a:srgbClr val="F8F8F8"/>
                </a:solidFill>
                <a:latin typeface="Times New Roman"/>
                <a:ea typeface="Times New Roman"/>
                <a:cs typeface="Times New Roman"/>
                <a:sym typeface="Times New Roman"/>
              </a:rPr>
            </a:br>
            <a:r>
              <a:rPr lang="en-US" sz="4000" b="0" i="0" u="none" strike="noStrike" cap="none" dirty="0">
                <a:solidFill>
                  <a:srgbClr val="F8F8F8"/>
                </a:solidFill>
                <a:latin typeface="Times New Roman"/>
                <a:ea typeface="Times New Roman"/>
                <a:cs typeface="Times New Roman"/>
                <a:sym typeface="Times New Roman"/>
              </a:rPr>
              <a:t>                        Class: D15B</a:t>
            </a:r>
            <a:br>
              <a:rPr lang="en-US" sz="4000" b="0" i="0" u="none" strike="noStrike" cap="none" dirty="0">
                <a:solidFill>
                  <a:srgbClr val="F8F8F8"/>
                </a:solidFill>
                <a:latin typeface="Times New Roman"/>
                <a:ea typeface="Times New Roman"/>
                <a:cs typeface="Times New Roman"/>
                <a:sym typeface="Times New Roman"/>
              </a:rPr>
            </a:br>
            <a:r>
              <a:rPr lang="en-US" sz="4000" b="0" i="0" u="none" strike="noStrike" cap="none" dirty="0">
                <a:solidFill>
                  <a:srgbClr val="F8F8F8"/>
                </a:solidFill>
                <a:latin typeface="Times New Roman"/>
                <a:ea typeface="Times New Roman"/>
                <a:cs typeface="Times New Roman"/>
                <a:sym typeface="Times New Roman"/>
              </a:rPr>
              <a:t>                               By</a:t>
            </a:r>
            <a:br>
              <a:rPr lang="en-US" sz="4000" b="0" i="0" u="none" strike="noStrike" cap="none" dirty="0">
                <a:solidFill>
                  <a:srgbClr val="F8F8F8"/>
                </a:solidFill>
                <a:latin typeface="Times New Roman"/>
                <a:ea typeface="Times New Roman"/>
                <a:cs typeface="Times New Roman"/>
                <a:sym typeface="Times New Roman"/>
              </a:rPr>
            </a:br>
            <a:r>
              <a:rPr lang="en-US" sz="4000" b="0" i="0" u="none" strike="noStrike" cap="none" dirty="0">
                <a:solidFill>
                  <a:srgbClr val="F8F8F8"/>
                </a:solidFill>
                <a:latin typeface="Times New Roman"/>
                <a:ea typeface="Times New Roman"/>
                <a:cs typeface="Times New Roman"/>
                <a:sym typeface="Times New Roman"/>
              </a:rPr>
              <a:t>                  </a:t>
            </a:r>
            <a:r>
              <a:rPr lang="en-US" sz="4000" b="0" i="0" u="none" strike="noStrike" cap="none" dirty="0" err="1">
                <a:solidFill>
                  <a:srgbClr val="F8F8F8"/>
                </a:solidFill>
                <a:latin typeface="Times New Roman"/>
                <a:ea typeface="Times New Roman"/>
                <a:cs typeface="Times New Roman"/>
                <a:sym typeface="Times New Roman"/>
              </a:rPr>
              <a:t>Dr</a:t>
            </a:r>
            <a:r>
              <a:rPr lang="en-US" sz="4000" b="0" i="0" u="none" strike="noStrike" cap="none" dirty="0">
                <a:solidFill>
                  <a:srgbClr val="F8F8F8"/>
                </a:solidFill>
                <a:latin typeface="Times New Roman"/>
                <a:ea typeface="Times New Roman"/>
                <a:cs typeface="Times New Roman"/>
                <a:sym typeface="Times New Roman"/>
              </a:rPr>
              <a:t> </a:t>
            </a:r>
            <a:r>
              <a:rPr lang="en-US" sz="4000" b="0" i="0" u="none" strike="noStrike" cap="none" dirty="0" err="1">
                <a:solidFill>
                  <a:srgbClr val="F8F8F8"/>
                </a:solidFill>
                <a:latin typeface="Times New Roman"/>
                <a:ea typeface="Times New Roman"/>
                <a:cs typeface="Times New Roman"/>
                <a:sym typeface="Times New Roman"/>
              </a:rPr>
              <a:t>Manoj</a:t>
            </a:r>
            <a:r>
              <a:rPr lang="en-US" sz="4000" b="0" i="0" u="none" strike="noStrike" cap="none" dirty="0">
                <a:solidFill>
                  <a:srgbClr val="F8F8F8"/>
                </a:solidFill>
                <a:latin typeface="Times New Roman"/>
                <a:ea typeface="Times New Roman"/>
                <a:cs typeface="Times New Roman"/>
                <a:sym typeface="Times New Roman"/>
              </a:rPr>
              <a:t> K </a:t>
            </a:r>
            <a:r>
              <a:rPr lang="en-US" sz="4000" b="0" i="0" u="none" strike="noStrike" cap="none" dirty="0" err="1">
                <a:solidFill>
                  <a:srgbClr val="F8F8F8"/>
                </a:solidFill>
                <a:latin typeface="Times New Roman"/>
                <a:ea typeface="Times New Roman"/>
                <a:cs typeface="Times New Roman"/>
                <a:sym typeface="Times New Roman"/>
              </a:rPr>
              <a:t>Sabnis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strike="noStrike" cap="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F8F8F8"/>
              </a:buClr>
              <a:buSzPts val="2400"/>
              <a:buFont typeface="Corsiva"/>
              <a:buNone/>
            </a:pPr>
            <a:endParaRPr sz="24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F8F8F8"/>
              </a:buClr>
              <a:buSzPts val="2000"/>
              <a:buFont typeface="Corsiva"/>
              <a:buNone/>
            </a:pPr>
            <a:endParaRPr sz="20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F8F8F8"/>
              </a:buClr>
              <a:buSzPts val="2000"/>
              <a:buFont typeface="Corsiva"/>
              <a:buNone/>
            </a:pPr>
            <a:endParaRPr sz="20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F8F8F8"/>
              </a:buClr>
              <a:buSzPts val="2000"/>
              <a:buFont typeface="Corsiva"/>
              <a:buNone/>
            </a:pPr>
            <a:endParaRPr sz="2000" b="0" i="0" u="none" strike="noStrike" cap="none" dirty="0">
              <a:solidFill>
                <a:srgbClr val="F8F8F8"/>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F8F8F8"/>
              </a:buClr>
              <a:buSzPts val="2000"/>
              <a:buFont typeface="Times New Roman"/>
              <a:buNone/>
            </a:pPr>
            <a:r>
              <a:rPr lang="en-US" sz="2000" b="0" i="0" u="none" strike="noStrike" cap="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400"/>
              </a:spcBef>
              <a:spcAft>
                <a:spcPts val="0"/>
              </a:spcAft>
              <a:buClr>
                <a:srgbClr val="F8F8F8"/>
              </a:buClr>
              <a:buSzPts val="2000"/>
              <a:buFont typeface="Times New Roman"/>
              <a:buNone/>
            </a:pPr>
            <a:r>
              <a:rPr lang="en-US" sz="2000" b="0" i="0" u="none" strike="noStrike" cap="none" dirty="0">
                <a:solidFill>
                  <a:srgbClr val="F8F8F8"/>
                </a:solidFill>
                <a:latin typeface="Times New Roman"/>
                <a:ea typeface="Times New Roman"/>
                <a:cs typeface="Times New Roman"/>
                <a:sym typeface="Times New Roman"/>
              </a:rPr>
              <a:t>                                    </a:t>
            </a:r>
            <a:endParaRPr dirty="0"/>
          </a:p>
          <a:p>
            <a:pPr marL="342900" marR="0" lvl="0" indent="-215900" algn="l" rtl="0">
              <a:spcBef>
                <a:spcPts val="400"/>
              </a:spcBef>
              <a:spcAft>
                <a:spcPts val="0"/>
              </a:spcAft>
              <a:buClr>
                <a:srgbClr val="F8F8F8"/>
              </a:buClr>
              <a:buSzPts val="2000"/>
              <a:buFont typeface="Corsiva"/>
              <a:buNone/>
            </a:pPr>
            <a:endParaRPr sz="20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228600" y="114300"/>
            <a:ext cx="8610600" cy="26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1…Part2</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65" name="Google Shape;165;p24"/>
          <p:cNvSpPr txBox="1">
            <a:spLocks noGrp="1"/>
          </p:cNvSpPr>
          <p:nvPr>
            <p:ph type="body" idx="1"/>
          </p:nvPr>
        </p:nvSpPr>
        <p:spPr>
          <a:xfrm>
            <a:off x="152400" y="457200"/>
            <a:ext cx="8991600" cy="647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g)Salami attack</a:t>
            </a:r>
            <a:r>
              <a:rPr lang="en-US" sz="2800" b="0" i="0" u="none" dirty="0">
                <a:solidFill>
                  <a:srgbClr val="F8F8F8"/>
                </a:solidFill>
                <a:latin typeface="Times New Roman"/>
                <a:ea typeface="Times New Roman"/>
                <a:cs typeface="Times New Roman"/>
                <a:sym typeface="Times New Roman"/>
              </a:rPr>
              <a:t>: consider a salami loaf from this small slices are cut. Similarly from a bank account a  very small amount is withdrawn by the attacker. now from large number of accounts, such small amount is debited, thus,   total very large amount is collected but the amount removed from an individual account is very small</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h)Data diddling</a:t>
            </a:r>
            <a:r>
              <a:rPr lang="en-US" sz="2800" b="0" i="0" u="none" dirty="0">
                <a:solidFill>
                  <a:srgbClr val="F8F8F8"/>
                </a:solidFill>
                <a:latin typeface="Times New Roman"/>
                <a:ea typeface="Times New Roman"/>
                <a:cs typeface="Times New Roman"/>
                <a:sym typeface="Times New Roman"/>
              </a:rPr>
              <a:t>: usually multiple data streams enter into computer storage and processing system. At these entry points data </a:t>
            </a:r>
            <a:r>
              <a:rPr lang="en-US" sz="2800" b="0" i="0" u="none" dirty="0" err="1">
                <a:solidFill>
                  <a:srgbClr val="F8F8F8"/>
                </a:solidFill>
                <a:latin typeface="Times New Roman"/>
                <a:ea typeface="Times New Roman"/>
                <a:cs typeface="Times New Roman"/>
                <a:sym typeface="Times New Roman"/>
              </a:rPr>
              <a:t>didding</a:t>
            </a:r>
            <a:r>
              <a:rPr lang="en-US" sz="2800" b="0" i="0" u="none" dirty="0">
                <a:solidFill>
                  <a:srgbClr val="F8F8F8"/>
                </a:solidFill>
                <a:latin typeface="Times New Roman"/>
                <a:ea typeface="Times New Roman"/>
                <a:cs typeface="Times New Roman"/>
                <a:sym typeface="Times New Roman"/>
              </a:rPr>
              <a:t> is done, </a:t>
            </a:r>
            <a:r>
              <a:rPr lang="en-US" sz="2800" b="0" i="0" u="none" dirty="0" err="1">
                <a:solidFill>
                  <a:srgbClr val="F8F8F8"/>
                </a:solidFill>
                <a:latin typeface="Times New Roman"/>
                <a:ea typeface="Times New Roman"/>
                <a:cs typeface="Times New Roman"/>
                <a:sym typeface="Times New Roman"/>
              </a:rPr>
              <a:t>i.e</a:t>
            </a:r>
            <a:r>
              <a:rPr lang="en-US" sz="2800" b="0" i="0" u="none" dirty="0">
                <a:solidFill>
                  <a:srgbClr val="F8F8F8"/>
                </a:solidFill>
                <a:latin typeface="Times New Roman"/>
                <a:ea typeface="Times New Roman"/>
                <a:cs typeface="Times New Roman"/>
                <a:sym typeface="Times New Roman"/>
              </a:rPr>
              <a:t> a computer virus is introduced which changed the entering data as per the requirements of the attacker.</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166" name="Google Shape;166;p24"/>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228600" y="114300"/>
            <a:ext cx="8610600" cy="26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1…Part2</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72" name="Google Shape;172;p25"/>
          <p:cNvSpPr txBox="1">
            <a:spLocks noGrp="1"/>
          </p:cNvSpPr>
          <p:nvPr>
            <p:ph type="body" idx="1"/>
          </p:nvPr>
        </p:nvSpPr>
        <p:spPr>
          <a:xfrm>
            <a:off x="152400" y="457200"/>
            <a:ext cx="8991600" cy="647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000"/>
              <a:buFont typeface="Times New Roman"/>
              <a:buNone/>
            </a:pPr>
            <a:r>
              <a:rPr lang="en-US" sz="2000" b="0" i="0" u="none" dirty="0">
                <a:solidFill>
                  <a:srgbClr val="F8F8F8"/>
                </a:solidFill>
                <a:latin typeface="Times New Roman"/>
                <a:ea typeface="Times New Roman"/>
                <a:cs typeface="Times New Roman"/>
                <a:sym typeface="Times New Roman"/>
              </a:rPr>
              <a:t>Different ways of </a:t>
            </a:r>
            <a:r>
              <a:rPr lang="en-US" sz="2000" b="0" i="0" u="none" dirty="0" err="1">
                <a:solidFill>
                  <a:srgbClr val="F8F8F8"/>
                </a:solidFill>
                <a:latin typeface="Times New Roman"/>
                <a:ea typeface="Times New Roman"/>
                <a:cs typeface="Times New Roman"/>
                <a:sym typeface="Times New Roman"/>
              </a:rPr>
              <a:t>chacterizing</a:t>
            </a:r>
            <a:r>
              <a:rPr lang="en-US" sz="2000" b="0" i="0" u="none" dirty="0">
                <a:solidFill>
                  <a:srgbClr val="F8F8F8"/>
                </a:solidFill>
                <a:latin typeface="Times New Roman"/>
                <a:ea typeface="Times New Roman"/>
                <a:cs typeface="Times New Roman"/>
                <a:sym typeface="Times New Roman"/>
              </a:rPr>
              <a:t> cyber crimes as per different perspectives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2)According to categories to which the crime is applied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1" i="0" u="none" dirty="0">
                <a:solidFill>
                  <a:srgbClr val="F8F8F8"/>
                </a:solidFill>
                <a:latin typeface="Times New Roman"/>
                <a:ea typeface="Times New Roman"/>
                <a:cs typeface="Times New Roman"/>
                <a:sym typeface="Times New Roman"/>
              </a:rPr>
              <a:t>2.2.4) Cyber crime against society..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a)Forgery</a:t>
            </a:r>
            <a:r>
              <a:rPr lang="en-US" sz="2800" b="0" i="0" u="none" dirty="0">
                <a:solidFill>
                  <a:srgbClr val="F8F8F8"/>
                </a:solidFill>
                <a:latin typeface="Times New Roman"/>
                <a:ea typeface="Times New Roman"/>
                <a:cs typeface="Times New Roman"/>
                <a:sym typeface="Times New Roman"/>
              </a:rPr>
              <a:t>: high quality computers printers and scanners can be used to forge currency notes, stamps, legal documents </a:t>
            </a:r>
            <a:r>
              <a:rPr lang="en-US" sz="2800" b="0" i="0" u="none" dirty="0" err="1">
                <a:solidFill>
                  <a:srgbClr val="F8F8F8"/>
                </a:solidFill>
                <a:latin typeface="Times New Roman"/>
                <a:ea typeface="Times New Roman"/>
                <a:cs typeface="Times New Roman"/>
                <a:sym typeface="Times New Roman"/>
              </a:rPr>
              <a:t>etc</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b)Cyber Terrorism: </a:t>
            </a:r>
            <a:r>
              <a:rPr lang="en-US" sz="2800" b="0" i="0" u="none" dirty="0">
                <a:solidFill>
                  <a:srgbClr val="F8F8F8"/>
                </a:solidFill>
                <a:latin typeface="Times New Roman"/>
                <a:ea typeface="Times New Roman"/>
                <a:cs typeface="Times New Roman"/>
                <a:sym typeface="Times New Roman"/>
              </a:rPr>
              <a:t>it is the use of the internet to create violent acts which may result into physical harm or loss of life of the individual</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c)Web jacking: </a:t>
            </a:r>
            <a:r>
              <a:rPr lang="en-US" sz="2800" b="0" i="0" u="none" dirty="0">
                <a:solidFill>
                  <a:srgbClr val="F8F8F8"/>
                </a:solidFill>
                <a:latin typeface="Times New Roman"/>
                <a:ea typeface="Times New Roman"/>
                <a:cs typeface="Times New Roman"/>
                <a:sym typeface="Times New Roman"/>
              </a:rPr>
              <a:t>the attacker creates a fake website or when the web site is opened it is redirected to the attackers website</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173" name="Google Shape;173;p25"/>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228600" y="114300"/>
            <a:ext cx="8610600" cy="26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1…Part2</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79" name="Google Shape;179;p26"/>
          <p:cNvSpPr txBox="1">
            <a:spLocks noGrp="1"/>
          </p:cNvSpPr>
          <p:nvPr>
            <p:ph type="body" idx="1"/>
          </p:nvPr>
        </p:nvSpPr>
        <p:spPr>
          <a:xfrm>
            <a:off x="152400" y="457200"/>
            <a:ext cx="8991600" cy="647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a:t>
            </a:r>
            <a:r>
              <a:rPr lang="en-US" sz="2800" b="1" i="0" u="none" dirty="0">
                <a:solidFill>
                  <a:srgbClr val="F8F8F8"/>
                </a:solidFill>
                <a:latin typeface="Times New Roman"/>
                <a:ea typeface="Times New Roman"/>
                <a:cs typeface="Times New Roman"/>
                <a:sym typeface="Times New Roman"/>
              </a:rPr>
              <a:t>Types of cyber crime</a:t>
            </a: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They are broadly classified as…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1" i="0" u="none" dirty="0">
                <a:solidFill>
                  <a:srgbClr val="F8F8F8"/>
                </a:solidFill>
                <a:latin typeface="Times New Roman"/>
                <a:ea typeface="Times New Roman"/>
                <a:cs typeface="Times New Roman"/>
                <a:sym typeface="Times New Roman"/>
              </a:rPr>
              <a:t>3.1)Violent cyber crime</a:t>
            </a:r>
            <a:r>
              <a:rPr lang="en-US" sz="2800" b="0" i="0" u="none" dirty="0">
                <a:solidFill>
                  <a:srgbClr val="F8F8F8"/>
                </a:solidFill>
                <a:latin typeface="Times New Roman"/>
                <a:ea typeface="Times New Roman"/>
                <a:cs typeface="Times New Roman"/>
                <a:sym typeface="Times New Roman"/>
              </a:rPr>
              <a:t>: they pose physical risk to some persons or characters. Their types are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a)Cyber terrorism</a:t>
            </a:r>
            <a:r>
              <a:rPr lang="en-US" sz="2800" b="0" i="0" u="none" dirty="0">
                <a:solidFill>
                  <a:srgbClr val="F8F8F8"/>
                </a:solidFill>
                <a:latin typeface="Times New Roman"/>
                <a:ea typeface="Times New Roman"/>
                <a:cs typeface="Times New Roman"/>
                <a:sym typeface="Times New Roman"/>
              </a:rPr>
              <a:t>: some controversial comments which may lead to violent action against a specific group</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b) </a:t>
            </a:r>
            <a:r>
              <a:rPr lang="en-US" sz="2800" b="0" i="1" u="none" dirty="0" err="1">
                <a:solidFill>
                  <a:srgbClr val="F8F8F8"/>
                </a:solidFill>
                <a:latin typeface="Times New Roman"/>
                <a:ea typeface="Times New Roman"/>
                <a:cs typeface="Times New Roman"/>
                <a:sym typeface="Times New Roman"/>
              </a:rPr>
              <a:t>Cybertalking</a:t>
            </a:r>
            <a:r>
              <a:rPr lang="en-US" sz="2800" b="0" i="0" u="none" dirty="0">
                <a:solidFill>
                  <a:srgbClr val="F8F8F8"/>
                </a:solidFill>
                <a:latin typeface="Times New Roman"/>
                <a:ea typeface="Times New Roman"/>
                <a:cs typeface="Times New Roman"/>
                <a:sym typeface="Times New Roman"/>
              </a:rPr>
              <a:t>: starting unhealthy discussion on internet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c) Assault by threats</a:t>
            </a:r>
            <a:r>
              <a:rPr lang="en-US" sz="2800" b="0" i="0" u="none" dirty="0">
                <a:solidFill>
                  <a:srgbClr val="F8F8F8"/>
                </a:solidFill>
                <a:latin typeface="Times New Roman"/>
                <a:ea typeface="Times New Roman"/>
                <a:cs typeface="Times New Roman"/>
                <a:sym typeface="Times New Roman"/>
              </a:rPr>
              <a:t>: by online threats assaults can be done on individual which may lead to physical assault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d) Child pornography:</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180" name="Google Shape;180;p26"/>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228600" y="114300"/>
            <a:ext cx="8610600" cy="26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1…Part2</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86" name="Google Shape;186;p27"/>
          <p:cNvSpPr txBox="1">
            <a:spLocks noGrp="1"/>
          </p:cNvSpPr>
          <p:nvPr>
            <p:ph type="body" idx="1"/>
          </p:nvPr>
        </p:nvSpPr>
        <p:spPr>
          <a:xfrm>
            <a:off x="152400" y="457200"/>
            <a:ext cx="8991600" cy="647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1" i="0" u="none" dirty="0">
                <a:solidFill>
                  <a:srgbClr val="F8F8F8"/>
                </a:solidFill>
                <a:latin typeface="Times New Roman"/>
                <a:ea typeface="Times New Roman"/>
                <a:cs typeface="Times New Roman"/>
                <a:sym typeface="Times New Roman"/>
              </a:rPr>
              <a:t>3.2)non violent cyber crime: </a:t>
            </a:r>
            <a:r>
              <a:rPr lang="en-US" sz="2800" b="0" i="0" u="none" dirty="0">
                <a:solidFill>
                  <a:srgbClr val="F8F8F8"/>
                </a:solidFill>
                <a:latin typeface="Times New Roman"/>
                <a:ea typeface="Times New Roman"/>
                <a:cs typeface="Times New Roman"/>
                <a:sym typeface="Times New Roman"/>
              </a:rPr>
              <a:t>they </a:t>
            </a:r>
            <a:r>
              <a:rPr lang="en-US" sz="2800" b="0" i="0" u="none" dirty="0" err="1">
                <a:solidFill>
                  <a:srgbClr val="F8F8F8"/>
                </a:solidFill>
                <a:latin typeface="Times New Roman"/>
                <a:ea typeface="Times New Roman"/>
                <a:cs typeface="Times New Roman"/>
                <a:sym typeface="Times New Roman"/>
              </a:rPr>
              <a:t>donot</a:t>
            </a:r>
            <a:r>
              <a:rPr lang="en-US" sz="2800" b="0" i="0" u="none" dirty="0">
                <a:solidFill>
                  <a:srgbClr val="F8F8F8"/>
                </a:solidFill>
                <a:latin typeface="Times New Roman"/>
                <a:ea typeface="Times New Roman"/>
                <a:cs typeface="Times New Roman"/>
                <a:sym typeface="Times New Roman"/>
              </a:rPr>
              <a:t> directly pose a threat to individuals life. Their types are</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 </a:t>
            </a:r>
            <a:r>
              <a:rPr lang="en-US" sz="2800" b="0" i="1" u="none" dirty="0">
                <a:solidFill>
                  <a:srgbClr val="F8F8F8"/>
                </a:solidFill>
                <a:latin typeface="Times New Roman"/>
                <a:ea typeface="Times New Roman"/>
                <a:cs typeface="Times New Roman"/>
                <a:sym typeface="Times New Roman"/>
              </a:rPr>
              <a:t>Cyber theft </a:t>
            </a:r>
            <a:r>
              <a:rPr lang="en-US" sz="2800" b="0" i="0" u="none" dirty="0">
                <a:solidFill>
                  <a:srgbClr val="F8F8F8"/>
                </a:solidFill>
                <a:latin typeface="Times New Roman"/>
                <a:ea typeface="Times New Roman"/>
                <a:cs typeface="Times New Roman"/>
                <a:sym typeface="Times New Roman"/>
              </a:rPr>
              <a:t>: theft of money or information by using internet</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a:t>
            </a:r>
            <a:r>
              <a:rPr lang="en-US" sz="2800" b="0" i="1" u="none" dirty="0">
                <a:solidFill>
                  <a:srgbClr val="F8F8F8"/>
                </a:solidFill>
                <a:latin typeface="Times New Roman"/>
                <a:ea typeface="Times New Roman"/>
                <a:cs typeface="Times New Roman"/>
                <a:sym typeface="Times New Roman"/>
              </a:rPr>
              <a:t>Cyber trespass </a:t>
            </a:r>
            <a:r>
              <a:rPr lang="en-US" sz="2800" b="0" i="0" u="none" dirty="0">
                <a:solidFill>
                  <a:srgbClr val="F8F8F8"/>
                </a:solidFill>
                <a:latin typeface="Times New Roman"/>
                <a:ea typeface="Times New Roman"/>
                <a:cs typeface="Times New Roman"/>
                <a:sym typeface="Times New Roman"/>
              </a:rPr>
              <a:t>:to access someone else computer or system without having authorized access</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a:t>
            </a:r>
            <a:r>
              <a:rPr lang="en-US" sz="2800" b="0" i="1" u="none" dirty="0">
                <a:solidFill>
                  <a:srgbClr val="F8F8F8"/>
                </a:solidFill>
                <a:latin typeface="Times New Roman"/>
                <a:ea typeface="Times New Roman"/>
                <a:cs typeface="Times New Roman"/>
                <a:sym typeface="Times New Roman"/>
              </a:rPr>
              <a:t>Cyber fraud</a:t>
            </a:r>
            <a:r>
              <a:rPr lang="en-US" sz="2800" b="0" i="0" u="none" dirty="0">
                <a:solidFill>
                  <a:srgbClr val="F8F8F8"/>
                </a:solidFill>
                <a:latin typeface="Times New Roman"/>
                <a:ea typeface="Times New Roman"/>
                <a:cs typeface="Times New Roman"/>
                <a:sym typeface="Times New Roman"/>
              </a:rPr>
              <a:t>: fraud created by internet</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a:t>
            </a:r>
            <a:r>
              <a:rPr lang="en-US" sz="2800" b="0" i="1" u="none" dirty="0">
                <a:solidFill>
                  <a:srgbClr val="F8F8F8"/>
                </a:solidFill>
                <a:latin typeface="Times New Roman"/>
                <a:ea typeface="Times New Roman"/>
                <a:cs typeface="Times New Roman"/>
                <a:sym typeface="Times New Roman"/>
              </a:rPr>
              <a:t>Destructive cybercrime </a:t>
            </a:r>
            <a:r>
              <a:rPr lang="en-US" sz="2800" b="0" i="0" u="none" dirty="0">
                <a:solidFill>
                  <a:srgbClr val="F8F8F8"/>
                </a:solidFill>
                <a:latin typeface="Times New Roman"/>
                <a:ea typeface="Times New Roman"/>
                <a:cs typeface="Times New Roman"/>
                <a:sym typeface="Times New Roman"/>
              </a:rPr>
              <a:t>:crime created by using internet to destroy information ,software and so on</a:t>
            </a:r>
            <a:endParaRPr sz="2800"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187" name="Google Shape;187;p27"/>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228600" y="152400"/>
            <a:ext cx="8610600" cy="617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7200"/>
              <a:buFont typeface="Corsiva"/>
              <a:buNone/>
            </a:pPr>
            <a:r>
              <a:rPr lang="en-US" sz="7200" b="0" i="0" u="none">
                <a:solidFill>
                  <a:srgbClr val="F8F8F8"/>
                </a:solidFill>
                <a:latin typeface="Corsiva"/>
                <a:ea typeface="Corsiva"/>
                <a:cs typeface="Corsiva"/>
                <a:sym typeface="Corsiva"/>
              </a:rPr>
              <a:t>THANK YOU</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For</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A</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Patient</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Hearing</a:t>
            </a:r>
            <a:endParaRPr/>
          </a:p>
        </p:txBody>
      </p:sp>
      <p:sp>
        <p:nvSpPr>
          <p:cNvPr id="193" name="Google Shape;193;p28"/>
          <p:cNvSpPr txBox="1"/>
          <p:nvPr/>
        </p:nvSpPr>
        <p:spPr>
          <a:xfrm>
            <a:off x="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1400"/>
              <a:buFont typeface="Corsiva"/>
              <a:buNone/>
            </a:pPr>
            <a:r>
              <a:rPr lang="en-US" sz="1400" b="0" i="0" u="none" strike="noStrike" cap="none">
                <a:solidFill>
                  <a:srgbClr val="F8F8F8"/>
                </a:solidFill>
                <a:latin typeface="Corsiva"/>
                <a:ea typeface="Corsiva"/>
                <a:cs typeface="Corsiva"/>
                <a:sym typeface="Corsiva"/>
              </a:rPr>
              <a:t>*</a:t>
            </a:r>
            <a:endParaRPr/>
          </a:p>
        </p:txBody>
      </p:sp>
      <p:sp>
        <p:nvSpPr>
          <p:cNvPr id="194" name="Google Shape;194;p28"/>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1…Part2</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95" name="Google Shape;95;p14"/>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1" i="0" u="none" dirty="0">
                <a:solidFill>
                  <a:srgbClr val="F8F8F8"/>
                </a:solidFill>
                <a:latin typeface="Times New Roman"/>
                <a:ea typeface="Times New Roman"/>
                <a:cs typeface="Times New Roman"/>
                <a:sym typeface="Times New Roman"/>
              </a:rPr>
              <a:t>1)Completed in last lecture….</a:t>
            </a:r>
            <a:endParaRPr lang="en-US"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1.1) cyber crime…..Crime committed using a computer</a:t>
            </a:r>
            <a:endParaRPr lang="en-US"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1.2)The computer….object used to commit the </a:t>
            </a:r>
            <a:r>
              <a:rPr lang="en-US" sz="2800" b="0" i="0" u="none" dirty="0" err="1">
                <a:solidFill>
                  <a:srgbClr val="F8F8F8"/>
                </a:solidFill>
                <a:latin typeface="Times New Roman"/>
                <a:ea typeface="Times New Roman"/>
                <a:cs typeface="Times New Roman"/>
                <a:sym typeface="Times New Roman"/>
              </a:rPr>
              <a:t>crime..its</a:t>
            </a:r>
            <a:r>
              <a:rPr lang="en-US" sz="2800" b="0" i="0" u="none" dirty="0">
                <a:solidFill>
                  <a:srgbClr val="F8F8F8"/>
                </a:solidFill>
                <a:latin typeface="Times New Roman"/>
                <a:ea typeface="Times New Roman"/>
                <a:cs typeface="Times New Roman"/>
                <a:sym typeface="Times New Roman"/>
              </a:rPr>
              <a:t> hardware or software</a:t>
            </a:r>
            <a:endParaRPr lang="en-US"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1.3) the Computer….  used as a weapon On some application </a:t>
            </a:r>
            <a:endParaRPr lang="en-US"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1.4) Computer accesses.. remote….computer networks related issues</a:t>
            </a:r>
            <a:endParaRPr lang="en-US"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96" name="Google Shape;96;p14"/>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228600" y="114300"/>
            <a:ext cx="8610600" cy="26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1…Part2</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02" name="Google Shape;102;p15"/>
          <p:cNvSpPr txBox="1">
            <a:spLocks noGrp="1"/>
          </p:cNvSpPr>
          <p:nvPr>
            <p:ph type="body" idx="1"/>
          </p:nvPr>
        </p:nvSpPr>
        <p:spPr>
          <a:xfrm>
            <a:off x="152400" y="381000"/>
            <a:ext cx="8991600" cy="647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2)Different ways of characterizing cyber crimes as per different perspectives..</a:t>
            </a: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1" i="0" u="none" dirty="0">
                <a:solidFill>
                  <a:srgbClr val="F8F8F8"/>
                </a:solidFill>
                <a:latin typeface="Times New Roman"/>
                <a:ea typeface="Times New Roman"/>
                <a:cs typeface="Times New Roman"/>
                <a:sym typeface="Times New Roman"/>
              </a:rPr>
              <a:t>2.1) As per law enforcement agencies…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a)Law enforcement agencies consider internet as the main tool for cyber crime.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b)It thus defines two broad categories as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b.1)</a:t>
            </a:r>
            <a:r>
              <a:rPr lang="en-US" sz="2800" b="0" i="1" u="none" dirty="0">
                <a:solidFill>
                  <a:srgbClr val="F8F8F8"/>
                </a:solidFill>
                <a:latin typeface="Times New Roman"/>
                <a:ea typeface="Times New Roman"/>
                <a:cs typeface="Times New Roman"/>
                <a:sym typeface="Times New Roman"/>
              </a:rPr>
              <a:t>Advance cybercrime / high tech crime…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b.1.1)Attack against computer. The computer itself is the target. The attack can be on its hardware or software.</a:t>
            </a:r>
          </a:p>
          <a:p>
            <a:pPr marL="0" indent="0">
              <a:spcBef>
                <a:spcPts val="560"/>
              </a:spcBef>
              <a:buSzPts val="2800"/>
              <a:buNone/>
            </a:pPr>
            <a:r>
              <a:rPr lang="en-US" sz="2800" b="0" i="0" u="none" dirty="0">
                <a:solidFill>
                  <a:srgbClr val="F8F8F8"/>
                </a:solidFill>
                <a:latin typeface="Times New Roman"/>
                <a:ea typeface="Times New Roman"/>
                <a:cs typeface="Times New Roman"/>
                <a:sym typeface="Times New Roman"/>
              </a:rPr>
              <a:t>b.1.2)The hardware or the software can be remote and internet is only used to access it. Thus this communication channel is kept intact.</a:t>
            </a:r>
            <a:endParaRPr lang="en-US" sz="2800" dirty="0"/>
          </a:p>
          <a:p>
            <a:pPr marL="0" marR="0" lvl="0" indent="0" algn="l" rtl="0">
              <a:lnSpc>
                <a:spcPct val="100000"/>
              </a:lnSpc>
              <a:spcBef>
                <a:spcPts val="560"/>
              </a:spcBef>
              <a:spcAft>
                <a:spcPts val="0"/>
              </a:spcAft>
              <a:buClr>
                <a:srgbClr val="F8F8F8"/>
              </a:buClr>
              <a:buSzPts val="2800"/>
              <a:buFont typeface="Times New Roman"/>
              <a:buNone/>
            </a:pP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103" name="Google Shape;103;p15"/>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1…Part2</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09" name="Google Shape;109;p16"/>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b.2)Cyber enabled crime….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b.2.1) All those crimes which have been generate due to internet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b.2.2)Here the actual communication channel is attacked so as to forcefully introduce, delete or alter some contents going from source to destination and vice versa</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110" name="Google Shape;110;p16"/>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1…Part2</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23" name="Google Shape;123;p18"/>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200" b="1" i="1" u="none" dirty="0">
                <a:solidFill>
                  <a:srgbClr val="F8F8F8"/>
                </a:solidFill>
                <a:latin typeface="Times New Roman"/>
                <a:ea typeface="Times New Roman"/>
                <a:cs typeface="Times New Roman"/>
                <a:sym typeface="Times New Roman"/>
              </a:rPr>
              <a:t>2.2.1)Cybercrime against an individual</a:t>
            </a:r>
            <a:endParaRPr sz="2200" dirty="0"/>
          </a:p>
          <a:p>
            <a:pPr marL="0" marR="0" lvl="0" indent="0" algn="l" rtl="0">
              <a:lnSpc>
                <a:spcPct val="100000"/>
              </a:lnSpc>
              <a:spcBef>
                <a:spcPts val="560"/>
              </a:spcBef>
              <a:spcAft>
                <a:spcPts val="0"/>
              </a:spcAft>
              <a:buClr>
                <a:srgbClr val="F8F8F8"/>
              </a:buClr>
              <a:buSzPts val="2800"/>
              <a:buFont typeface="Times New Roman"/>
              <a:buNone/>
            </a:pPr>
            <a:r>
              <a:rPr lang="en-US" sz="2200" b="0" i="0" u="none" dirty="0">
                <a:solidFill>
                  <a:srgbClr val="F8F8F8"/>
                </a:solidFill>
                <a:latin typeface="Times New Roman"/>
                <a:ea typeface="Times New Roman"/>
                <a:cs typeface="Times New Roman"/>
                <a:sym typeface="Times New Roman"/>
              </a:rPr>
              <a:t>a)</a:t>
            </a:r>
            <a:r>
              <a:rPr lang="en-US" sz="2200" b="0" i="1" u="none" dirty="0">
                <a:solidFill>
                  <a:srgbClr val="F8F8F8"/>
                </a:solidFill>
                <a:latin typeface="Times New Roman"/>
                <a:ea typeface="Times New Roman"/>
                <a:cs typeface="Times New Roman"/>
                <a:sym typeface="Times New Roman"/>
              </a:rPr>
              <a:t>email spoofing</a:t>
            </a:r>
            <a:r>
              <a:rPr lang="en-US" sz="2200" b="0" i="0" u="none" dirty="0">
                <a:solidFill>
                  <a:srgbClr val="F8F8F8"/>
                </a:solidFill>
                <a:latin typeface="Times New Roman"/>
                <a:ea typeface="Times New Roman"/>
                <a:cs typeface="Times New Roman"/>
                <a:sym typeface="Times New Roman"/>
              </a:rPr>
              <a:t>: creating email message with forged sender address- appears to be sent from one origin but has actually been sent from another one. Here the sender address inserted is such is well-known so that such emails can be accepted by the receiver.</a:t>
            </a:r>
            <a:endParaRPr sz="2200" dirty="0"/>
          </a:p>
          <a:p>
            <a:pPr marL="0" marR="0" lvl="0" indent="0" algn="l" rtl="0">
              <a:lnSpc>
                <a:spcPct val="100000"/>
              </a:lnSpc>
              <a:spcBef>
                <a:spcPts val="560"/>
              </a:spcBef>
              <a:spcAft>
                <a:spcPts val="0"/>
              </a:spcAft>
              <a:buClr>
                <a:srgbClr val="F8F8F8"/>
              </a:buClr>
              <a:buSzPts val="2800"/>
              <a:buFont typeface="Times New Roman"/>
              <a:buNone/>
            </a:pPr>
            <a:r>
              <a:rPr lang="en-US" sz="2200" b="0" i="0" u="none" dirty="0">
                <a:solidFill>
                  <a:srgbClr val="F8F8F8"/>
                </a:solidFill>
                <a:latin typeface="Times New Roman"/>
                <a:ea typeface="Times New Roman"/>
                <a:cs typeface="Times New Roman"/>
                <a:sym typeface="Times New Roman"/>
              </a:rPr>
              <a:t>b)</a:t>
            </a:r>
            <a:r>
              <a:rPr lang="en-US" sz="2200" b="0" i="1" u="none" dirty="0">
                <a:solidFill>
                  <a:srgbClr val="F8F8F8"/>
                </a:solidFill>
                <a:latin typeface="Times New Roman"/>
                <a:ea typeface="Times New Roman"/>
                <a:cs typeface="Times New Roman"/>
                <a:sym typeface="Times New Roman"/>
              </a:rPr>
              <a:t>spamming</a:t>
            </a:r>
            <a:r>
              <a:rPr lang="en-US" sz="2200" b="0" i="0" u="none" dirty="0">
                <a:solidFill>
                  <a:srgbClr val="F8F8F8"/>
                </a:solidFill>
                <a:latin typeface="Times New Roman"/>
                <a:ea typeface="Times New Roman"/>
                <a:cs typeface="Times New Roman"/>
                <a:sym typeface="Times New Roman"/>
              </a:rPr>
              <a:t>: a large number of unsolicited emails are sent to the receivers. This is usually done to flood the inbox</a:t>
            </a:r>
            <a:endParaRPr sz="2200" dirty="0"/>
          </a:p>
          <a:p>
            <a:pPr marL="0" marR="0" lvl="0" indent="0" algn="l" rtl="0">
              <a:lnSpc>
                <a:spcPct val="100000"/>
              </a:lnSpc>
              <a:spcBef>
                <a:spcPts val="560"/>
              </a:spcBef>
              <a:spcAft>
                <a:spcPts val="0"/>
              </a:spcAft>
              <a:buClr>
                <a:srgbClr val="F8F8F8"/>
              </a:buClr>
              <a:buSzPts val="2800"/>
              <a:buFont typeface="Times New Roman"/>
              <a:buNone/>
            </a:pPr>
            <a:r>
              <a:rPr lang="en-US" sz="2200" b="0" i="0" u="none" dirty="0">
                <a:solidFill>
                  <a:srgbClr val="F8F8F8"/>
                </a:solidFill>
                <a:latin typeface="Times New Roman"/>
                <a:ea typeface="Times New Roman"/>
                <a:cs typeface="Times New Roman"/>
                <a:sym typeface="Times New Roman"/>
              </a:rPr>
              <a:t>c) </a:t>
            </a:r>
            <a:r>
              <a:rPr lang="en-US" sz="2200" b="0" i="1" u="none" dirty="0">
                <a:solidFill>
                  <a:srgbClr val="F8F8F8"/>
                </a:solidFill>
                <a:latin typeface="Times New Roman"/>
                <a:ea typeface="Times New Roman"/>
                <a:cs typeface="Times New Roman"/>
                <a:sym typeface="Times New Roman"/>
              </a:rPr>
              <a:t>cyber defamation</a:t>
            </a:r>
            <a:r>
              <a:rPr lang="en-US" sz="2200" b="0" i="0" u="none" dirty="0">
                <a:solidFill>
                  <a:srgbClr val="F8F8F8"/>
                </a:solidFill>
                <a:latin typeface="Times New Roman"/>
                <a:ea typeface="Times New Roman"/>
                <a:cs typeface="Times New Roman"/>
                <a:sym typeface="Times New Roman"/>
              </a:rPr>
              <a:t>: using the computer (via social media) to unnecessarily spoils someone’s reputation</a:t>
            </a:r>
          </a:p>
          <a:p>
            <a:pPr marL="0" indent="0">
              <a:spcBef>
                <a:spcPts val="560"/>
              </a:spcBef>
              <a:buSzPts val="2800"/>
              <a:buNone/>
            </a:pPr>
            <a:r>
              <a:rPr lang="en-US" sz="2200" b="0" i="0" u="none" dirty="0">
                <a:solidFill>
                  <a:srgbClr val="F8F8F8"/>
                </a:solidFill>
                <a:latin typeface="Times New Roman"/>
                <a:ea typeface="Times New Roman"/>
                <a:cs typeface="Times New Roman"/>
                <a:sym typeface="Times New Roman"/>
              </a:rPr>
              <a:t>d)</a:t>
            </a:r>
            <a:r>
              <a:rPr lang="en-US" sz="2200" b="0" i="1" u="none" dirty="0">
                <a:solidFill>
                  <a:srgbClr val="F8F8F8"/>
                </a:solidFill>
                <a:latin typeface="Times New Roman"/>
                <a:ea typeface="Times New Roman"/>
                <a:cs typeface="Times New Roman"/>
                <a:sym typeface="Times New Roman"/>
              </a:rPr>
              <a:t>Harassment &amp; cyber stalking</a:t>
            </a:r>
            <a:r>
              <a:rPr lang="en-US" sz="2200" b="0" i="0" u="none" dirty="0">
                <a:solidFill>
                  <a:srgbClr val="F8F8F8"/>
                </a:solidFill>
                <a:latin typeface="Times New Roman"/>
                <a:ea typeface="Times New Roman"/>
                <a:cs typeface="Times New Roman"/>
                <a:sym typeface="Times New Roman"/>
              </a:rPr>
              <a:t>: following an individual’s activity on internet and then using the same data to harass the person using social media, emails etc. It can be done with the help of many protocols available such as e- mail, chat rooms, user net groups.</a:t>
            </a:r>
            <a:endParaRPr lang="en-US" sz="2200" dirty="0"/>
          </a:p>
          <a:p>
            <a:pPr marL="0" marR="0" lvl="0" indent="0" algn="l" rtl="0">
              <a:lnSpc>
                <a:spcPct val="100000"/>
              </a:lnSpc>
              <a:spcBef>
                <a:spcPts val="560"/>
              </a:spcBef>
              <a:spcAft>
                <a:spcPts val="0"/>
              </a:spcAft>
              <a:buClr>
                <a:srgbClr val="F8F8F8"/>
              </a:buClr>
              <a:buSzPts val="2800"/>
              <a:buFont typeface="Times New Roman"/>
              <a:buNone/>
            </a:pPr>
            <a:endParaRPr sz="2200" dirty="0"/>
          </a:p>
          <a:p>
            <a:pPr marL="0" marR="0" lvl="0" indent="0" algn="l" rtl="0">
              <a:lnSpc>
                <a:spcPct val="100000"/>
              </a:lnSpc>
              <a:spcBef>
                <a:spcPts val="560"/>
              </a:spcBef>
              <a:spcAft>
                <a:spcPts val="0"/>
              </a:spcAft>
              <a:buClr>
                <a:srgbClr val="F8F8F8"/>
              </a:buClr>
              <a:buSzPts val="2800"/>
              <a:buFont typeface="Corsiva"/>
              <a:buNone/>
            </a:pPr>
            <a:endParaRPr sz="2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2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2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200" b="0" i="0" u="none" dirty="0">
              <a:solidFill>
                <a:srgbClr val="F8F8F8"/>
              </a:solidFill>
              <a:latin typeface="Times New Roman"/>
              <a:ea typeface="Times New Roman"/>
              <a:cs typeface="Times New Roman"/>
              <a:sym typeface="Times New Roman"/>
            </a:endParaRPr>
          </a:p>
        </p:txBody>
      </p:sp>
      <p:sp>
        <p:nvSpPr>
          <p:cNvPr id="124" name="Google Shape;124;p18"/>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1…Part2</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30" name="Google Shape;130;p19"/>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2.2.2) </a:t>
            </a:r>
            <a:r>
              <a:rPr lang="en-US" sz="2400" b="1" i="0" u="none" dirty="0">
                <a:solidFill>
                  <a:srgbClr val="F8F8F8"/>
                </a:solidFill>
                <a:latin typeface="Times New Roman"/>
                <a:ea typeface="Times New Roman"/>
                <a:cs typeface="Times New Roman"/>
                <a:sym typeface="Times New Roman"/>
              </a:rPr>
              <a:t>Cybercrime against property..</a:t>
            </a:r>
            <a:endParaRPr sz="2400" b="1"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a)</a:t>
            </a:r>
            <a:r>
              <a:rPr lang="en-US" sz="2400" b="0" i="1" u="none" dirty="0">
                <a:solidFill>
                  <a:srgbClr val="F8F8F8"/>
                </a:solidFill>
                <a:latin typeface="Times New Roman"/>
                <a:ea typeface="Times New Roman"/>
                <a:cs typeface="Times New Roman"/>
                <a:sym typeface="Times New Roman"/>
              </a:rPr>
              <a:t>Credit card fraud</a:t>
            </a:r>
            <a:r>
              <a:rPr lang="en-US" sz="2400" b="0" i="0" u="none" dirty="0">
                <a:solidFill>
                  <a:srgbClr val="F8F8F8"/>
                </a:solidFill>
                <a:latin typeface="Times New Roman"/>
                <a:ea typeface="Times New Roman"/>
                <a:cs typeface="Times New Roman"/>
                <a:sym typeface="Times New Roman"/>
              </a:rPr>
              <a:t>: making or sending payment to another account. Collecting goods and services in some other fraud account.</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b)</a:t>
            </a:r>
            <a:r>
              <a:rPr lang="en-US" sz="2400" b="0" i="1" u="none" dirty="0">
                <a:solidFill>
                  <a:srgbClr val="F8F8F8"/>
                </a:solidFill>
                <a:latin typeface="Times New Roman"/>
                <a:ea typeface="Times New Roman"/>
                <a:cs typeface="Times New Roman"/>
                <a:sym typeface="Times New Roman"/>
              </a:rPr>
              <a:t>Intellectual property crime..</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This includes….</a:t>
            </a: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b.1)</a:t>
            </a:r>
            <a:r>
              <a:rPr lang="en-US" sz="2800" b="0" i="1" u="none" dirty="0">
                <a:solidFill>
                  <a:srgbClr val="F8F8F8"/>
                </a:solidFill>
                <a:latin typeface="Times New Roman"/>
                <a:ea typeface="Times New Roman"/>
                <a:cs typeface="Times New Roman"/>
                <a:sym typeface="Times New Roman"/>
              </a:rPr>
              <a:t>software piracy….</a:t>
            </a:r>
            <a:endParaRPr lang="en-US" sz="2800"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It is the act of stealing software that is legally protected. This includes deleting, modifying, changing, distributing and selling the software</a:t>
            </a:r>
            <a:endParaRPr lang="en-US" sz="2800"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b.2)copyright infringement….</a:t>
            </a:r>
            <a:endParaRPr lang="en-US" sz="2800" dirty="0"/>
          </a:p>
          <a:p>
            <a:pPr marL="0" indent="0">
              <a:spcBef>
                <a:spcPts val="560"/>
              </a:spcBef>
              <a:buSzPts val="2800"/>
              <a:buNone/>
            </a:pPr>
            <a:r>
              <a:rPr lang="en-US" sz="2800" b="0" i="0" u="none" dirty="0">
                <a:solidFill>
                  <a:srgbClr val="F8F8F8"/>
                </a:solidFill>
                <a:latin typeface="Times New Roman"/>
                <a:ea typeface="Times New Roman"/>
                <a:cs typeface="Times New Roman"/>
                <a:sym typeface="Times New Roman"/>
              </a:rPr>
              <a:t>The work is protected by copyright. To use it by others, the permission of the owner is required. Copyright infringement means using such type of work without </a:t>
            </a:r>
            <a:r>
              <a:rPr lang="en-US" sz="2800" dirty="0">
                <a:latin typeface="Times New Roman"/>
                <a:ea typeface="Times New Roman"/>
                <a:cs typeface="Times New Roman"/>
                <a:sym typeface="Times New Roman"/>
              </a:rPr>
              <a:t>the owners</a:t>
            </a:r>
            <a:r>
              <a:rPr lang="en-US" sz="2800" b="0" i="0" u="none" dirty="0">
                <a:solidFill>
                  <a:srgbClr val="F8F8F8"/>
                </a:solidFill>
                <a:latin typeface="Times New Roman"/>
                <a:ea typeface="Times New Roman"/>
                <a:cs typeface="Times New Roman"/>
                <a:sym typeface="Times New Roman"/>
              </a:rPr>
              <a:t> permission</a:t>
            </a:r>
            <a:endParaRPr lang="en-US" sz="2800" dirty="0"/>
          </a:p>
          <a:p>
            <a:pPr marL="0" marR="0" lvl="0" indent="0" algn="l" rtl="0">
              <a:lnSpc>
                <a:spcPct val="100000"/>
              </a:lnSpc>
              <a:spcBef>
                <a:spcPts val="560"/>
              </a:spcBef>
              <a:spcAft>
                <a:spcPts val="0"/>
              </a:spcAft>
              <a:buClr>
                <a:srgbClr val="F8F8F8"/>
              </a:buClr>
              <a:buSzPts val="2800"/>
              <a:buFont typeface="Times New Roman"/>
              <a:buNone/>
            </a:pPr>
            <a:endParaRPr lang="en-US" sz="2800" dirty="0"/>
          </a:p>
          <a:p>
            <a:pPr marL="0" marR="0" lvl="0" indent="0" algn="l" rtl="0">
              <a:lnSpc>
                <a:spcPct val="100000"/>
              </a:lnSpc>
              <a:spcBef>
                <a:spcPts val="560"/>
              </a:spcBef>
              <a:spcAft>
                <a:spcPts val="0"/>
              </a:spcAft>
              <a:buClr>
                <a:srgbClr val="F8F8F8"/>
              </a:buClr>
              <a:buSzPts val="2800"/>
              <a:buFont typeface="Times New Roman"/>
              <a:buNone/>
            </a:pPr>
            <a:endParaRPr sz="2800" dirty="0"/>
          </a:p>
          <a:p>
            <a:pPr marL="0" marR="0" lvl="0" indent="0" algn="l" rtl="0">
              <a:lnSpc>
                <a:spcPct val="100000"/>
              </a:lnSpc>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p:txBody>
      </p:sp>
      <p:sp>
        <p:nvSpPr>
          <p:cNvPr id="131" name="Google Shape;131;p19"/>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1…Part2</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44" name="Google Shape;144;p21"/>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b.3) trademark violations…</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using somebody else authorized mark for our use so as to get its advantage</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c)theft of computer software..</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Using somebody else software in our computer. Crack version</a:t>
            </a:r>
          </a:p>
          <a:p>
            <a:pPr marL="0" marR="0" lvl="0" indent="0" algn="l" rtl="0">
              <a:lnSpc>
                <a:spcPct val="100000"/>
              </a:lnSpc>
              <a:spcBef>
                <a:spcPts val="560"/>
              </a:spcBef>
              <a:spcAft>
                <a:spcPts val="0"/>
              </a:spcAft>
              <a:buClr>
                <a:srgbClr val="F8F8F8"/>
              </a:buClr>
              <a:buSzPts val="2800"/>
              <a:buFont typeface="Times New Roman"/>
              <a:buNone/>
            </a:pPr>
            <a:r>
              <a:rPr lang="en-US" sz="2800" i="1" u="none" dirty="0">
                <a:solidFill>
                  <a:srgbClr val="F8F8F8"/>
                </a:solidFill>
                <a:latin typeface="Times New Roman"/>
                <a:ea typeface="Times New Roman"/>
                <a:cs typeface="Times New Roman"/>
                <a:sym typeface="Times New Roman"/>
              </a:rPr>
              <a:t>d) internet time thief</a:t>
            </a:r>
            <a:endParaRPr lang="en-US" sz="2800" i="1"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The internet charges are paid by someone else but it is used by another person</a:t>
            </a:r>
            <a:endParaRPr lang="en-US" sz="2800" dirty="0"/>
          </a:p>
          <a:p>
            <a:pPr marL="0" marR="0" lvl="0" indent="0" algn="l" rtl="0">
              <a:lnSpc>
                <a:spcPct val="100000"/>
              </a:lnSpc>
              <a:spcBef>
                <a:spcPts val="560"/>
              </a:spcBef>
              <a:spcAft>
                <a:spcPts val="0"/>
              </a:spcAft>
              <a:buClr>
                <a:srgbClr val="F8F8F8"/>
              </a:buClr>
              <a:buSzPts val="2800"/>
              <a:buFont typeface="Times New Roman"/>
              <a:buNone/>
            </a:pP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145" name="Google Shape;145;p21"/>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228600" y="114300"/>
            <a:ext cx="8610600"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1…Part2</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51" name="Google Shape;151;p22"/>
          <p:cNvSpPr txBox="1">
            <a:spLocks noGrp="1"/>
          </p:cNvSpPr>
          <p:nvPr>
            <p:ph type="body" idx="1"/>
          </p:nvPr>
        </p:nvSpPr>
        <p:spPr>
          <a:xfrm>
            <a:off x="152400" y="533400"/>
            <a:ext cx="8991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1" i="0" u="none" dirty="0">
                <a:solidFill>
                  <a:srgbClr val="F8F8F8"/>
                </a:solidFill>
                <a:latin typeface="Times New Roman"/>
                <a:ea typeface="Times New Roman"/>
                <a:cs typeface="Times New Roman"/>
                <a:sym typeface="Times New Roman"/>
              </a:rPr>
              <a:t>2.2.3)Cyber  crime against organization….</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Unauthorized access to organizational computers for</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a) Denial of service</a:t>
            </a:r>
            <a:r>
              <a:rPr lang="en-US" sz="2800" b="0" i="0" u="none" dirty="0">
                <a:solidFill>
                  <a:srgbClr val="F8F8F8"/>
                </a:solidFill>
                <a:latin typeface="Times New Roman"/>
                <a:ea typeface="Times New Roman"/>
                <a:cs typeface="Times New Roman"/>
                <a:sym typeface="Times New Roman"/>
              </a:rPr>
              <a:t>: intended user are not allowed to access their resources or services. this attack disables, shut downs or disrupts a network, service or computer</a:t>
            </a:r>
            <a:endParaRPr sz="2800" dirty="0"/>
          </a:p>
          <a:p>
            <a:pPr marL="0" indent="0">
              <a:spcBef>
                <a:spcPts val="560"/>
              </a:spcBef>
              <a:buSzPts val="2800"/>
              <a:buNone/>
            </a:pPr>
            <a:r>
              <a:rPr lang="en-US" sz="2800" b="0" i="1" u="none" dirty="0">
                <a:solidFill>
                  <a:srgbClr val="F8F8F8"/>
                </a:solidFill>
                <a:latin typeface="Times New Roman"/>
                <a:ea typeface="Times New Roman"/>
                <a:cs typeface="Times New Roman"/>
                <a:sym typeface="Times New Roman"/>
              </a:rPr>
              <a:t>b) Virus attack</a:t>
            </a:r>
            <a:r>
              <a:rPr lang="en-US" sz="2800" b="0" i="0" u="none" dirty="0">
                <a:solidFill>
                  <a:srgbClr val="F8F8F8"/>
                </a:solidFill>
                <a:latin typeface="Times New Roman"/>
                <a:ea typeface="Times New Roman"/>
                <a:cs typeface="Times New Roman"/>
                <a:sym typeface="Times New Roman"/>
              </a:rPr>
              <a:t>: virus is a program which enters the computer through some valid software or file. this program</a:t>
            </a:r>
            <a:r>
              <a:rPr lang="en-US" sz="2800" dirty="0">
                <a:latin typeface="Times New Roman"/>
                <a:ea typeface="Times New Roman"/>
                <a:cs typeface="Times New Roman"/>
                <a:sym typeface="Times New Roman"/>
              </a:rPr>
              <a:t> </a:t>
            </a:r>
            <a:r>
              <a:rPr lang="en-US" sz="2800" b="0" i="0" u="none" dirty="0">
                <a:solidFill>
                  <a:srgbClr val="F8F8F8"/>
                </a:solidFill>
                <a:latin typeface="Times New Roman"/>
                <a:ea typeface="Times New Roman"/>
                <a:cs typeface="Times New Roman"/>
                <a:sym typeface="Times New Roman"/>
              </a:rPr>
              <a:t>then becomes active and slowly attacks the computer software and hardware</a:t>
            </a:r>
            <a:endParaRPr lang="en-US" sz="2800" dirty="0"/>
          </a:p>
          <a:p>
            <a:pPr marL="0" marR="0" lvl="0" indent="0" algn="l" rtl="0">
              <a:lnSpc>
                <a:spcPct val="100000"/>
              </a:lnSpc>
              <a:spcBef>
                <a:spcPts val="560"/>
              </a:spcBef>
              <a:spcAft>
                <a:spcPts val="0"/>
              </a:spcAft>
              <a:buClr>
                <a:srgbClr val="F8F8F8"/>
              </a:buClr>
              <a:buSzPts val="2800"/>
              <a:buFont typeface="Times New Roman"/>
              <a:buNone/>
            </a:pPr>
            <a:endParaRPr lang="en-US"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152" name="Google Shape;152;p22"/>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228600" y="114300"/>
            <a:ext cx="8610600" cy="26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4400"/>
              <a:buFont typeface="Corsiva"/>
              <a:buNone/>
            </a:pP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r>
              <a:rPr lang="en-US" sz="4400" b="0" i="0" u="none">
                <a:solidFill>
                  <a:srgbClr val="F8F8F8"/>
                </a:solidFill>
                <a:latin typeface="Corsiva"/>
                <a:ea typeface="Corsiva"/>
                <a:cs typeface="Corsiva"/>
                <a:sym typeface="Corsiva"/>
              </a:rPr>
              <a:t>EH&amp; F…….. module 1…Part2</a:t>
            </a:r>
            <a:br>
              <a:rPr lang="en-US" sz="4400" b="0" i="0" u="none">
                <a:solidFill>
                  <a:srgbClr val="F8F8F8"/>
                </a:solidFill>
                <a:latin typeface="Corsiva"/>
                <a:ea typeface="Corsiva"/>
                <a:cs typeface="Corsiva"/>
                <a:sym typeface="Corsiva"/>
              </a:rPr>
            </a:br>
            <a:br>
              <a:rPr lang="en-US" sz="4400" b="0" i="0" u="none">
                <a:solidFill>
                  <a:srgbClr val="F8F8F8"/>
                </a:solidFill>
                <a:latin typeface="Corsiva"/>
                <a:ea typeface="Corsiva"/>
                <a:cs typeface="Corsiva"/>
                <a:sym typeface="Corsiva"/>
              </a:rPr>
            </a:br>
            <a:endParaRPr/>
          </a:p>
        </p:txBody>
      </p:sp>
      <p:sp>
        <p:nvSpPr>
          <p:cNvPr id="158" name="Google Shape;158;p23"/>
          <p:cNvSpPr txBox="1">
            <a:spLocks noGrp="1"/>
          </p:cNvSpPr>
          <p:nvPr>
            <p:ph type="body" idx="1"/>
          </p:nvPr>
        </p:nvSpPr>
        <p:spPr>
          <a:xfrm>
            <a:off x="152400" y="625151"/>
            <a:ext cx="8991600" cy="647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000"/>
              <a:buFont typeface="Times New Roman"/>
              <a:buNone/>
            </a:pPr>
            <a:r>
              <a:rPr lang="en-US" sz="2800" b="0" i="1" u="none" dirty="0">
                <a:solidFill>
                  <a:srgbClr val="F8F8F8"/>
                </a:solidFill>
                <a:latin typeface="Times New Roman"/>
                <a:ea typeface="Times New Roman"/>
                <a:cs typeface="Times New Roman"/>
                <a:sym typeface="Times New Roman"/>
              </a:rPr>
              <a:t>d) Trojan horse: </a:t>
            </a:r>
            <a:r>
              <a:rPr lang="en-US" sz="2800" b="0" i="0" u="none" dirty="0">
                <a:solidFill>
                  <a:srgbClr val="F8F8F8"/>
                </a:solidFill>
                <a:latin typeface="Times New Roman"/>
                <a:ea typeface="Times New Roman"/>
                <a:cs typeface="Times New Roman"/>
                <a:sym typeface="Times New Roman"/>
              </a:rPr>
              <a:t>this is a virus program which enters the computer system as a legitimate program</a:t>
            </a:r>
            <a:endParaRPr lang="en-US"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e) Logic bomb: </a:t>
            </a:r>
            <a:r>
              <a:rPr lang="en-US" sz="2800" b="0" i="0" u="none" dirty="0">
                <a:solidFill>
                  <a:srgbClr val="F8F8F8"/>
                </a:solidFill>
                <a:latin typeface="Times New Roman"/>
                <a:ea typeface="Times New Roman"/>
                <a:cs typeface="Times New Roman"/>
                <a:sym typeface="Times New Roman"/>
              </a:rPr>
              <a:t>this is a virus which </a:t>
            </a:r>
            <a:r>
              <a:rPr lang="en-US" sz="2800" b="0" i="0" u="none" dirty="0" err="1">
                <a:solidFill>
                  <a:srgbClr val="F8F8F8"/>
                </a:solidFill>
                <a:latin typeface="Times New Roman"/>
                <a:ea typeface="Times New Roman"/>
                <a:cs typeface="Times New Roman"/>
                <a:sym typeface="Times New Roman"/>
              </a:rPr>
              <a:t>tiggers</a:t>
            </a:r>
            <a:r>
              <a:rPr lang="en-US" sz="2800" b="0" i="0" u="none" dirty="0">
                <a:solidFill>
                  <a:srgbClr val="F8F8F8"/>
                </a:solidFill>
                <a:latin typeface="Times New Roman"/>
                <a:ea typeface="Times New Roman"/>
                <a:cs typeface="Times New Roman"/>
                <a:sym typeface="Times New Roman"/>
              </a:rPr>
              <a:t> if some logical condition is matched such as number of transactions, or some specific date is reached. </a:t>
            </a:r>
            <a:r>
              <a:rPr lang="en-US" sz="2800" b="0" i="0" u="none" dirty="0" err="1">
                <a:solidFill>
                  <a:srgbClr val="F8F8F8"/>
                </a:solidFill>
                <a:latin typeface="Times New Roman"/>
                <a:ea typeface="Times New Roman"/>
                <a:cs typeface="Times New Roman"/>
                <a:sym typeface="Times New Roman"/>
              </a:rPr>
              <a:t>etc</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f) </a:t>
            </a:r>
            <a:r>
              <a:rPr lang="en-US" sz="2800" b="0" i="1" u="none" dirty="0">
                <a:solidFill>
                  <a:srgbClr val="F8F8F8"/>
                </a:solidFill>
                <a:latin typeface="Times New Roman"/>
                <a:ea typeface="Times New Roman"/>
                <a:cs typeface="Times New Roman"/>
                <a:sym typeface="Times New Roman"/>
              </a:rPr>
              <a:t>Email bombing</a:t>
            </a:r>
            <a:r>
              <a:rPr lang="en-US" sz="2800" b="0" i="0" u="none" dirty="0">
                <a:solidFill>
                  <a:srgbClr val="F8F8F8"/>
                </a:solidFill>
                <a:latin typeface="Times New Roman"/>
                <a:ea typeface="Times New Roman"/>
                <a:cs typeface="Times New Roman"/>
                <a:sym typeface="Times New Roman"/>
              </a:rPr>
              <a:t>: some target which can be a machine or a system is flooded with so much emails that it cannot handle it.</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
        <p:nvSpPr>
          <p:cNvPr id="159" name="Google Shape;159;p23"/>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9</a:t>
            </a:fld>
            <a:endParaRPr/>
          </a:p>
        </p:txBody>
      </p:sp>
    </p:spTree>
  </p:cSld>
  <p:clrMapOvr>
    <a:masterClrMapping/>
  </p:clrMapOvr>
</p:sld>
</file>

<file path=ppt/theme/theme1.xml><?xml version="1.0" encoding="utf-8"?>
<a:theme xmlns:a="http://schemas.openxmlformats.org/drawingml/2006/main"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1283</Words>
  <Application>Microsoft Office PowerPoint</Application>
  <PresentationFormat>On-screen Show (4:3)</PresentationFormat>
  <Paragraphs>145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Corsiva</vt:lpstr>
      <vt:lpstr>Times New Roman</vt:lpstr>
      <vt:lpstr>MyBoudoir</vt:lpstr>
      <vt:lpstr>PowerPoint Presentation</vt:lpstr>
      <vt:lpstr>  EH&amp; F…….. module 1…Part2  </vt:lpstr>
      <vt:lpstr>  EH&amp; F…….. module 1…Part2  </vt:lpstr>
      <vt:lpstr>  EH&amp; F…….. module 1…Part2  </vt:lpstr>
      <vt:lpstr>  EH&amp; F…….. module 1…Part2  </vt:lpstr>
      <vt:lpstr>  EH&amp; F…….. module 1…Part2  </vt:lpstr>
      <vt:lpstr>  EH&amp; F…….. module 1…Part2  </vt:lpstr>
      <vt:lpstr>  EH&amp; F…….. module 1…Part2  </vt:lpstr>
      <vt:lpstr>  EH&amp; F…….. module 1…Part2  </vt:lpstr>
      <vt:lpstr>  EH&amp; F…….. module 1…Part2  </vt:lpstr>
      <vt:lpstr>  EH&amp; F…….. module 1…Part2  </vt:lpstr>
      <vt:lpstr>  EH&amp; F…….. module 1…Part2  </vt:lpstr>
      <vt:lpstr>  EH&amp; F…….. module 1…Part2  </vt:lpstr>
      <vt:lpstr>THANK YOU For A Patient Hearing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MANOJS</dc:creator>
  <cp:lastModifiedBy>Sakshi Patil</cp:lastModifiedBy>
  <cp:revision>6</cp:revision>
  <dcterms:modified xsi:type="dcterms:W3CDTF">2023-02-19T14:13:58Z</dcterms:modified>
</cp:coreProperties>
</file>