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embeddedFontLst>
    <p:embeddedFont>
      <p:font typeface="Corsiva"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17078154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8879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15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8601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3361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410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3955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9245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0083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4228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87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994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73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6585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40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6131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524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18" name="Google Shape;18;p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F8F8F8"/>
              </a:buClr>
              <a:buSzPts val="2000"/>
              <a:buFont typeface="Corsiva"/>
              <a:buNone/>
              <a:defRPr sz="2000"/>
            </a:lvl1pPr>
            <a:lvl2pPr marL="914400" lvl="1" indent="-228600" algn="l">
              <a:spcBef>
                <a:spcPts val="360"/>
              </a:spcBef>
              <a:spcAft>
                <a:spcPts val="0"/>
              </a:spcAft>
              <a:buClr>
                <a:srgbClr val="F8F8F8"/>
              </a:buClr>
              <a:buSzPts val="1800"/>
              <a:buFont typeface="Corsiva"/>
              <a:buNone/>
              <a:defRPr sz="1800"/>
            </a:lvl2pPr>
            <a:lvl3pPr marL="1371600" lvl="2" indent="-228600" algn="l">
              <a:spcBef>
                <a:spcPts val="320"/>
              </a:spcBef>
              <a:spcAft>
                <a:spcPts val="0"/>
              </a:spcAft>
              <a:buClr>
                <a:srgbClr val="F8F8F8"/>
              </a:buClr>
              <a:buSzPts val="1600"/>
              <a:buFont typeface="Corsiva"/>
              <a:buNone/>
              <a:defRPr sz="1600"/>
            </a:lvl3pPr>
            <a:lvl4pPr marL="1828800" lvl="3" indent="-228600" algn="l">
              <a:spcBef>
                <a:spcPts val="280"/>
              </a:spcBef>
              <a:spcAft>
                <a:spcPts val="0"/>
              </a:spcAft>
              <a:buClr>
                <a:srgbClr val="F8F8F8"/>
              </a:buClr>
              <a:buSzPts val="1400"/>
              <a:buFont typeface="Corsiva"/>
              <a:buNone/>
              <a:defRPr sz="1400"/>
            </a:lvl4pPr>
            <a:lvl5pPr marL="2286000" lvl="4" indent="-228600" algn="l">
              <a:spcBef>
                <a:spcPts val="280"/>
              </a:spcBef>
              <a:spcAft>
                <a:spcPts val="0"/>
              </a:spcAft>
              <a:buClr>
                <a:srgbClr val="F8F8F8"/>
              </a:buClr>
              <a:buSzPts val="1400"/>
              <a:buFont typeface="Corsiva"/>
              <a:buNone/>
              <a:defRPr sz="1400"/>
            </a:lvl5pPr>
            <a:lvl6pPr marL="2743200" lvl="5" indent="-228600" algn="l">
              <a:spcBef>
                <a:spcPts val="280"/>
              </a:spcBef>
              <a:spcAft>
                <a:spcPts val="0"/>
              </a:spcAft>
              <a:buClr>
                <a:srgbClr val="F8F8F8"/>
              </a:buClr>
              <a:buSzPts val="1400"/>
              <a:buFont typeface="Corsiva"/>
              <a:buNone/>
              <a:defRPr sz="1400"/>
            </a:lvl6pPr>
            <a:lvl7pPr marL="3200400" lvl="6" indent="-228600" algn="l">
              <a:spcBef>
                <a:spcPts val="280"/>
              </a:spcBef>
              <a:spcAft>
                <a:spcPts val="0"/>
              </a:spcAft>
              <a:buClr>
                <a:srgbClr val="F8F8F8"/>
              </a:buClr>
              <a:buSzPts val="1400"/>
              <a:buFont typeface="Corsiva"/>
              <a:buNone/>
              <a:defRPr sz="1400"/>
            </a:lvl7pPr>
            <a:lvl8pPr marL="3657600" lvl="7" indent="-228600" algn="l">
              <a:spcBef>
                <a:spcPts val="280"/>
              </a:spcBef>
              <a:spcAft>
                <a:spcPts val="0"/>
              </a:spcAft>
              <a:buClr>
                <a:srgbClr val="F8F8F8"/>
              </a:buClr>
              <a:buSzPts val="1400"/>
              <a:buFont typeface="Corsiva"/>
              <a:buNone/>
              <a:defRPr sz="1400"/>
            </a:lvl8pPr>
            <a:lvl9pPr marL="4114800" lvl="8" indent="-228600" algn="l">
              <a:spcBef>
                <a:spcPts val="280"/>
              </a:spcBef>
              <a:spcAft>
                <a:spcPts val="0"/>
              </a:spcAft>
              <a:buClr>
                <a:srgbClr val="F8F8F8"/>
              </a:buClr>
              <a:buSzPts val="1400"/>
              <a:buFont typeface="Corsiva"/>
              <a:buNone/>
              <a:defRPr sz="1400"/>
            </a:lvl9pPr>
          </a:lstStyle>
          <a:p>
            <a:endParaRPr/>
          </a:p>
        </p:txBody>
      </p:sp>
      <p:sp>
        <p:nvSpPr>
          <p:cNvPr id="75" name="Google Shape;75;p1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F8F8F8"/>
              </a:buClr>
              <a:buSzPts val="3200"/>
              <a:buFont typeface="Corsiva"/>
              <a:buNone/>
              <a:defRPr/>
            </a:lvl1pPr>
            <a:lvl2pPr lvl="1" algn="ctr">
              <a:spcBef>
                <a:spcPts val="560"/>
              </a:spcBef>
              <a:spcAft>
                <a:spcPts val="0"/>
              </a:spcAft>
              <a:buClr>
                <a:srgbClr val="F8F8F8"/>
              </a:buClr>
              <a:buSzPts val="2800"/>
              <a:buFont typeface="Corsiva"/>
              <a:buNone/>
              <a:defRPr/>
            </a:lvl2pPr>
            <a:lvl3pPr lvl="2" algn="ctr">
              <a:spcBef>
                <a:spcPts val="480"/>
              </a:spcBef>
              <a:spcAft>
                <a:spcPts val="0"/>
              </a:spcAft>
              <a:buClr>
                <a:srgbClr val="F8F8F8"/>
              </a:buClr>
              <a:buSzPts val="2400"/>
              <a:buFont typeface="Corsiva"/>
              <a:buNone/>
              <a:defRPr/>
            </a:lvl3pPr>
            <a:lvl4pPr lvl="3" algn="ctr">
              <a:spcBef>
                <a:spcPts val="400"/>
              </a:spcBef>
              <a:spcAft>
                <a:spcPts val="0"/>
              </a:spcAft>
              <a:buClr>
                <a:srgbClr val="F8F8F8"/>
              </a:buClr>
              <a:buSzPts val="2000"/>
              <a:buFont typeface="Corsiva"/>
              <a:buNone/>
              <a:defRPr/>
            </a:lvl4pPr>
            <a:lvl5pPr lvl="4" algn="ctr">
              <a:spcBef>
                <a:spcPts val="400"/>
              </a:spcBef>
              <a:spcAft>
                <a:spcPts val="0"/>
              </a:spcAft>
              <a:buClr>
                <a:srgbClr val="F8F8F8"/>
              </a:buClr>
              <a:buSzPts val="2000"/>
              <a:buFont typeface="Corsiva"/>
              <a:buNone/>
              <a:defRPr/>
            </a:lvl5pPr>
            <a:lvl6pPr lvl="5" algn="ctr">
              <a:spcBef>
                <a:spcPts val="400"/>
              </a:spcBef>
              <a:spcAft>
                <a:spcPts val="0"/>
              </a:spcAft>
              <a:buClr>
                <a:srgbClr val="F8F8F8"/>
              </a:buClr>
              <a:buSzPts val="2000"/>
              <a:buFont typeface="Corsiva"/>
              <a:buNone/>
              <a:defRPr/>
            </a:lvl6pPr>
            <a:lvl7pPr lvl="6" algn="ctr">
              <a:spcBef>
                <a:spcPts val="400"/>
              </a:spcBef>
              <a:spcAft>
                <a:spcPts val="0"/>
              </a:spcAft>
              <a:buClr>
                <a:srgbClr val="F8F8F8"/>
              </a:buClr>
              <a:buSzPts val="2000"/>
              <a:buFont typeface="Corsiva"/>
              <a:buNone/>
              <a:defRPr/>
            </a:lvl7pPr>
            <a:lvl8pPr lvl="7" algn="ctr">
              <a:spcBef>
                <a:spcPts val="400"/>
              </a:spcBef>
              <a:spcAft>
                <a:spcPts val="0"/>
              </a:spcAft>
              <a:buClr>
                <a:srgbClr val="F8F8F8"/>
              </a:buClr>
              <a:buSzPts val="2000"/>
              <a:buFont typeface="Corsiva"/>
              <a:buNone/>
              <a:defRPr/>
            </a:lvl8pPr>
            <a:lvl9pPr lvl="8" algn="ctr">
              <a:spcBef>
                <a:spcPts val="400"/>
              </a:spcBef>
              <a:spcAft>
                <a:spcPts val="0"/>
              </a:spcAft>
              <a:buClr>
                <a:srgbClr val="F8F8F8"/>
              </a:buClr>
              <a:buSzPts val="2000"/>
              <a:buFont typeface="Corsiva"/>
              <a:buNone/>
              <a:defRPr/>
            </a:lvl9pPr>
          </a:lstStyle>
          <a:p>
            <a:endParaRPr/>
          </a:p>
        </p:txBody>
      </p:sp>
      <p:sp>
        <p:nvSpPr>
          <p:cNvPr id="81" name="Google Shape;81;p1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rot="5400000">
            <a:off x="4791075" y="2047875"/>
            <a:ext cx="5943600" cy="2152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rot="5400000">
            <a:off x="409575" y="-28575"/>
            <a:ext cx="5943600" cy="63055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29" name="Google Shape;29;p4"/>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
          <p:cNvSpPr txBox="1">
            <a:spLocks noGrp="1"/>
          </p:cNvSpPr>
          <p:nvPr>
            <p:ph type="body" idx="1"/>
          </p:nvPr>
        </p:nvSpPr>
        <p:spPr>
          <a:xfrm rot="5400000">
            <a:off x="2209800" y="-533400"/>
            <a:ext cx="4724400" cy="853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35" name="Google Shape;35;p5"/>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a:spLocks noGrp="1"/>
          </p:cNvSpPr>
          <p:nvPr>
            <p:ph type="pic" idx="2"/>
          </p:nvPr>
        </p:nvSpPr>
        <p:spPr>
          <a:xfrm>
            <a:off x="1792288" y="612775"/>
            <a:ext cx="5486400" cy="4114800"/>
          </a:xfrm>
          <a:prstGeom prst="rect">
            <a:avLst/>
          </a:prstGeom>
          <a:noFill/>
          <a:ln>
            <a:noFill/>
          </a:ln>
        </p:spPr>
      </p:sp>
      <p:sp>
        <p:nvSpPr>
          <p:cNvPr id="41" name="Google Shape;41;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2" name="Google Shape;42;p6"/>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F8F8F8"/>
              </a:buClr>
              <a:buSzPts val="3200"/>
              <a:buFont typeface="Corsiva"/>
              <a:buChar char="•"/>
              <a:defRPr sz="3200"/>
            </a:lvl1pPr>
            <a:lvl2pPr marL="914400" lvl="1" indent="-406400" algn="l">
              <a:spcBef>
                <a:spcPts val="560"/>
              </a:spcBef>
              <a:spcAft>
                <a:spcPts val="0"/>
              </a:spcAft>
              <a:buClr>
                <a:srgbClr val="F8F8F8"/>
              </a:buClr>
              <a:buSzPts val="2800"/>
              <a:buFont typeface="Corsiva"/>
              <a:buChar char="–"/>
              <a:defRPr sz="2800"/>
            </a:lvl2pPr>
            <a:lvl3pPr marL="1371600" lvl="2" indent="-381000" algn="l">
              <a:spcBef>
                <a:spcPts val="480"/>
              </a:spcBef>
              <a:spcAft>
                <a:spcPts val="0"/>
              </a:spcAft>
              <a:buClr>
                <a:srgbClr val="F8F8F8"/>
              </a:buClr>
              <a:buSzPts val="2400"/>
              <a:buFont typeface="Corsiva"/>
              <a:buChar char="•"/>
              <a:defRPr sz="2400"/>
            </a:lvl3pPr>
            <a:lvl4pPr marL="1828800" lvl="3" indent="-355600" algn="l">
              <a:spcBef>
                <a:spcPts val="400"/>
              </a:spcBef>
              <a:spcAft>
                <a:spcPts val="0"/>
              </a:spcAft>
              <a:buClr>
                <a:srgbClr val="F8F8F8"/>
              </a:buClr>
              <a:buSzPts val="2000"/>
              <a:buFont typeface="Corsiva"/>
              <a:buChar char="–"/>
              <a:defRPr sz="2000"/>
            </a:lvl4pPr>
            <a:lvl5pPr marL="2286000" lvl="4" indent="-355600" algn="l">
              <a:spcBef>
                <a:spcPts val="400"/>
              </a:spcBef>
              <a:spcAft>
                <a:spcPts val="0"/>
              </a:spcAft>
              <a:buClr>
                <a:srgbClr val="F8F8F8"/>
              </a:buClr>
              <a:buSzPts val="2000"/>
              <a:buFont typeface="Corsiva"/>
              <a:buChar char="»"/>
              <a:defRPr sz="2000"/>
            </a:lvl5pPr>
            <a:lvl6pPr marL="2743200" lvl="5" indent="-355600" algn="l">
              <a:spcBef>
                <a:spcPts val="400"/>
              </a:spcBef>
              <a:spcAft>
                <a:spcPts val="0"/>
              </a:spcAft>
              <a:buClr>
                <a:srgbClr val="F8F8F8"/>
              </a:buClr>
              <a:buSzPts val="2000"/>
              <a:buFont typeface="Corsiva"/>
              <a:buChar char="»"/>
              <a:defRPr sz="2000"/>
            </a:lvl6pPr>
            <a:lvl7pPr marL="3200400" lvl="6" indent="-355600" algn="l">
              <a:spcBef>
                <a:spcPts val="400"/>
              </a:spcBef>
              <a:spcAft>
                <a:spcPts val="0"/>
              </a:spcAft>
              <a:buClr>
                <a:srgbClr val="F8F8F8"/>
              </a:buClr>
              <a:buSzPts val="2000"/>
              <a:buFont typeface="Corsiva"/>
              <a:buChar char="»"/>
              <a:defRPr sz="2000"/>
            </a:lvl7pPr>
            <a:lvl8pPr marL="3657600" lvl="7" indent="-355600" algn="l">
              <a:spcBef>
                <a:spcPts val="400"/>
              </a:spcBef>
              <a:spcAft>
                <a:spcPts val="0"/>
              </a:spcAft>
              <a:buClr>
                <a:srgbClr val="F8F8F8"/>
              </a:buClr>
              <a:buSzPts val="2000"/>
              <a:buFont typeface="Corsiva"/>
              <a:buChar char="»"/>
              <a:defRPr sz="2000"/>
            </a:lvl8pPr>
            <a:lvl9pPr marL="4114800" lvl="8" indent="-355600" algn="l">
              <a:spcBef>
                <a:spcPts val="400"/>
              </a:spcBef>
              <a:spcAft>
                <a:spcPts val="0"/>
              </a:spcAft>
              <a:buClr>
                <a:srgbClr val="F8F8F8"/>
              </a:buClr>
              <a:buSzPts val="2000"/>
              <a:buFont typeface="Corsiva"/>
              <a:buChar char="»"/>
              <a:defRPr sz="2000"/>
            </a:lvl9pPr>
          </a:lstStyle>
          <a:p>
            <a:endParaRPr/>
          </a:p>
        </p:txBody>
      </p:sp>
      <p:sp>
        <p:nvSpPr>
          <p:cNvPr id="48" name="Google Shape;48;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9" name="Google Shape;49;p7"/>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2" name="Google Shape;62;p9"/>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048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8" name="Google Shape;68;p10"/>
          <p:cNvSpPr txBox="1">
            <a:spLocks noGrp="1"/>
          </p:cNvSpPr>
          <p:nvPr>
            <p:ph type="body" idx="2"/>
          </p:nvPr>
        </p:nvSpPr>
        <p:spPr>
          <a:xfrm>
            <a:off x="46482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9" name="Google Shape;69;p10"/>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1pPr>
            <a:lvl2pPr marR="0" lvl="1"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2pPr>
            <a:lvl3pPr marR="0" lvl="2"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3pPr>
            <a:lvl4pPr marR="0" lvl="3"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4pPr>
            <a:lvl5pPr marR="0" lvl="4"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5pPr>
            <a:lvl6pPr marR="0" lvl="5"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6pPr>
            <a:lvl7pPr marR="0" lvl="6"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7pPr>
            <a:lvl8pPr marR="0" lvl="7"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8pPr>
            <a:lvl9pPr marR="0" lvl="8"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9pPr>
          </a:lstStyle>
          <a:p>
            <a:endParaRPr/>
          </a:p>
        </p:txBody>
      </p:sp>
      <p:sp>
        <p:nvSpPr>
          <p:cNvPr id="11" name="Google Shape;11;p1"/>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F8F8F8"/>
              </a:buClr>
              <a:buSzPts val="3200"/>
              <a:buFont typeface="Corsiva"/>
              <a:buChar char="•"/>
              <a:defRPr sz="3200" b="0" i="0" u="none" strike="noStrike" cap="none">
                <a:solidFill>
                  <a:srgbClr val="F8F8F8"/>
                </a:solidFill>
                <a:latin typeface="Corsiva"/>
                <a:ea typeface="Corsiva"/>
                <a:cs typeface="Corsiva"/>
                <a:sym typeface="Corsiva"/>
              </a:defRPr>
            </a:lvl1pPr>
            <a:lvl2pPr marL="914400" marR="0" lvl="1" indent="-406400" algn="l" rtl="0">
              <a:spcBef>
                <a:spcPts val="560"/>
              </a:spcBef>
              <a:spcAft>
                <a:spcPts val="0"/>
              </a:spcAft>
              <a:buClr>
                <a:srgbClr val="F8F8F8"/>
              </a:buClr>
              <a:buSzPts val="2800"/>
              <a:buFont typeface="Corsiva"/>
              <a:buChar char="–"/>
              <a:defRPr sz="2800" b="0" i="0" u="none" strike="noStrike" cap="none">
                <a:solidFill>
                  <a:srgbClr val="F8F8F8"/>
                </a:solidFill>
                <a:latin typeface="Corsiva"/>
                <a:ea typeface="Corsiva"/>
                <a:cs typeface="Corsiva"/>
                <a:sym typeface="Corsiva"/>
              </a:defRPr>
            </a:lvl2pPr>
            <a:lvl3pPr marL="1371600" marR="0" lvl="2" indent="-381000" algn="l" rtl="0">
              <a:spcBef>
                <a:spcPts val="480"/>
              </a:spcBef>
              <a:spcAft>
                <a:spcPts val="0"/>
              </a:spcAft>
              <a:buClr>
                <a:srgbClr val="F8F8F8"/>
              </a:buClr>
              <a:buSzPts val="2400"/>
              <a:buFont typeface="Corsiva"/>
              <a:buChar char="•"/>
              <a:defRPr sz="2400" b="0" i="0" u="none" strike="noStrike" cap="none">
                <a:solidFill>
                  <a:srgbClr val="F8F8F8"/>
                </a:solidFill>
                <a:latin typeface="Corsiva"/>
                <a:ea typeface="Corsiva"/>
                <a:cs typeface="Corsiva"/>
                <a:sym typeface="Corsiva"/>
              </a:defRPr>
            </a:lvl3pPr>
            <a:lvl4pPr marL="1828800" marR="0" lvl="3"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4pPr>
            <a:lvl5pPr marL="2286000" marR="0" lvl="4"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5pPr>
            <a:lvl6pPr marL="2743200" marR="0" lvl="5"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6pPr>
            <a:lvl7pPr marL="3200400" marR="0" lvl="6"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7pPr>
            <a:lvl8pPr marL="3657600" marR="0" lvl="7"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8pPr>
            <a:lvl9pPr marL="4114800" marR="0" lvl="8"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9pPr>
          </a:lstStyle>
          <a:p>
            <a:endParaRPr/>
          </a:p>
        </p:txBody>
      </p:sp>
      <p:sp>
        <p:nvSpPr>
          <p:cNvPr id="12" name="Google Shape;12;p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&amp;F.module2…part1…digital forensics</a:t>
            </a:r>
            <a:endParaRPr/>
          </a:p>
        </p:txBody>
      </p:sp>
      <p:sp>
        <p:nvSpPr>
          <p:cNvPr id="89" name="Google Shape;89;p13"/>
          <p:cNvSpPr txBox="1">
            <a:spLocks noGrp="1"/>
          </p:cNvSpPr>
          <p:nvPr>
            <p:ph type="body" idx="1"/>
          </p:nvPr>
        </p:nvSpPr>
        <p:spPr>
          <a:xfrm>
            <a:off x="304800" y="533400"/>
            <a:ext cx="8534400" cy="6096000"/>
          </a:xfrm>
          <a:prstGeom prst="rect">
            <a:avLst/>
          </a:prstGeom>
          <a:noFill/>
          <a:ln>
            <a:noFill/>
          </a:ln>
        </p:spPr>
        <p:txBody>
          <a:bodyPr spcFirstLastPara="1" wrap="square" lIns="91425" tIns="45700" rIns="91425" bIns="45700" anchor="t" anchorCtr="0">
            <a:noAutofit/>
          </a:bodyPr>
          <a:lstStyle/>
          <a:p>
            <a:pPr marL="514350" marR="0" lvl="0" indent="-514350" algn="l" rtl="0">
              <a:lnSpc>
                <a:spcPct val="100000"/>
              </a:lnSpc>
              <a:spcBef>
                <a:spcPts val="0"/>
              </a:spcBef>
              <a:spcAft>
                <a:spcPts val="0"/>
              </a:spcAft>
              <a:buClr>
                <a:srgbClr val="F8F8F8"/>
              </a:buClr>
              <a:buSzPts val="2800"/>
              <a:buFont typeface="Times New Roman"/>
              <a:buAutoNum type="arabicParenR"/>
            </a:pPr>
            <a:r>
              <a:rPr lang="en-US" sz="2800" b="0" i="0" u="none" strike="noStrike" cap="none">
                <a:solidFill>
                  <a:srgbClr val="F8F8F8"/>
                </a:solidFill>
                <a:latin typeface="Times New Roman"/>
                <a:ea typeface="Times New Roman"/>
                <a:cs typeface="Times New Roman"/>
                <a:sym typeface="Times New Roman"/>
              </a:rPr>
              <a:t>Covered till date…</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1" u="none" strike="noStrike" cap="none">
                <a:solidFill>
                  <a:srgbClr val="F8F8F8"/>
                </a:solidFill>
                <a:latin typeface="Times New Roman"/>
                <a:ea typeface="Times New Roman"/>
                <a:cs typeface="Times New Roman"/>
                <a:sym typeface="Times New Roman"/>
              </a:rPr>
              <a:t>1.1) module1</a:t>
            </a:r>
            <a:r>
              <a:rPr lang="en-US" sz="2800" b="0" i="0" u="none" strike="noStrike" cap="none">
                <a:solidFill>
                  <a:srgbClr val="F8F8F8"/>
                </a:solidFill>
                <a:latin typeface="Times New Roman"/>
                <a:ea typeface="Times New Roman"/>
                <a:cs typeface="Times New Roman"/>
                <a:sym typeface="Times New Roman"/>
              </a:rPr>
              <a:t>…cyber crime &amp; ethical hacking</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1" u="none" strike="noStrike" cap="none">
                <a:solidFill>
                  <a:srgbClr val="F8F8F8"/>
                </a:solidFill>
                <a:latin typeface="Times New Roman"/>
                <a:ea typeface="Times New Roman"/>
                <a:cs typeface="Times New Roman"/>
                <a:sym typeface="Times New Roman"/>
              </a:rPr>
              <a:t>a) Cyber crime </a:t>
            </a:r>
            <a:r>
              <a:rPr lang="en-US" sz="2800" b="0" i="0" u="none" strike="noStrike" cap="none">
                <a:solidFill>
                  <a:srgbClr val="F8F8F8"/>
                </a:solidFill>
                <a:latin typeface="Times New Roman"/>
                <a:ea typeface="Times New Roman"/>
                <a:cs typeface="Times New Roman"/>
                <a:sym typeface="Times New Roman"/>
              </a:rPr>
              <a:t>….crime commited using a computer</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1" u="none" strike="noStrike" cap="none">
                <a:solidFill>
                  <a:srgbClr val="F8F8F8"/>
                </a:solidFill>
                <a:latin typeface="Times New Roman"/>
                <a:ea typeface="Times New Roman"/>
                <a:cs typeface="Times New Roman"/>
                <a:sym typeface="Times New Roman"/>
              </a:rPr>
              <a:t>b) Computer </a:t>
            </a:r>
            <a:r>
              <a:rPr lang="en-US" sz="2800" b="0" i="0" u="none" strike="noStrike" cap="none">
                <a:solidFill>
                  <a:srgbClr val="F8F8F8"/>
                </a:solidFill>
                <a:latin typeface="Times New Roman"/>
                <a:ea typeface="Times New Roman"/>
                <a:cs typeface="Times New Roman"/>
                <a:sym typeface="Times New Roman"/>
              </a:rPr>
              <a:t>….can be the object used or target itself</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c) Base reference for study….OSI layered network model</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d) Different ways of characterizing cyber crime…as per law(advance or cyber enabled…crime committed on(individual, society, organization, property)</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e) Roles of computer in cyber crime</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f) Prevention of cybe crime</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g</a:t>
            </a:r>
            <a:r>
              <a:rPr lang="en-US" sz="2800" b="0" i="1" u="none" strike="noStrike" cap="none">
                <a:solidFill>
                  <a:srgbClr val="F8F8F8"/>
                </a:solidFill>
                <a:latin typeface="Times New Roman"/>
                <a:ea typeface="Times New Roman"/>
                <a:cs typeface="Times New Roman"/>
                <a:sym typeface="Times New Roman"/>
              </a:rPr>
              <a:t>) hacking</a:t>
            </a:r>
            <a:r>
              <a:rPr lang="en-US" sz="2800" b="0" i="0" u="none" strike="noStrike" cap="none">
                <a:solidFill>
                  <a:srgbClr val="F8F8F8"/>
                </a:solidFill>
                <a:latin typeface="Times New Roman"/>
                <a:ea typeface="Times New Roman"/>
                <a:cs typeface="Times New Roman"/>
                <a:sym typeface="Times New Roman"/>
              </a:rPr>
              <a:t>…entering into ones computer system with authority or permission</a:t>
            </a:r>
            <a:endParaRPr/>
          </a:p>
          <a:p>
            <a:pPr marL="514350" marR="0" lvl="0" indent="-514350" algn="l" rtl="0">
              <a:lnSpc>
                <a:spcPct val="100000"/>
              </a:lnSpc>
              <a:spcBef>
                <a:spcPts val="640"/>
              </a:spcBef>
              <a:spcAft>
                <a:spcPts val="0"/>
              </a:spcAft>
              <a:buClr>
                <a:srgbClr val="F8F8F8"/>
              </a:buClr>
              <a:buSzPts val="3200"/>
              <a:buFont typeface="Corsiva"/>
              <a:buNone/>
            </a:pPr>
            <a:endParaRPr sz="3200" b="0" i="0" u="none" strike="noStrike" cap="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&amp;F.module2…part1…digital forensics</a:t>
            </a:r>
            <a:endParaRPr/>
          </a:p>
        </p:txBody>
      </p:sp>
      <p:sp>
        <p:nvSpPr>
          <p:cNvPr id="143" name="Google Shape;143;p22"/>
          <p:cNvSpPr txBox="1">
            <a:spLocks noGrp="1"/>
          </p:cNvSpPr>
          <p:nvPr>
            <p:ph type="body" idx="1"/>
          </p:nvPr>
        </p:nvSpPr>
        <p:spPr>
          <a:xfrm>
            <a:off x="304800" y="495300"/>
            <a:ext cx="8534400" cy="62626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5) Rule of digital forensic…cont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5.2)</a:t>
            </a:r>
            <a:r>
              <a:rPr lang="en-US" sz="2800" b="0" i="1" u="none">
                <a:solidFill>
                  <a:srgbClr val="F8F8F8"/>
                </a:solidFill>
                <a:latin typeface="Times New Roman"/>
                <a:ea typeface="Times New Roman"/>
                <a:cs typeface="Times New Roman"/>
                <a:sym typeface="Times New Roman"/>
              </a:rPr>
              <a:t>account for any changes</a:t>
            </a:r>
            <a:r>
              <a:rPr lang="en-US" sz="2800" b="0" i="0" u="none">
                <a:solidFill>
                  <a:srgbClr val="F8F8F8"/>
                </a:solidFill>
                <a:latin typeface="Times New Roman"/>
                <a:ea typeface="Times New Roman"/>
                <a:cs typeface="Times New Roman"/>
                <a:sym typeface="Times New Roman"/>
              </a:rPr>
              <a:t>:  he should be accountable for any data which he has collected form the device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5.3)</a:t>
            </a:r>
            <a:r>
              <a:rPr lang="en-US" sz="2800" b="0" i="1" u="none">
                <a:solidFill>
                  <a:srgbClr val="F8F8F8"/>
                </a:solidFill>
                <a:latin typeface="Times New Roman"/>
                <a:ea typeface="Times New Roman"/>
                <a:cs typeface="Times New Roman"/>
                <a:sym typeface="Times New Roman"/>
              </a:rPr>
              <a:t>comply</a:t>
            </a:r>
            <a:r>
              <a:rPr lang="en-US" sz="2800" b="0" i="0" u="none">
                <a:solidFill>
                  <a:srgbClr val="F8F8F8"/>
                </a:solidFill>
                <a:latin typeface="Times New Roman"/>
                <a:ea typeface="Times New Roman"/>
                <a:cs typeface="Times New Roman"/>
                <a:sym typeface="Times New Roman"/>
              </a:rPr>
              <a:t> </a:t>
            </a:r>
            <a:r>
              <a:rPr lang="en-US" sz="2800" b="0" i="1" u="none">
                <a:solidFill>
                  <a:srgbClr val="F8F8F8"/>
                </a:solidFill>
                <a:latin typeface="Times New Roman"/>
                <a:ea typeface="Times New Roman"/>
                <a:cs typeface="Times New Roman"/>
                <a:sym typeface="Times New Roman"/>
              </a:rPr>
              <a:t>with the rules of evidence: </a:t>
            </a:r>
            <a:r>
              <a:rPr lang="en-US" sz="2800" b="0" i="0" u="none">
                <a:solidFill>
                  <a:srgbClr val="F8F8F8"/>
                </a:solidFill>
                <a:latin typeface="Times New Roman"/>
                <a:ea typeface="Times New Roman"/>
                <a:cs typeface="Times New Roman"/>
                <a:sym typeface="Times New Roman"/>
              </a:rPr>
              <a:t>he should follow the rules specified for the methodology employed, tools used and collected analyzed and recorded, documented and reported</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5.4)</a:t>
            </a:r>
            <a:r>
              <a:rPr lang="en-US" sz="2800" b="0" i="1" u="none">
                <a:solidFill>
                  <a:srgbClr val="F8F8F8"/>
                </a:solidFill>
                <a:latin typeface="Times New Roman"/>
                <a:ea typeface="Times New Roman"/>
                <a:cs typeface="Times New Roman"/>
                <a:sym typeface="Times New Roman"/>
              </a:rPr>
              <a:t>donot exceed your knowledge: </a:t>
            </a:r>
            <a:r>
              <a:rPr lang="en-US" sz="2800" b="0" i="0" u="none">
                <a:solidFill>
                  <a:srgbClr val="F8F8F8"/>
                </a:solidFill>
                <a:latin typeface="Times New Roman"/>
                <a:ea typeface="Times New Roman"/>
                <a:cs typeface="Times New Roman"/>
                <a:sym typeface="Times New Roman"/>
              </a:rPr>
              <a:t>the investigator should only present what is found and should not add his conclusion or thinking to the court of law.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6)General methodology to be followed by the investigator</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6.1)</a:t>
            </a:r>
            <a:r>
              <a:rPr lang="en-US" sz="2800" b="0" i="1" u="none">
                <a:solidFill>
                  <a:srgbClr val="F8F8F8"/>
                </a:solidFill>
                <a:latin typeface="Times New Roman"/>
                <a:ea typeface="Times New Roman"/>
                <a:cs typeface="Times New Roman"/>
                <a:sym typeface="Times New Roman"/>
              </a:rPr>
              <a:t>Collection: </a:t>
            </a:r>
            <a:r>
              <a:rPr lang="en-US" sz="2800" b="0" i="0" u="none">
                <a:solidFill>
                  <a:srgbClr val="F8F8F8"/>
                </a:solidFill>
                <a:latin typeface="Times New Roman"/>
                <a:ea typeface="Times New Roman"/>
                <a:cs typeface="Times New Roman"/>
                <a:sym typeface="Times New Roman"/>
              </a:rPr>
              <a:t>it involves evidence search, evidence….</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&amp;F.module2…part1…digital forensics</a:t>
            </a:r>
            <a:endParaRPr/>
          </a:p>
        </p:txBody>
      </p:sp>
      <p:sp>
        <p:nvSpPr>
          <p:cNvPr id="149" name="Google Shape;149;p23"/>
          <p:cNvSpPr txBox="1">
            <a:spLocks noGrp="1"/>
          </p:cNvSpPr>
          <p:nvPr>
            <p:ph type="body" idx="1"/>
          </p:nvPr>
        </p:nvSpPr>
        <p:spPr>
          <a:xfrm>
            <a:off x="304800" y="571500"/>
            <a:ext cx="8534400" cy="582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6)General methodology to be followed by the investigator.</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6.1)</a:t>
            </a:r>
            <a:r>
              <a:rPr lang="en-US" sz="2800" b="0" i="1" u="none">
                <a:solidFill>
                  <a:srgbClr val="F8F8F8"/>
                </a:solidFill>
                <a:latin typeface="Times New Roman"/>
                <a:ea typeface="Times New Roman"/>
                <a:cs typeface="Times New Roman"/>
                <a:sym typeface="Times New Roman"/>
              </a:rPr>
              <a:t>collection</a:t>
            </a:r>
            <a:r>
              <a:rPr lang="en-US" sz="2800" b="0" i="0" u="none">
                <a:solidFill>
                  <a:srgbClr val="F8F8F8"/>
                </a:solidFill>
                <a:latin typeface="Times New Roman"/>
                <a:ea typeface="Times New Roman"/>
                <a:cs typeface="Times New Roman"/>
                <a:sym typeface="Times New Roman"/>
              </a:rPr>
              <a:t> …..recognistion, evidence collection and then its documentation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6.2)Examination</a:t>
            </a:r>
            <a:r>
              <a:rPr lang="en-US" sz="2800" b="0" i="0" u="none">
                <a:solidFill>
                  <a:srgbClr val="F8F8F8"/>
                </a:solidFill>
                <a:latin typeface="Times New Roman"/>
                <a:ea typeface="Times New Roman"/>
                <a:cs typeface="Times New Roman"/>
                <a:sym typeface="Times New Roman"/>
              </a:rPr>
              <a:t>: finding out the hidden or missing or edited or deleted information and documenating the same so as to be presented as the evidence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6.3)</a:t>
            </a:r>
            <a:r>
              <a:rPr lang="en-US" sz="2800" b="0" i="1" u="none">
                <a:solidFill>
                  <a:srgbClr val="F8F8F8"/>
                </a:solidFill>
                <a:latin typeface="Times New Roman"/>
                <a:ea typeface="Times New Roman"/>
                <a:cs typeface="Times New Roman"/>
                <a:sym typeface="Times New Roman"/>
              </a:rPr>
              <a:t>Analysis:</a:t>
            </a:r>
            <a:r>
              <a:rPr lang="en-US" sz="2800" b="0" i="0" u="none">
                <a:solidFill>
                  <a:srgbClr val="F8F8F8"/>
                </a:solidFill>
                <a:latin typeface="Times New Roman"/>
                <a:ea typeface="Times New Roman"/>
                <a:cs typeface="Times New Roman"/>
                <a:sym typeface="Times New Roman"/>
              </a:rPr>
              <a:t> understanding the finding and trying to relate the findings so as to make it appear in the court of law</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6.4)</a:t>
            </a:r>
            <a:r>
              <a:rPr lang="en-US" sz="2800" b="0" i="1" u="none">
                <a:solidFill>
                  <a:srgbClr val="F8F8F8"/>
                </a:solidFill>
                <a:latin typeface="Times New Roman"/>
                <a:ea typeface="Times New Roman"/>
                <a:cs typeface="Times New Roman"/>
                <a:sym typeface="Times New Roman"/>
              </a:rPr>
              <a:t>Reporting: </a:t>
            </a:r>
            <a:r>
              <a:rPr lang="en-US" sz="2800" b="0" i="0" u="none">
                <a:solidFill>
                  <a:srgbClr val="F8F8F8"/>
                </a:solidFill>
                <a:latin typeface="Times New Roman"/>
                <a:ea typeface="Times New Roman"/>
                <a:cs typeface="Times New Roman"/>
                <a:sym typeface="Times New Roman"/>
              </a:rPr>
              <a:t>presenting the finding, analysis in a proper legal terms as evidence in court of law</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&amp;F.module2…part1…digital forensics</a:t>
            </a:r>
            <a:endParaRPr/>
          </a:p>
        </p:txBody>
      </p:sp>
      <p:sp>
        <p:nvSpPr>
          <p:cNvPr id="155" name="Google Shape;155;p24"/>
          <p:cNvSpPr txBox="1">
            <a:spLocks noGrp="1"/>
          </p:cNvSpPr>
          <p:nvPr>
            <p:ph type="body" idx="1"/>
          </p:nvPr>
        </p:nvSpPr>
        <p:spPr>
          <a:xfrm>
            <a:off x="304800" y="457200"/>
            <a:ext cx="8534400" cy="62626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7) Digital forensic investigation (DFI)</a:t>
            </a:r>
            <a:endParaRPr/>
          </a:p>
          <a:p>
            <a:pPr marL="0" marR="0" lvl="0" indent="0" algn="l" rtl="0">
              <a:lnSpc>
                <a:spcPct val="100000"/>
              </a:lnSpc>
              <a:spcBef>
                <a:spcPts val="64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7.1)When ever a digital cyber crime is committed and a digital device( nodes, machine, laptop, mobile device,server etc) forms apart of this incdent ,then the term DFI comes into picture</a:t>
            </a:r>
            <a:r>
              <a:rPr lang="en-US" sz="3200" b="0" i="0" u="none">
                <a:solidFill>
                  <a:srgbClr val="F8F8F8"/>
                </a:solidFill>
                <a:latin typeface="Times New Roman"/>
                <a:ea typeface="Times New Roman"/>
                <a:cs typeface="Times New Roman"/>
                <a:sym typeface="Times New Roman"/>
              </a:rPr>
              <a: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7.2)In DIF such devices connected with or whose connection can be established with the crime are investigated to get digital evidence which can be presented in the court of law.</a:t>
            </a:r>
            <a:endParaRPr/>
          </a:p>
          <a:p>
            <a:pPr marL="0" marR="0" lvl="0" indent="0" algn="l" rtl="0">
              <a:lnSpc>
                <a:spcPct val="100000"/>
              </a:lnSpc>
              <a:spcBef>
                <a:spcPts val="64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7.3)DFI is a set of scientific procedures and</a:t>
            </a:r>
            <a:r>
              <a:rPr lang="en-US" sz="3200" b="0" i="0" u="none">
                <a:solidFill>
                  <a:srgbClr val="F8F8F8"/>
                </a:solidFill>
                <a:latin typeface="Times New Roman"/>
                <a:ea typeface="Times New Roman"/>
                <a:cs typeface="Times New Roman"/>
                <a:sym typeface="Times New Roman"/>
              </a:rPr>
              <a:t> </a:t>
            </a:r>
            <a:r>
              <a:rPr lang="en-US" sz="2800" b="0" i="0" u="none">
                <a:solidFill>
                  <a:srgbClr val="F8F8F8"/>
                </a:solidFill>
                <a:latin typeface="Times New Roman"/>
                <a:ea typeface="Times New Roman"/>
                <a:cs typeface="Times New Roman"/>
                <a:sym typeface="Times New Roman"/>
              </a:rPr>
              <a:t>techniques which can be used to generate results which can be presented as proof in court of law for cyber crime.</a:t>
            </a:r>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&amp;F.module2…part1…digital forensics</a:t>
            </a:r>
            <a:endParaRPr/>
          </a:p>
        </p:txBody>
      </p:sp>
      <p:sp>
        <p:nvSpPr>
          <p:cNvPr id="161" name="Google Shape;161;p25"/>
          <p:cNvSpPr txBox="1">
            <a:spLocks noGrp="1"/>
          </p:cNvSpPr>
          <p:nvPr>
            <p:ph type="body" idx="1"/>
          </p:nvPr>
        </p:nvSpPr>
        <p:spPr>
          <a:xfrm>
            <a:off x="304800" y="495300"/>
            <a:ext cx="8534400" cy="62626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8)Goals of digital forensic investigation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The main objectives or goals are…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8.1) to identify and select the </a:t>
            </a:r>
            <a:r>
              <a:rPr lang="en-US" sz="2800" b="0" i="1" u="none" dirty="0">
                <a:solidFill>
                  <a:srgbClr val="F8F8F8"/>
                </a:solidFill>
                <a:latin typeface="Times New Roman"/>
                <a:ea typeface="Times New Roman"/>
                <a:cs typeface="Times New Roman"/>
                <a:sym typeface="Times New Roman"/>
              </a:rPr>
              <a:t>right digital devices </a:t>
            </a:r>
            <a:r>
              <a:rPr lang="en-US" sz="2800" b="0" i="0" u="none" dirty="0">
                <a:solidFill>
                  <a:srgbClr val="F8F8F8"/>
                </a:solidFill>
                <a:latin typeface="Times New Roman"/>
                <a:ea typeface="Times New Roman"/>
                <a:cs typeface="Times New Roman"/>
                <a:sym typeface="Times New Roman"/>
              </a:rPr>
              <a:t>from the scene of cyber crime in which there are chances of finding the evidence.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8.2) from these devices to find the </a:t>
            </a:r>
            <a:r>
              <a:rPr lang="en-US" sz="2800" b="0" i="1" u="none" dirty="0">
                <a:solidFill>
                  <a:srgbClr val="F8F8F8"/>
                </a:solidFill>
                <a:latin typeface="Times New Roman"/>
                <a:ea typeface="Times New Roman"/>
                <a:cs typeface="Times New Roman"/>
                <a:sym typeface="Times New Roman"/>
              </a:rPr>
              <a:t>right evidence </a:t>
            </a:r>
            <a:r>
              <a:rPr lang="en-US" sz="2800" b="0" i="0" u="none" dirty="0">
                <a:solidFill>
                  <a:srgbClr val="F8F8F8"/>
                </a:solidFill>
                <a:latin typeface="Times New Roman"/>
                <a:ea typeface="Times New Roman"/>
                <a:cs typeface="Times New Roman"/>
                <a:sym typeface="Times New Roman"/>
              </a:rPr>
              <a:t>without tampering any other data or information from the devices.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8.3) using the defined </a:t>
            </a:r>
            <a:r>
              <a:rPr lang="en-US" sz="2800" b="0" i="1" u="none" dirty="0">
                <a:solidFill>
                  <a:srgbClr val="F8F8F8"/>
                </a:solidFill>
                <a:latin typeface="Times New Roman"/>
                <a:ea typeface="Times New Roman"/>
                <a:cs typeface="Times New Roman"/>
                <a:sym typeface="Times New Roman"/>
              </a:rPr>
              <a:t>procedures and methods </a:t>
            </a:r>
            <a:r>
              <a:rPr lang="en-US" sz="2800" b="0" i="0" u="none" dirty="0">
                <a:solidFill>
                  <a:srgbClr val="F8F8F8"/>
                </a:solidFill>
                <a:latin typeface="Times New Roman"/>
                <a:ea typeface="Times New Roman"/>
                <a:cs typeface="Times New Roman"/>
                <a:sym typeface="Times New Roman"/>
              </a:rPr>
              <a:t>and tools so as to present the information in a proper way so as to be provided as a hypothesis which can stand as proof in the court of law</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8.4) the proof in a proper form and </a:t>
            </a:r>
            <a:r>
              <a:rPr lang="en-US" sz="2800" b="0" i="1" u="none" dirty="0">
                <a:solidFill>
                  <a:srgbClr val="F8F8F8"/>
                </a:solidFill>
                <a:latin typeface="Times New Roman"/>
                <a:ea typeface="Times New Roman"/>
                <a:cs typeface="Times New Roman"/>
                <a:sym typeface="Times New Roman"/>
              </a:rPr>
              <a:t>legal language </a:t>
            </a:r>
            <a:r>
              <a:rPr lang="en-US" sz="2800" b="0" i="0" u="none" dirty="0">
                <a:solidFill>
                  <a:srgbClr val="F8F8F8"/>
                </a:solidFill>
                <a:latin typeface="Times New Roman"/>
                <a:ea typeface="Times New Roman"/>
                <a:cs typeface="Times New Roman"/>
                <a:sym typeface="Times New Roman"/>
              </a:rPr>
              <a:t>so as to stand in </a:t>
            </a:r>
            <a:r>
              <a:rPr lang="en-US" sz="2800" b="0" i="0" u="none" dirty="0" smtClean="0">
                <a:solidFill>
                  <a:srgbClr val="F8F8F8"/>
                </a:solidFill>
                <a:latin typeface="Times New Roman"/>
                <a:ea typeface="Times New Roman"/>
                <a:cs typeface="Times New Roman"/>
                <a:sym typeface="Times New Roman"/>
              </a:rPr>
              <a:t>the has </a:t>
            </a:r>
            <a:r>
              <a:rPr lang="en-US" sz="2800" b="0" i="0" u="none" dirty="0">
                <a:solidFill>
                  <a:srgbClr val="F8F8F8"/>
                </a:solidFill>
                <a:latin typeface="Times New Roman"/>
                <a:ea typeface="Times New Roman"/>
                <a:cs typeface="Times New Roman"/>
                <a:sym typeface="Times New Roman"/>
              </a:rPr>
              <a:t>to documented  court of law</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&amp;F.module2…part1…digital forensics</a:t>
            </a:r>
            <a:endParaRPr/>
          </a:p>
        </p:txBody>
      </p:sp>
      <p:sp>
        <p:nvSpPr>
          <p:cNvPr id="167" name="Google Shape;167;p26"/>
          <p:cNvSpPr txBox="1">
            <a:spLocks noGrp="1"/>
          </p:cNvSpPr>
          <p:nvPr>
            <p:ph type="body" idx="1"/>
          </p:nvPr>
        </p:nvSpPr>
        <p:spPr>
          <a:xfrm>
            <a:off x="228600" y="495300"/>
            <a:ext cx="8648700" cy="62626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9)Obstacles faced in forensic investigation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9.1) Generally there are large number of files in computer system but the evidence can be present only in </a:t>
            </a:r>
            <a:r>
              <a:rPr lang="en-US" sz="2800" b="0" i="0" u="none" dirty="0" smtClean="0">
                <a:solidFill>
                  <a:srgbClr val="F8F8F8"/>
                </a:solidFill>
                <a:latin typeface="Times New Roman"/>
                <a:ea typeface="Times New Roman"/>
                <a:cs typeface="Times New Roman"/>
                <a:sym typeface="Times New Roman"/>
              </a:rPr>
              <a:t>a few</a:t>
            </a:r>
            <a:r>
              <a:rPr lang="en-US" sz="2800" b="0" i="0" u="none" dirty="0">
                <a:solidFill>
                  <a:srgbClr val="F8F8F8"/>
                </a:solidFill>
                <a:latin typeface="Times New Roman"/>
                <a:ea typeface="Times New Roman"/>
                <a:cs typeface="Times New Roman"/>
                <a:sym typeface="Times New Roman"/>
              </a:rPr>
              <a:t>. So </a:t>
            </a:r>
            <a:r>
              <a:rPr lang="en-US" sz="2800" b="0" i="0" u="none" dirty="0" err="1">
                <a:solidFill>
                  <a:srgbClr val="F8F8F8"/>
                </a:solidFill>
                <a:latin typeface="Times New Roman"/>
                <a:ea typeface="Times New Roman"/>
                <a:cs typeface="Times New Roman"/>
                <a:sym typeface="Times New Roman"/>
              </a:rPr>
              <a:t>slecting</a:t>
            </a:r>
            <a:r>
              <a:rPr lang="en-US" sz="2800" b="0" i="0" u="none" dirty="0">
                <a:solidFill>
                  <a:srgbClr val="F8F8F8"/>
                </a:solidFill>
                <a:latin typeface="Times New Roman"/>
                <a:ea typeface="Times New Roman"/>
                <a:cs typeface="Times New Roman"/>
                <a:sym typeface="Times New Roman"/>
              </a:rPr>
              <a:t> the right file and data is the main challenged faced in forensic investigation.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9.2) it may </a:t>
            </a:r>
            <a:r>
              <a:rPr lang="en-US" sz="2800" b="0" i="0" u="none" dirty="0" smtClean="0">
                <a:solidFill>
                  <a:srgbClr val="F8F8F8"/>
                </a:solidFill>
                <a:latin typeface="Times New Roman"/>
                <a:ea typeface="Times New Roman"/>
                <a:cs typeface="Times New Roman"/>
                <a:sym typeface="Times New Roman"/>
              </a:rPr>
              <a:t>also </a:t>
            </a:r>
            <a:r>
              <a:rPr lang="en-US" sz="2800" b="0" i="0" u="none" dirty="0">
                <a:solidFill>
                  <a:srgbClr val="F8F8F8"/>
                </a:solidFill>
                <a:latin typeface="Times New Roman"/>
                <a:ea typeface="Times New Roman"/>
                <a:cs typeface="Times New Roman"/>
                <a:sym typeface="Times New Roman"/>
              </a:rPr>
              <a:t>happen that the information may be deleted from the affected files thus in such cases the time and effort spend for the search is useless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9.3) if the files are password protected then the investigator has to break into the files forcefully and successfully.</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9.4) the required data may be present in the damaged device thus retrieving the data from a nonworking device is a very big challenge for the investigator</a:t>
            </a: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&amp;F.module2…part1…digital forensics</a:t>
            </a:r>
            <a:endParaRPr/>
          </a:p>
        </p:txBody>
      </p:sp>
      <p:sp>
        <p:nvSpPr>
          <p:cNvPr id="173" name="Google Shape;173;p27"/>
          <p:cNvSpPr txBox="1">
            <a:spLocks noGrp="1"/>
          </p:cNvSpPr>
          <p:nvPr>
            <p:ph type="body" idx="1"/>
          </p:nvPr>
        </p:nvSpPr>
        <p:spPr>
          <a:xfrm>
            <a:off x="228600" y="495300"/>
            <a:ext cx="8648700" cy="62626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9)Obstacles faced in forensic investigation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9.5) each cyber crime case is different, thus it is the skill and knowledge of the investigator for selction of right technique, method and tools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9.6) the digital data obtained by the investigator should not be altered as it becomes a challenge to prove that the data after acquiring is not modified or tampered.</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9.7)conclusion….. considering all these obstacles, it is recommended to have  standard techniques , methods and tools for data collection, analysis and presentation. </a:t>
            </a: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228600" y="152400"/>
            <a:ext cx="8610600" cy="6172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7200"/>
              <a:buFont typeface="Corsiva"/>
              <a:buNone/>
            </a:pPr>
            <a:r>
              <a:rPr lang="en-US" sz="7200" b="0" i="0" u="none">
                <a:solidFill>
                  <a:srgbClr val="F8F8F8"/>
                </a:solidFill>
                <a:latin typeface="Corsiva"/>
                <a:ea typeface="Corsiva"/>
                <a:cs typeface="Corsiva"/>
                <a:sym typeface="Corsiva"/>
              </a:rPr>
              <a:t>THANK YOU</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For</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A</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Patient</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Hearing</a:t>
            </a:r>
            <a:endParaRPr/>
          </a:p>
        </p:txBody>
      </p:sp>
      <p:sp>
        <p:nvSpPr>
          <p:cNvPr id="179" name="Google Shape;179;p28"/>
          <p:cNvSpPr txBox="1"/>
          <p:nvPr/>
        </p:nvSpPr>
        <p:spPr>
          <a:xfrm>
            <a:off x="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1400"/>
              <a:buFont typeface="Corsiva"/>
              <a:buNone/>
            </a:pPr>
            <a:r>
              <a:rPr lang="en-US" sz="1400" b="0" i="0" u="none" strike="noStrike" cap="none">
                <a:solidFill>
                  <a:srgbClr val="F8F8F8"/>
                </a:solidFill>
                <a:latin typeface="Corsiva"/>
                <a:ea typeface="Corsiva"/>
                <a:cs typeface="Corsiva"/>
                <a:sym typeface="Corsiva"/>
              </a:rPr>
              <a:t>*</a:t>
            </a:r>
            <a:endParaRPr/>
          </a:p>
        </p:txBody>
      </p:sp>
      <p:sp>
        <p:nvSpPr>
          <p:cNvPr id="180" name="Google Shape;180;p28"/>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28600" y="100012"/>
            <a:ext cx="8815387" cy="3571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&amp;F.module2…part1…digital forensics</a:t>
            </a:r>
            <a:endParaRPr/>
          </a:p>
        </p:txBody>
      </p:sp>
      <p:sp>
        <p:nvSpPr>
          <p:cNvPr id="95" name="Google Shape;95;p14"/>
          <p:cNvSpPr txBox="1">
            <a:spLocks noGrp="1"/>
          </p:cNvSpPr>
          <p:nvPr>
            <p:ph type="body" idx="1"/>
          </p:nvPr>
        </p:nvSpPr>
        <p:spPr>
          <a:xfrm>
            <a:off x="100012" y="457200"/>
            <a:ext cx="8815387" cy="6172200"/>
          </a:xfrm>
          <a:prstGeom prst="rect">
            <a:avLst/>
          </a:prstGeom>
          <a:noFill/>
          <a:ln>
            <a:noFill/>
          </a:ln>
        </p:spPr>
        <p:txBody>
          <a:bodyPr spcFirstLastPara="1" wrap="square" lIns="91425" tIns="45700" rIns="91425" bIns="45700" anchor="t" anchorCtr="0">
            <a:noAutofit/>
          </a:bodyPr>
          <a:lstStyle/>
          <a:p>
            <a:pPr marL="514350" marR="0" lvl="0" indent="-514350" algn="l" rtl="0">
              <a:lnSpc>
                <a:spcPct val="100000"/>
              </a:lnSpc>
              <a:spcBef>
                <a:spcPts val="0"/>
              </a:spcBef>
              <a:spcAft>
                <a:spcPts val="0"/>
              </a:spcAft>
              <a:buClr>
                <a:srgbClr val="F8F8F8"/>
              </a:buClr>
              <a:buSzPts val="2800"/>
              <a:buFont typeface="Times New Roman"/>
              <a:buAutoNum type="arabicParenR"/>
            </a:pPr>
            <a:r>
              <a:rPr lang="en-US" sz="2800" b="0" i="0" u="none">
                <a:solidFill>
                  <a:srgbClr val="F8F8F8"/>
                </a:solidFill>
                <a:latin typeface="Times New Roman"/>
                <a:ea typeface="Times New Roman"/>
                <a:cs typeface="Times New Roman"/>
                <a:sym typeface="Times New Roman"/>
              </a:rPr>
              <a:t>Covered till date…1.1) module1…cyber crime &amp; ethical hacking</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h) </a:t>
            </a:r>
            <a:r>
              <a:rPr lang="en-US" sz="2800" b="0" i="1" u="none">
                <a:solidFill>
                  <a:srgbClr val="F8F8F8"/>
                </a:solidFill>
                <a:latin typeface="Times New Roman"/>
                <a:ea typeface="Times New Roman"/>
                <a:cs typeface="Times New Roman"/>
                <a:sym typeface="Times New Roman"/>
              </a:rPr>
              <a:t>Types of hackers</a:t>
            </a:r>
            <a:r>
              <a:rPr lang="en-US" sz="2800" b="0" i="0" u="none">
                <a:solidFill>
                  <a:srgbClr val="F8F8F8"/>
                </a:solidFill>
                <a:latin typeface="Times New Roman"/>
                <a:ea typeface="Times New Roman"/>
                <a:cs typeface="Times New Roman"/>
                <a:sym typeface="Times New Roman"/>
              </a:rPr>
              <a:t>….white hat( the good guys) and black hat ( the bad guys)</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i</a:t>
            </a:r>
            <a:r>
              <a:rPr lang="en-US" sz="2800" b="0" i="1" u="none">
                <a:solidFill>
                  <a:srgbClr val="F8F8F8"/>
                </a:solidFill>
                <a:latin typeface="Times New Roman"/>
                <a:ea typeface="Times New Roman"/>
                <a:cs typeface="Times New Roman"/>
                <a:sym typeface="Times New Roman"/>
              </a:rPr>
              <a:t>)Hacker</a:t>
            </a:r>
            <a:r>
              <a:rPr lang="en-US" sz="2800" b="0" i="0" u="none">
                <a:solidFill>
                  <a:srgbClr val="F8F8F8"/>
                </a:solidFill>
                <a:latin typeface="Times New Roman"/>
                <a:ea typeface="Times New Roman"/>
                <a:cs typeface="Times New Roman"/>
                <a:sym typeface="Times New Roman"/>
              </a:rPr>
              <a:t>…the person who enter in your system forcefully</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j</a:t>
            </a:r>
            <a:r>
              <a:rPr lang="en-US" sz="2800" b="0" i="1" u="none">
                <a:solidFill>
                  <a:srgbClr val="F8F8F8"/>
                </a:solidFill>
                <a:latin typeface="Times New Roman"/>
                <a:ea typeface="Times New Roman"/>
                <a:cs typeface="Times New Roman"/>
                <a:sym typeface="Times New Roman"/>
              </a:rPr>
              <a:t>)Cracker</a:t>
            </a:r>
            <a:r>
              <a:rPr lang="en-US" sz="2800" b="0" i="0" u="none">
                <a:solidFill>
                  <a:srgbClr val="F8F8F8"/>
                </a:solidFill>
                <a:latin typeface="Times New Roman"/>
                <a:ea typeface="Times New Roman"/>
                <a:cs typeface="Times New Roman"/>
                <a:sym typeface="Times New Roman"/>
              </a:rPr>
              <a:t>…the person who is ahacker with bad intensions</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k) </a:t>
            </a:r>
            <a:r>
              <a:rPr lang="en-US" sz="2800" b="0" i="1" u="none">
                <a:solidFill>
                  <a:srgbClr val="F8F8F8"/>
                </a:solidFill>
                <a:latin typeface="Times New Roman"/>
                <a:ea typeface="Times New Roman"/>
                <a:cs typeface="Times New Roman"/>
                <a:sym typeface="Times New Roman"/>
              </a:rPr>
              <a:t>Reasons</a:t>
            </a:r>
            <a:r>
              <a:rPr lang="en-US" sz="2800" b="0" i="0" u="none">
                <a:solidFill>
                  <a:srgbClr val="F8F8F8"/>
                </a:solidFill>
                <a:latin typeface="Times New Roman"/>
                <a:ea typeface="Times New Roman"/>
                <a:cs typeface="Times New Roman"/>
                <a:sym typeface="Times New Roman"/>
              </a:rPr>
              <a:t> </a:t>
            </a:r>
            <a:r>
              <a:rPr lang="en-US" sz="2800" b="0" i="1" u="none">
                <a:solidFill>
                  <a:srgbClr val="F8F8F8"/>
                </a:solidFill>
                <a:latin typeface="Times New Roman"/>
                <a:ea typeface="Times New Roman"/>
                <a:cs typeface="Times New Roman"/>
                <a:sym typeface="Times New Roman"/>
              </a:rPr>
              <a:t>for hacking</a:t>
            </a:r>
            <a:r>
              <a:rPr lang="en-US" sz="2800" b="0" i="0" u="none">
                <a:solidFill>
                  <a:srgbClr val="F8F8F8"/>
                </a:solidFill>
                <a:latin typeface="Times New Roman"/>
                <a:ea typeface="Times New Roman"/>
                <a:cs typeface="Times New Roman"/>
                <a:sym typeface="Times New Roman"/>
              </a:rPr>
              <a:t>…fun, steal, ego satisfaction, knowledge display.</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l) </a:t>
            </a:r>
            <a:r>
              <a:rPr lang="en-US" sz="2800" b="0" i="1" u="none">
                <a:solidFill>
                  <a:srgbClr val="F8F8F8"/>
                </a:solidFill>
                <a:latin typeface="Times New Roman"/>
                <a:ea typeface="Times New Roman"/>
                <a:cs typeface="Times New Roman"/>
                <a:sym typeface="Times New Roman"/>
              </a:rPr>
              <a:t>effects of hacking</a:t>
            </a:r>
            <a:r>
              <a:rPr lang="en-US" sz="2800" b="0" i="0" u="none">
                <a:solidFill>
                  <a:srgbClr val="F8F8F8"/>
                </a:solidFill>
                <a:latin typeface="Times New Roman"/>
                <a:ea typeface="Times New Roman"/>
                <a:cs typeface="Times New Roman"/>
                <a:sym typeface="Times New Roman"/>
              </a:rPr>
              <a:t>….( usually negative)</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m)</a:t>
            </a:r>
            <a:r>
              <a:rPr lang="en-US" sz="2800" b="0" i="1" u="none">
                <a:solidFill>
                  <a:srgbClr val="F8F8F8"/>
                </a:solidFill>
                <a:latin typeface="Times New Roman"/>
                <a:ea typeface="Times New Roman"/>
                <a:cs typeface="Times New Roman"/>
                <a:sym typeface="Times New Roman"/>
              </a:rPr>
              <a:t>Phases of hacking</a:t>
            </a:r>
            <a:r>
              <a:rPr lang="en-US" sz="2800" b="0" i="0" u="none">
                <a:solidFill>
                  <a:srgbClr val="F8F8F8"/>
                </a:solidFill>
                <a:latin typeface="Times New Roman"/>
                <a:ea typeface="Times New Roman"/>
                <a:cs typeface="Times New Roman"/>
                <a:sym typeface="Times New Roman"/>
              </a:rPr>
              <a:t>…..information collection, analyzing it, entering the system, making it the base, hiding back traces</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n) </a:t>
            </a:r>
            <a:r>
              <a:rPr lang="en-US" sz="2800" b="0" i="1" u="none">
                <a:solidFill>
                  <a:srgbClr val="F8F8F8"/>
                </a:solidFill>
                <a:latin typeface="Times New Roman"/>
                <a:ea typeface="Times New Roman"/>
                <a:cs typeface="Times New Roman"/>
                <a:sym typeface="Times New Roman"/>
              </a:rPr>
              <a:t>Ethical hacking</a:t>
            </a:r>
            <a:r>
              <a:rPr lang="en-US" sz="2800" b="0" i="0" u="none">
                <a:solidFill>
                  <a:srgbClr val="F8F8F8"/>
                </a:solidFill>
                <a:latin typeface="Times New Roman"/>
                <a:ea typeface="Times New Roman"/>
                <a:cs typeface="Times New Roman"/>
                <a:sym typeface="Times New Roman"/>
              </a:rPr>
              <a:t>…hacking ones sytem for its betterment</a:t>
            </a:r>
            <a:endParaRPr/>
          </a:p>
          <a:p>
            <a:pPr marL="514350" marR="0" lvl="0" indent="-51435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514350" marR="0" lvl="0" indent="-51435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&amp;F.module2…part1…digital forensics</a:t>
            </a:r>
            <a:endParaRPr/>
          </a:p>
        </p:txBody>
      </p:sp>
      <p:sp>
        <p:nvSpPr>
          <p:cNvPr id="101" name="Google Shape;101;p15"/>
          <p:cNvSpPr txBox="1">
            <a:spLocks noGrp="1"/>
          </p:cNvSpPr>
          <p:nvPr>
            <p:ph type="body" idx="1"/>
          </p:nvPr>
        </p:nvSpPr>
        <p:spPr>
          <a:xfrm>
            <a:off x="304800" y="533400"/>
            <a:ext cx="8534400" cy="6096000"/>
          </a:xfrm>
          <a:prstGeom prst="rect">
            <a:avLst/>
          </a:prstGeom>
          <a:noFill/>
          <a:ln>
            <a:noFill/>
          </a:ln>
        </p:spPr>
        <p:txBody>
          <a:bodyPr spcFirstLastPara="1" wrap="square" lIns="91425" tIns="45700" rIns="91425" bIns="45700" anchor="t" anchorCtr="0">
            <a:noAutofit/>
          </a:bodyPr>
          <a:lstStyle/>
          <a:p>
            <a:pPr marL="514350" marR="0" lvl="0" indent="-514350" algn="l" rtl="0">
              <a:lnSpc>
                <a:spcPct val="100000"/>
              </a:lnSpc>
              <a:spcBef>
                <a:spcPts val="0"/>
              </a:spcBef>
              <a:spcAft>
                <a:spcPts val="0"/>
              </a:spcAft>
              <a:buClr>
                <a:srgbClr val="F8F8F8"/>
              </a:buClr>
              <a:buSzPts val="2800"/>
              <a:buFont typeface="Times New Roman"/>
              <a:buAutoNum type="arabicParenR"/>
            </a:pPr>
            <a:r>
              <a:rPr lang="en-US" sz="2800" b="0" i="0" u="none">
                <a:solidFill>
                  <a:srgbClr val="F8F8F8"/>
                </a:solidFill>
                <a:latin typeface="Times New Roman"/>
                <a:ea typeface="Times New Roman"/>
                <a:cs typeface="Times New Roman"/>
                <a:sym typeface="Times New Roman"/>
              </a:rPr>
              <a:t>Covered till date…1.1) module1…cyber crime &amp; ethical hacking</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K) </a:t>
            </a:r>
            <a:r>
              <a:rPr lang="en-US" sz="2800" b="0" i="1" u="none">
                <a:solidFill>
                  <a:srgbClr val="F8F8F8"/>
                </a:solidFill>
                <a:latin typeface="Times New Roman"/>
                <a:ea typeface="Times New Roman"/>
                <a:cs typeface="Times New Roman"/>
                <a:sym typeface="Times New Roman"/>
              </a:rPr>
              <a:t>ethical issues</a:t>
            </a:r>
            <a:r>
              <a:rPr lang="en-US" sz="2800" b="0" i="0" u="none">
                <a:solidFill>
                  <a:srgbClr val="F8F8F8"/>
                </a:solidFill>
                <a:latin typeface="Times New Roman"/>
                <a:ea typeface="Times New Roman"/>
                <a:cs typeface="Times New Roman"/>
                <a:sym typeface="Times New Roman"/>
              </a:rPr>
              <a:t>…Faith between hacker and company, Hacktivism….hacking + activism</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To start with…. Module 2……digital forensics</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 Digital forensic..</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2.1) what is digital forensic in general.</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a)When a cyber crime is commited, it is usually on a computer system. Within the system the attack can be on the nodes, access points , network devices, servers, connecting or end devices.  </a:t>
            </a:r>
            <a:endParaRPr/>
          </a:p>
          <a:p>
            <a:pPr marL="514350" marR="0" lvl="0" indent="-51435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514350" marR="0" lvl="0" indent="-51435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514350" marR="0" lvl="0" indent="-51435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&amp;F.module2…part1…digital forensics</a:t>
            </a:r>
            <a:endParaRPr/>
          </a:p>
        </p:txBody>
      </p:sp>
      <p:sp>
        <p:nvSpPr>
          <p:cNvPr id="107" name="Google Shape;107;p16"/>
          <p:cNvSpPr txBox="1">
            <a:spLocks noGrp="1"/>
          </p:cNvSpPr>
          <p:nvPr>
            <p:ph type="body" idx="1"/>
          </p:nvPr>
        </p:nvSpPr>
        <p:spPr>
          <a:xfrm>
            <a:off x="304800" y="495300"/>
            <a:ext cx="8534400"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 Digital forensic..2.1) what is digital forensic in general</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After the cyber crime, the affected devices are taken and examined for the traces of crime by inspecting the material within it and also going one step ahead to restore the lost information for inspection.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 The word forensic means open court. Thus Forensic means legal or related to court.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smtClean="0">
                <a:solidFill>
                  <a:srgbClr val="F8F8F8"/>
                </a:solidFill>
                <a:latin typeface="Times New Roman"/>
                <a:ea typeface="Times New Roman"/>
                <a:cs typeface="Times New Roman"/>
                <a:sym typeface="Times New Roman"/>
              </a:rPr>
              <a:t>d)Thus </a:t>
            </a:r>
            <a:r>
              <a:rPr lang="en-US" sz="2800" b="0" i="0" u="none" dirty="0">
                <a:solidFill>
                  <a:srgbClr val="F8F8F8"/>
                </a:solidFill>
                <a:latin typeface="Times New Roman"/>
                <a:ea typeface="Times New Roman"/>
                <a:cs typeface="Times New Roman"/>
                <a:sym typeface="Times New Roman"/>
              </a:rPr>
              <a:t>the word forensic leads to forensic science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e) Thus forensic science is related to criminal justice system. It also lead to criminals and civil actions.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f) Due to current increase in cyber crime, this science has </a:t>
            </a:r>
            <a:r>
              <a:rPr lang="en-US" sz="2800" b="0" i="0" u="none" dirty="0" err="1">
                <a:solidFill>
                  <a:srgbClr val="F8F8F8"/>
                </a:solidFill>
                <a:latin typeface="Times New Roman"/>
                <a:ea typeface="Times New Roman"/>
                <a:cs typeface="Times New Roman"/>
                <a:sym typeface="Times New Roman"/>
              </a:rPr>
              <a:t>alos</a:t>
            </a:r>
            <a:r>
              <a:rPr lang="en-US" sz="2800" b="0" i="0" u="none" dirty="0">
                <a:solidFill>
                  <a:srgbClr val="F8F8F8"/>
                </a:solidFill>
                <a:latin typeface="Times New Roman"/>
                <a:ea typeface="Times New Roman"/>
                <a:cs typeface="Times New Roman"/>
                <a:sym typeface="Times New Roman"/>
              </a:rPr>
              <a:t> developed leading to number of forensic tools, laws for prevention and safe guarding.</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&amp;F.module2…part1…digital forensics</a:t>
            </a:r>
            <a:endParaRPr/>
          </a:p>
        </p:txBody>
      </p:sp>
      <p:sp>
        <p:nvSpPr>
          <p:cNvPr id="113" name="Google Shape;113;p17"/>
          <p:cNvSpPr txBox="1">
            <a:spLocks noGrp="1"/>
          </p:cNvSpPr>
          <p:nvPr>
            <p:ph type="body" idx="1"/>
          </p:nvPr>
        </p:nvSpPr>
        <p:spPr>
          <a:xfrm>
            <a:off x="304800" y="495300"/>
            <a:ext cx="8534400"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 Digital forensic..2.1) what is digital forensic in general.</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g) Thus in can be concluded that digital forensic is a branch of forensic science which deals with recovery, investigation, examination and analysis of the material found in digital devices which are related with cyber crime</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 Why digital forensic is required</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3.1)Initially computer systems were used for hosting applications. Thus their was always some one like the client, the user, the admin and so on always  connected to such systems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3.2) then due to introduction of ICT ( information and….</a:t>
            </a:r>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&amp;F.module2…part1…digital forensics</a:t>
            </a:r>
            <a:endParaRPr/>
          </a:p>
        </p:txBody>
      </p:sp>
      <p:sp>
        <p:nvSpPr>
          <p:cNvPr id="119" name="Google Shape;119;p18"/>
          <p:cNvSpPr txBox="1">
            <a:spLocks noGrp="1"/>
          </p:cNvSpPr>
          <p:nvPr>
            <p:ph type="body" idx="1"/>
          </p:nvPr>
        </p:nvSpPr>
        <p:spPr>
          <a:xfrm>
            <a:off x="304800" y="495300"/>
            <a:ext cx="8534400"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 Why digital forensic is required</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3.2) …..communication Technology) the environment of working with computer system changed were the computers were mainly used as intermediate nodes for processing or data forwarding.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3.3) they were thus not connected to any person.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3.4) such type of nodes mostly worked on time basis as per the traffic intensity in that particular network region.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3.5) thus their were large number of active and passive node at any instance of time.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3.6) such type of passive nodes, were always the prime target of hackers as they were usually unguarded and unattended.</a:t>
            </a:r>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&amp;F.module2…part1…digital forensics</a:t>
            </a:r>
            <a:endParaRPr/>
          </a:p>
        </p:txBody>
      </p:sp>
      <p:sp>
        <p:nvSpPr>
          <p:cNvPr id="125" name="Google Shape;125;p19"/>
          <p:cNvSpPr txBox="1">
            <a:spLocks noGrp="1"/>
          </p:cNvSpPr>
          <p:nvPr>
            <p:ph type="body" idx="1"/>
          </p:nvPr>
        </p:nvSpPr>
        <p:spPr>
          <a:xfrm>
            <a:off x="304800" y="495300"/>
            <a:ext cx="8534400"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 Why digital forensic is required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3.7) this has </a:t>
            </a:r>
            <a:r>
              <a:rPr lang="en-US" sz="2800" b="0" i="0" u="none" dirty="0" err="1">
                <a:solidFill>
                  <a:srgbClr val="F8F8F8"/>
                </a:solidFill>
                <a:latin typeface="Times New Roman"/>
                <a:ea typeface="Times New Roman"/>
                <a:cs typeface="Times New Roman"/>
                <a:sym typeface="Times New Roman"/>
              </a:rPr>
              <a:t>laed</a:t>
            </a:r>
            <a:r>
              <a:rPr lang="en-US" sz="2800" b="0" i="0" u="none" dirty="0">
                <a:solidFill>
                  <a:srgbClr val="F8F8F8"/>
                </a:solidFill>
                <a:latin typeface="Times New Roman"/>
                <a:ea typeface="Times New Roman"/>
                <a:cs typeface="Times New Roman"/>
                <a:sym typeface="Times New Roman"/>
              </a:rPr>
              <a:t> to misuse of computer and network system giving rise </a:t>
            </a:r>
            <a:r>
              <a:rPr lang="en-US" sz="2800" b="0" i="0" u="none" dirty="0" smtClean="0">
                <a:solidFill>
                  <a:srgbClr val="F8F8F8"/>
                </a:solidFill>
                <a:latin typeface="Times New Roman"/>
                <a:ea typeface="Times New Roman"/>
                <a:cs typeface="Times New Roman"/>
                <a:sym typeface="Times New Roman"/>
              </a:rPr>
              <a:t>to </a:t>
            </a:r>
            <a:r>
              <a:rPr lang="en-US" sz="2800" b="0" i="0" u="none" dirty="0">
                <a:solidFill>
                  <a:srgbClr val="F8F8F8"/>
                </a:solidFill>
                <a:latin typeface="Times New Roman"/>
                <a:ea typeface="Times New Roman"/>
                <a:cs typeface="Times New Roman"/>
                <a:sym typeface="Times New Roman"/>
              </a:rPr>
              <a:t>cyber crime.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3.8) various methods are used to prevent </a:t>
            </a:r>
            <a:r>
              <a:rPr lang="en-US" sz="2800" b="0" i="0" u="none" dirty="0" smtClean="0">
                <a:solidFill>
                  <a:srgbClr val="F8F8F8"/>
                </a:solidFill>
                <a:latin typeface="Times New Roman"/>
                <a:ea typeface="Times New Roman"/>
                <a:cs typeface="Times New Roman"/>
                <a:sym typeface="Times New Roman"/>
              </a:rPr>
              <a:t>this, </a:t>
            </a:r>
            <a:r>
              <a:rPr lang="en-US" sz="2800" b="0" i="0" u="none" dirty="0">
                <a:solidFill>
                  <a:srgbClr val="F8F8F8"/>
                </a:solidFill>
                <a:latin typeface="Times New Roman"/>
                <a:ea typeface="Times New Roman"/>
                <a:cs typeface="Times New Roman"/>
                <a:sym typeface="Times New Roman"/>
              </a:rPr>
              <a:t>but </a:t>
            </a:r>
            <a:r>
              <a:rPr lang="en-US" sz="2800" b="0" i="0" u="none" dirty="0" err="1">
                <a:solidFill>
                  <a:srgbClr val="F8F8F8"/>
                </a:solidFill>
                <a:latin typeface="Times New Roman"/>
                <a:ea typeface="Times New Roman"/>
                <a:cs typeface="Times New Roman"/>
                <a:sym typeface="Times New Roman"/>
              </a:rPr>
              <a:t>inspite</a:t>
            </a:r>
            <a:r>
              <a:rPr lang="en-US" sz="2800" b="0" i="0" u="none" dirty="0">
                <a:solidFill>
                  <a:srgbClr val="F8F8F8"/>
                </a:solidFill>
                <a:latin typeface="Times New Roman"/>
                <a:ea typeface="Times New Roman"/>
                <a:cs typeface="Times New Roman"/>
                <a:sym typeface="Times New Roman"/>
              </a:rPr>
              <a:t> of all these cyber crimes are committed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3.9) thus it was required of a way by which these </a:t>
            </a:r>
            <a:r>
              <a:rPr lang="en-US" sz="2800" b="0" i="0" u="none" dirty="0" err="1">
                <a:solidFill>
                  <a:srgbClr val="F8F8F8"/>
                </a:solidFill>
                <a:latin typeface="Times New Roman"/>
                <a:ea typeface="Times New Roman"/>
                <a:cs typeface="Times New Roman"/>
                <a:sym typeface="Times New Roman"/>
              </a:rPr>
              <a:t>activites</a:t>
            </a:r>
            <a:r>
              <a:rPr lang="en-US" sz="2800" b="0" i="0" u="none" dirty="0">
                <a:solidFill>
                  <a:srgbClr val="F8F8F8"/>
                </a:solidFill>
                <a:latin typeface="Times New Roman"/>
                <a:ea typeface="Times New Roman"/>
                <a:cs typeface="Times New Roman"/>
                <a:sym typeface="Times New Roman"/>
              </a:rPr>
              <a:t> can be investigated so as to take legal actions related to it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3.8) this has lead to the science of digital forensic which actually involves  certain hypothesis or observational phenomena's  were the information collected on these basis is then confirmed by applying certain basis of collected proof.</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&amp;F.module2…part1…digital forensics</a:t>
            </a:r>
            <a:endParaRPr/>
          </a:p>
        </p:txBody>
      </p:sp>
      <p:sp>
        <p:nvSpPr>
          <p:cNvPr id="131" name="Google Shape;131;p20"/>
          <p:cNvSpPr txBox="1">
            <a:spLocks noGrp="1"/>
          </p:cNvSpPr>
          <p:nvPr>
            <p:ph type="body" idx="1"/>
          </p:nvPr>
        </p:nvSpPr>
        <p:spPr>
          <a:xfrm>
            <a:off x="304800" y="495300"/>
            <a:ext cx="8534400" cy="62626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4) conlusion….digital forensic</a:t>
            </a:r>
            <a:endParaRPr/>
          </a:p>
          <a:p>
            <a:pPr marL="0" marR="0" lvl="0" indent="-177800" algn="l" rtl="0">
              <a:lnSpc>
                <a:spcPct val="100000"/>
              </a:lnSpc>
              <a:spcBef>
                <a:spcPts val="560"/>
              </a:spcBef>
              <a:spcAft>
                <a:spcPts val="0"/>
              </a:spcAft>
              <a:buClr>
                <a:srgbClr val="F8F8F8"/>
              </a:buClr>
              <a:buSzPts val="2800"/>
              <a:buFont typeface="Times New Roman"/>
              <a:buAutoNum type="alphaLcParenR"/>
            </a:pPr>
            <a:r>
              <a:rPr lang="en-US" sz="2800" b="0" i="0" u="none">
                <a:solidFill>
                  <a:srgbClr val="F8F8F8"/>
                </a:solidFill>
                <a:latin typeface="Times New Roman"/>
                <a:ea typeface="Times New Roman"/>
                <a:cs typeface="Times New Roman"/>
                <a:sym typeface="Times New Roman"/>
              </a:rPr>
              <a:t>It is a brach of digital forensic science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 It comprises of</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a:t>
            </a:r>
            <a:r>
              <a:rPr lang="en-US" sz="2800" b="0" i="1" u="none">
                <a:solidFill>
                  <a:srgbClr val="F8F8F8"/>
                </a:solidFill>
                <a:latin typeface="Times New Roman"/>
                <a:ea typeface="Times New Roman"/>
                <a:cs typeface="Times New Roman"/>
                <a:sym typeface="Times New Roman"/>
              </a:rPr>
              <a:t>1)Identifying</a:t>
            </a:r>
            <a:r>
              <a:rPr lang="en-US" sz="2800" b="0" i="0" u="none">
                <a:solidFill>
                  <a:srgbClr val="F8F8F8"/>
                </a:solidFill>
                <a:latin typeface="Times New Roman"/>
                <a:ea typeface="Times New Roman"/>
                <a:cs typeface="Times New Roman"/>
                <a:sym typeface="Times New Roman"/>
              </a:rPr>
              <a:t>….right information from the right digital devices present on the crime scene or related to digital crime.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a:t>
            </a:r>
            <a:r>
              <a:rPr lang="en-US" sz="2800" b="0" i="1" u="none">
                <a:solidFill>
                  <a:srgbClr val="F8F8F8"/>
                </a:solidFill>
                <a:latin typeface="Times New Roman"/>
                <a:ea typeface="Times New Roman"/>
                <a:cs typeface="Times New Roman"/>
                <a:sym typeface="Times New Roman"/>
              </a:rPr>
              <a:t>2)Anaylise</a:t>
            </a:r>
            <a:r>
              <a:rPr lang="en-US" sz="2800" b="0" i="0" u="none">
                <a:solidFill>
                  <a:srgbClr val="F8F8F8"/>
                </a:solidFill>
                <a:latin typeface="Times New Roman"/>
                <a:ea typeface="Times New Roman"/>
                <a:cs typeface="Times New Roman"/>
                <a:sym typeface="Times New Roman"/>
              </a:rPr>
              <a:t>….to analysis the information on te basis of hypothesis so as to proceed for further in law court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b.3)</a:t>
            </a:r>
            <a:r>
              <a:rPr lang="en-US" sz="2800" b="0" i="1" u="none">
                <a:solidFill>
                  <a:srgbClr val="F8F8F8"/>
                </a:solidFill>
                <a:latin typeface="Times New Roman"/>
                <a:ea typeface="Times New Roman"/>
                <a:cs typeface="Times New Roman"/>
                <a:sym typeface="Times New Roman"/>
              </a:rPr>
              <a:t>Recover</a:t>
            </a:r>
            <a:r>
              <a:rPr lang="en-US" sz="2800" b="0" i="0" u="none">
                <a:solidFill>
                  <a:srgbClr val="F8F8F8"/>
                </a:solidFill>
                <a:latin typeface="Times New Roman"/>
                <a:ea typeface="Times New Roman"/>
                <a:cs typeface="Times New Roman"/>
                <a:sym typeface="Times New Roman"/>
              </a:rPr>
              <a:t>…..what ever data is missing should be recovered form the related devices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b.4</a:t>
            </a:r>
            <a:r>
              <a:rPr lang="en-US" sz="2800" b="0" i="1" u="none">
                <a:solidFill>
                  <a:srgbClr val="F8F8F8"/>
                </a:solidFill>
                <a:latin typeface="Times New Roman"/>
                <a:ea typeface="Times New Roman"/>
                <a:cs typeface="Times New Roman"/>
                <a:sym typeface="Times New Roman"/>
              </a:rPr>
              <a:t>)Investigate</a:t>
            </a:r>
            <a:r>
              <a:rPr lang="en-US" sz="2800" b="0" i="0" u="none">
                <a:solidFill>
                  <a:srgbClr val="F8F8F8"/>
                </a:solidFill>
                <a:latin typeface="Times New Roman"/>
                <a:ea typeface="Times New Roman"/>
                <a:cs typeface="Times New Roman"/>
                <a:sym typeface="Times New Roman"/>
              </a:rPr>
              <a:t>….it is the process of checking the data authenticity and its use in the case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 Thus use of scientic methods and justify the….</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&amp;F.module2…part1…digital forensics</a:t>
            </a:r>
            <a:endParaRPr/>
          </a:p>
        </p:txBody>
      </p:sp>
      <p:sp>
        <p:nvSpPr>
          <p:cNvPr id="137" name="Google Shape;137;p21"/>
          <p:cNvSpPr txBox="1">
            <a:spLocks noGrp="1"/>
          </p:cNvSpPr>
          <p:nvPr>
            <p:ph type="body" idx="1"/>
          </p:nvPr>
        </p:nvSpPr>
        <p:spPr>
          <a:xfrm>
            <a:off x="304800" y="495300"/>
            <a:ext cx="8534400" cy="62626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4) conlusion….digital forensic</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c)….authenticity of this scientific method used in cyber crime and data collected  by it to the court of law</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5) Rule of digital forensic…</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There are certain rules which have to be followed during investigation by the digital forensic investigator</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5.1)</a:t>
            </a:r>
            <a:r>
              <a:rPr lang="en-US" sz="2800" b="0" i="1" u="none">
                <a:solidFill>
                  <a:srgbClr val="F8F8F8"/>
                </a:solidFill>
                <a:latin typeface="Times New Roman"/>
                <a:ea typeface="Times New Roman"/>
                <a:cs typeface="Times New Roman"/>
                <a:sym typeface="Times New Roman"/>
              </a:rPr>
              <a:t>minimal handing of the original</a:t>
            </a:r>
            <a:r>
              <a:rPr lang="en-US" sz="2800" b="0" i="0" u="none">
                <a:solidFill>
                  <a:srgbClr val="F8F8F8"/>
                </a:solidFill>
                <a:latin typeface="Times New Roman"/>
                <a:ea typeface="Times New Roman"/>
                <a:cs typeface="Times New Roman"/>
                <a:sym typeface="Times New Roman"/>
              </a:rPr>
              <a:t>: as far as possible do not try of capture the data which has not changed as there is a chance that you may affect it during data handling. This data may be critical for the company or the individual whose computer device is taken for investigation.</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yBoudoir">
  <a:themeElements>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1618</Words>
  <Application>Microsoft Office PowerPoint</Application>
  <PresentationFormat>On-screen Show (4:3)</PresentationFormat>
  <Paragraphs>124</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Corsiva</vt:lpstr>
      <vt:lpstr>Times New Roman</vt:lpstr>
      <vt:lpstr>MyBoudoir</vt:lpstr>
      <vt:lpstr>EH &amp;F.module2…part1…digital forensics</vt:lpstr>
      <vt:lpstr>EH &amp;F.module2…part1…digital forensics</vt:lpstr>
      <vt:lpstr>EH &amp;F.module2…part1…digital forensics</vt:lpstr>
      <vt:lpstr>EH &amp;F.module2…part1…digital forensics</vt:lpstr>
      <vt:lpstr>EH &amp;F.module2…part1…digital forensics</vt:lpstr>
      <vt:lpstr>EH &amp;F.module2…part1…digital forensics</vt:lpstr>
      <vt:lpstr>EH &amp;F.module2…part1…digital forensics</vt:lpstr>
      <vt:lpstr>EH &amp;F.module2…part1…digital forensics</vt:lpstr>
      <vt:lpstr>EH &amp;F.module2…part1…digital forensics</vt:lpstr>
      <vt:lpstr>EH &amp;F.module2…part1…digital forensics</vt:lpstr>
      <vt:lpstr>EH &amp;F.module2…part1…digital forensics</vt:lpstr>
      <vt:lpstr>EH &amp;F.module2…part1…digital forensics</vt:lpstr>
      <vt:lpstr>EH &amp;F.module2…part1…digital forensics</vt:lpstr>
      <vt:lpstr>EH &amp;F.module2…part1…digital forensics</vt:lpstr>
      <vt:lpstr>EH &amp;F.module2…part1…digital forensics</vt:lpstr>
      <vt:lpstr>THANK YOU For A Patient Hearing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 &amp;F.module2…part1…digital forensics</dc:title>
  <dc:creator>MANOJS</dc:creator>
  <cp:lastModifiedBy>Admin</cp:lastModifiedBy>
  <cp:revision>1</cp:revision>
  <dcterms:modified xsi:type="dcterms:W3CDTF">2023-02-09T06:10:10Z</dcterms:modified>
</cp:coreProperties>
</file>