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embeddedFontLst>
    <p:embeddedFont>
      <p:font typeface="Corsiva"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0182820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79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6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013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245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8975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2432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513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523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915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18" name="Google Shape;18;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9" name="Google Shape;29;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5" name="Google Shape;35;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a:spLocks noGrp="1"/>
          </p:cNvSpPr>
          <p:nvPr>
            <p:ph type="pic" idx="2"/>
          </p:nvPr>
        </p:nvSpPr>
        <p:spPr>
          <a:xfrm>
            <a:off x="1792288" y="612775"/>
            <a:ext cx="5486400" cy="4114800"/>
          </a:xfrm>
          <a:prstGeom prst="rect">
            <a:avLst/>
          </a:prstGeom>
          <a:noFill/>
          <a:ln>
            <a:noFill/>
          </a:ln>
        </p:spPr>
      </p:sp>
      <p:sp>
        <p:nvSpPr>
          <p:cNvPr id="41" name="Google Shape;41;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2" name="Google Shape;42;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48" name="Google Shape;48;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9" name="Google Shape;49;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28600" y="114300"/>
            <a:ext cx="8815387"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&amp;F.module2…part8…incident response </a:t>
            </a:r>
            <a:endParaRPr/>
          </a:p>
        </p:txBody>
      </p:sp>
      <p:sp>
        <p:nvSpPr>
          <p:cNvPr id="95" name="Google Shape;95;p14"/>
          <p:cNvSpPr txBox="1">
            <a:spLocks noGrp="1"/>
          </p:cNvSpPr>
          <p:nvPr>
            <p:ph type="body" idx="1"/>
          </p:nvPr>
        </p:nvSpPr>
        <p:spPr>
          <a:xfrm>
            <a:off x="100012" y="457200"/>
            <a:ext cx="8815387" cy="6229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 Incident response methodology…stages/components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2.1) </a:t>
            </a:r>
            <a:r>
              <a:rPr lang="en-US" sz="2800" b="0" i="1" u="none" dirty="0">
                <a:solidFill>
                  <a:srgbClr val="F8F8F8"/>
                </a:solidFill>
                <a:latin typeface="Times New Roman"/>
                <a:ea typeface="Times New Roman"/>
                <a:cs typeface="Times New Roman"/>
                <a:sym typeface="Times New Roman"/>
              </a:rPr>
              <a:t>pre incident preparation </a:t>
            </a:r>
            <a:r>
              <a:rPr lang="en-US" sz="2800" b="0" i="0" u="none" dirty="0">
                <a:solidFill>
                  <a:srgbClr val="F8F8F8"/>
                </a:solidFill>
                <a:latin typeface="Times New Roman"/>
                <a:ea typeface="Times New Roman"/>
                <a:cs typeface="Times New Roman"/>
                <a:sym typeface="Times New Roman"/>
              </a:rPr>
              <a:t>…organization &amp; CSIRT being ready to face incident if occurs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2.2) </a:t>
            </a:r>
            <a:r>
              <a:rPr lang="en-US" sz="2800" b="0" i="1" u="none" dirty="0">
                <a:solidFill>
                  <a:srgbClr val="F8F8F8"/>
                </a:solidFill>
                <a:latin typeface="Times New Roman"/>
                <a:ea typeface="Times New Roman"/>
                <a:cs typeface="Times New Roman"/>
                <a:sym typeface="Times New Roman"/>
              </a:rPr>
              <a:t>detection of incidents </a:t>
            </a:r>
            <a:r>
              <a:rPr lang="en-US" sz="2800" b="0" i="0" u="none" dirty="0">
                <a:solidFill>
                  <a:srgbClr val="F8F8F8"/>
                </a:solidFill>
                <a:latin typeface="Times New Roman"/>
                <a:ea typeface="Times New Roman"/>
                <a:cs typeface="Times New Roman"/>
                <a:sym typeface="Times New Roman"/>
              </a:rPr>
              <a:t>….proper detection  of incident by authorized person and reporting its details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2.3) </a:t>
            </a:r>
            <a:r>
              <a:rPr lang="en-US" sz="2800" b="0" i="1" u="none" dirty="0">
                <a:solidFill>
                  <a:srgbClr val="F8F8F8"/>
                </a:solidFill>
                <a:latin typeface="Times New Roman"/>
                <a:ea typeface="Times New Roman"/>
                <a:cs typeface="Times New Roman"/>
                <a:sym typeface="Times New Roman"/>
              </a:rPr>
              <a:t>initial response </a:t>
            </a:r>
            <a:r>
              <a:rPr lang="en-US" sz="2800" b="0" i="0" u="none" dirty="0">
                <a:solidFill>
                  <a:srgbClr val="F8F8F8"/>
                </a:solidFill>
                <a:latin typeface="Times New Roman"/>
                <a:ea typeface="Times New Roman"/>
                <a:cs typeface="Times New Roman"/>
                <a:sym typeface="Times New Roman"/>
              </a:rPr>
              <a:t>…evaluate the collected information at technical and business level to evaluate losses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2.4) </a:t>
            </a:r>
            <a:r>
              <a:rPr lang="en-US" sz="2800" b="0" i="1" u="none" dirty="0">
                <a:solidFill>
                  <a:srgbClr val="F8F8F8"/>
                </a:solidFill>
                <a:latin typeface="Times New Roman"/>
                <a:ea typeface="Times New Roman"/>
                <a:cs typeface="Times New Roman"/>
                <a:sym typeface="Times New Roman"/>
              </a:rPr>
              <a:t>formulate response strategy…</a:t>
            </a:r>
            <a:endParaRPr i="1"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a)The main goal of the incident is considered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The legal, political, business and technical factors are also considered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Both these are considered to formulate the response strategy</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228600" y="114300"/>
            <a:ext cx="8815387"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&amp;F.module2…part8…incident response </a:t>
            </a:r>
            <a:endParaRPr/>
          </a:p>
        </p:txBody>
      </p:sp>
      <p:sp>
        <p:nvSpPr>
          <p:cNvPr id="101" name="Google Shape;101;p15"/>
          <p:cNvSpPr txBox="1">
            <a:spLocks noGrp="1"/>
          </p:cNvSpPr>
          <p:nvPr>
            <p:ph type="body" idx="1"/>
          </p:nvPr>
        </p:nvSpPr>
        <p:spPr>
          <a:xfrm>
            <a:off x="100012" y="457200"/>
            <a:ext cx="8815387" cy="6229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Along with these the other main points considered for strategy selection are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d.1) </a:t>
            </a:r>
            <a:r>
              <a:rPr lang="en-US" sz="2800" b="0" i="1" u="none" dirty="0">
                <a:solidFill>
                  <a:srgbClr val="F8F8F8"/>
                </a:solidFill>
                <a:latin typeface="Times New Roman"/>
                <a:ea typeface="Times New Roman"/>
                <a:cs typeface="Times New Roman"/>
                <a:sym typeface="Times New Roman"/>
              </a:rPr>
              <a:t>considering totality of the circumstances</a:t>
            </a:r>
            <a:r>
              <a:rPr lang="en-US" sz="2800" b="0" i="0" u="none" dirty="0">
                <a:solidFill>
                  <a:srgbClr val="F8F8F8"/>
                </a:solidFill>
                <a:latin typeface="Times New Roman"/>
                <a:ea typeface="Times New Roman"/>
                <a:cs typeface="Times New Roman"/>
                <a:sym typeface="Times New Roman"/>
              </a:rPr>
              <a: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 Whether to create a duplication of the computer system or weather to only create documentation has to be decided so as to formulate the response </a:t>
            </a:r>
            <a:r>
              <a:rPr lang="en-US" sz="2800" b="0" i="0" u="none" dirty="0" err="1">
                <a:solidFill>
                  <a:srgbClr val="F8F8F8"/>
                </a:solidFill>
                <a:latin typeface="Times New Roman"/>
                <a:ea typeface="Times New Roman"/>
                <a:cs typeface="Times New Roman"/>
                <a:sym typeface="Times New Roman"/>
              </a:rPr>
              <a:t>stratergy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 For this the following factors have to be considered…how critical is the affected system, how sensitive was the stolen information, is the incident know to public, what are the attackers skill and the level to which he has perpetrated in the system, what is the users downtime</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28600" y="114300"/>
            <a:ext cx="8815387"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&amp;F.module2…part8…incident response </a:t>
            </a:r>
            <a:endParaRPr/>
          </a:p>
        </p:txBody>
      </p:sp>
      <p:sp>
        <p:nvSpPr>
          <p:cNvPr id="107" name="Google Shape;107;p16"/>
          <p:cNvSpPr txBox="1">
            <a:spLocks noGrp="1"/>
          </p:cNvSpPr>
          <p:nvPr>
            <p:ph type="body" idx="1"/>
          </p:nvPr>
        </p:nvSpPr>
        <p:spPr>
          <a:xfrm>
            <a:off x="100012" y="457200"/>
            <a:ext cx="8815387" cy="6229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d.2) </a:t>
            </a:r>
            <a:r>
              <a:rPr lang="en-US" sz="2800" b="0" u="none" dirty="0">
                <a:solidFill>
                  <a:srgbClr val="F8F8F8"/>
                </a:solidFill>
                <a:latin typeface="Times New Roman"/>
                <a:ea typeface="Times New Roman"/>
                <a:cs typeface="Times New Roman"/>
                <a:sym typeface="Times New Roman"/>
              </a:rPr>
              <a:t>considering the appropriate response</a:t>
            </a:r>
            <a:r>
              <a:rPr lang="en-US" sz="2800" b="0" i="0" u="none" dirty="0">
                <a:solidFill>
                  <a:srgbClr val="F8F8F8"/>
                </a:solidFill>
                <a:latin typeface="Times New Roman"/>
                <a:ea typeface="Times New Roman"/>
                <a:cs typeface="Times New Roman"/>
                <a:sym typeface="Times New Roman"/>
              </a:rPr>
              <a: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1)The team should be able to arrive at a response </a:t>
            </a:r>
            <a:r>
              <a:rPr lang="en-US" sz="2800" b="0" i="0" u="none" dirty="0" err="1">
                <a:solidFill>
                  <a:srgbClr val="F8F8F8"/>
                </a:solidFill>
                <a:latin typeface="Times New Roman"/>
                <a:ea typeface="Times New Roman"/>
                <a:cs typeface="Times New Roman"/>
                <a:sym typeface="Times New Roman"/>
              </a:rPr>
              <a:t>stratergy</a:t>
            </a:r>
            <a:r>
              <a:rPr lang="en-US" sz="2800" b="0" i="0" u="none" dirty="0">
                <a:solidFill>
                  <a:srgbClr val="F8F8F8"/>
                </a:solidFill>
                <a:latin typeface="Times New Roman"/>
                <a:ea typeface="Times New Roman"/>
                <a:cs typeface="Times New Roman"/>
                <a:sym typeface="Times New Roman"/>
              </a:rPr>
              <a:t> which can be applied to the incident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2)The strategy should consider the objective of the organization so as to get the desired outcomes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 The strategy selected should be approved by the top management so as to meet the required business outcome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d.3) </a:t>
            </a:r>
            <a:r>
              <a:rPr lang="en-US" sz="2800" b="0" i="1" u="none" dirty="0">
                <a:solidFill>
                  <a:srgbClr val="F8F8F8"/>
                </a:solidFill>
                <a:latin typeface="Times New Roman"/>
                <a:ea typeface="Times New Roman"/>
                <a:cs typeface="Times New Roman"/>
                <a:sym typeface="Times New Roman"/>
              </a:rPr>
              <a:t>taking action</a:t>
            </a:r>
            <a:endParaRPr i="1"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1)The organization should be able to take proper disciplinary action against their employee with proper procedures</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8600" y="114300"/>
            <a:ext cx="8815387"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&amp;F.module2…part8…incident response </a:t>
            </a:r>
            <a:endParaRPr/>
          </a:p>
        </p:txBody>
      </p:sp>
      <p:sp>
        <p:nvSpPr>
          <p:cNvPr id="113" name="Google Shape;113;p17"/>
          <p:cNvSpPr txBox="1">
            <a:spLocks noGrp="1"/>
          </p:cNvSpPr>
          <p:nvPr>
            <p:ph type="body" idx="1"/>
          </p:nvPr>
        </p:nvSpPr>
        <p:spPr>
          <a:xfrm>
            <a:off x="100012" y="457200"/>
            <a:ext cx="8815387" cy="6229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d.4) </a:t>
            </a:r>
            <a:r>
              <a:rPr lang="en-US" sz="2800" b="0" i="1" u="none" dirty="0">
                <a:solidFill>
                  <a:srgbClr val="F8F8F8"/>
                </a:solidFill>
                <a:latin typeface="Times New Roman"/>
                <a:ea typeface="Times New Roman"/>
                <a:cs typeface="Times New Roman"/>
                <a:sym typeface="Times New Roman"/>
              </a:rPr>
              <a:t>legal action</a:t>
            </a:r>
            <a:r>
              <a:rPr lang="en-US" sz="2800" b="0" i="0" u="none" dirty="0">
                <a:solidFill>
                  <a:srgbClr val="F8F8F8"/>
                </a:solidFill>
                <a:latin typeface="Times New Roman"/>
                <a:ea typeface="Times New Roman"/>
                <a:cs typeface="Times New Roman"/>
                <a:sym typeface="Times New Roman"/>
              </a:rPr>
              <a: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1)If the intruder is an outsider then proper legal or civil action can be taken.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d.5) </a:t>
            </a:r>
            <a:r>
              <a:rPr lang="en-US" sz="2800" b="0" i="1" u="none" dirty="0">
                <a:solidFill>
                  <a:srgbClr val="F8F8F8"/>
                </a:solidFill>
                <a:latin typeface="Times New Roman"/>
                <a:ea typeface="Times New Roman"/>
                <a:cs typeface="Times New Roman"/>
                <a:sym typeface="Times New Roman"/>
              </a:rPr>
              <a:t>administrative action</a:t>
            </a:r>
            <a:endParaRPr i="1"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 At the management level of the organization, some administrative action can be taken as immediate discharge, leave of absence, temporary reduction in pay, public/private apology letter, withdrawal of certain advantages.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2.5</a:t>
            </a:r>
            <a:r>
              <a:rPr lang="en-US" sz="2800" b="0" i="1" u="none" dirty="0">
                <a:solidFill>
                  <a:srgbClr val="F8F8F8"/>
                </a:solidFill>
                <a:latin typeface="Times New Roman"/>
                <a:ea typeface="Times New Roman"/>
                <a:cs typeface="Times New Roman"/>
                <a:sym typeface="Times New Roman"/>
              </a:rPr>
              <a:t>) investigate the incident</a:t>
            </a:r>
            <a:endParaRPr i="1" dirty="0"/>
          </a:p>
          <a:p>
            <a:pPr marL="0" indent="0">
              <a:spcBef>
                <a:spcPts val="560"/>
              </a:spcBef>
              <a:buSzPts val="2800"/>
              <a:buNone/>
            </a:pPr>
            <a:r>
              <a:rPr lang="en-US" sz="2800" b="0" i="0" u="none" dirty="0">
                <a:solidFill>
                  <a:srgbClr val="F8F8F8"/>
                </a:solidFill>
                <a:latin typeface="Times New Roman"/>
                <a:ea typeface="Times New Roman"/>
                <a:cs typeface="Times New Roman"/>
                <a:sym typeface="Times New Roman"/>
              </a:rPr>
              <a:t>a) The incident has to be investigated based on host based evidence </a:t>
            </a:r>
            <a:r>
              <a:rPr lang="en-US" sz="2800" b="0" i="0" u="none" dirty="0" err="1">
                <a:solidFill>
                  <a:srgbClr val="F8F8F8"/>
                </a:solidFill>
                <a:latin typeface="Times New Roman"/>
                <a:ea typeface="Times New Roman"/>
                <a:cs typeface="Times New Roman"/>
                <a:sym typeface="Times New Roman"/>
              </a:rPr>
              <a:t>i.e</a:t>
            </a:r>
            <a:r>
              <a:rPr lang="en-US" sz="2800" b="0" i="0" u="none" dirty="0">
                <a:solidFill>
                  <a:srgbClr val="F8F8F8"/>
                </a:solidFill>
                <a:latin typeface="Times New Roman"/>
                <a:ea typeface="Times New Roman"/>
                <a:cs typeface="Times New Roman"/>
                <a:sym typeface="Times New Roman"/>
              </a:rPr>
              <a:t> what the host or the responsible person of the organization tells . This becomes the original evidence</a:t>
            </a:r>
            <a:endParaRPr lang="en-US" sz="2800" dirty="0"/>
          </a:p>
          <a:p>
            <a:pPr marL="0" marR="0" lvl="0" indent="0" algn="l" rtl="0">
              <a:lnSpc>
                <a:spcPct val="100000"/>
              </a:lnSpc>
              <a:spcBef>
                <a:spcPts val="560"/>
              </a:spcBef>
              <a:spcAft>
                <a:spcPts val="0"/>
              </a:spcAft>
              <a:buClr>
                <a:srgbClr val="F8F8F8"/>
              </a:buClr>
              <a:buSzPts val="2800"/>
              <a:buFont typeface="Times New Roman"/>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28600" y="114300"/>
            <a:ext cx="8815387" cy="26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&amp;F.module2…part8…incident response </a:t>
            </a:r>
            <a:endParaRPr/>
          </a:p>
        </p:txBody>
      </p:sp>
      <p:sp>
        <p:nvSpPr>
          <p:cNvPr id="119" name="Google Shape;119;p18"/>
          <p:cNvSpPr txBox="1">
            <a:spLocks noGrp="1"/>
          </p:cNvSpPr>
          <p:nvPr>
            <p:ph type="body" idx="1"/>
          </p:nvPr>
        </p:nvSpPr>
        <p:spPr>
          <a:xfrm>
            <a:off x="100012" y="381000"/>
            <a:ext cx="8815387" cy="6305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Then the network based evidence and other evidence gathered by traditional ways like non technical investigation</a:t>
            </a:r>
            <a:endParaRPr lang="en-US"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The investigation is based </a:t>
            </a:r>
            <a:r>
              <a:rPr lang="en-US" sz="2800" b="0" i="0" u="none" dirty="0" err="1">
                <a:solidFill>
                  <a:srgbClr val="F8F8F8"/>
                </a:solidFill>
                <a:latin typeface="Times New Roman"/>
                <a:ea typeface="Times New Roman"/>
                <a:cs typeface="Times New Roman"/>
                <a:sym typeface="Times New Roman"/>
              </a:rPr>
              <a:t>on,who</a:t>
            </a:r>
            <a:r>
              <a:rPr lang="en-US" sz="2800" b="0" i="0" u="none" dirty="0">
                <a:solidFill>
                  <a:srgbClr val="F8F8F8"/>
                </a:solidFill>
                <a:latin typeface="Times New Roman"/>
                <a:ea typeface="Times New Roman"/>
                <a:cs typeface="Times New Roman"/>
                <a:sym typeface="Times New Roman"/>
              </a:rPr>
              <a:t> is the culprit, what is affected, how </a:t>
            </a:r>
            <a:r>
              <a:rPr lang="en-US" sz="2800" b="0" i="0" u="none" dirty="0" err="1">
                <a:solidFill>
                  <a:srgbClr val="F8F8F8"/>
                </a:solidFill>
                <a:latin typeface="Times New Roman"/>
                <a:ea typeface="Times New Roman"/>
                <a:cs typeface="Times New Roman"/>
                <a:sym typeface="Times New Roman"/>
              </a:rPr>
              <a:t>how</a:t>
            </a:r>
            <a:r>
              <a:rPr lang="en-US" sz="2800" b="0" i="0" u="none" dirty="0">
                <a:solidFill>
                  <a:srgbClr val="F8F8F8"/>
                </a:solidFill>
                <a:latin typeface="Times New Roman"/>
                <a:ea typeface="Times New Roman"/>
                <a:cs typeface="Times New Roman"/>
                <a:sym typeface="Times New Roman"/>
              </a:rPr>
              <a:t> and how much are the losses and why </a:t>
            </a:r>
            <a:r>
              <a:rPr lang="en-US" sz="2800" b="0" i="0" u="none" dirty="0" err="1">
                <a:solidFill>
                  <a:srgbClr val="F8F8F8"/>
                </a:solidFill>
                <a:latin typeface="Times New Roman"/>
                <a:ea typeface="Times New Roman"/>
                <a:cs typeface="Times New Roman"/>
                <a:sym typeface="Times New Roman"/>
              </a:rPr>
              <a:t>te</a:t>
            </a:r>
            <a:r>
              <a:rPr lang="en-US" sz="2800" b="0" i="0" u="none" dirty="0">
                <a:solidFill>
                  <a:srgbClr val="F8F8F8"/>
                </a:solidFill>
                <a:latin typeface="Times New Roman"/>
                <a:ea typeface="Times New Roman"/>
                <a:cs typeface="Times New Roman"/>
                <a:sym typeface="Times New Roman"/>
              </a:rPr>
              <a:t> incident has occurred.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Basically its two phases are data collection and forensic analysis. The data collection is gathering the data or information from all the available  sources and the second phases justifies as how this can stand as evidence in court of law</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8600" y="114300"/>
            <a:ext cx="8815387" cy="26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&amp;F.module2…part8…incident response </a:t>
            </a:r>
            <a:endParaRPr/>
          </a:p>
        </p:txBody>
      </p:sp>
      <p:sp>
        <p:nvSpPr>
          <p:cNvPr id="125" name="Google Shape;125;p19"/>
          <p:cNvSpPr txBox="1">
            <a:spLocks noGrp="1"/>
          </p:cNvSpPr>
          <p:nvPr>
            <p:ph type="body" idx="1"/>
          </p:nvPr>
        </p:nvSpPr>
        <p:spPr>
          <a:xfrm>
            <a:off x="100012" y="381000"/>
            <a:ext cx="8815387" cy="6305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2.6) </a:t>
            </a:r>
            <a:r>
              <a:rPr lang="en-US" sz="2800" b="0" i="1" u="none" dirty="0">
                <a:solidFill>
                  <a:srgbClr val="F8F8F8"/>
                </a:solidFill>
                <a:latin typeface="Times New Roman"/>
                <a:ea typeface="Times New Roman"/>
                <a:cs typeface="Times New Roman"/>
                <a:sym typeface="Times New Roman"/>
              </a:rPr>
              <a:t>Reporting…</a:t>
            </a:r>
            <a:endParaRPr i="1"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 This is the most important part as what is observed </a:t>
            </a:r>
            <a:r>
              <a:rPr lang="en-US" sz="2800" b="0" i="0" u="none" dirty="0" err="1">
                <a:solidFill>
                  <a:srgbClr val="F8F8F8"/>
                </a:solidFill>
                <a:latin typeface="Times New Roman"/>
                <a:ea typeface="Times New Roman"/>
                <a:cs typeface="Times New Roman"/>
                <a:sym typeface="Times New Roman"/>
              </a:rPr>
              <a:t>anaylised</a:t>
            </a:r>
            <a:r>
              <a:rPr lang="en-US" sz="2800" b="0" i="0" u="none" dirty="0">
                <a:solidFill>
                  <a:srgbClr val="F8F8F8"/>
                </a:solidFill>
                <a:latin typeface="Times New Roman"/>
                <a:ea typeface="Times New Roman"/>
                <a:cs typeface="Times New Roman"/>
                <a:sym typeface="Times New Roman"/>
              </a:rPr>
              <a:t> and understood has to be presented precisely in legal language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a:t>
            </a:r>
            <a:r>
              <a:rPr lang="en-US" sz="2800" b="0" i="1" u="none" dirty="0">
                <a:solidFill>
                  <a:srgbClr val="F8F8F8"/>
                </a:solidFill>
                <a:latin typeface="Times New Roman"/>
                <a:ea typeface="Times New Roman"/>
                <a:cs typeface="Times New Roman"/>
                <a:sym typeface="Times New Roman"/>
              </a:rPr>
              <a:t>Some guidelines related to reporting are</a:t>
            </a:r>
            <a:endParaRPr i="1"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b.1) document </a:t>
            </a:r>
            <a:r>
              <a:rPr lang="en-US" sz="2800" b="0" i="1" u="none" dirty="0">
                <a:solidFill>
                  <a:srgbClr val="F8F8F8"/>
                </a:solidFill>
                <a:latin typeface="Times New Roman"/>
                <a:ea typeface="Times New Roman"/>
                <a:cs typeface="Times New Roman"/>
                <a:sym typeface="Times New Roman"/>
              </a:rPr>
              <a:t>immediately</a:t>
            </a:r>
            <a:r>
              <a:rPr lang="en-US" sz="2800" b="0" i="0" u="none" dirty="0">
                <a:solidFill>
                  <a:srgbClr val="F8F8F8"/>
                </a:solidFill>
                <a:latin typeface="Times New Roman"/>
                <a:ea typeface="Times New Roman"/>
                <a:cs typeface="Times New Roman"/>
                <a:sym typeface="Times New Roman"/>
              </a:rPr>
              <a:t>: what ever finding are </a:t>
            </a:r>
            <a:r>
              <a:rPr lang="en-US" sz="2800" b="0" i="0" u="none" dirty="0" err="1">
                <a:solidFill>
                  <a:srgbClr val="F8F8F8"/>
                </a:solidFill>
                <a:latin typeface="Times New Roman"/>
                <a:ea typeface="Times New Roman"/>
                <a:cs typeface="Times New Roman"/>
                <a:sym typeface="Times New Roman"/>
              </a:rPr>
              <a:t>fanalized</a:t>
            </a:r>
            <a:r>
              <a:rPr lang="en-US" sz="2800" b="0" i="0" u="none" dirty="0">
                <a:solidFill>
                  <a:srgbClr val="F8F8F8"/>
                </a:solidFill>
                <a:latin typeface="Times New Roman"/>
                <a:ea typeface="Times New Roman"/>
                <a:cs typeface="Times New Roman"/>
                <a:sym typeface="Times New Roman"/>
              </a:rPr>
              <a:t> should be documented as early as possible so as to ensure that the investigated information reached clearly and perfectly I the document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b.2) </a:t>
            </a:r>
            <a:r>
              <a:rPr lang="en-US" sz="2800" b="0" i="1" u="none" dirty="0">
                <a:solidFill>
                  <a:srgbClr val="F8F8F8"/>
                </a:solidFill>
                <a:latin typeface="Times New Roman"/>
                <a:ea typeface="Times New Roman"/>
                <a:cs typeface="Times New Roman"/>
                <a:sym typeface="Times New Roman"/>
              </a:rPr>
              <a:t>write concisely and clearly</a:t>
            </a:r>
            <a:r>
              <a:rPr lang="en-US" sz="2800" b="0" i="0" u="none" dirty="0">
                <a:solidFill>
                  <a:srgbClr val="F8F8F8"/>
                </a:solidFill>
                <a:latin typeface="Times New Roman"/>
                <a:ea typeface="Times New Roman"/>
                <a:cs typeface="Times New Roman"/>
                <a:sym typeface="Times New Roman"/>
              </a:rPr>
              <a:t>: the writing should be in a disciplined and organized manner. The language used should be with required legal terms for its standing in the court.</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28600" y="114300"/>
            <a:ext cx="8815387" cy="26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&amp;F.module2…part8…incident response </a:t>
            </a:r>
            <a:endParaRPr/>
          </a:p>
        </p:txBody>
      </p:sp>
      <p:sp>
        <p:nvSpPr>
          <p:cNvPr id="131" name="Google Shape;131;p20"/>
          <p:cNvSpPr txBox="1">
            <a:spLocks noGrp="1"/>
          </p:cNvSpPr>
          <p:nvPr>
            <p:ph type="body" idx="1"/>
          </p:nvPr>
        </p:nvSpPr>
        <p:spPr>
          <a:xfrm>
            <a:off x="100012" y="381000"/>
            <a:ext cx="8815387" cy="6305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b.3) </a:t>
            </a:r>
            <a:r>
              <a:rPr lang="en-US" sz="2800" b="0" i="1" u="none" dirty="0">
                <a:solidFill>
                  <a:srgbClr val="F8F8F8"/>
                </a:solidFill>
                <a:latin typeface="Times New Roman"/>
                <a:ea typeface="Times New Roman"/>
                <a:cs typeface="Times New Roman"/>
                <a:sym typeface="Times New Roman"/>
              </a:rPr>
              <a:t>use a standard format</a:t>
            </a:r>
            <a:r>
              <a:rPr lang="en-US" sz="2800" b="0" i="0" u="none" dirty="0">
                <a:solidFill>
                  <a:srgbClr val="F8F8F8"/>
                </a:solidFill>
                <a:latin typeface="Times New Roman"/>
                <a:ea typeface="Times New Roman"/>
                <a:cs typeface="Times New Roman"/>
                <a:sym typeface="Times New Roman"/>
              </a:rPr>
              <a:t>: the same legal and accepted form must be used every where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b.4) </a:t>
            </a:r>
            <a:r>
              <a:rPr lang="en-US" sz="2800" b="0" i="1" u="none" dirty="0">
                <a:solidFill>
                  <a:srgbClr val="F8F8F8"/>
                </a:solidFill>
                <a:latin typeface="Times New Roman"/>
                <a:ea typeface="Times New Roman"/>
                <a:cs typeface="Times New Roman"/>
                <a:sym typeface="Times New Roman"/>
              </a:rPr>
              <a:t>use editor</a:t>
            </a:r>
            <a:r>
              <a:rPr lang="en-US" sz="2800" b="0" i="0" u="none" dirty="0">
                <a:solidFill>
                  <a:srgbClr val="F8F8F8"/>
                </a:solidFill>
                <a:latin typeface="Times New Roman"/>
                <a:ea typeface="Times New Roman"/>
                <a:cs typeface="Times New Roman"/>
                <a:sym typeface="Times New Roman"/>
              </a:rPr>
              <a:t>: employ technical editor to convert your documentation into the required legal document. Use people  who are non technical so that they covert precisely with changing any meaning of the statements documented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2.7) </a:t>
            </a:r>
            <a:r>
              <a:rPr lang="en-US" sz="2800" b="0" i="1" u="none" dirty="0">
                <a:solidFill>
                  <a:srgbClr val="F8F8F8"/>
                </a:solidFill>
                <a:latin typeface="Times New Roman"/>
                <a:ea typeface="Times New Roman"/>
                <a:cs typeface="Times New Roman"/>
                <a:sym typeface="Times New Roman"/>
              </a:rPr>
              <a:t>resolution</a:t>
            </a:r>
            <a:r>
              <a:rPr lang="en-US" sz="2800" b="0" i="0" u="none" dirty="0">
                <a:solidFill>
                  <a:srgbClr val="F8F8F8"/>
                </a:solidFill>
                <a:latin typeface="Times New Roman"/>
                <a:ea typeface="Times New Roman"/>
                <a:cs typeface="Times New Roman"/>
                <a:sym typeface="Times New Roman"/>
              </a:rPr>
              <a:t>: to solve the incident problem by giving proper solution business wise, system wise, technology wise and network wise. It also aims to restore the system back to its original state of hardware, software and data.</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28600" y="114300"/>
            <a:ext cx="8815387" cy="26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&amp;F.module2…part8…incident response </a:t>
            </a:r>
            <a:endParaRPr/>
          </a:p>
        </p:txBody>
      </p:sp>
      <p:sp>
        <p:nvSpPr>
          <p:cNvPr id="137" name="Google Shape;137;p21"/>
          <p:cNvSpPr txBox="1">
            <a:spLocks noGrp="1"/>
          </p:cNvSpPr>
          <p:nvPr>
            <p:ph type="body" idx="1"/>
          </p:nvPr>
        </p:nvSpPr>
        <p:spPr>
          <a:xfrm>
            <a:off x="100012" y="381000"/>
            <a:ext cx="8815387" cy="6305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 Role of CSIRT…</a:t>
            </a: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 </a:t>
            </a:r>
            <a:r>
              <a:rPr lang="en-US" sz="2800" b="0" i="1" u="none" dirty="0">
                <a:solidFill>
                  <a:srgbClr val="F8F8F8"/>
                </a:solidFill>
                <a:latin typeface="Times New Roman"/>
                <a:ea typeface="Times New Roman"/>
                <a:cs typeface="Times New Roman"/>
                <a:sym typeface="Times New Roman"/>
              </a:rPr>
              <a:t>Forming a team</a:t>
            </a:r>
            <a:r>
              <a:rPr lang="en-US" sz="2800" b="0" i="0" u="none" dirty="0">
                <a:solidFill>
                  <a:srgbClr val="F8F8F8"/>
                </a:solidFill>
                <a:latin typeface="Times New Roman"/>
                <a:ea typeface="Times New Roman"/>
                <a:cs typeface="Times New Roman"/>
                <a:sym typeface="Times New Roman"/>
              </a:rPr>
              <a:t>….selection as per qualification and requirements, providing required training, resources, team upgradation, team feedback </a:t>
            </a:r>
            <a:r>
              <a:rPr lang="en-US" sz="2800" b="0" i="0" u="none" dirty="0" err="1">
                <a:solidFill>
                  <a:srgbClr val="F8F8F8"/>
                </a:solidFill>
                <a:latin typeface="Times New Roman"/>
                <a:ea typeface="Times New Roman"/>
                <a:cs typeface="Times New Roman"/>
                <a:sym typeface="Times New Roman"/>
              </a:rPr>
              <a:t>ect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Policies, strategies, techniques selection, method adoption, tools availability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a:t>
            </a:r>
            <a:r>
              <a:rPr lang="en-US" sz="2800" b="0" i="1" u="none" dirty="0">
                <a:solidFill>
                  <a:srgbClr val="F8F8F8"/>
                </a:solidFill>
                <a:latin typeface="Times New Roman"/>
                <a:ea typeface="Times New Roman"/>
                <a:cs typeface="Times New Roman"/>
                <a:sym typeface="Times New Roman"/>
              </a:rPr>
              <a:t>Work culture</a:t>
            </a:r>
            <a:r>
              <a:rPr lang="en-US" sz="2800" b="0" i="0" u="none" dirty="0">
                <a:solidFill>
                  <a:srgbClr val="F8F8F8"/>
                </a:solidFill>
                <a:latin typeface="Times New Roman"/>
                <a:ea typeface="Times New Roman"/>
                <a:cs typeface="Times New Roman"/>
                <a:sym typeface="Times New Roman"/>
              </a:rPr>
              <a:t>….defining work scope and authority limits, establishing coordination among members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a:t>
            </a:r>
            <a:r>
              <a:rPr lang="en-US" sz="2800" b="0" u="none" dirty="0">
                <a:solidFill>
                  <a:srgbClr val="F8F8F8"/>
                </a:solidFill>
                <a:latin typeface="Times New Roman"/>
                <a:ea typeface="Times New Roman"/>
                <a:cs typeface="Times New Roman"/>
                <a:sym typeface="Times New Roman"/>
              </a:rPr>
              <a:t>planning</a:t>
            </a:r>
            <a:r>
              <a:rPr lang="en-US" sz="2800" b="0" i="0" u="none" dirty="0">
                <a:solidFill>
                  <a:srgbClr val="F8F8F8"/>
                </a:solidFill>
                <a:latin typeface="Times New Roman"/>
                <a:ea typeface="Times New Roman"/>
                <a:cs typeface="Times New Roman"/>
                <a:sym typeface="Times New Roman"/>
              </a:rPr>
              <a:t>…defining and documenting the process, recording and record keeping, identifying and transporting the evidence, storing the evidence, making its copes as per required.</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143" name="Google Shape;143;p22"/>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144" name="Google Shape;144;p22"/>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9</a:t>
            </a:fld>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893</Words>
  <Application>Microsoft Office PowerPoint</Application>
  <PresentationFormat>On-screen Show (4:3)</PresentationFormat>
  <Paragraphs>52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Corsiva</vt:lpstr>
      <vt:lpstr>Times New Roman</vt:lpstr>
      <vt:lpstr>Arial</vt:lpstr>
      <vt:lpstr>MyBoudoir</vt:lpstr>
      <vt:lpstr>EH &amp;F.module2…part8…incident response </vt:lpstr>
      <vt:lpstr>EH &amp;F.module2…part8…incident response </vt:lpstr>
      <vt:lpstr>EH &amp;F.module2…part8…incident response </vt:lpstr>
      <vt:lpstr>EH &amp;F.module2…part8…incident response </vt:lpstr>
      <vt:lpstr>EH &amp;F.module2…part8…incident response </vt:lpstr>
      <vt:lpstr>EH &amp;F.module2…part8…incident response </vt:lpstr>
      <vt:lpstr>EH &amp;F.module2…part8…incident response </vt:lpstr>
      <vt:lpstr>EH &amp;F.module2…part8…incident response </vt:lpstr>
      <vt:lpstr>THANK YOU For A Patient Hearing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 &amp;F.module2…part8…incident Response</dc:title>
  <dc:creator>MANOJS</dc:creator>
  <cp:lastModifiedBy>Sakshi Patil</cp:lastModifiedBy>
  <cp:revision>2</cp:revision>
  <dcterms:modified xsi:type="dcterms:W3CDTF">2023-03-24T12:32:53Z</dcterms:modified>
</cp:coreProperties>
</file>