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0C9F96-534F-434C-BF72-A96D992B463A}">
  <a:tblStyle styleId="{440C9F96-534F-434C-BF72-A96D992B463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regular.fntdata"/><Relationship Id="rId25" Type="http://schemas.openxmlformats.org/officeDocument/2006/relationships/slide" Target="slides/slide19.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2bc363dc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2bc363dc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2bc363dc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2bc363dc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2bc363dc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82bc363dc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82bc363dc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82bc363dc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82bc363dc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82bc363dc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82bc363dc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82bc363dc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82bc363dc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82bc363dc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2bc363dc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82bc363dc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2bc363dc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82bc363dc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2bc363dc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82bc363dc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2bc363d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2bc363d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2bc363d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2bc363d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2bc363d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2bc363d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2bc363dc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2bc363dc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82bc363dc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82bc363dc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2bc363dc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2bc363dc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82bc363dc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82bc363dc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82bc363dc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2bc363dc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shopify.com/retail/contactless-payments" TargetMode="External"/><Relationship Id="rId4" Type="http://schemas.openxmlformats.org/officeDocument/2006/relationships/hyperlink" Target="https://www.businessinsider.com/warehouse-rents-are-rising-amazon-industrial-real-estate-2022-4" TargetMode="External"/><Relationship Id="rId5" Type="http://schemas.openxmlformats.org/officeDocument/2006/relationships/hyperlink" Target="https://www.media.mit.edu/projects/wireless-sensing-for-drones-agile-robots-robotics/over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shopify.com/retail/cycle-coun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amazon.com/b?ie=UTF8&amp;node=1600858901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984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600"/>
              <a:t>Protocols in IoT</a:t>
            </a:r>
            <a:endParaRPr b="1" sz="3600"/>
          </a:p>
        </p:txBody>
      </p:sp>
      <p:sp>
        <p:nvSpPr>
          <p:cNvPr id="55" name="Google Shape;55;p13"/>
          <p:cNvSpPr txBox="1"/>
          <p:nvPr>
            <p:ph idx="1" type="subTitle"/>
          </p:nvPr>
        </p:nvSpPr>
        <p:spPr>
          <a:xfrm>
            <a:off x="311700" y="2300725"/>
            <a:ext cx="8520600" cy="792600"/>
          </a:xfrm>
          <a:prstGeom prst="rect">
            <a:avLst/>
          </a:prstGeom>
        </p:spPr>
        <p:txBody>
          <a:bodyPr anchorCtr="0" anchor="t" bIns="91425" lIns="91425" spcFirstLastPara="1" rIns="91425" wrap="square" tIns="91425">
            <a:noAutofit/>
          </a:bodyPr>
          <a:lstStyle/>
          <a:p>
            <a:pPr indent="-361950" lvl="0" marL="457200" marR="112395" rtl="0" algn="just">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RFID and NFC (Near-Field Communication), </a:t>
            </a:r>
            <a:endParaRPr sz="2100">
              <a:solidFill>
                <a:schemeClr val="dk1"/>
              </a:solidFill>
              <a:latin typeface="Times New Roman"/>
              <a:ea typeface="Times New Roman"/>
              <a:cs typeface="Times New Roman"/>
              <a:sym typeface="Times New Roman"/>
            </a:endParaRPr>
          </a:p>
          <a:p>
            <a:pPr indent="-361950" lvl="0" marL="457200" marR="112395" rtl="0" algn="just">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Bluetooth Low Energy (BLE) roles, </a:t>
            </a:r>
            <a:endParaRPr sz="2100">
              <a:solidFill>
                <a:schemeClr val="dk1"/>
              </a:solidFill>
              <a:latin typeface="Times New Roman"/>
              <a:ea typeface="Times New Roman"/>
              <a:cs typeface="Times New Roman"/>
              <a:sym typeface="Times New Roman"/>
            </a:endParaRPr>
          </a:p>
          <a:p>
            <a:pPr indent="-361950" lvl="0" marL="457200" marR="112395" rtl="0" algn="just">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LiFi, </a:t>
            </a:r>
            <a:endParaRPr sz="2100">
              <a:solidFill>
                <a:schemeClr val="dk1"/>
              </a:solidFill>
              <a:latin typeface="Times New Roman"/>
              <a:ea typeface="Times New Roman"/>
              <a:cs typeface="Times New Roman"/>
              <a:sym typeface="Times New Roman"/>
            </a:endParaRPr>
          </a:p>
          <a:p>
            <a:pPr indent="-361950" lvl="0" marL="457200" marR="112395" rtl="0" algn="just">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WPAN std : 802.15 standards: Bluetooth, IEEE 802.15.4.0</a:t>
            </a:r>
            <a:endParaRPr sz="2100">
              <a:solidFill>
                <a:schemeClr val="dk1"/>
              </a:solidFill>
              <a:latin typeface="Times New Roman"/>
              <a:ea typeface="Times New Roman"/>
              <a:cs typeface="Times New Roman"/>
              <a:sym typeface="Times New Roman"/>
            </a:endParaRPr>
          </a:p>
          <a:p>
            <a:pPr indent="0" lvl="0" marL="457200" marR="112395" rtl="0" algn="just">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12175"/>
            <a:ext cx="8520600" cy="572700"/>
          </a:xfrm>
          <a:prstGeom prst="rect">
            <a:avLst/>
          </a:prstGeom>
        </p:spPr>
        <p:txBody>
          <a:bodyPr anchorCtr="0" anchor="t" bIns="91425" lIns="91425" spcFirstLastPara="1" rIns="91425" wrap="square" tIns="91425">
            <a:normAutofit/>
          </a:bodyPr>
          <a:lstStyle/>
          <a:p>
            <a:pPr indent="0" lvl="0" marL="0" rtl="0" algn="l">
              <a:lnSpc>
                <a:spcPct val="133333"/>
              </a:lnSpc>
              <a:spcBef>
                <a:spcPts val="2300"/>
              </a:spcBef>
              <a:spcAft>
                <a:spcPts val="2200"/>
              </a:spcAft>
              <a:buNone/>
            </a:pPr>
            <a:r>
              <a:rPr b="1" lang="en" sz="2400">
                <a:solidFill>
                  <a:srgbClr val="212326"/>
                </a:solidFill>
                <a:latin typeface="Times New Roman"/>
                <a:ea typeface="Times New Roman"/>
                <a:cs typeface="Times New Roman"/>
                <a:sym typeface="Times New Roman"/>
              </a:rPr>
              <a:t>Uses of RFID technology</a:t>
            </a:r>
            <a:endParaRPr b="1" sz="2400">
              <a:latin typeface="Times New Roman"/>
              <a:ea typeface="Times New Roman"/>
              <a:cs typeface="Times New Roman"/>
              <a:sym typeface="Times New Roman"/>
            </a:endParaRPr>
          </a:p>
        </p:txBody>
      </p:sp>
      <p:sp>
        <p:nvSpPr>
          <p:cNvPr id="110" name="Google Shape;110;p22"/>
          <p:cNvSpPr txBox="1"/>
          <p:nvPr>
            <p:ph idx="1" type="body"/>
          </p:nvPr>
        </p:nvSpPr>
        <p:spPr>
          <a:xfrm>
            <a:off x="311700" y="619075"/>
            <a:ext cx="8520600" cy="3416400"/>
          </a:xfrm>
          <a:prstGeom prst="rect">
            <a:avLst/>
          </a:prstGeom>
        </p:spPr>
        <p:txBody>
          <a:bodyPr anchorCtr="0" anchor="t" bIns="91425" lIns="91425" spcFirstLastPara="1" rIns="91425" wrap="square" tIns="91425">
            <a:noAutofit/>
          </a:bodyPr>
          <a:lstStyle/>
          <a:p>
            <a:pPr indent="-355600" lvl="0" marL="457200" rtl="0" algn="just">
              <a:lnSpc>
                <a:spcPct val="100000"/>
              </a:lnSpc>
              <a:spcBef>
                <a:spcPts val="0"/>
              </a:spcBef>
              <a:spcAft>
                <a:spcPts val="0"/>
              </a:spcAft>
              <a:buClr>
                <a:srgbClr val="212326"/>
              </a:buClr>
              <a:buSzPts val="2000"/>
              <a:buChar char="●"/>
            </a:pPr>
            <a:r>
              <a:rPr b="1" lang="en" sz="2000">
                <a:solidFill>
                  <a:srgbClr val="212326"/>
                </a:solidFill>
                <a:latin typeface="Times New Roman"/>
                <a:ea typeface="Times New Roman"/>
                <a:cs typeface="Times New Roman"/>
                <a:sym typeface="Times New Roman"/>
              </a:rPr>
              <a:t>Offer contactless payments. </a:t>
            </a:r>
            <a:r>
              <a:rPr lang="en" sz="2000" u="sng">
                <a:solidFill>
                  <a:srgbClr val="008060"/>
                </a:solidFill>
                <a:latin typeface="Times New Roman"/>
                <a:ea typeface="Times New Roman"/>
                <a:cs typeface="Times New Roman"/>
                <a:sym typeface="Times New Roman"/>
                <a:hlinkClick r:id="rId3">
                  <a:extLst>
                    <a:ext uri="{A12FA001-AC4F-418D-AE19-62706E023703}">
                      <ahyp:hlinkClr val="tx"/>
                    </a:ext>
                  </a:extLst>
                </a:hlinkClick>
              </a:rPr>
              <a:t>Contactless payments</a:t>
            </a:r>
            <a:r>
              <a:rPr lang="en" sz="2000">
                <a:solidFill>
                  <a:srgbClr val="212326"/>
                </a:solidFill>
                <a:latin typeface="Times New Roman"/>
                <a:ea typeface="Times New Roman"/>
                <a:cs typeface="Times New Roman"/>
                <a:sym typeface="Times New Roman"/>
              </a:rPr>
              <a:t> are any transaction completed using a mobile phone, a contactless-enabled debit or credit card, or a key fob. Once a customer is done shopping, they can walk through an RFID checkout, verify their identity using biometric scanners, and pay for items.</a:t>
            </a:r>
            <a:endParaRPr sz="2000">
              <a:solidFill>
                <a:srgbClr val="212326"/>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212326"/>
              </a:buClr>
              <a:buSzPts val="2000"/>
              <a:buChar char="●"/>
            </a:pPr>
            <a:r>
              <a:rPr b="1" lang="en" sz="2000">
                <a:solidFill>
                  <a:srgbClr val="212326"/>
                </a:solidFill>
                <a:latin typeface="Times New Roman"/>
                <a:ea typeface="Times New Roman"/>
                <a:cs typeface="Times New Roman"/>
                <a:sym typeface="Times New Roman"/>
              </a:rPr>
              <a:t>Assist stock-picking. </a:t>
            </a:r>
            <a:r>
              <a:rPr lang="en" sz="2000">
                <a:solidFill>
                  <a:srgbClr val="212326"/>
                </a:solidFill>
                <a:latin typeface="Times New Roman"/>
                <a:ea typeface="Times New Roman"/>
                <a:cs typeface="Times New Roman"/>
                <a:sym typeface="Times New Roman"/>
              </a:rPr>
              <a:t>Warehouse rents </a:t>
            </a:r>
            <a:r>
              <a:rPr lang="en" sz="2000" u="sng">
                <a:solidFill>
                  <a:srgbClr val="008060"/>
                </a:solidFill>
                <a:latin typeface="Times New Roman"/>
                <a:ea typeface="Times New Roman"/>
                <a:cs typeface="Times New Roman"/>
                <a:sym typeface="Times New Roman"/>
                <a:hlinkClick r:id="rId4">
                  <a:extLst>
                    <a:ext uri="{A12FA001-AC4F-418D-AE19-62706E023703}">
                      <ahyp:hlinkClr val="tx"/>
                    </a:ext>
                  </a:extLst>
                </a:hlinkClick>
              </a:rPr>
              <a:t>increased by 12%</a:t>
            </a:r>
            <a:r>
              <a:rPr lang="en" sz="2000">
                <a:solidFill>
                  <a:srgbClr val="212326"/>
                </a:solidFill>
                <a:latin typeface="Times New Roman"/>
                <a:ea typeface="Times New Roman"/>
                <a:cs typeface="Times New Roman"/>
                <a:sym typeface="Times New Roman"/>
              </a:rPr>
              <a:t> in 2022. Advancements in technology mean retailers can store goods vertically, rather than horizontally, and RFID technology can help with stock-picking. </a:t>
            </a:r>
            <a:r>
              <a:rPr lang="en" sz="2000" u="sng">
                <a:solidFill>
                  <a:srgbClr val="008060"/>
                </a:solidFill>
                <a:latin typeface="Times New Roman"/>
                <a:ea typeface="Times New Roman"/>
                <a:cs typeface="Times New Roman"/>
                <a:sym typeface="Times New Roman"/>
                <a:hlinkClick r:id="rId5">
                  <a:extLst>
                    <a:ext uri="{A12FA001-AC4F-418D-AE19-62706E023703}">
                      <ahyp:hlinkClr val="tx"/>
                    </a:ext>
                  </a:extLst>
                </a:hlinkClick>
              </a:rPr>
              <a:t>RFly</a:t>
            </a:r>
            <a:r>
              <a:rPr lang="en" sz="2000">
                <a:solidFill>
                  <a:srgbClr val="212326"/>
                </a:solidFill>
                <a:latin typeface="Times New Roman"/>
                <a:ea typeface="Times New Roman"/>
                <a:cs typeface="Times New Roman"/>
                <a:sym typeface="Times New Roman"/>
              </a:rPr>
              <a:t>, for example, created a drone that scans RFID tags and locates products inside a warehouse. If the item is stacked on a high shelf, the drone will collect it. </a:t>
            </a:r>
            <a:endParaRPr sz="2000">
              <a:solidFill>
                <a:srgbClr val="212326"/>
              </a:solidFill>
              <a:latin typeface="Times New Roman"/>
              <a:ea typeface="Times New Roman"/>
              <a:cs typeface="Times New Roman"/>
              <a:sym typeface="Times New Roman"/>
            </a:endParaRPr>
          </a:p>
          <a:p>
            <a:pPr indent="0" lvl="0" marL="0" rtl="0" algn="just">
              <a:lnSpc>
                <a:spcPct val="100000"/>
              </a:lnSpc>
              <a:spcBef>
                <a:spcPts val="2800"/>
              </a:spcBef>
              <a:spcAft>
                <a:spcPts val="12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12175"/>
            <a:ext cx="8520600" cy="572700"/>
          </a:xfrm>
          <a:prstGeom prst="rect">
            <a:avLst/>
          </a:prstGeom>
        </p:spPr>
        <p:txBody>
          <a:bodyPr anchorCtr="0" anchor="t" bIns="91425" lIns="91425" spcFirstLastPara="1" rIns="91425" wrap="square" tIns="91425">
            <a:normAutofit/>
          </a:bodyPr>
          <a:lstStyle/>
          <a:p>
            <a:pPr indent="0" lvl="0" marL="0" rtl="0" algn="l">
              <a:lnSpc>
                <a:spcPct val="133333"/>
              </a:lnSpc>
              <a:spcBef>
                <a:spcPts val="2300"/>
              </a:spcBef>
              <a:spcAft>
                <a:spcPts val="2200"/>
              </a:spcAft>
              <a:buNone/>
            </a:pPr>
            <a:r>
              <a:rPr b="1" lang="en" sz="2400">
                <a:solidFill>
                  <a:srgbClr val="212326"/>
                </a:solidFill>
                <a:latin typeface="Times New Roman"/>
                <a:ea typeface="Times New Roman"/>
                <a:cs typeface="Times New Roman"/>
                <a:sym typeface="Times New Roman"/>
              </a:rPr>
              <a:t>Uses of RFID technology</a:t>
            </a:r>
            <a:endParaRPr b="1" sz="2400">
              <a:latin typeface="Times New Roman"/>
              <a:ea typeface="Times New Roman"/>
              <a:cs typeface="Times New Roman"/>
              <a:sym typeface="Times New Roman"/>
            </a:endParaRPr>
          </a:p>
        </p:txBody>
      </p:sp>
      <p:sp>
        <p:nvSpPr>
          <p:cNvPr id="116" name="Google Shape;116;p23"/>
          <p:cNvSpPr txBox="1"/>
          <p:nvPr>
            <p:ph idx="1" type="body"/>
          </p:nvPr>
        </p:nvSpPr>
        <p:spPr>
          <a:xfrm>
            <a:off x="311700" y="619075"/>
            <a:ext cx="8520600" cy="34164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212326"/>
              </a:buClr>
              <a:buSzPts val="2000"/>
              <a:buChar char="●"/>
            </a:pPr>
            <a:r>
              <a:rPr b="1" lang="en" sz="2000">
                <a:solidFill>
                  <a:srgbClr val="212326"/>
                </a:solidFill>
                <a:latin typeface="Times New Roman"/>
                <a:ea typeface="Times New Roman"/>
                <a:cs typeface="Times New Roman"/>
                <a:sym typeface="Times New Roman"/>
              </a:rPr>
              <a:t>Track temperature of goods. </a:t>
            </a:r>
            <a:r>
              <a:rPr lang="en" sz="2000">
                <a:solidFill>
                  <a:srgbClr val="212326"/>
                </a:solidFill>
                <a:latin typeface="Times New Roman"/>
                <a:ea typeface="Times New Roman"/>
                <a:cs typeface="Times New Roman"/>
                <a:sym typeface="Times New Roman"/>
              </a:rPr>
              <a:t>Certain products—including perishable goods—need to be stored at specific temperatures. Sensors within the RFID product tags can monitor temperature and keep a log of it inside the tag.</a:t>
            </a:r>
            <a:endParaRPr sz="2000">
              <a:solidFill>
                <a:srgbClr val="212326"/>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000">
              <a:solidFill>
                <a:srgbClr val="212326"/>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212326"/>
              </a:buClr>
              <a:buSzPts val="2000"/>
              <a:buChar char="●"/>
            </a:pPr>
            <a:r>
              <a:rPr b="1" lang="en" sz="2000">
                <a:solidFill>
                  <a:srgbClr val="212326"/>
                </a:solidFill>
                <a:latin typeface="Times New Roman"/>
                <a:ea typeface="Times New Roman"/>
                <a:cs typeface="Times New Roman"/>
                <a:sym typeface="Times New Roman"/>
              </a:rPr>
              <a:t>Improve stock accuracy in store. </a:t>
            </a:r>
            <a:r>
              <a:rPr lang="en" sz="2000">
                <a:solidFill>
                  <a:srgbClr val="212326"/>
                </a:solidFill>
                <a:latin typeface="Times New Roman"/>
                <a:ea typeface="Times New Roman"/>
                <a:cs typeface="Times New Roman"/>
                <a:sym typeface="Times New Roman"/>
              </a:rPr>
              <a:t>The standard retail inventory process is still time consuming and manual. With RFID, you can instantly check in entire shipments, rather than rely on individual package scanning and blind receipts. It’s also used to find items, reduce </a:t>
            </a:r>
            <a:r>
              <a:rPr lang="en" sz="2000" u="sng">
                <a:solidFill>
                  <a:srgbClr val="008060"/>
                </a:solidFill>
                <a:latin typeface="Times New Roman"/>
                <a:ea typeface="Times New Roman"/>
                <a:cs typeface="Times New Roman"/>
                <a:sym typeface="Times New Roman"/>
                <a:hlinkClick r:id="rId3">
                  <a:extLst>
                    <a:ext uri="{A12FA001-AC4F-418D-AE19-62706E023703}">
                      <ahyp:hlinkClr val="tx"/>
                    </a:ext>
                  </a:extLst>
                </a:hlinkClick>
              </a:rPr>
              <a:t>cycle count</a:t>
            </a:r>
            <a:r>
              <a:rPr lang="en" sz="2000">
                <a:solidFill>
                  <a:srgbClr val="212326"/>
                </a:solidFill>
                <a:latin typeface="Times New Roman"/>
                <a:ea typeface="Times New Roman"/>
                <a:cs typeface="Times New Roman"/>
                <a:sym typeface="Times New Roman"/>
              </a:rPr>
              <a:t> time, and auto reorder products at safety stock levels. </a:t>
            </a:r>
            <a:endParaRPr sz="2000">
              <a:solidFill>
                <a:srgbClr val="212326"/>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000">
              <a:solidFill>
                <a:srgbClr val="212326"/>
              </a:solidFill>
              <a:latin typeface="Times New Roman"/>
              <a:ea typeface="Times New Roman"/>
              <a:cs typeface="Times New Roman"/>
              <a:sym typeface="Times New Roman"/>
            </a:endParaRPr>
          </a:p>
          <a:p>
            <a:pPr indent="0" lvl="0" marL="0" rtl="0" algn="l">
              <a:lnSpc>
                <a:spcPct val="100000"/>
              </a:lnSpc>
              <a:spcBef>
                <a:spcPts val="2800"/>
              </a:spcBef>
              <a:spcAft>
                <a:spcPts val="12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88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400">
                <a:solidFill>
                  <a:srgbClr val="273239"/>
                </a:solidFill>
                <a:highlight>
                  <a:srgbClr val="FFFFFF"/>
                </a:highlight>
              </a:rPr>
              <a:t>Near Field Communication (NFC)</a:t>
            </a:r>
            <a:endParaRPr b="1" sz="2400">
              <a:solidFill>
                <a:srgbClr val="273239"/>
              </a:solidFill>
              <a:highlight>
                <a:srgbClr val="FFFFFF"/>
              </a:highlight>
            </a:endParaRPr>
          </a:p>
          <a:p>
            <a:pPr indent="0" lvl="0" marL="0" rtl="0" algn="l">
              <a:spcBef>
                <a:spcPts val="0"/>
              </a:spcBef>
              <a:spcAft>
                <a:spcPts val="0"/>
              </a:spcAft>
              <a:buNone/>
            </a:pPr>
            <a:r>
              <a:t/>
            </a:r>
            <a:endParaRPr/>
          </a:p>
        </p:txBody>
      </p:sp>
      <p:sp>
        <p:nvSpPr>
          <p:cNvPr id="122" name="Google Shape;122;p24"/>
          <p:cNvSpPr txBox="1"/>
          <p:nvPr>
            <p:ph idx="1" type="body"/>
          </p:nvPr>
        </p:nvSpPr>
        <p:spPr>
          <a:xfrm>
            <a:off x="-70200" y="332000"/>
            <a:ext cx="9144000" cy="40083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273239"/>
              </a:buClr>
              <a:buSzPts val="1800"/>
              <a:buFont typeface="Times New Roman"/>
              <a:buChar char="●"/>
            </a:pPr>
            <a:r>
              <a:rPr lang="en">
                <a:solidFill>
                  <a:srgbClr val="273239"/>
                </a:solidFill>
                <a:highlight>
                  <a:srgbClr val="FFFFFF"/>
                </a:highlight>
                <a:latin typeface="Times New Roman"/>
                <a:ea typeface="Times New Roman"/>
                <a:cs typeface="Times New Roman"/>
                <a:sym typeface="Times New Roman"/>
              </a:rPr>
              <a:t>NFC enables short range communication between compatible devices. </a:t>
            </a:r>
            <a:endParaRPr>
              <a:solidFill>
                <a:srgbClr val="273239"/>
              </a:solidFill>
              <a:highlight>
                <a:srgbClr val="FFFFFF"/>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273239"/>
              </a:buClr>
              <a:buSzPts val="1800"/>
              <a:buFont typeface="Times New Roman"/>
              <a:buChar char="●"/>
            </a:pPr>
            <a:r>
              <a:rPr lang="en">
                <a:solidFill>
                  <a:srgbClr val="273239"/>
                </a:solidFill>
                <a:highlight>
                  <a:srgbClr val="FFFFFF"/>
                </a:highlight>
                <a:latin typeface="Times New Roman"/>
                <a:ea typeface="Times New Roman"/>
                <a:cs typeface="Times New Roman"/>
                <a:sym typeface="Times New Roman"/>
              </a:rPr>
              <a:t>At least one transmitting device and another receiving device is needed to transmit the signal. </a:t>
            </a:r>
            <a:endParaRPr>
              <a:solidFill>
                <a:srgbClr val="273239"/>
              </a:solidFill>
              <a:highlight>
                <a:srgbClr val="FFFFFF"/>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273239"/>
              </a:buClr>
              <a:buSzPts val="1800"/>
              <a:buFont typeface="Times New Roman"/>
              <a:buChar char="●"/>
            </a:pPr>
            <a:r>
              <a:rPr lang="en">
                <a:solidFill>
                  <a:srgbClr val="273239"/>
                </a:solidFill>
                <a:highlight>
                  <a:srgbClr val="FFFFFF"/>
                </a:highlight>
                <a:latin typeface="Times New Roman"/>
                <a:ea typeface="Times New Roman"/>
                <a:cs typeface="Times New Roman"/>
                <a:sym typeface="Times New Roman"/>
              </a:rPr>
              <a:t>Many devices can use the NFC standard and are considered either passive or active. </a:t>
            </a:r>
            <a:endParaRPr>
              <a:solidFill>
                <a:srgbClr val="273239"/>
              </a:solidFill>
              <a:highlight>
                <a:srgbClr val="FFFFFF"/>
              </a:highlight>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solidFill>
                <a:srgbClr val="273239"/>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a:solidFill>
                  <a:srgbClr val="273239"/>
                </a:solidFill>
                <a:highlight>
                  <a:srgbClr val="FFFFFF"/>
                </a:highlight>
                <a:latin typeface="Times New Roman"/>
                <a:ea typeface="Times New Roman"/>
                <a:cs typeface="Times New Roman"/>
                <a:sym typeface="Times New Roman"/>
              </a:rPr>
              <a:t>1. Passive NFC devices –</a:t>
            </a:r>
            <a:r>
              <a:rPr lang="en">
                <a:solidFill>
                  <a:srgbClr val="273239"/>
                </a:solidFill>
                <a:highlight>
                  <a:srgbClr val="FFFFFF"/>
                </a:highlight>
                <a:latin typeface="Times New Roman"/>
                <a:ea typeface="Times New Roman"/>
                <a:cs typeface="Times New Roman"/>
                <a:sym typeface="Times New Roman"/>
              </a:rPr>
              <a:t> </a:t>
            </a:r>
            <a:br>
              <a:rPr lang="en">
                <a:solidFill>
                  <a:srgbClr val="273239"/>
                </a:solidFill>
                <a:highlight>
                  <a:srgbClr val="FFFFFF"/>
                </a:highlight>
                <a:latin typeface="Times New Roman"/>
                <a:ea typeface="Times New Roman"/>
                <a:cs typeface="Times New Roman"/>
                <a:sym typeface="Times New Roman"/>
              </a:rPr>
            </a:br>
            <a:r>
              <a:rPr lang="en">
                <a:solidFill>
                  <a:srgbClr val="273239"/>
                </a:solidFill>
                <a:highlight>
                  <a:srgbClr val="FFFFFF"/>
                </a:highlight>
                <a:latin typeface="Times New Roman"/>
                <a:ea typeface="Times New Roman"/>
                <a:cs typeface="Times New Roman"/>
                <a:sym typeface="Times New Roman"/>
              </a:rPr>
              <a:t>These include tags, and other small transmitters which can send information to other NFC devices without the need for a power source of their own. These devices don’t really process any information sent from other sources, and can not connect to other passive components. These often take the form of interactive signs on walls or advertisements. </a:t>
            </a:r>
            <a:endParaRPr>
              <a:solidFill>
                <a:srgbClr val="273239"/>
              </a:solidFill>
              <a:highlight>
                <a:srgbClr val="FFFFFF"/>
              </a:highlight>
              <a:latin typeface="Times New Roman"/>
              <a:ea typeface="Times New Roman"/>
              <a:cs typeface="Times New Roman"/>
              <a:sym typeface="Times New Roman"/>
            </a:endParaRPr>
          </a:p>
          <a:p>
            <a:pPr indent="0" lvl="0" marL="0" rtl="0" algn="l">
              <a:lnSpc>
                <a:spcPct val="100000"/>
              </a:lnSpc>
              <a:spcBef>
                <a:spcPts val="1800"/>
              </a:spcBef>
              <a:spcAft>
                <a:spcPts val="0"/>
              </a:spcAft>
              <a:buNone/>
            </a:pPr>
            <a:br>
              <a:rPr lang="en">
                <a:solidFill>
                  <a:srgbClr val="273239"/>
                </a:solidFill>
                <a:highlight>
                  <a:srgbClr val="FFFFFF"/>
                </a:highlight>
                <a:latin typeface="Times New Roman"/>
                <a:ea typeface="Times New Roman"/>
                <a:cs typeface="Times New Roman"/>
                <a:sym typeface="Times New Roman"/>
              </a:rPr>
            </a:br>
            <a:r>
              <a:rPr lang="en">
                <a:solidFill>
                  <a:srgbClr val="273239"/>
                </a:solidFill>
                <a:highlight>
                  <a:srgbClr val="FFFFFF"/>
                </a:highlight>
                <a:latin typeface="Times New Roman"/>
                <a:ea typeface="Times New Roman"/>
                <a:cs typeface="Times New Roman"/>
                <a:sym typeface="Times New Roman"/>
              </a:rPr>
              <a:t> </a:t>
            </a:r>
            <a:r>
              <a:rPr b="1" lang="en">
                <a:solidFill>
                  <a:srgbClr val="273239"/>
                </a:solidFill>
                <a:highlight>
                  <a:srgbClr val="FFFFFF"/>
                </a:highlight>
                <a:latin typeface="Times New Roman"/>
                <a:ea typeface="Times New Roman"/>
                <a:cs typeface="Times New Roman"/>
                <a:sym typeface="Times New Roman"/>
              </a:rPr>
              <a:t>2. Active NFC devices –</a:t>
            </a:r>
            <a:r>
              <a:rPr lang="en">
                <a:solidFill>
                  <a:srgbClr val="273239"/>
                </a:solidFill>
                <a:highlight>
                  <a:srgbClr val="FFFFFF"/>
                </a:highlight>
                <a:latin typeface="Times New Roman"/>
                <a:ea typeface="Times New Roman"/>
                <a:cs typeface="Times New Roman"/>
                <a:sym typeface="Times New Roman"/>
              </a:rPr>
              <a:t> </a:t>
            </a:r>
            <a:br>
              <a:rPr lang="en">
                <a:solidFill>
                  <a:srgbClr val="273239"/>
                </a:solidFill>
                <a:highlight>
                  <a:srgbClr val="FFFFFF"/>
                </a:highlight>
                <a:latin typeface="Times New Roman"/>
                <a:ea typeface="Times New Roman"/>
                <a:cs typeface="Times New Roman"/>
                <a:sym typeface="Times New Roman"/>
              </a:rPr>
            </a:br>
            <a:r>
              <a:rPr lang="en">
                <a:solidFill>
                  <a:srgbClr val="273239"/>
                </a:solidFill>
                <a:highlight>
                  <a:srgbClr val="FFFFFF"/>
                </a:highlight>
                <a:latin typeface="Times New Roman"/>
                <a:ea typeface="Times New Roman"/>
                <a:cs typeface="Times New Roman"/>
                <a:sym typeface="Times New Roman"/>
              </a:rPr>
              <a:t>These devices are able to do both the things i.e. send and receive data. They can communicate with each other as well as with passive devices. Smartphones the best example of active NFC device. Card readers in public transport and touch payment terminals are also good examples of the technology. </a:t>
            </a:r>
            <a:endParaRPr>
              <a:solidFill>
                <a:srgbClr val="273239"/>
              </a:solidFill>
              <a:highlight>
                <a:srgbClr val="FFFFFF"/>
              </a:highlight>
              <a:latin typeface="Times New Roman"/>
              <a:ea typeface="Times New Roman"/>
              <a:cs typeface="Times New Roman"/>
              <a:sym typeface="Times New Roman"/>
            </a:endParaRPr>
          </a:p>
          <a:p>
            <a:pPr indent="0" lvl="0" marL="457200" rtl="0" algn="l">
              <a:lnSpc>
                <a:spcPct val="100000"/>
              </a:lnSpc>
              <a:spcBef>
                <a:spcPts val="1800"/>
              </a:spcBef>
              <a:spcAft>
                <a:spcPts val="0"/>
              </a:spcAft>
              <a:buNone/>
            </a:pPr>
            <a:r>
              <a:t/>
            </a:r>
            <a:endParaRPr>
              <a:solidFill>
                <a:srgbClr val="273239"/>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273239"/>
                </a:solidFill>
                <a:highlight>
                  <a:srgbClr val="FFFFFF"/>
                </a:highlight>
                <a:latin typeface="Nunito"/>
                <a:ea typeface="Nunito"/>
                <a:cs typeface="Nunito"/>
                <a:sym typeface="Nunito"/>
              </a:rPr>
              <a:t>How does NFC work? </a:t>
            </a:r>
            <a:endParaRPr b="1" sz="24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b="1" sz="2400"/>
          </a:p>
        </p:txBody>
      </p:sp>
      <p:sp>
        <p:nvSpPr>
          <p:cNvPr id="128" name="Google Shape;128;p25"/>
          <p:cNvSpPr txBox="1"/>
          <p:nvPr>
            <p:ph idx="1" type="body"/>
          </p:nvPr>
        </p:nvSpPr>
        <p:spPr>
          <a:xfrm>
            <a:off x="311700" y="542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73239"/>
                </a:solidFill>
                <a:highlight>
                  <a:srgbClr val="FFFFFF"/>
                </a:highlight>
                <a:latin typeface="Times New Roman"/>
                <a:ea typeface="Times New Roman"/>
                <a:cs typeface="Times New Roman"/>
                <a:sym typeface="Times New Roman"/>
              </a:rPr>
              <a:t>Like other wireless signals Bluetooth and WiFi, NFC works on the principle of sending information over radio waves. </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2000">
                <a:solidFill>
                  <a:srgbClr val="273239"/>
                </a:solidFill>
                <a:highlight>
                  <a:srgbClr val="FFFFFF"/>
                </a:highlight>
                <a:latin typeface="Times New Roman"/>
                <a:ea typeface="Times New Roman"/>
                <a:cs typeface="Times New Roman"/>
                <a:sym typeface="Times New Roman"/>
              </a:rPr>
              <a:t>Near Field Communication is another standard for wireless data transition which means devices must adhere to certain specifications in order to communicate with each other properly. </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2000">
                <a:solidFill>
                  <a:srgbClr val="273239"/>
                </a:solidFill>
                <a:highlight>
                  <a:srgbClr val="FFFFFF"/>
                </a:highlight>
                <a:latin typeface="Times New Roman"/>
                <a:ea typeface="Times New Roman"/>
                <a:cs typeface="Times New Roman"/>
                <a:sym typeface="Times New Roman"/>
              </a:rPr>
              <a:t>The technology used in NFC is based on older technology which is the RFID (Radio-frequency identification) that used electromagnetic induction in order to transmit information. </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 sz="2000">
                <a:solidFill>
                  <a:srgbClr val="273239"/>
                </a:solidFill>
                <a:highlight>
                  <a:srgbClr val="FFFFFF"/>
                </a:highlight>
                <a:latin typeface="Times New Roman"/>
                <a:ea typeface="Times New Roman"/>
                <a:cs typeface="Times New Roman"/>
                <a:sym typeface="Times New Roman"/>
              </a:rPr>
              <a:t>The transmission frequency is 13.56 megahertz for data across NFC. Data can be sent at either 106, 212, or 424 kilobits per second which is quick enough for a range of data transfers like contact details to swapping pictures and music.</a:t>
            </a:r>
            <a:endParaRPr sz="2000">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idx="1" type="body"/>
          </p:nvPr>
        </p:nvSpPr>
        <p:spPr>
          <a:xfrm>
            <a:off x="311700" y="-667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273239"/>
                </a:solidFill>
                <a:highlight>
                  <a:srgbClr val="FFFFFF"/>
                </a:highlight>
                <a:latin typeface="Times New Roman"/>
                <a:ea typeface="Times New Roman"/>
                <a:cs typeface="Times New Roman"/>
                <a:sym typeface="Times New Roman"/>
              </a:rPr>
              <a:t>The NFC standard currently has three distinct modes of operation to determine what sort of information will be exchanged between devices. </a:t>
            </a:r>
            <a:endParaRPr sz="2000">
              <a:solidFill>
                <a:srgbClr val="273239"/>
              </a:solidFill>
              <a:highlight>
                <a:srgbClr val="FFFFFF"/>
              </a:highlight>
              <a:latin typeface="Times New Roman"/>
              <a:ea typeface="Times New Roman"/>
              <a:cs typeface="Times New Roman"/>
              <a:sym typeface="Times New Roman"/>
            </a:endParaRPr>
          </a:p>
          <a:p>
            <a:pPr indent="-355600" lvl="0" marL="685800" rtl="0" algn="l">
              <a:lnSpc>
                <a:spcPct val="100000"/>
              </a:lnSpc>
              <a:spcBef>
                <a:spcPts val="1200"/>
              </a:spcBef>
              <a:spcAft>
                <a:spcPts val="0"/>
              </a:spcAft>
              <a:buClr>
                <a:srgbClr val="273239"/>
              </a:buClr>
              <a:buSzPts val="2000"/>
              <a:buFont typeface="Times New Roman"/>
              <a:buAutoNum type="arabicPeriod"/>
            </a:pPr>
            <a:r>
              <a:rPr lang="en" sz="2000">
                <a:solidFill>
                  <a:srgbClr val="273239"/>
                </a:solidFill>
                <a:highlight>
                  <a:srgbClr val="FFFFFF"/>
                </a:highlight>
                <a:latin typeface="Times New Roman"/>
                <a:ea typeface="Times New Roman"/>
                <a:cs typeface="Times New Roman"/>
                <a:sym typeface="Times New Roman"/>
              </a:rPr>
              <a:t> Peer-to-peer mode. Exchange of various piece of information is allowed between 2 devices. In this mode both devices switch between active when sending data and passive when receiving. E.g. Exchange contacts, files, app from one mobile to other mobile.</a:t>
            </a:r>
            <a:br>
              <a:rPr lang="en" sz="2000">
                <a:solidFill>
                  <a:srgbClr val="273239"/>
                </a:solidFill>
                <a:highlight>
                  <a:srgbClr val="FFFFFF"/>
                </a:highlight>
                <a:latin typeface="Times New Roman"/>
                <a:ea typeface="Times New Roman"/>
                <a:cs typeface="Times New Roman"/>
                <a:sym typeface="Times New Roman"/>
              </a:rPr>
            </a:br>
            <a:r>
              <a:rPr lang="en" sz="2000">
                <a:solidFill>
                  <a:srgbClr val="273239"/>
                </a:solidFill>
                <a:highlight>
                  <a:srgbClr val="FFFFFF"/>
                </a:highlight>
                <a:latin typeface="Times New Roman"/>
                <a:ea typeface="Times New Roman"/>
                <a:cs typeface="Times New Roman"/>
                <a:sym typeface="Times New Roman"/>
              </a:rPr>
              <a:t> </a:t>
            </a:r>
            <a:endParaRPr sz="2000">
              <a:solidFill>
                <a:srgbClr val="273239"/>
              </a:solidFill>
              <a:highlight>
                <a:srgbClr val="FFFFFF"/>
              </a:highlight>
              <a:latin typeface="Times New Roman"/>
              <a:ea typeface="Times New Roman"/>
              <a:cs typeface="Times New Roman"/>
              <a:sym typeface="Times New Roman"/>
            </a:endParaRPr>
          </a:p>
          <a:p>
            <a:pPr indent="-355600" lvl="0" marL="685800" rtl="0" algn="l">
              <a:lnSpc>
                <a:spcPct val="100000"/>
              </a:lnSpc>
              <a:spcBef>
                <a:spcPts val="0"/>
              </a:spcBef>
              <a:spcAft>
                <a:spcPts val="0"/>
              </a:spcAft>
              <a:buClr>
                <a:srgbClr val="273239"/>
              </a:buClr>
              <a:buSzPts val="2000"/>
              <a:buFont typeface="Times New Roman"/>
              <a:buAutoNum type="arabicPeriod"/>
            </a:pPr>
            <a:r>
              <a:rPr lang="en" sz="2000">
                <a:solidFill>
                  <a:srgbClr val="273239"/>
                </a:solidFill>
                <a:highlight>
                  <a:srgbClr val="FFFFFF"/>
                </a:highlight>
                <a:latin typeface="Times New Roman"/>
                <a:ea typeface="Times New Roman"/>
                <a:cs typeface="Times New Roman"/>
                <a:sym typeface="Times New Roman"/>
              </a:rPr>
              <a:t>Read/write mode: is a one-way data transmission. The active device, possibly your smartphone, links up with another device in order to read information from it. Ex. Typical Use case is to read smart posters opening a specific website.. </a:t>
            </a:r>
            <a:br>
              <a:rPr lang="en" sz="2000">
                <a:solidFill>
                  <a:srgbClr val="273239"/>
                </a:solidFill>
                <a:highlight>
                  <a:srgbClr val="FFFFFF"/>
                </a:highlight>
                <a:latin typeface="Times New Roman"/>
                <a:ea typeface="Times New Roman"/>
                <a:cs typeface="Times New Roman"/>
                <a:sym typeface="Times New Roman"/>
              </a:rPr>
            </a:br>
            <a:r>
              <a:rPr lang="en" sz="2000">
                <a:solidFill>
                  <a:srgbClr val="273239"/>
                </a:solidFill>
                <a:highlight>
                  <a:srgbClr val="FFFFFF"/>
                </a:highlight>
                <a:latin typeface="Times New Roman"/>
                <a:ea typeface="Times New Roman"/>
                <a:cs typeface="Times New Roman"/>
                <a:sym typeface="Times New Roman"/>
              </a:rPr>
              <a:t> </a:t>
            </a:r>
            <a:endParaRPr sz="2000">
              <a:solidFill>
                <a:srgbClr val="273239"/>
              </a:solidFill>
              <a:highlight>
                <a:srgbClr val="FFFFFF"/>
              </a:highlight>
              <a:latin typeface="Times New Roman"/>
              <a:ea typeface="Times New Roman"/>
              <a:cs typeface="Times New Roman"/>
              <a:sym typeface="Times New Roman"/>
            </a:endParaRPr>
          </a:p>
          <a:p>
            <a:pPr indent="-355600" lvl="0" marL="685800" rtl="0" algn="l">
              <a:lnSpc>
                <a:spcPct val="100000"/>
              </a:lnSpc>
              <a:spcBef>
                <a:spcPts val="0"/>
              </a:spcBef>
              <a:spcAft>
                <a:spcPts val="0"/>
              </a:spcAft>
              <a:buClr>
                <a:srgbClr val="273239"/>
              </a:buClr>
              <a:buSzPts val="2000"/>
              <a:buFont typeface="Times New Roman"/>
              <a:buAutoNum type="arabicPeriod"/>
            </a:pPr>
            <a:r>
              <a:rPr lang="en" sz="2000">
                <a:solidFill>
                  <a:srgbClr val="273239"/>
                </a:solidFill>
                <a:highlight>
                  <a:srgbClr val="FFFFFF"/>
                </a:highlight>
                <a:latin typeface="Times New Roman"/>
                <a:ea typeface="Times New Roman"/>
                <a:cs typeface="Times New Roman"/>
                <a:sym typeface="Times New Roman"/>
              </a:rPr>
              <a:t>Card emulation. The NFC device can function as a smart or contactless card that is able to communicate with contactless reader device.Typical use cases are emulation of contactless banking cards to perform money transactions or emulation of contactless tickets for public transport.</a:t>
            </a:r>
            <a:br>
              <a:rPr lang="en" sz="2000">
                <a:solidFill>
                  <a:srgbClr val="273239"/>
                </a:solidFill>
                <a:highlight>
                  <a:srgbClr val="FFFFFF"/>
                </a:highlight>
                <a:latin typeface="Times New Roman"/>
                <a:ea typeface="Times New Roman"/>
                <a:cs typeface="Times New Roman"/>
                <a:sym typeface="Times New Roman"/>
              </a:rPr>
            </a:br>
            <a:r>
              <a:rPr lang="en" sz="2000">
                <a:solidFill>
                  <a:srgbClr val="273239"/>
                </a:solidFill>
                <a:highlight>
                  <a:srgbClr val="FFFFFF"/>
                </a:highlight>
                <a:latin typeface="Times New Roman"/>
                <a:ea typeface="Times New Roman"/>
                <a:cs typeface="Times New Roman"/>
                <a:sym typeface="Times New Roman"/>
              </a:rPr>
              <a:t> </a:t>
            </a:r>
            <a:endParaRPr sz="2000">
              <a:solidFill>
                <a:srgbClr val="273239"/>
              </a:solidFill>
              <a:highlight>
                <a:srgbClr val="FFFFFF"/>
              </a:highlight>
              <a:latin typeface="Times New Roman"/>
              <a:ea typeface="Times New Roman"/>
              <a:cs typeface="Times New Roman"/>
              <a:sym typeface="Times New Roman"/>
            </a:endParaRPr>
          </a:p>
          <a:p>
            <a:pPr indent="0" lvl="0" marL="0" rtl="0" algn="l">
              <a:lnSpc>
                <a:spcPct val="100000"/>
              </a:lnSpc>
              <a:spcBef>
                <a:spcPts val="1800"/>
              </a:spcBef>
              <a:spcAft>
                <a:spcPts val="1200"/>
              </a:spcAft>
              <a:buNone/>
            </a:pPr>
            <a:r>
              <a:t/>
            </a:r>
            <a:endParaRPr sz="2000">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 of NFC</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698500" rtl="0" algn="l">
              <a:lnSpc>
                <a:spcPct val="100000"/>
              </a:lnSpc>
              <a:spcBef>
                <a:spcPts val="800"/>
              </a:spcBef>
              <a:spcAft>
                <a:spcPts val="0"/>
              </a:spcAft>
              <a:buClr>
                <a:srgbClr val="666666"/>
              </a:buClr>
              <a:buSzPts val="2000"/>
              <a:buFont typeface="Times New Roman"/>
              <a:buChar char="●"/>
            </a:pPr>
            <a:r>
              <a:rPr lang="en" sz="2000">
                <a:solidFill>
                  <a:srgbClr val="666666"/>
                </a:solidFill>
                <a:highlight>
                  <a:srgbClr val="FFFFFF"/>
                </a:highlight>
                <a:latin typeface="Times New Roman"/>
                <a:ea typeface="Times New Roman"/>
                <a:cs typeface="Times New Roman"/>
                <a:sym typeface="Times New Roman"/>
              </a:rPr>
              <a:t>mobile payments, such as Apple Pay and Google Pay;</a:t>
            </a:r>
            <a:endParaRPr sz="2000">
              <a:solidFill>
                <a:srgbClr val="666666"/>
              </a:solidFill>
              <a:highlight>
                <a:srgbClr val="FFFFFF"/>
              </a:highlight>
              <a:latin typeface="Times New Roman"/>
              <a:ea typeface="Times New Roman"/>
              <a:cs typeface="Times New Roman"/>
              <a:sym typeface="Times New Roman"/>
            </a:endParaRPr>
          </a:p>
          <a:p>
            <a:pPr indent="-355600" lvl="0" marL="698500" rtl="0" algn="l">
              <a:lnSpc>
                <a:spcPct val="100000"/>
              </a:lnSpc>
              <a:spcBef>
                <a:spcPts val="0"/>
              </a:spcBef>
              <a:spcAft>
                <a:spcPts val="0"/>
              </a:spcAft>
              <a:buClr>
                <a:srgbClr val="666666"/>
              </a:buClr>
              <a:buSzPts val="2000"/>
              <a:buFont typeface="Times New Roman"/>
              <a:buChar char="●"/>
            </a:pPr>
            <a:r>
              <a:rPr lang="en" sz="2000">
                <a:solidFill>
                  <a:srgbClr val="666666"/>
                </a:solidFill>
                <a:highlight>
                  <a:srgbClr val="FFFFFF"/>
                </a:highlight>
                <a:latin typeface="Times New Roman"/>
                <a:ea typeface="Times New Roman"/>
                <a:cs typeface="Times New Roman"/>
                <a:sym typeface="Times New Roman"/>
              </a:rPr>
              <a:t>transit card payments;</a:t>
            </a:r>
            <a:endParaRPr sz="2000">
              <a:solidFill>
                <a:srgbClr val="666666"/>
              </a:solidFill>
              <a:highlight>
                <a:srgbClr val="FFFFFF"/>
              </a:highlight>
              <a:latin typeface="Times New Roman"/>
              <a:ea typeface="Times New Roman"/>
              <a:cs typeface="Times New Roman"/>
              <a:sym typeface="Times New Roman"/>
            </a:endParaRPr>
          </a:p>
          <a:p>
            <a:pPr indent="-355600" lvl="0" marL="698500" rtl="0" algn="l">
              <a:lnSpc>
                <a:spcPct val="100000"/>
              </a:lnSpc>
              <a:spcBef>
                <a:spcPts val="0"/>
              </a:spcBef>
              <a:spcAft>
                <a:spcPts val="0"/>
              </a:spcAft>
              <a:buClr>
                <a:srgbClr val="666666"/>
              </a:buClr>
              <a:buSzPts val="2000"/>
              <a:buFont typeface="Times New Roman"/>
              <a:buChar char="●"/>
            </a:pPr>
            <a:r>
              <a:rPr lang="en" sz="2000">
                <a:solidFill>
                  <a:srgbClr val="666666"/>
                </a:solidFill>
                <a:highlight>
                  <a:srgbClr val="FFFFFF"/>
                </a:highlight>
                <a:latin typeface="Times New Roman"/>
                <a:ea typeface="Times New Roman"/>
                <a:cs typeface="Times New Roman"/>
                <a:sym typeface="Times New Roman"/>
              </a:rPr>
              <a:t>ticket redemption at a concert or theater;</a:t>
            </a:r>
            <a:endParaRPr sz="2000">
              <a:solidFill>
                <a:srgbClr val="666666"/>
              </a:solidFill>
              <a:highlight>
                <a:srgbClr val="FFFFFF"/>
              </a:highlight>
              <a:latin typeface="Times New Roman"/>
              <a:ea typeface="Times New Roman"/>
              <a:cs typeface="Times New Roman"/>
              <a:sym typeface="Times New Roman"/>
            </a:endParaRPr>
          </a:p>
          <a:p>
            <a:pPr indent="-355600" lvl="0" marL="698500" rtl="0" algn="l">
              <a:lnSpc>
                <a:spcPct val="100000"/>
              </a:lnSpc>
              <a:spcBef>
                <a:spcPts val="0"/>
              </a:spcBef>
              <a:spcAft>
                <a:spcPts val="0"/>
              </a:spcAft>
              <a:buClr>
                <a:srgbClr val="666666"/>
              </a:buClr>
              <a:buSzPts val="2000"/>
              <a:buFont typeface="Times New Roman"/>
              <a:buChar char="●"/>
            </a:pPr>
            <a:r>
              <a:rPr lang="en" sz="2000">
                <a:solidFill>
                  <a:srgbClr val="666666"/>
                </a:solidFill>
                <a:highlight>
                  <a:srgbClr val="FFFFFF"/>
                </a:highlight>
                <a:latin typeface="Times New Roman"/>
                <a:ea typeface="Times New Roman"/>
                <a:cs typeface="Times New Roman"/>
                <a:sym typeface="Times New Roman"/>
              </a:rPr>
              <a:t>access authentication for doors or offices;</a:t>
            </a:r>
            <a:endParaRPr sz="2000">
              <a:solidFill>
                <a:srgbClr val="666666"/>
              </a:solidFill>
              <a:highlight>
                <a:srgbClr val="FFFFFF"/>
              </a:highlight>
              <a:latin typeface="Times New Roman"/>
              <a:ea typeface="Times New Roman"/>
              <a:cs typeface="Times New Roman"/>
              <a:sym typeface="Times New Roman"/>
            </a:endParaRPr>
          </a:p>
          <a:p>
            <a:pPr indent="-355600" lvl="0" marL="698500" rtl="0" algn="l">
              <a:lnSpc>
                <a:spcPct val="100000"/>
              </a:lnSpc>
              <a:spcBef>
                <a:spcPts val="0"/>
              </a:spcBef>
              <a:spcAft>
                <a:spcPts val="0"/>
              </a:spcAft>
              <a:buClr>
                <a:srgbClr val="666666"/>
              </a:buClr>
              <a:buSzPts val="2000"/>
              <a:buFont typeface="Times New Roman"/>
              <a:buChar char="●"/>
            </a:pPr>
            <a:r>
              <a:rPr lang="en" sz="2000">
                <a:solidFill>
                  <a:srgbClr val="666666"/>
                </a:solidFill>
                <a:highlight>
                  <a:srgbClr val="FFFFFF"/>
                </a:highlight>
                <a:latin typeface="Times New Roman"/>
                <a:ea typeface="Times New Roman"/>
                <a:cs typeface="Times New Roman"/>
                <a:sym typeface="Times New Roman"/>
              </a:rPr>
              <a:t>unlocking car doors or rental scooters;</a:t>
            </a:r>
            <a:endParaRPr sz="2000">
              <a:solidFill>
                <a:srgbClr val="666666"/>
              </a:solidFill>
              <a:highlight>
                <a:srgbClr val="FFFFFF"/>
              </a:highlight>
              <a:latin typeface="Times New Roman"/>
              <a:ea typeface="Times New Roman"/>
              <a:cs typeface="Times New Roman"/>
              <a:sym typeface="Times New Roman"/>
            </a:endParaRPr>
          </a:p>
          <a:p>
            <a:pPr indent="-355600" lvl="0" marL="698500" rtl="0" algn="l">
              <a:lnSpc>
                <a:spcPct val="100000"/>
              </a:lnSpc>
              <a:spcBef>
                <a:spcPts val="0"/>
              </a:spcBef>
              <a:spcAft>
                <a:spcPts val="0"/>
              </a:spcAft>
              <a:buClr>
                <a:srgbClr val="666666"/>
              </a:buClr>
              <a:buSzPts val="2000"/>
              <a:buFont typeface="Times New Roman"/>
              <a:buChar char="●"/>
            </a:pPr>
            <a:r>
              <a:rPr lang="en" sz="2000">
                <a:solidFill>
                  <a:srgbClr val="666666"/>
                </a:solidFill>
                <a:highlight>
                  <a:srgbClr val="FFFFFF"/>
                </a:highlight>
                <a:latin typeface="Times New Roman"/>
                <a:ea typeface="Times New Roman"/>
                <a:cs typeface="Times New Roman"/>
                <a:sym typeface="Times New Roman"/>
              </a:rPr>
              <a:t>venue or location check-in to alert friends on social media;</a:t>
            </a:r>
            <a:endParaRPr sz="2000">
              <a:solidFill>
                <a:srgbClr val="666666"/>
              </a:solidFill>
              <a:highlight>
                <a:srgbClr val="FFFFFF"/>
              </a:highlight>
              <a:latin typeface="Times New Roman"/>
              <a:ea typeface="Times New Roman"/>
              <a:cs typeface="Times New Roman"/>
              <a:sym typeface="Times New Roman"/>
            </a:endParaRPr>
          </a:p>
          <a:p>
            <a:pPr indent="-355600" lvl="0" marL="698500" rtl="0" algn="l">
              <a:lnSpc>
                <a:spcPct val="100000"/>
              </a:lnSpc>
              <a:spcBef>
                <a:spcPts val="0"/>
              </a:spcBef>
              <a:spcAft>
                <a:spcPts val="0"/>
              </a:spcAft>
              <a:buClr>
                <a:srgbClr val="666666"/>
              </a:buClr>
              <a:buSzPts val="2000"/>
              <a:buFont typeface="Times New Roman"/>
              <a:buChar char="●"/>
            </a:pPr>
            <a:r>
              <a:rPr lang="en" sz="2000">
                <a:solidFill>
                  <a:srgbClr val="666666"/>
                </a:solidFill>
                <a:highlight>
                  <a:srgbClr val="FFFFFF"/>
                </a:highlight>
                <a:latin typeface="Times New Roman"/>
                <a:ea typeface="Times New Roman"/>
                <a:cs typeface="Times New Roman"/>
                <a:sym typeface="Times New Roman"/>
              </a:rPr>
              <a:t>device pairing smartphones and headsets by tapping them together;</a:t>
            </a:r>
            <a:endParaRPr sz="2000">
              <a:solidFill>
                <a:srgbClr val="666666"/>
              </a:solidFill>
              <a:highlight>
                <a:srgbClr val="FFFFFF"/>
              </a:highlight>
              <a:latin typeface="Times New Roman"/>
              <a:ea typeface="Times New Roman"/>
              <a:cs typeface="Times New Roman"/>
              <a:sym typeface="Times New Roman"/>
            </a:endParaRPr>
          </a:p>
          <a:p>
            <a:pPr indent="-355600" lvl="0" marL="698500" rtl="0" algn="l">
              <a:lnSpc>
                <a:spcPct val="100000"/>
              </a:lnSpc>
              <a:spcBef>
                <a:spcPts val="0"/>
              </a:spcBef>
              <a:spcAft>
                <a:spcPts val="0"/>
              </a:spcAft>
              <a:buClr>
                <a:srgbClr val="666666"/>
              </a:buClr>
              <a:buSzPts val="2000"/>
              <a:buFont typeface="Times New Roman"/>
              <a:buChar char="●"/>
            </a:pPr>
            <a:r>
              <a:rPr lang="en" sz="2000">
                <a:solidFill>
                  <a:srgbClr val="666666"/>
                </a:solidFill>
                <a:highlight>
                  <a:srgbClr val="FFFFFF"/>
                </a:highlight>
                <a:latin typeface="Times New Roman"/>
                <a:ea typeface="Times New Roman"/>
                <a:cs typeface="Times New Roman"/>
                <a:sym typeface="Times New Roman"/>
              </a:rPr>
              <a:t>automatic setup for Wi-Fi connectivity by tapping a phone to a router or internet gateway;</a:t>
            </a:r>
            <a:endParaRPr sz="2000">
              <a:solidFill>
                <a:srgbClr val="666666"/>
              </a:solidFill>
              <a:highlight>
                <a:srgbClr val="FFFFFF"/>
              </a:highlight>
              <a:latin typeface="Times New Roman"/>
              <a:ea typeface="Times New Roman"/>
              <a:cs typeface="Times New Roman"/>
              <a:sym typeface="Times New Roman"/>
            </a:endParaRPr>
          </a:p>
          <a:p>
            <a:pPr indent="-355600" lvl="0" marL="698500" rtl="0" algn="l">
              <a:lnSpc>
                <a:spcPct val="100000"/>
              </a:lnSpc>
              <a:spcBef>
                <a:spcPts val="0"/>
              </a:spcBef>
              <a:spcAft>
                <a:spcPts val="0"/>
              </a:spcAft>
              <a:buClr>
                <a:srgbClr val="666666"/>
              </a:buClr>
              <a:buSzPts val="2000"/>
              <a:buFont typeface="Times New Roman"/>
              <a:buChar char="●"/>
            </a:pPr>
            <a:r>
              <a:rPr lang="en" sz="2000">
                <a:solidFill>
                  <a:srgbClr val="666666"/>
                </a:solidFill>
                <a:highlight>
                  <a:srgbClr val="FFFFFF"/>
                </a:highlight>
                <a:latin typeface="Times New Roman"/>
                <a:ea typeface="Times New Roman"/>
                <a:cs typeface="Times New Roman"/>
                <a:sym typeface="Times New Roman"/>
              </a:rPr>
              <a:t>connection via smartphone to a radiator to configure its temperature settings and schedule; and</a:t>
            </a:r>
            <a:endParaRPr sz="2000">
              <a:solidFill>
                <a:srgbClr val="666666"/>
              </a:solidFill>
              <a:highlight>
                <a:srgbClr val="FFFFFF"/>
              </a:highlight>
              <a:latin typeface="Times New Roman"/>
              <a:ea typeface="Times New Roman"/>
              <a:cs typeface="Times New Roman"/>
              <a:sym typeface="Times New Roman"/>
            </a:endParaRPr>
          </a:p>
          <a:p>
            <a:pPr indent="-355600" lvl="0" marL="698500" rtl="0" algn="l">
              <a:lnSpc>
                <a:spcPct val="100000"/>
              </a:lnSpc>
              <a:spcBef>
                <a:spcPts val="0"/>
              </a:spcBef>
              <a:spcAft>
                <a:spcPts val="0"/>
              </a:spcAft>
              <a:buClr>
                <a:srgbClr val="666666"/>
              </a:buClr>
              <a:buSzPts val="2000"/>
              <a:buFont typeface="Times New Roman"/>
              <a:buChar char="●"/>
            </a:pPr>
            <a:r>
              <a:rPr lang="en" sz="2000">
                <a:solidFill>
                  <a:srgbClr val="666666"/>
                </a:solidFill>
                <a:highlight>
                  <a:srgbClr val="FFFFFF"/>
                </a:highlight>
                <a:latin typeface="Times New Roman"/>
                <a:ea typeface="Times New Roman"/>
                <a:cs typeface="Times New Roman"/>
                <a:sym typeface="Times New Roman"/>
              </a:rPr>
              <a:t>connection via smartphone or tablet to industrial equipment to access a more complex control panel.</a:t>
            </a:r>
            <a:endParaRPr sz="2000">
              <a:solidFill>
                <a:srgbClr val="666666"/>
              </a:solidFill>
              <a:highlight>
                <a:srgbClr val="FFFFFF"/>
              </a:highlight>
              <a:latin typeface="Times New Roman"/>
              <a:ea typeface="Times New Roman"/>
              <a:cs typeface="Times New Roman"/>
              <a:sym typeface="Times New Roman"/>
            </a:endParaRPr>
          </a:p>
          <a:p>
            <a:pPr indent="0" lvl="0" marL="0" rtl="0" algn="l">
              <a:lnSpc>
                <a:spcPct val="100000"/>
              </a:lnSpc>
              <a:spcBef>
                <a:spcPts val="2300"/>
              </a:spcBef>
              <a:spcAft>
                <a:spcPts val="12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nvSpPr>
        <p:spPr>
          <a:xfrm>
            <a:off x="0" y="0"/>
            <a:ext cx="8244300" cy="3596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2000">
                <a:solidFill>
                  <a:srgbClr val="323232"/>
                </a:solidFill>
                <a:highlight>
                  <a:srgbClr val="FFFFFF"/>
                </a:highlight>
                <a:latin typeface="Times New Roman"/>
                <a:ea typeface="Times New Roman"/>
                <a:cs typeface="Times New Roman"/>
                <a:sym typeface="Times New Roman"/>
              </a:rPr>
              <a:t>Benefits of NFC</a:t>
            </a:r>
            <a:endParaRPr b="1" sz="2000">
              <a:solidFill>
                <a:srgbClr val="323232"/>
              </a:solidFill>
              <a:highlight>
                <a:srgbClr val="FFFFFF"/>
              </a:highlight>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 sz="2000">
                <a:solidFill>
                  <a:srgbClr val="666666"/>
                </a:solidFill>
                <a:highlight>
                  <a:srgbClr val="FFFFFF"/>
                </a:highlight>
                <a:latin typeface="Times New Roman"/>
                <a:ea typeface="Times New Roman"/>
                <a:cs typeface="Times New Roman"/>
                <a:sym typeface="Times New Roman"/>
              </a:rPr>
              <a:t>NFC has several real-world benefits, including the following:</a:t>
            </a:r>
            <a:endParaRPr sz="2000">
              <a:solidFill>
                <a:srgbClr val="666666"/>
              </a:solidFill>
              <a:highlight>
                <a:srgbClr val="FFFFFF"/>
              </a:highlight>
              <a:latin typeface="Times New Roman"/>
              <a:ea typeface="Times New Roman"/>
              <a:cs typeface="Times New Roman"/>
              <a:sym typeface="Times New Roman"/>
            </a:endParaRPr>
          </a:p>
          <a:p>
            <a:pPr indent="-355600" lvl="0" marL="698500" rtl="0" algn="l">
              <a:lnSpc>
                <a:spcPct val="100000"/>
              </a:lnSpc>
              <a:spcBef>
                <a:spcPts val="2000"/>
              </a:spcBef>
              <a:spcAft>
                <a:spcPts val="0"/>
              </a:spcAft>
              <a:buClr>
                <a:srgbClr val="666666"/>
              </a:buClr>
              <a:buSzPts val="2000"/>
              <a:buFont typeface="Times New Roman"/>
              <a:buChar char="●"/>
            </a:pPr>
            <a:r>
              <a:rPr lang="en" sz="2000">
                <a:solidFill>
                  <a:srgbClr val="666666"/>
                </a:solidFill>
                <a:highlight>
                  <a:srgbClr val="FFFFFF"/>
                </a:highlight>
                <a:latin typeface="Times New Roman"/>
                <a:ea typeface="Times New Roman"/>
                <a:cs typeface="Times New Roman"/>
                <a:sym typeface="Times New Roman"/>
              </a:rPr>
              <a:t>increases operational efficiency for payment processors;</a:t>
            </a:r>
            <a:endParaRPr sz="2000">
              <a:solidFill>
                <a:srgbClr val="666666"/>
              </a:solidFill>
              <a:highlight>
                <a:srgbClr val="FFFFFF"/>
              </a:highlight>
              <a:latin typeface="Times New Roman"/>
              <a:ea typeface="Times New Roman"/>
              <a:cs typeface="Times New Roman"/>
              <a:sym typeface="Times New Roman"/>
            </a:endParaRPr>
          </a:p>
          <a:p>
            <a:pPr indent="-355600" lvl="0" marL="698500" rtl="0" algn="l">
              <a:lnSpc>
                <a:spcPct val="100000"/>
              </a:lnSpc>
              <a:spcBef>
                <a:spcPts val="0"/>
              </a:spcBef>
              <a:spcAft>
                <a:spcPts val="0"/>
              </a:spcAft>
              <a:buClr>
                <a:srgbClr val="666666"/>
              </a:buClr>
              <a:buSzPts val="2000"/>
              <a:buFont typeface="Times New Roman"/>
              <a:buChar char="●"/>
            </a:pPr>
            <a:r>
              <a:rPr lang="en" sz="2000">
                <a:solidFill>
                  <a:srgbClr val="666666"/>
                </a:solidFill>
                <a:highlight>
                  <a:srgbClr val="FFFFFF"/>
                </a:highlight>
                <a:latin typeface="Times New Roman"/>
                <a:ea typeface="Times New Roman"/>
                <a:cs typeface="Times New Roman"/>
                <a:sym typeface="Times New Roman"/>
              </a:rPr>
              <a:t>ensures more security than traditional credit cards for payments;</a:t>
            </a:r>
            <a:endParaRPr sz="2000">
              <a:solidFill>
                <a:srgbClr val="666666"/>
              </a:solidFill>
              <a:highlight>
                <a:srgbClr val="FFFFFF"/>
              </a:highlight>
              <a:latin typeface="Times New Roman"/>
              <a:ea typeface="Times New Roman"/>
              <a:cs typeface="Times New Roman"/>
              <a:sym typeface="Times New Roman"/>
            </a:endParaRPr>
          </a:p>
          <a:p>
            <a:pPr indent="-355600" lvl="0" marL="698500" rtl="0" algn="l">
              <a:lnSpc>
                <a:spcPct val="100000"/>
              </a:lnSpc>
              <a:spcBef>
                <a:spcPts val="0"/>
              </a:spcBef>
              <a:spcAft>
                <a:spcPts val="0"/>
              </a:spcAft>
              <a:buClr>
                <a:srgbClr val="666666"/>
              </a:buClr>
              <a:buSzPts val="2000"/>
              <a:buFont typeface="Times New Roman"/>
              <a:buChar char="●"/>
            </a:pPr>
            <a:r>
              <a:rPr lang="en" sz="2000">
                <a:solidFill>
                  <a:srgbClr val="666666"/>
                </a:solidFill>
                <a:highlight>
                  <a:srgbClr val="FFFFFF"/>
                </a:highlight>
                <a:latin typeface="Times New Roman"/>
                <a:ea typeface="Times New Roman"/>
                <a:cs typeface="Times New Roman"/>
                <a:sym typeface="Times New Roman"/>
              </a:rPr>
              <a:t>allows users to choose from multiple cards dynamically;</a:t>
            </a:r>
            <a:endParaRPr sz="2000">
              <a:solidFill>
                <a:srgbClr val="666666"/>
              </a:solidFill>
              <a:highlight>
                <a:srgbClr val="FFFFFF"/>
              </a:highlight>
              <a:latin typeface="Times New Roman"/>
              <a:ea typeface="Times New Roman"/>
              <a:cs typeface="Times New Roman"/>
              <a:sym typeface="Times New Roman"/>
            </a:endParaRPr>
          </a:p>
          <a:p>
            <a:pPr indent="-355600" lvl="0" marL="698500" rtl="0" algn="l">
              <a:lnSpc>
                <a:spcPct val="100000"/>
              </a:lnSpc>
              <a:spcBef>
                <a:spcPts val="0"/>
              </a:spcBef>
              <a:spcAft>
                <a:spcPts val="0"/>
              </a:spcAft>
              <a:buClr>
                <a:srgbClr val="666666"/>
              </a:buClr>
              <a:buSzPts val="2000"/>
              <a:buFont typeface="Times New Roman"/>
              <a:buChar char="●"/>
            </a:pPr>
            <a:r>
              <a:rPr lang="en" sz="2000">
                <a:solidFill>
                  <a:srgbClr val="666666"/>
                </a:solidFill>
                <a:highlight>
                  <a:srgbClr val="FFFFFF"/>
                </a:highlight>
                <a:latin typeface="Times New Roman"/>
                <a:ea typeface="Times New Roman"/>
                <a:cs typeface="Times New Roman"/>
                <a:sym typeface="Times New Roman"/>
              </a:rPr>
              <a:t>difficult to intercept NFC communications from a distance;</a:t>
            </a:r>
            <a:endParaRPr sz="2000">
              <a:solidFill>
                <a:srgbClr val="666666"/>
              </a:solidFill>
              <a:highlight>
                <a:srgbClr val="FFFFFF"/>
              </a:highlight>
              <a:latin typeface="Times New Roman"/>
              <a:ea typeface="Times New Roman"/>
              <a:cs typeface="Times New Roman"/>
              <a:sym typeface="Times New Roman"/>
            </a:endParaRPr>
          </a:p>
          <a:p>
            <a:pPr indent="-355600" lvl="0" marL="698500" rtl="0" algn="l">
              <a:lnSpc>
                <a:spcPct val="100000"/>
              </a:lnSpc>
              <a:spcBef>
                <a:spcPts val="0"/>
              </a:spcBef>
              <a:spcAft>
                <a:spcPts val="0"/>
              </a:spcAft>
              <a:buClr>
                <a:srgbClr val="666666"/>
              </a:buClr>
              <a:buSzPts val="2000"/>
              <a:buFont typeface="Times New Roman"/>
              <a:buChar char="●"/>
            </a:pPr>
            <a:r>
              <a:rPr lang="en" sz="2000">
                <a:solidFill>
                  <a:srgbClr val="666666"/>
                </a:solidFill>
                <a:highlight>
                  <a:srgbClr val="FFFFFF"/>
                </a:highlight>
                <a:latin typeface="Times New Roman"/>
                <a:ea typeface="Times New Roman"/>
                <a:cs typeface="Times New Roman"/>
                <a:sym typeface="Times New Roman"/>
              </a:rPr>
              <a:t>ease of use for consumers in paying for goods;</a:t>
            </a:r>
            <a:endParaRPr sz="2000">
              <a:solidFill>
                <a:srgbClr val="666666"/>
              </a:solidFill>
              <a:highlight>
                <a:srgbClr val="FFFFFF"/>
              </a:highlight>
              <a:latin typeface="Times New Roman"/>
              <a:ea typeface="Times New Roman"/>
              <a:cs typeface="Times New Roman"/>
              <a:sym typeface="Times New Roman"/>
            </a:endParaRPr>
          </a:p>
          <a:p>
            <a:pPr indent="-355600" lvl="0" marL="698500" rtl="0" algn="l">
              <a:lnSpc>
                <a:spcPct val="100000"/>
              </a:lnSpc>
              <a:spcBef>
                <a:spcPts val="0"/>
              </a:spcBef>
              <a:spcAft>
                <a:spcPts val="0"/>
              </a:spcAft>
              <a:buClr>
                <a:srgbClr val="666666"/>
              </a:buClr>
              <a:buSzPts val="2000"/>
              <a:buFont typeface="Times New Roman"/>
              <a:buChar char="●"/>
            </a:pPr>
            <a:r>
              <a:rPr lang="en" sz="2000">
                <a:solidFill>
                  <a:srgbClr val="666666"/>
                </a:solidFill>
                <a:highlight>
                  <a:srgbClr val="FFFFFF"/>
                </a:highlight>
                <a:latin typeface="Times New Roman"/>
                <a:ea typeface="Times New Roman"/>
                <a:cs typeface="Times New Roman"/>
                <a:sym typeface="Times New Roman"/>
              </a:rPr>
              <a:t>simplifies access to back-end information; and</a:t>
            </a:r>
            <a:endParaRPr sz="2000">
              <a:solidFill>
                <a:srgbClr val="666666"/>
              </a:solidFill>
              <a:highlight>
                <a:srgbClr val="FFFFFF"/>
              </a:highlight>
              <a:latin typeface="Times New Roman"/>
              <a:ea typeface="Times New Roman"/>
              <a:cs typeface="Times New Roman"/>
              <a:sym typeface="Times New Roman"/>
            </a:endParaRPr>
          </a:p>
          <a:p>
            <a:pPr indent="-355600" lvl="0" marL="698500" rtl="0" algn="l">
              <a:lnSpc>
                <a:spcPct val="100000"/>
              </a:lnSpc>
              <a:spcBef>
                <a:spcPts val="0"/>
              </a:spcBef>
              <a:spcAft>
                <a:spcPts val="0"/>
              </a:spcAft>
              <a:buClr>
                <a:srgbClr val="666666"/>
              </a:buClr>
              <a:buSzPts val="2000"/>
              <a:buFont typeface="Times New Roman"/>
              <a:buChar char="●"/>
            </a:pPr>
            <a:r>
              <a:rPr lang="en" sz="2000">
                <a:solidFill>
                  <a:srgbClr val="666666"/>
                </a:solidFill>
                <a:highlight>
                  <a:srgbClr val="FFFFFF"/>
                </a:highlight>
                <a:latin typeface="Times New Roman"/>
                <a:ea typeface="Times New Roman"/>
                <a:cs typeface="Times New Roman"/>
                <a:sym typeface="Times New Roman"/>
              </a:rPr>
              <a:t>allows simple setup of new connections compared to other wireless protocols.</a:t>
            </a:r>
            <a:endParaRPr sz="2000">
              <a:solidFill>
                <a:srgbClr val="666666"/>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idx="1" type="body"/>
          </p:nvPr>
        </p:nvSpPr>
        <p:spPr>
          <a:xfrm>
            <a:off x="311700" y="9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rgbClr val="323232"/>
                </a:solidFill>
                <a:highlight>
                  <a:srgbClr val="FFFFFF"/>
                </a:highlight>
                <a:latin typeface="Times New Roman"/>
                <a:ea typeface="Times New Roman"/>
                <a:cs typeface="Times New Roman"/>
                <a:sym typeface="Times New Roman"/>
              </a:rPr>
              <a:t>Limitations of NFC</a:t>
            </a:r>
            <a:endParaRPr b="1" sz="2000">
              <a:solidFill>
                <a:srgbClr val="323232"/>
              </a:solidFill>
              <a:highlight>
                <a:srgbClr val="FFFFFF"/>
              </a:highlight>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 sz="2000">
                <a:solidFill>
                  <a:srgbClr val="666666"/>
                </a:solidFill>
                <a:highlight>
                  <a:srgbClr val="FFFFFF"/>
                </a:highlight>
                <a:latin typeface="Times New Roman"/>
                <a:ea typeface="Times New Roman"/>
                <a:cs typeface="Times New Roman"/>
                <a:sym typeface="Times New Roman"/>
              </a:rPr>
              <a:t>Challenges of NFC technology include the following:</a:t>
            </a:r>
            <a:endParaRPr sz="2000">
              <a:solidFill>
                <a:srgbClr val="666666"/>
              </a:solidFill>
              <a:highlight>
                <a:srgbClr val="FFFFFF"/>
              </a:highlight>
              <a:latin typeface="Times New Roman"/>
              <a:ea typeface="Times New Roman"/>
              <a:cs typeface="Times New Roman"/>
              <a:sym typeface="Times New Roman"/>
            </a:endParaRPr>
          </a:p>
          <a:p>
            <a:pPr indent="-355600" lvl="0" marL="698500" rtl="0" algn="l">
              <a:lnSpc>
                <a:spcPct val="100000"/>
              </a:lnSpc>
              <a:spcBef>
                <a:spcPts val="2000"/>
              </a:spcBef>
              <a:spcAft>
                <a:spcPts val="0"/>
              </a:spcAft>
              <a:buClr>
                <a:srgbClr val="666666"/>
              </a:buClr>
              <a:buSzPts val="2000"/>
              <a:buFont typeface="Times New Roman"/>
              <a:buChar char="●"/>
            </a:pPr>
            <a:r>
              <a:rPr lang="en" sz="2000">
                <a:solidFill>
                  <a:srgbClr val="666666"/>
                </a:solidFill>
                <a:highlight>
                  <a:srgbClr val="FFFFFF"/>
                </a:highlight>
                <a:latin typeface="Times New Roman"/>
                <a:ea typeface="Times New Roman"/>
                <a:cs typeface="Times New Roman"/>
                <a:sym typeface="Times New Roman"/>
              </a:rPr>
              <a:t>very short range of only a few inches precludes many use cases;</a:t>
            </a:r>
            <a:endParaRPr sz="2000">
              <a:solidFill>
                <a:srgbClr val="666666"/>
              </a:solidFill>
              <a:highlight>
                <a:srgbClr val="FFFFFF"/>
              </a:highlight>
              <a:latin typeface="Times New Roman"/>
              <a:ea typeface="Times New Roman"/>
              <a:cs typeface="Times New Roman"/>
              <a:sym typeface="Times New Roman"/>
            </a:endParaRPr>
          </a:p>
          <a:p>
            <a:pPr indent="-355600" lvl="0" marL="698500" rtl="0" algn="l">
              <a:lnSpc>
                <a:spcPct val="100000"/>
              </a:lnSpc>
              <a:spcBef>
                <a:spcPts val="0"/>
              </a:spcBef>
              <a:spcAft>
                <a:spcPts val="0"/>
              </a:spcAft>
              <a:buClr>
                <a:srgbClr val="666666"/>
              </a:buClr>
              <a:buSzPts val="2000"/>
              <a:buFont typeface="Times New Roman"/>
              <a:buChar char="●"/>
            </a:pPr>
            <a:r>
              <a:rPr lang="en" sz="2000">
                <a:solidFill>
                  <a:srgbClr val="666666"/>
                </a:solidFill>
                <a:highlight>
                  <a:srgbClr val="FFFFFF"/>
                </a:highlight>
                <a:latin typeface="Times New Roman"/>
                <a:ea typeface="Times New Roman"/>
                <a:cs typeface="Times New Roman"/>
                <a:sym typeface="Times New Roman"/>
              </a:rPr>
              <a:t>slower than other protocols;</a:t>
            </a:r>
            <a:endParaRPr sz="2000">
              <a:solidFill>
                <a:srgbClr val="666666"/>
              </a:solidFill>
              <a:highlight>
                <a:srgbClr val="FFFFFF"/>
              </a:highlight>
              <a:latin typeface="Times New Roman"/>
              <a:ea typeface="Times New Roman"/>
              <a:cs typeface="Times New Roman"/>
              <a:sym typeface="Times New Roman"/>
            </a:endParaRPr>
          </a:p>
          <a:p>
            <a:pPr indent="-355600" lvl="0" marL="698500" rtl="0" algn="l">
              <a:lnSpc>
                <a:spcPct val="100000"/>
              </a:lnSpc>
              <a:spcBef>
                <a:spcPts val="0"/>
              </a:spcBef>
              <a:spcAft>
                <a:spcPts val="0"/>
              </a:spcAft>
              <a:buClr>
                <a:srgbClr val="666666"/>
              </a:buClr>
              <a:buSzPts val="2000"/>
              <a:buFont typeface="Times New Roman"/>
              <a:buChar char="●"/>
            </a:pPr>
            <a:r>
              <a:rPr lang="en" sz="2000">
                <a:solidFill>
                  <a:srgbClr val="666666"/>
                </a:solidFill>
                <a:highlight>
                  <a:srgbClr val="FFFFFF"/>
                </a:highlight>
                <a:latin typeface="Times New Roman"/>
                <a:ea typeface="Times New Roman"/>
                <a:cs typeface="Times New Roman"/>
                <a:sym typeface="Times New Roman"/>
              </a:rPr>
              <a:t>can limit usability for apps that require sensitive data on a smartphone;</a:t>
            </a:r>
            <a:endParaRPr sz="2000">
              <a:solidFill>
                <a:srgbClr val="666666"/>
              </a:solidFill>
              <a:highlight>
                <a:srgbClr val="FFFFFF"/>
              </a:highlight>
              <a:latin typeface="Times New Roman"/>
              <a:ea typeface="Times New Roman"/>
              <a:cs typeface="Times New Roman"/>
              <a:sym typeface="Times New Roman"/>
            </a:endParaRPr>
          </a:p>
          <a:p>
            <a:pPr indent="-355600" lvl="0" marL="698500" rtl="0" algn="l">
              <a:lnSpc>
                <a:spcPct val="100000"/>
              </a:lnSpc>
              <a:spcBef>
                <a:spcPts val="0"/>
              </a:spcBef>
              <a:spcAft>
                <a:spcPts val="0"/>
              </a:spcAft>
              <a:buClr>
                <a:srgbClr val="666666"/>
              </a:buClr>
              <a:buSzPts val="2000"/>
              <a:buFont typeface="Times New Roman"/>
              <a:buChar char="●"/>
            </a:pPr>
            <a:r>
              <a:rPr lang="en" sz="2000">
                <a:solidFill>
                  <a:srgbClr val="666666"/>
                </a:solidFill>
                <a:highlight>
                  <a:srgbClr val="FFFFFF"/>
                </a:highlight>
                <a:latin typeface="Times New Roman"/>
                <a:ea typeface="Times New Roman"/>
                <a:cs typeface="Times New Roman"/>
                <a:sym typeface="Times New Roman"/>
              </a:rPr>
              <a:t>app innovation stymied by Apple and Google restrictions and tech implementations;</a:t>
            </a:r>
            <a:endParaRPr sz="2000">
              <a:solidFill>
                <a:srgbClr val="666666"/>
              </a:solidFill>
              <a:highlight>
                <a:srgbClr val="FFFFFF"/>
              </a:highlight>
              <a:latin typeface="Times New Roman"/>
              <a:ea typeface="Times New Roman"/>
              <a:cs typeface="Times New Roman"/>
              <a:sym typeface="Times New Roman"/>
            </a:endParaRPr>
          </a:p>
          <a:p>
            <a:pPr indent="-355600" lvl="0" marL="698500" rtl="0" algn="l">
              <a:lnSpc>
                <a:spcPct val="100000"/>
              </a:lnSpc>
              <a:spcBef>
                <a:spcPts val="0"/>
              </a:spcBef>
              <a:spcAft>
                <a:spcPts val="0"/>
              </a:spcAft>
              <a:buClr>
                <a:srgbClr val="666666"/>
              </a:buClr>
              <a:buSzPts val="2000"/>
              <a:buFont typeface="Times New Roman"/>
              <a:buChar char="●"/>
            </a:pPr>
            <a:r>
              <a:rPr lang="en" sz="2000">
                <a:solidFill>
                  <a:srgbClr val="666666"/>
                </a:solidFill>
                <a:highlight>
                  <a:srgbClr val="FFFFFF"/>
                </a:highlight>
                <a:latin typeface="Times New Roman"/>
                <a:ea typeface="Times New Roman"/>
                <a:cs typeface="Times New Roman"/>
                <a:sym typeface="Times New Roman"/>
              </a:rPr>
              <a:t>not suitable for location tracking; and</a:t>
            </a:r>
            <a:endParaRPr sz="2000">
              <a:solidFill>
                <a:srgbClr val="666666"/>
              </a:solidFill>
              <a:highlight>
                <a:srgbClr val="FFFFFF"/>
              </a:highlight>
              <a:latin typeface="Times New Roman"/>
              <a:ea typeface="Times New Roman"/>
              <a:cs typeface="Times New Roman"/>
              <a:sym typeface="Times New Roman"/>
            </a:endParaRPr>
          </a:p>
          <a:p>
            <a:pPr indent="-355600" lvl="0" marL="698500" rtl="0" algn="l">
              <a:lnSpc>
                <a:spcPct val="100000"/>
              </a:lnSpc>
              <a:spcBef>
                <a:spcPts val="0"/>
              </a:spcBef>
              <a:spcAft>
                <a:spcPts val="0"/>
              </a:spcAft>
              <a:buClr>
                <a:srgbClr val="666666"/>
              </a:buClr>
              <a:buSzPts val="2000"/>
              <a:buFont typeface="Times New Roman"/>
              <a:buChar char="●"/>
            </a:pPr>
            <a:r>
              <a:rPr lang="en" sz="2000">
                <a:solidFill>
                  <a:srgbClr val="666666"/>
                </a:solidFill>
                <a:highlight>
                  <a:srgbClr val="FFFFFF"/>
                </a:highlight>
                <a:latin typeface="Times New Roman"/>
                <a:ea typeface="Times New Roman"/>
                <a:cs typeface="Times New Roman"/>
                <a:sym typeface="Times New Roman"/>
              </a:rPr>
              <a:t>not as universal and easy to integrate into venue ticketing apps as QR codes.</a:t>
            </a:r>
            <a:endParaRPr sz="2000">
              <a:solidFill>
                <a:srgbClr val="666666"/>
              </a:solidFill>
              <a:highlight>
                <a:srgbClr val="FFFFFF"/>
              </a:highlight>
              <a:latin typeface="Times New Roman"/>
              <a:ea typeface="Times New Roman"/>
              <a:cs typeface="Times New Roman"/>
              <a:sym typeface="Times New Roman"/>
            </a:endParaRPr>
          </a:p>
          <a:p>
            <a:pPr indent="0" lvl="0" marL="0" rtl="0" algn="l">
              <a:lnSpc>
                <a:spcPct val="100000"/>
              </a:lnSpc>
              <a:spcBef>
                <a:spcPts val="2300"/>
              </a:spcBef>
              <a:spcAft>
                <a:spcPts val="12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5" name="Google Shape;15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56" name="Google Shape;156;p30"/>
          <p:cNvGraphicFramePr/>
          <p:nvPr/>
        </p:nvGraphicFramePr>
        <p:xfrm>
          <a:off x="152400" y="152400"/>
          <a:ext cx="3000000" cy="3000000"/>
        </p:xfrm>
        <a:graphic>
          <a:graphicData uri="http://schemas.openxmlformats.org/drawingml/2006/table">
            <a:tbl>
              <a:tblPr>
                <a:solidFill>
                  <a:srgbClr val="FFFFFF"/>
                </a:solidFill>
                <a:tableStyleId>{440C9F96-534F-434C-BF72-A96D992B463A}</a:tableStyleId>
              </a:tblPr>
              <a:tblGrid>
                <a:gridCol w="1562100"/>
                <a:gridCol w="3228975"/>
                <a:gridCol w="4343400"/>
              </a:tblGrid>
              <a:tr h="457200">
                <a:tc>
                  <a:txBody>
                    <a:bodyPr/>
                    <a:lstStyle/>
                    <a:p>
                      <a:pPr indent="0" lvl="0" marL="0" rtl="0" algn="l">
                        <a:lnSpc>
                          <a:spcPct val="115000"/>
                        </a:lnSpc>
                        <a:spcBef>
                          <a:spcPts val="0"/>
                        </a:spcBef>
                        <a:spcAft>
                          <a:spcPts val="0"/>
                        </a:spcAft>
                        <a:buNone/>
                      </a:pPr>
                      <a:r>
                        <a:rPr b="1" lang="en" sz="1250">
                          <a:solidFill>
                            <a:srgbClr val="273239"/>
                          </a:solidFill>
                          <a:highlight>
                            <a:srgbClr val="FFFFFF"/>
                          </a:highlight>
                          <a:latin typeface="Nunito"/>
                          <a:ea typeface="Nunito"/>
                          <a:cs typeface="Nunito"/>
                          <a:sym typeface="Nunito"/>
                        </a:rPr>
                        <a:t>Criteria</a:t>
                      </a:r>
                      <a:endParaRPr b="1" sz="1250">
                        <a:solidFill>
                          <a:srgbClr val="273239"/>
                        </a:solidFill>
                        <a:highlight>
                          <a:srgbClr val="FFFFFF"/>
                        </a:highlight>
                        <a:latin typeface="Nunito"/>
                        <a:ea typeface="Nunito"/>
                        <a:cs typeface="Nunito"/>
                        <a:sym typeface="Nunito"/>
                      </a:endParaRPr>
                    </a:p>
                  </a:txBody>
                  <a:tcPr marT="133350" marB="133350" marR="95250" marL="95250" anchor="ctr">
                    <a:lnL cap="flat" cmpd="sng" w="6925">
                      <a:solidFill>
                        <a:srgbClr val="DFDFDF"/>
                      </a:solidFill>
                      <a:prstDash val="solid"/>
                      <a:round/>
                      <a:headEnd len="sm" w="sm" type="none"/>
                      <a:tailEnd len="sm" w="sm" type="none"/>
                    </a:lnL>
                    <a:lnR cap="flat" cmpd="sng" w="6925">
                      <a:solidFill>
                        <a:srgbClr val="DFDFDF"/>
                      </a:solidFill>
                      <a:prstDash val="solid"/>
                      <a:round/>
                      <a:headEnd len="sm" w="sm" type="none"/>
                      <a:tailEnd len="sm" w="sm" type="none"/>
                    </a:lnR>
                    <a:lnT cap="flat" cmpd="sng" w="6925">
                      <a:solidFill>
                        <a:srgbClr val="DFDFDF"/>
                      </a:solidFill>
                      <a:prstDash val="solid"/>
                      <a:round/>
                      <a:headEnd len="sm" w="sm" type="none"/>
                      <a:tailEnd len="sm" w="sm" type="none"/>
                    </a:lnT>
                    <a:lnB cap="flat" cmpd="sng" w="6925">
                      <a:solidFill>
                        <a:srgbClr val="DFDFD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50">
                          <a:solidFill>
                            <a:srgbClr val="273239"/>
                          </a:solidFill>
                          <a:highlight>
                            <a:srgbClr val="FFFFFF"/>
                          </a:highlight>
                          <a:latin typeface="Nunito"/>
                          <a:ea typeface="Nunito"/>
                          <a:cs typeface="Nunito"/>
                          <a:sym typeface="Nunito"/>
                        </a:rPr>
                        <a:t> NFC</a:t>
                      </a:r>
                      <a:endParaRPr b="1" sz="1250">
                        <a:solidFill>
                          <a:srgbClr val="273239"/>
                        </a:solidFill>
                        <a:highlight>
                          <a:srgbClr val="FFFFFF"/>
                        </a:highlight>
                        <a:latin typeface="Nunito"/>
                        <a:ea typeface="Nunito"/>
                        <a:cs typeface="Nunito"/>
                        <a:sym typeface="Nunito"/>
                      </a:endParaRPr>
                    </a:p>
                  </a:txBody>
                  <a:tcPr marT="133350" marB="133350" marR="95250" marL="95250" anchor="ctr">
                    <a:lnL cap="flat" cmpd="sng" w="6925">
                      <a:solidFill>
                        <a:srgbClr val="DFDFDF"/>
                      </a:solidFill>
                      <a:prstDash val="solid"/>
                      <a:round/>
                      <a:headEnd len="sm" w="sm" type="none"/>
                      <a:tailEnd len="sm" w="sm" type="none"/>
                    </a:lnL>
                    <a:lnR cap="flat" cmpd="sng" w="6925">
                      <a:solidFill>
                        <a:srgbClr val="DFDFDF"/>
                      </a:solidFill>
                      <a:prstDash val="solid"/>
                      <a:round/>
                      <a:headEnd len="sm" w="sm" type="none"/>
                      <a:tailEnd len="sm" w="sm" type="none"/>
                    </a:lnR>
                    <a:lnT cap="flat" cmpd="sng" w="6925">
                      <a:solidFill>
                        <a:srgbClr val="DFDFDF"/>
                      </a:solidFill>
                      <a:prstDash val="solid"/>
                      <a:round/>
                      <a:headEnd len="sm" w="sm" type="none"/>
                      <a:tailEnd len="sm" w="sm" type="none"/>
                    </a:lnT>
                    <a:lnB cap="flat" cmpd="sng" w="6925">
                      <a:solidFill>
                        <a:srgbClr val="DFDFD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50">
                          <a:solidFill>
                            <a:srgbClr val="273239"/>
                          </a:solidFill>
                          <a:highlight>
                            <a:srgbClr val="FFFFFF"/>
                          </a:highlight>
                          <a:latin typeface="Nunito"/>
                          <a:ea typeface="Nunito"/>
                          <a:cs typeface="Nunito"/>
                          <a:sym typeface="Nunito"/>
                        </a:rPr>
                        <a:t>Bluetooth</a:t>
                      </a:r>
                      <a:endParaRPr b="1" sz="1250">
                        <a:solidFill>
                          <a:srgbClr val="273239"/>
                        </a:solidFill>
                        <a:highlight>
                          <a:srgbClr val="FFFFFF"/>
                        </a:highlight>
                        <a:latin typeface="Nunito"/>
                        <a:ea typeface="Nunito"/>
                        <a:cs typeface="Nunito"/>
                        <a:sym typeface="Nunito"/>
                      </a:endParaRPr>
                    </a:p>
                  </a:txBody>
                  <a:tcPr marT="133350" marB="133350" marR="95250" marL="95250" anchor="ctr">
                    <a:lnL cap="flat" cmpd="sng" w="6925">
                      <a:solidFill>
                        <a:srgbClr val="DFDFDF"/>
                      </a:solidFill>
                      <a:prstDash val="solid"/>
                      <a:round/>
                      <a:headEnd len="sm" w="sm" type="none"/>
                      <a:tailEnd len="sm" w="sm" type="none"/>
                    </a:lnL>
                    <a:lnR cap="flat" cmpd="sng" w="6925">
                      <a:solidFill>
                        <a:srgbClr val="DFDFDF"/>
                      </a:solidFill>
                      <a:prstDash val="solid"/>
                      <a:round/>
                      <a:headEnd len="sm" w="sm" type="none"/>
                      <a:tailEnd len="sm" w="sm" type="none"/>
                    </a:lnR>
                    <a:lnT cap="flat" cmpd="sng" w="6925">
                      <a:solidFill>
                        <a:srgbClr val="DFDFDF"/>
                      </a:solidFill>
                      <a:prstDash val="solid"/>
                      <a:round/>
                      <a:headEnd len="sm" w="sm" type="none"/>
                      <a:tailEnd len="sm" w="sm" type="none"/>
                    </a:lnT>
                    <a:lnB cap="flat" cmpd="sng" w="6925">
                      <a:solidFill>
                        <a:srgbClr val="DFDFDF"/>
                      </a:solidFill>
                      <a:prstDash val="solid"/>
                      <a:round/>
                      <a:headEnd len="sm" w="sm" type="none"/>
                      <a:tailEnd len="sm" w="sm" type="none"/>
                    </a:lnB>
                  </a:tcPr>
                </a:tc>
              </a:tr>
              <a:tr h="647700">
                <a:tc>
                  <a:txBody>
                    <a:bodyPr/>
                    <a:lstStyle/>
                    <a:p>
                      <a:pPr indent="0" lvl="0" marL="0" rtl="0" algn="l">
                        <a:lnSpc>
                          <a:spcPct val="115000"/>
                        </a:lnSpc>
                        <a:spcBef>
                          <a:spcPts val="0"/>
                        </a:spcBef>
                        <a:spcAft>
                          <a:spcPts val="0"/>
                        </a:spcAft>
                        <a:buNone/>
                      </a:pPr>
                      <a:r>
                        <a:rPr b="1" lang="en" sz="1250">
                          <a:solidFill>
                            <a:srgbClr val="273239"/>
                          </a:solidFill>
                          <a:highlight>
                            <a:srgbClr val="FFFFFF"/>
                          </a:highlight>
                          <a:latin typeface="Nunito"/>
                          <a:ea typeface="Nunito"/>
                          <a:cs typeface="Nunito"/>
                          <a:sym typeface="Nunito"/>
                        </a:rPr>
                        <a:t>Power consumption</a:t>
                      </a:r>
                      <a:endParaRPr b="1" sz="1250">
                        <a:solidFill>
                          <a:srgbClr val="273239"/>
                        </a:solidFill>
                        <a:highlight>
                          <a:srgbClr val="FFFFFF"/>
                        </a:highlight>
                        <a:latin typeface="Nunito"/>
                        <a:ea typeface="Nunito"/>
                        <a:cs typeface="Nunito"/>
                        <a:sym typeface="Nunito"/>
                      </a:endParaRPr>
                    </a:p>
                  </a:txBody>
                  <a:tcPr marT="133350" marB="133350" marR="95250" marL="95250" anchor="ctr">
                    <a:lnL cap="flat" cmpd="sng" w="6925">
                      <a:solidFill>
                        <a:srgbClr val="DFDFDF"/>
                      </a:solidFill>
                      <a:prstDash val="solid"/>
                      <a:round/>
                      <a:headEnd len="sm" w="sm" type="none"/>
                      <a:tailEnd len="sm" w="sm" type="none"/>
                    </a:lnL>
                    <a:lnR cap="flat" cmpd="sng" w="6925">
                      <a:solidFill>
                        <a:srgbClr val="DFDFDF"/>
                      </a:solidFill>
                      <a:prstDash val="solid"/>
                      <a:round/>
                      <a:headEnd len="sm" w="sm" type="none"/>
                      <a:tailEnd len="sm" w="sm" type="none"/>
                    </a:lnR>
                    <a:lnT cap="flat" cmpd="sng" w="6925">
                      <a:solidFill>
                        <a:srgbClr val="DFDFDF"/>
                      </a:solidFill>
                      <a:prstDash val="solid"/>
                      <a:round/>
                      <a:headEnd len="sm" w="sm" type="none"/>
                      <a:tailEnd len="sm" w="sm" type="none"/>
                    </a:lnT>
                    <a:lnB cap="flat" cmpd="sng" w="6925">
                      <a:solidFill>
                        <a:srgbClr val="DFDFD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latin typeface="Nunito"/>
                          <a:ea typeface="Nunito"/>
                          <a:cs typeface="Nunito"/>
                          <a:sym typeface="Nunito"/>
                        </a:rPr>
                        <a:t>Low</a:t>
                      </a:r>
                      <a:endParaRPr sz="1250">
                        <a:solidFill>
                          <a:srgbClr val="273239"/>
                        </a:solidFill>
                        <a:highlight>
                          <a:srgbClr val="FFFFFF"/>
                        </a:highlight>
                        <a:latin typeface="Nunito"/>
                        <a:ea typeface="Nunito"/>
                        <a:cs typeface="Nunito"/>
                        <a:sym typeface="Nunito"/>
                      </a:endParaRPr>
                    </a:p>
                  </a:txBody>
                  <a:tcPr marT="133350" marB="133350" marR="95250" marL="95250" anchor="ctr">
                    <a:lnL cap="flat" cmpd="sng" w="6925">
                      <a:solidFill>
                        <a:srgbClr val="DFDFDF"/>
                      </a:solidFill>
                      <a:prstDash val="solid"/>
                      <a:round/>
                      <a:headEnd len="sm" w="sm" type="none"/>
                      <a:tailEnd len="sm" w="sm" type="none"/>
                    </a:lnL>
                    <a:lnR cap="flat" cmpd="sng" w="6925">
                      <a:solidFill>
                        <a:srgbClr val="DFDFDF"/>
                      </a:solidFill>
                      <a:prstDash val="solid"/>
                      <a:round/>
                      <a:headEnd len="sm" w="sm" type="none"/>
                      <a:tailEnd len="sm" w="sm" type="none"/>
                    </a:lnR>
                    <a:lnT cap="flat" cmpd="sng" w="6925">
                      <a:solidFill>
                        <a:srgbClr val="DFDFDF"/>
                      </a:solidFill>
                      <a:prstDash val="solid"/>
                      <a:round/>
                      <a:headEnd len="sm" w="sm" type="none"/>
                      <a:tailEnd len="sm" w="sm" type="none"/>
                    </a:lnT>
                    <a:lnB cap="flat" cmpd="sng" w="6925">
                      <a:solidFill>
                        <a:srgbClr val="DFDFD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latin typeface="Nunito"/>
                          <a:ea typeface="Nunito"/>
                          <a:cs typeface="Nunito"/>
                          <a:sym typeface="Nunito"/>
                        </a:rPr>
                        <a:t> High</a:t>
                      </a:r>
                      <a:endParaRPr sz="1250">
                        <a:solidFill>
                          <a:srgbClr val="273239"/>
                        </a:solidFill>
                        <a:highlight>
                          <a:srgbClr val="FFFFFF"/>
                        </a:highlight>
                        <a:latin typeface="Nunito"/>
                        <a:ea typeface="Nunito"/>
                        <a:cs typeface="Nunito"/>
                        <a:sym typeface="Nunito"/>
                      </a:endParaRPr>
                    </a:p>
                  </a:txBody>
                  <a:tcPr marT="133350" marB="133350" marR="95250" marL="95250" anchor="ctr">
                    <a:lnL cap="flat" cmpd="sng" w="6925">
                      <a:solidFill>
                        <a:srgbClr val="DFDFDF"/>
                      </a:solidFill>
                      <a:prstDash val="solid"/>
                      <a:round/>
                      <a:headEnd len="sm" w="sm" type="none"/>
                      <a:tailEnd len="sm" w="sm" type="none"/>
                    </a:lnL>
                    <a:lnR cap="flat" cmpd="sng" w="6925">
                      <a:solidFill>
                        <a:srgbClr val="DFDFDF"/>
                      </a:solidFill>
                      <a:prstDash val="solid"/>
                      <a:round/>
                      <a:headEnd len="sm" w="sm" type="none"/>
                      <a:tailEnd len="sm" w="sm" type="none"/>
                    </a:lnR>
                    <a:lnT cap="flat" cmpd="sng" w="6925">
                      <a:solidFill>
                        <a:srgbClr val="DFDFDF"/>
                      </a:solidFill>
                      <a:prstDash val="solid"/>
                      <a:round/>
                      <a:headEnd len="sm" w="sm" type="none"/>
                      <a:tailEnd len="sm" w="sm" type="none"/>
                    </a:lnT>
                    <a:lnB cap="flat" cmpd="sng" w="6925">
                      <a:solidFill>
                        <a:srgbClr val="DFDFDF"/>
                      </a:solidFill>
                      <a:prstDash val="solid"/>
                      <a:round/>
                      <a:headEnd len="sm" w="sm" type="none"/>
                      <a:tailEnd len="sm" w="sm" type="none"/>
                    </a:lnB>
                  </a:tcPr>
                </a:tc>
              </a:tr>
              <a:tr h="457200">
                <a:tc>
                  <a:txBody>
                    <a:bodyPr/>
                    <a:lstStyle/>
                    <a:p>
                      <a:pPr indent="0" lvl="0" marL="0" rtl="0" algn="l">
                        <a:lnSpc>
                          <a:spcPct val="115000"/>
                        </a:lnSpc>
                        <a:spcBef>
                          <a:spcPts val="0"/>
                        </a:spcBef>
                        <a:spcAft>
                          <a:spcPts val="0"/>
                        </a:spcAft>
                        <a:buNone/>
                      </a:pPr>
                      <a:r>
                        <a:rPr b="1" lang="en" sz="1250">
                          <a:solidFill>
                            <a:srgbClr val="273239"/>
                          </a:solidFill>
                          <a:highlight>
                            <a:srgbClr val="FFFFFF"/>
                          </a:highlight>
                          <a:latin typeface="Nunito"/>
                          <a:ea typeface="Nunito"/>
                          <a:cs typeface="Nunito"/>
                          <a:sym typeface="Nunito"/>
                        </a:rPr>
                        <a:t>Tx </a:t>
                      </a:r>
                      <a:r>
                        <a:rPr b="1" lang="en" sz="1250">
                          <a:solidFill>
                            <a:srgbClr val="273239"/>
                          </a:solidFill>
                          <a:highlight>
                            <a:srgbClr val="FFFFFF"/>
                          </a:highlight>
                          <a:latin typeface="Nunito"/>
                          <a:ea typeface="Nunito"/>
                          <a:cs typeface="Nunito"/>
                          <a:sym typeface="Nunito"/>
                        </a:rPr>
                        <a:t>Range</a:t>
                      </a:r>
                      <a:endParaRPr b="1" sz="1250">
                        <a:solidFill>
                          <a:srgbClr val="273239"/>
                        </a:solidFill>
                        <a:highlight>
                          <a:srgbClr val="FFFFFF"/>
                        </a:highlight>
                        <a:latin typeface="Nunito"/>
                        <a:ea typeface="Nunito"/>
                        <a:cs typeface="Nunito"/>
                        <a:sym typeface="Nunito"/>
                      </a:endParaRPr>
                    </a:p>
                  </a:txBody>
                  <a:tcPr marT="133350" marB="133350" marR="95250" marL="95250" anchor="ctr">
                    <a:lnL cap="flat" cmpd="sng" w="6925">
                      <a:solidFill>
                        <a:srgbClr val="DFDFDF"/>
                      </a:solidFill>
                      <a:prstDash val="solid"/>
                      <a:round/>
                      <a:headEnd len="sm" w="sm" type="none"/>
                      <a:tailEnd len="sm" w="sm" type="none"/>
                    </a:lnL>
                    <a:lnR cap="flat" cmpd="sng" w="6925">
                      <a:solidFill>
                        <a:srgbClr val="DFDFDF"/>
                      </a:solidFill>
                      <a:prstDash val="solid"/>
                      <a:round/>
                      <a:headEnd len="sm" w="sm" type="none"/>
                      <a:tailEnd len="sm" w="sm" type="none"/>
                    </a:lnR>
                    <a:lnT cap="flat" cmpd="sng" w="6925">
                      <a:solidFill>
                        <a:srgbClr val="DFDFDF"/>
                      </a:solidFill>
                      <a:prstDash val="solid"/>
                      <a:round/>
                      <a:headEnd len="sm" w="sm" type="none"/>
                      <a:tailEnd len="sm" w="sm" type="none"/>
                    </a:lnT>
                    <a:lnB cap="flat" cmpd="sng" w="6925">
                      <a:solidFill>
                        <a:srgbClr val="DFDFD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latin typeface="Nunito"/>
                          <a:ea typeface="Nunito"/>
                          <a:cs typeface="Nunito"/>
                          <a:sym typeface="Nunito"/>
                        </a:rPr>
                        <a:t>Short (up to 10 cm)</a:t>
                      </a:r>
                      <a:endParaRPr sz="1250">
                        <a:solidFill>
                          <a:srgbClr val="273239"/>
                        </a:solidFill>
                        <a:highlight>
                          <a:srgbClr val="FFFFFF"/>
                        </a:highlight>
                        <a:latin typeface="Nunito"/>
                        <a:ea typeface="Nunito"/>
                        <a:cs typeface="Nunito"/>
                        <a:sym typeface="Nunito"/>
                      </a:endParaRPr>
                    </a:p>
                  </a:txBody>
                  <a:tcPr marT="133350" marB="133350" marR="95250" marL="95250" anchor="ctr">
                    <a:lnL cap="flat" cmpd="sng" w="6925">
                      <a:solidFill>
                        <a:srgbClr val="DFDFDF"/>
                      </a:solidFill>
                      <a:prstDash val="solid"/>
                      <a:round/>
                      <a:headEnd len="sm" w="sm" type="none"/>
                      <a:tailEnd len="sm" w="sm" type="none"/>
                    </a:lnL>
                    <a:lnR cap="flat" cmpd="sng" w="6925">
                      <a:solidFill>
                        <a:srgbClr val="DFDFDF"/>
                      </a:solidFill>
                      <a:prstDash val="solid"/>
                      <a:round/>
                      <a:headEnd len="sm" w="sm" type="none"/>
                      <a:tailEnd len="sm" w="sm" type="none"/>
                    </a:lnR>
                    <a:lnT cap="flat" cmpd="sng" w="6925">
                      <a:solidFill>
                        <a:srgbClr val="DFDFDF"/>
                      </a:solidFill>
                      <a:prstDash val="solid"/>
                      <a:round/>
                      <a:headEnd len="sm" w="sm" type="none"/>
                      <a:tailEnd len="sm" w="sm" type="none"/>
                    </a:lnT>
                    <a:lnB cap="flat" cmpd="sng" w="6925">
                      <a:solidFill>
                        <a:srgbClr val="DFDFD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latin typeface="Nunito"/>
                          <a:ea typeface="Nunito"/>
                          <a:cs typeface="Nunito"/>
                          <a:sym typeface="Nunito"/>
                        </a:rPr>
                        <a:t>Long (up to 10 meters)</a:t>
                      </a:r>
                      <a:endParaRPr sz="1250">
                        <a:solidFill>
                          <a:srgbClr val="273239"/>
                        </a:solidFill>
                        <a:highlight>
                          <a:srgbClr val="FFFFFF"/>
                        </a:highlight>
                        <a:latin typeface="Nunito"/>
                        <a:ea typeface="Nunito"/>
                        <a:cs typeface="Nunito"/>
                        <a:sym typeface="Nunito"/>
                      </a:endParaRPr>
                    </a:p>
                  </a:txBody>
                  <a:tcPr marT="133350" marB="133350" marR="95250" marL="95250" anchor="ctr">
                    <a:lnL cap="flat" cmpd="sng" w="6925">
                      <a:solidFill>
                        <a:srgbClr val="DFDFDF"/>
                      </a:solidFill>
                      <a:prstDash val="solid"/>
                      <a:round/>
                      <a:headEnd len="sm" w="sm" type="none"/>
                      <a:tailEnd len="sm" w="sm" type="none"/>
                    </a:lnL>
                    <a:lnR cap="flat" cmpd="sng" w="6925">
                      <a:solidFill>
                        <a:srgbClr val="DFDFDF"/>
                      </a:solidFill>
                      <a:prstDash val="solid"/>
                      <a:round/>
                      <a:headEnd len="sm" w="sm" type="none"/>
                      <a:tailEnd len="sm" w="sm" type="none"/>
                    </a:lnR>
                    <a:lnT cap="flat" cmpd="sng" w="6925">
                      <a:solidFill>
                        <a:srgbClr val="DFDFDF"/>
                      </a:solidFill>
                      <a:prstDash val="solid"/>
                      <a:round/>
                      <a:headEnd len="sm" w="sm" type="none"/>
                      <a:tailEnd len="sm" w="sm" type="none"/>
                    </a:lnT>
                    <a:lnB cap="flat" cmpd="sng" w="6925">
                      <a:solidFill>
                        <a:srgbClr val="DFDFDF"/>
                      </a:solidFill>
                      <a:prstDash val="solid"/>
                      <a:round/>
                      <a:headEnd len="sm" w="sm" type="none"/>
                      <a:tailEnd len="sm" w="sm" type="none"/>
                    </a:lnB>
                  </a:tcPr>
                </a:tc>
              </a:tr>
              <a:tr h="647700">
                <a:tc>
                  <a:txBody>
                    <a:bodyPr/>
                    <a:lstStyle/>
                    <a:p>
                      <a:pPr indent="0" lvl="0" marL="0" rtl="0" algn="l">
                        <a:lnSpc>
                          <a:spcPct val="115000"/>
                        </a:lnSpc>
                        <a:spcBef>
                          <a:spcPts val="0"/>
                        </a:spcBef>
                        <a:spcAft>
                          <a:spcPts val="0"/>
                        </a:spcAft>
                        <a:buNone/>
                      </a:pPr>
                      <a:r>
                        <a:rPr b="1" lang="en" sz="1250">
                          <a:solidFill>
                            <a:srgbClr val="273239"/>
                          </a:solidFill>
                          <a:highlight>
                            <a:srgbClr val="FFFFFF"/>
                          </a:highlight>
                          <a:latin typeface="Nunito"/>
                          <a:ea typeface="Nunito"/>
                          <a:cs typeface="Nunito"/>
                          <a:sym typeface="Nunito"/>
                        </a:rPr>
                        <a:t>Data transfer speed</a:t>
                      </a:r>
                      <a:endParaRPr b="1" sz="1250">
                        <a:solidFill>
                          <a:srgbClr val="273239"/>
                        </a:solidFill>
                        <a:highlight>
                          <a:srgbClr val="FFFFFF"/>
                        </a:highlight>
                        <a:latin typeface="Nunito"/>
                        <a:ea typeface="Nunito"/>
                        <a:cs typeface="Nunito"/>
                        <a:sym typeface="Nunito"/>
                      </a:endParaRPr>
                    </a:p>
                  </a:txBody>
                  <a:tcPr marT="133350" marB="133350" marR="95250" marL="95250" anchor="ctr">
                    <a:lnL cap="flat" cmpd="sng" w="6925">
                      <a:solidFill>
                        <a:srgbClr val="DFDFDF"/>
                      </a:solidFill>
                      <a:prstDash val="solid"/>
                      <a:round/>
                      <a:headEnd len="sm" w="sm" type="none"/>
                      <a:tailEnd len="sm" w="sm" type="none"/>
                    </a:lnL>
                    <a:lnR cap="flat" cmpd="sng" w="6925">
                      <a:solidFill>
                        <a:srgbClr val="DFDFDF"/>
                      </a:solidFill>
                      <a:prstDash val="solid"/>
                      <a:round/>
                      <a:headEnd len="sm" w="sm" type="none"/>
                      <a:tailEnd len="sm" w="sm" type="none"/>
                    </a:lnR>
                    <a:lnT cap="flat" cmpd="sng" w="6925">
                      <a:solidFill>
                        <a:srgbClr val="DFDFDF"/>
                      </a:solidFill>
                      <a:prstDash val="solid"/>
                      <a:round/>
                      <a:headEnd len="sm" w="sm" type="none"/>
                      <a:tailEnd len="sm" w="sm" type="none"/>
                    </a:lnT>
                    <a:lnB cap="flat" cmpd="sng" w="6925">
                      <a:solidFill>
                        <a:srgbClr val="DFDFD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latin typeface="Nunito"/>
                          <a:ea typeface="Nunito"/>
                          <a:cs typeface="Nunito"/>
                          <a:sym typeface="Nunito"/>
                        </a:rPr>
                        <a:t>Slower (up to 424 kbit/s)</a:t>
                      </a:r>
                      <a:endParaRPr sz="1250">
                        <a:solidFill>
                          <a:srgbClr val="273239"/>
                        </a:solidFill>
                        <a:highlight>
                          <a:srgbClr val="FFFFFF"/>
                        </a:highlight>
                        <a:latin typeface="Nunito"/>
                        <a:ea typeface="Nunito"/>
                        <a:cs typeface="Nunito"/>
                        <a:sym typeface="Nunito"/>
                      </a:endParaRPr>
                    </a:p>
                  </a:txBody>
                  <a:tcPr marT="133350" marB="133350" marR="95250" marL="95250" anchor="ctr">
                    <a:lnL cap="flat" cmpd="sng" w="6925">
                      <a:solidFill>
                        <a:srgbClr val="DFDFDF"/>
                      </a:solidFill>
                      <a:prstDash val="solid"/>
                      <a:round/>
                      <a:headEnd len="sm" w="sm" type="none"/>
                      <a:tailEnd len="sm" w="sm" type="none"/>
                    </a:lnL>
                    <a:lnR cap="flat" cmpd="sng" w="6925">
                      <a:solidFill>
                        <a:srgbClr val="DFDFDF"/>
                      </a:solidFill>
                      <a:prstDash val="solid"/>
                      <a:round/>
                      <a:headEnd len="sm" w="sm" type="none"/>
                      <a:tailEnd len="sm" w="sm" type="none"/>
                    </a:lnR>
                    <a:lnT cap="flat" cmpd="sng" w="6925">
                      <a:solidFill>
                        <a:srgbClr val="DFDFDF"/>
                      </a:solidFill>
                      <a:prstDash val="solid"/>
                      <a:round/>
                      <a:headEnd len="sm" w="sm" type="none"/>
                      <a:tailEnd len="sm" w="sm" type="none"/>
                    </a:lnT>
                    <a:lnB cap="flat" cmpd="sng" w="6925">
                      <a:solidFill>
                        <a:srgbClr val="DFDFD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latin typeface="Nunito"/>
                          <a:ea typeface="Nunito"/>
                          <a:cs typeface="Nunito"/>
                          <a:sym typeface="Nunito"/>
                        </a:rPr>
                        <a:t> Faster (up to 2.1 Mbit/s for Bluetooth 2.1 and 1 Mbit/s for Bluetooth Low Energy)</a:t>
                      </a:r>
                      <a:endParaRPr sz="1250">
                        <a:solidFill>
                          <a:srgbClr val="273239"/>
                        </a:solidFill>
                        <a:highlight>
                          <a:srgbClr val="FFFFFF"/>
                        </a:highlight>
                        <a:latin typeface="Nunito"/>
                        <a:ea typeface="Nunito"/>
                        <a:cs typeface="Nunito"/>
                        <a:sym typeface="Nunito"/>
                      </a:endParaRPr>
                    </a:p>
                  </a:txBody>
                  <a:tcPr marT="133350" marB="133350" marR="95250" marL="95250" anchor="ctr">
                    <a:lnL cap="flat" cmpd="sng" w="6925">
                      <a:solidFill>
                        <a:srgbClr val="DFDFDF"/>
                      </a:solidFill>
                      <a:prstDash val="solid"/>
                      <a:round/>
                      <a:headEnd len="sm" w="sm" type="none"/>
                      <a:tailEnd len="sm" w="sm" type="none"/>
                    </a:lnL>
                    <a:lnR cap="flat" cmpd="sng" w="6925">
                      <a:solidFill>
                        <a:srgbClr val="DFDFDF"/>
                      </a:solidFill>
                      <a:prstDash val="solid"/>
                      <a:round/>
                      <a:headEnd len="sm" w="sm" type="none"/>
                      <a:tailEnd len="sm" w="sm" type="none"/>
                    </a:lnR>
                    <a:lnT cap="flat" cmpd="sng" w="6925">
                      <a:solidFill>
                        <a:srgbClr val="DFDFDF"/>
                      </a:solidFill>
                      <a:prstDash val="solid"/>
                      <a:round/>
                      <a:headEnd len="sm" w="sm" type="none"/>
                      <a:tailEnd len="sm" w="sm" type="none"/>
                    </a:lnT>
                    <a:lnB cap="flat" cmpd="sng" w="6925">
                      <a:solidFill>
                        <a:srgbClr val="DFDFDF"/>
                      </a:solidFill>
                      <a:prstDash val="solid"/>
                      <a:round/>
                      <a:headEnd len="sm" w="sm" type="none"/>
                      <a:tailEnd len="sm" w="sm" type="none"/>
                    </a:lnB>
                  </a:tcPr>
                </a:tc>
              </a:tr>
              <a:tr h="647700">
                <a:tc>
                  <a:txBody>
                    <a:bodyPr/>
                    <a:lstStyle/>
                    <a:p>
                      <a:pPr indent="0" lvl="0" marL="0" rtl="0" algn="l">
                        <a:lnSpc>
                          <a:spcPct val="115000"/>
                        </a:lnSpc>
                        <a:spcBef>
                          <a:spcPts val="0"/>
                        </a:spcBef>
                        <a:spcAft>
                          <a:spcPts val="0"/>
                        </a:spcAft>
                        <a:buNone/>
                      </a:pPr>
                      <a:r>
                        <a:rPr b="1" lang="en" sz="1250">
                          <a:solidFill>
                            <a:srgbClr val="273239"/>
                          </a:solidFill>
                          <a:highlight>
                            <a:srgbClr val="FFFFFF"/>
                          </a:highlight>
                          <a:latin typeface="Nunito"/>
                          <a:ea typeface="Nunito"/>
                          <a:cs typeface="Nunito"/>
                          <a:sym typeface="Nunito"/>
                        </a:rPr>
                        <a:t>Connectivity</a:t>
                      </a:r>
                      <a:endParaRPr b="1" sz="1250">
                        <a:solidFill>
                          <a:srgbClr val="273239"/>
                        </a:solidFill>
                        <a:highlight>
                          <a:srgbClr val="FFFFFF"/>
                        </a:highlight>
                        <a:latin typeface="Nunito"/>
                        <a:ea typeface="Nunito"/>
                        <a:cs typeface="Nunito"/>
                        <a:sym typeface="Nunito"/>
                      </a:endParaRPr>
                    </a:p>
                  </a:txBody>
                  <a:tcPr marT="133350" marB="133350" marR="95250" marL="95250" anchor="ctr">
                    <a:lnL cap="flat" cmpd="sng" w="6925">
                      <a:solidFill>
                        <a:srgbClr val="DFDFDF"/>
                      </a:solidFill>
                      <a:prstDash val="solid"/>
                      <a:round/>
                      <a:headEnd len="sm" w="sm" type="none"/>
                      <a:tailEnd len="sm" w="sm" type="none"/>
                    </a:lnL>
                    <a:lnR cap="flat" cmpd="sng" w="6925">
                      <a:solidFill>
                        <a:srgbClr val="DFDFDF"/>
                      </a:solidFill>
                      <a:prstDash val="solid"/>
                      <a:round/>
                      <a:headEnd len="sm" w="sm" type="none"/>
                      <a:tailEnd len="sm" w="sm" type="none"/>
                    </a:lnR>
                    <a:lnT cap="flat" cmpd="sng" w="6925">
                      <a:solidFill>
                        <a:srgbClr val="DFDFDF"/>
                      </a:solidFill>
                      <a:prstDash val="solid"/>
                      <a:round/>
                      <a:headEnd len="sm" w="sm" type="none"/>
                      <a:tailEnd len="sm" w="sm" type="none"/>
                    </a:lnT>
                    <a:lnB cap="flat" cmpd="sng" w="6925">
                      <a:solidFill>
                        <a:srgbClr val="DFDFD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latin typeface="Nunito"/>
                          <a:ea typeface="Nunito"/>
                          <a:cs typeface="Nunito"/>
                          <a:sym typeface="Nunito"/>
                        </a:rPr>
                        <a:t>Faster (less than 1s to establish a connection)</a:t>
                      </a:r>
                      <a:endParaRPr sz="1250">
                        <a:solidFill>
                          <a:srgbClr val="273239"/>
                        </a:solidFill>
                        <a:highlight>
                          <a:srgbClr val="FFFFFF"/>
                        </a:highlight>
                        <a:latin typeface="Nunito"/>
                        <a:ea typeface="Nunito"/>
                        <a:cs typeface="Nunito"/>
                        <a:sym typeface="Nunito"/>
                      </a:endParaRPr>
                    </a:p>
                  </a:txBody>
                  <a:tcPr marT="133350" marB="133350" marR="95250" marL="95250" anchor="ctr">
                    <a:lnL cap="flat" cmpd="sng" w="6925">
                      <a:solidFill>
                        <a:srgbClr val="DFDFDF"/>
                      </a:solidFill>
                      <a:prstDash val="solid"/>
                      <a:round/>
                      <a:headEnd len="sm" w="sm" type="none"/>
                      <a:tailEnd len="sm" w="sm" type="none"/>
                    </a:lnL>
                    <a:lnR cap="flat" cmpd="sng" w="6925">
                      <a:solidFill>
                        <a:srgbClr val="DFDFDF"/>
                      </a:solidFill>
                      <a:prstDash val="solid"/>
                      <a:round/>
                      <a:headEnd len="sm" w="sm" type="none"/>
                      <a:tailEnd len="sm" w="sm" type="none"/>
                    </a:lnR>
                    <a:lnT cap="flat" cmpd="sng" w="6925">
                      <a:solidFill>
                        <a:srgbClr val="DFDFDF"/>
                      </a:solidFill>
                      <a:prstDash val="solid"/>
                      <a:round/>
                      <a:headEnd len="sm" w="sm" type="none"/>
                      <a:tailEnd len="sm" w="sm" type="none"/>
                    </a:lnT>
                    <a:lnB cap="flat" cmpd="sng" w="6925">
                      <a:solidFill>
                        <a:srgbClr val="DFDFD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latin typeface="Nunito"/>
                          <a:ea typeface="Nunito"/>
                          <a:cs typeface="Nunito"/>
                          <a:sym typeface="Nunito"/>
                        </a:rPr>
                        <a:t>Slower (may require manual pairing</a:t>
                      </a:r>
                      <a:endParaRPr sz="1250">
                        <a:solidFill>
                          <a:srgbClr val="273239"/>
                        </a:solidFill>
                        <a:highlight>
                          <a:srgbClr val="FFFFFF"/>
                        </a:highlight>
                        <a:latin typeface="Nunito"/>
                        <a:ea typeface="Nunito"/>
                        <a:cs typeface="Nunito"/>
                        <a:sym typeface="Nunito"/>
                      </a:endParaRPr>
                    </a:p>
                  </a:txBody>
                  <a:tcPr marT="133350" marB="133350" marR="95250" marL="95250" anchor="ctr">
                    <a:lnL cap="flat" cmpd="sng" w="6925">
                      <a:solidFill>
                        <a:srgbClr val="DFDFDF"/>
                      </a:solidFill>
                      <a:prstDash val="solid"/>
                      <a:round/>
                      <a:headEnd len="sm" w="sm" type="none"/>
                      <a:tailEnd len="sm" w="sm" type="none"/>
                    </a:lnL>
                    <a:lnR cap="flat" cmpd="sng" w="6925">
                      <a:solidFill>
                        <a:srgbClr val="DFDFDF"/>
                      </a:solidFill>
                      <a:prstDash val="solid"/>
                      <a:round/>
                      <a:headEnd len="sm" w="sm" type="none"/>
                      <a:tailEnd len="sm" w="sm" type="none"/>
                    </a:lnR>
                    <a:lnT cap="flat" cmpd="sng" w="6925">
                      <a:solidFill>
                        <a:srgbClr val="DFDFDF"/>
                      </a:solidFill>
                      <a:prstDash val="solid"/>
                      <a:round/>
                      <a:headEnd len="sm" w="sm" type="none"/>
                      <a:tailEnd len="sm" w="sm" type="none"/>
                    </a:lnT>
                    <a:lnB cap="flat" cmpd="sng" w="6925">
                      <a:solidFill>
                        <a:srgbClr val="DFDFDF"/>
                      </a:solidFill>
                      <a:prstDash val="solid"/>
                      <a:round/>
                      <a:headEnd len="sm" w="sm" type="none"/>
                      <a:tailEnd len="sm" w="sm" type="none"/>
                    </a:lnB>
                  </a:tcPr>
                </a:tc>
              </a:tr>
              <a:tr h="647700">
                <a:tc>
                  <a:txBody>
                    <a:bodyPr/>
                    <a:lstStyle/>
                    <a:p>
                      <a:pPr indent="0" lvl="0" marL="0" rtl="0" algn="l">
                        <a:lnSpc>
                          <a:spcPct val="115000"/>
                        </a:lnSpc>
                        <a:spcBef>
                          <a:spcPts val="0"/>
                        </a:spcBef>
                        <a:spcAft>
                          <a:spcPts val="0"/>
                        </a:spcAft>
                        <a:buNone/>
                      </a:pPr>
                      <a:r>
                        <a:rPr b="1" lang="en" sz="1250">
                          <a:solidFill>
                            <a:srgbClr val="273239"/>
                          </a:solidFill>
                          <a:highlight>
                            <a:srgbClr val="FFFFFF"/>
                          </a:highlight>
                          <a:latin typeface="Nunito"/>
                          <a:ea typeface="Nunito"/>
                          <a:cs typeface="Nunito"/>
                          <a:sym typeface="Nunito"/>
                        </a:rPr>
                        <a:t>Suitable for</a:t>
                      </a:r>
                      <a:endParaRPr b="1" sz="1250">
                        <a:solidFill>
                          <a:srgbClr val="273239"/>
                        </a:solidFill>
                        <a:highlight>
                          <a:srgbClr val="FFFFFF"/>
                        </a:highlight>
                        <a:latin typeface="Nunito"/>
                        <a:ea typeface="Nunito"/>
                        <a:cs typeface="Nunito"/>
                        <a:sym typeface="Nunito"/>
                      </a:endParaRPr>
                    </a:p>
                  </a:txBody>
                  <a:tcPr marT="133350" marB="133350" marR="95250" marL="95250" anchor="ctr">
                    <a:lnL cap="flat" cmpd="sng" w="6925">
                      <a:solidFill>
                        <a:srgbClr val="DFDFDF"/>
                      </a:solidFill>
                      <a:prstDash val="solid"/>
                      <a:round/>
                      <a:headEnd len="sm" w="sm" type="none"/>
                      <a:tailEnd len="sm" w="sm" type="none"/>
                    </a:lnL>
                    <a:lnR cap="flat" cmpd="sng" w="6925">
                      <a:solidFill>
                        <a:srgbClr val="DFDFDF"/>
                      </a:solidFill>
                      <a:prstDash val="solid"/>
                      <a:round/>
                      <a:headEnd len="sm" w="sm" type="none"/>
                      <a:tailEnd len="sm" w="sm" type="none"/>
                    </a:lnR>
                    <a:lnT cap="flat" cmpd="sng" w="6925">
                      <a:solidFill>
                        <a:srgbClr val="DFDFDF"/>
                      </a:solidFill>
                      <a:prstDash val="solid"/>
                      <a:round/>
                      <a:headEnd len="sm" w="sm" type="none"/>
                      <a:tailEnd len="sm" w="sm" type="none"/>
                    </a:lnT>
                    <a:lnB cap="flat" cmpd="sng" w="6925">
                      <a:solidFill>
                        <a:srgbClr val="DFDFD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latin typeface="Nunito"/>
                          <a:ea typeface="Nunito"/>
                          <a:cs typeface="Nunito"/>
                          <a:sym typeface="Nunito"/>
                        </a:rPr>
                        <a:t>Passive devices like tags and advertising signs</a:t>
                      </a:r>
                      <a:endParaRPr sz="1250">
                        <a:solidFill>
                          <a:srgbClr val="273239"/>
                        </a:solidFill>
                        <a:highlight>
                          <a:srgbClr val="FFFFFF"/>
                        </a:highlight>
                        <a:latin typeface="Nunito"/>
                        <a:ea typeface="Nunito"/>
                        <a:cs typeface="Nunito"/>
                        <a:sym typeface="Nunito"/>
                      </a:endParaRPr>
                    </a:p>
                  </a:txBody>
                  <a:tcPr marT="133350" marB="133350" marR="95250" marL="95250" anchor="ctr">
                    <a:lnL cap="flat" cmpd="sng" w="6925">
                      <a:solidFill>
                        <a:srgbClr val="DFDFDF"/>
                      </a:solidFill>
                      <a:prstDash val="solid"/>
                      <a:round/>
                      <a:headEnd len="sm" w="sm" type="none"/>
                      <a:tailEnd len="sm" w="sm" type="none"/>
                    </a:lnL>
                    <a:lnR cap="flat" cmpd="sng" w="6925">
                      <a:solidFill>
                        <a:srgbClr val="DFDFDF"/>
                      </a:solidFill>
                      <a:prstDash val="solid"/>
                      <a:round/>
                      <a:headEnd len="sm" w="sm" type="none"/>
                      <a:tailEnd len="sm" w="sm" type="none"/>
                    </a:lnR>
                    <a:lnT cap="flat" cmpd="sng" w="6925">
                      <a:solidFill>
                        <a:srgbClr val="DFDFDF"/>
                      </a:solidFill>
                      <a:prstDash val="solid"/>
                      <a:round/>
                      <a:headEnd len="sm" w="sm" type="none"/>
                      <a:tailEnd len="sm" w="sm" type="none"/>
                    </a:lnT>
                    <a:lnB cap="flat" cmpd="sng" w="6925">
                      <a:solidFill>
                        <a:srgbClr val="DFDFD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latin typeface="Nunito"/>
                          <a:ea typeface="Nunito"/>
                          <a:cs typeface="Nunito"/>
                          <a:sym typeface="Nunito"/>
                        </a:rPr>
                        <a:t>File transfers, sharing connections to speakers, and more</a:t>
                      </a:r>
                      <a:endParaRPr sz="1250">
                        <a:solidFill>
                          <a:srgbClr val="273239"/>
                        </a:solidFill>
                        <a:highlight>
                          <a:srgbClr val="FFFFFF"/>
                        </a:highlight>
                        <a:latin typeface="Nunito"/>
                        <a:ea typeface="Nunito"/>
                        <a:cs typeface="Nunito"/>
                        <a:sym typeface="Nunito"/>
                      </a:endParaRPr>
                    </a:p>
                  </a:txBody>
                  <a:tcPr marT="133350" marB="133350" marR="95250" marL="95250" anchor="ctr">
                    <a:lnL cap="flat" cmpd="sng" w="6925">
                      <a:solidFill>
                        <a:srgbClr val="DFDFDF"/>
                      </a:solidFill>
                      <a:prstDash val="solid"/>
                      <a:round/>
                      <a:headEnd len="sm" w="sm" type="none"/>
                      <a:tailEnd len="sm" w="sm" type="none"/>
                    </a:lnL>
                    <a:lnR cap="flat" cmpd="sng" w="6925">
                      <a:solidFill>
                        <a:srgbClr val="DFDFDF"/>
                      </a:solidFill>
                      <a:prstDash val="solid"/>
                      <a:round/>
                      <a:headEnd len="sm" w="sm" type="none"/>
                      <a:tailEnd len="sm" w="sm" type="none"/>
                    </a:lnR>
                    <a:lnT cap="flat" cmpd="sng" w="6925">
                      <a:solidFill>
                        <a:srgbClr val="DFDFDF"/>
                      </a:solidFill>
                      <a:prstDash val="solid"/>
                      <a:round/>
                      <a:headEnd len="sm" w="sm" type="none"/>
                      <a:tailEnd len="sm" w="sm" type="none"/>
                    </a:lnT>
                    <a:lnB cap="flat" cmpd="sng" w="6925">
                      <a:solidFill>
                        <a:srgbClr val="DFDFDF"/>
                      </a:solidFill>
                      <a:prstDash val="solid"/>
                      <a:round/>
                      <a:headEnd len="sm" w="sm" type="none"/>
                      <a:tailEnd len="sm" w="sm" type="none"/>
                    </a:lnB>
                  </a:tcPr>
                </a:tc>
              </a:tr>
              <a:tr h="647700">
                <a:tc>
                  <a:txBody>
                    <a:bodyPr/>
                    <a:lstStyle/>
                    <a:p>
                      <a:pPr indent="0" lvl="0" marL="0" rtl="0" algn="l">
                        <a:lnSpc>
                          <a:spcPct val="115000"/>
                        </a:lnSpc>
                        <a:spcBef>
                          <a:spcPts val="0"/>
                        </a:spcBef>
                        <a:spcAft>
                          <a:spcPts val="0"/>
                        </a:spcAft>
                        <a:buNone/>
                      </a:pPr>
                      <a:r>
                        <a:rPr b="1" lang="en" sz="1250">
                          <a:solidFill>
                            <a:srgbClr val="273239"/>
                          </a:solidFill>
                          <a:highlight>
                            <a:srgbClr val="FFFFFF"/>
                          </a:highlight>
                          <a:latin typeface="Nunito"/>
                          <a:ea typeface="Nunito"/>
                          <a:cs typeface="Nunito"/>
                          <a:sym typeface="Nunito"/>
                        </a:rPr>
                        <a:t>Applications</a:t>
                      </a:r>
                      <a:endParaRPr b="1" sz="1250">
                        <a:solidFill>
                          <a:srgbClr val="273239"/>
                        </a:solidFill>
                        <a:highlight>
                          <a:srgbClr val="FFFFFF"/>
                        </a:highlight>
                        <a:latin typeface="Nunito"/>
                        <a:ea typeface="Nunito"/>
                        <a:cs typeface="Nunito"/>
                        <a:sym typeface="Nunito"/>
                      </a:endParaRPr>
                    </a:p>
                  </a:txBody>
                  <a:tcPr marT="133350" marB="133350" marR="95250" marL="95250" anchor="ctr">
                    <a:lnL cap="flat" cmpd="sng" w="6925">
                      <a:solidFill>
                        <a:srgbClr val="DFDFDF"/>
                      </a:solidFill>
                      <a:prstDash val="solid"/>
                      <a:round/>
                      <a:headEnd len="sm" w="sm" type="none"/>
                      <a:tailEnd len="sm" w="sm" type="none"/>
                    </a:lnL>
                    <a:lnR cap="flat" cmpd="sng" w="6925">
                      <a:solidFill>
                        <a:srgbClr val="DFDFDF"/>
                      </a:solidFill>
                      <a:prstDash val="solid"/>
                      <a:round/>
                      <a:headEnd len="sm" w="sm" type="none"/>
                      <a:tailEnd len="sm" w="sm" type="none"/>
                    </a:lnR>
                    <a:lnT cap="flat" cmpd="sng" w="6925">
                      <a:solidFill>
                        <a:srgbClr val="DFDFDF"/>
                      </a:solidFill>
                      <a:prstDash val="solid"/>
                      <a:round/>
                      <a:headEnd len="sm" w="sm" type="none"/>
                      <a:tailEnd len="sm" w="sm" type="none"/>
                    </a:lnT>
                    <a:lnB cap="flat" cmpd="sng" w="6925">
                      <a:solidFill>
                        <a:srgbClr val="DFDFD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latin typeface="Nunito"/>
                          <a:ea typeface="Nunito"/>
                          <a:cs typeface="Nunito"/>
                          <a:sym typeface="Nunito"/>
                        </a:rPr>
                        <a:t>Mobile payments (Samsung Pay, Android Pay, Apple Pay)</a:t>
                      </a:r>
                      <a:endParaRPr sz="1250">
                        <a:solidFill>
                          <a:srgbClr val="273239"/>
                        </a:solidFill>
                        <a:highlight>
                          <a:srgbClr val="FFFFFF"/>
                        </a:highlight>
                        <a:latin typeface="Nunito"/>
                        <a:ea typeface="Nunito"/>
                        <a:cs typeface="Nunito"/>
                        <a:sym typeface="Nunito"/>
                      </a:endParaRPr>
                    </a:p>
                  </a:txBody>
                  <a:tcPr marT="133350" marB="133350" marR="95250" marL="95250" anchor="ctr">
                    <a:lnL cap="flat" cmpd="sng" w="6925">
                      <a:solidFill>
                        <a:srgbClr val="DFDFDF"/>
                      </a:solidFill>
                      <a:prstDash val="solid"/>
                      <a:round/>
                      <a:headEnd len="sm" w="sm" type="none"/>
                      <a:tailEnd len="sm" w="sm" type="none"/>
                    </a:lnL>
                    <a:lnR cap="flat" cmpd="sng" w="6925">
                      <a:solidFill>
                        <a:srgbClr val="DFDFDF"/>
                      </a:solidFill>
                      <a:prstDash val="solid"/>
                      <a:round/>
                      <a:headEnd len="sm" w="sm" type="none"/>
                      <a:tailEnd len="sm" w="sm" type="none"/>
                    </a:lnR>
                    <a:lnT cap="flat" cmpd="sng" w="6925">
                      <a:solidFill>
                        <a:srgbClr val="DFDFDF"/>
                      </a:solidFill>
                      <a:prstDash val="solid"/>
                      <a:round/>
                      <a:headEnd len="sm" w="sm" type="none"/>
                      <a:tailEnd len="sm" w="sm" type="none"/>
                    </a:lnT>
                    <a:lnB cap="flat" cmpd="sng" w="6925">
                      <a:solidFill>
                        <a:srgbClr val="DFDFD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latin typeface="Nunito"/>
                          <a:ea typeface="Nunito"/>
                          <a:cs typeface="Nunito"/>
                          <a:sym typeface="Nunito"/>
                        </a:rPr>
                        <a:t>File sharing, music streaming, connecting devices</a:t>
                      </a:r>
                      <a:endParaRPr sz="1250">
                        <a:solidFill>
                          <a:srgbClr val="273239"/>
                        </a:solidFill>
                        <a:highlight>
                          <a:srgbClr val="FFFFFF"/>
                        </a:highlight>
                        <a:latin typeface="Nunito"/>
                        <a:ea typeface="Nunito"/>
                        <a:cs typeface="Nunito"/>
                        <a:sym typeface="Nunito"/>
                      </a:endParaRPr>
                    </a:p>
                  </a:txBody>
                  <a:tcPr marT="133350" marB="133350" marR="95250" marL="95250" anchor="ctr">
                    <a:lnL cap="flat" cmpd="sng" w="6925">
                      <a:solidFill>
                        <a:srgbClr val="DFDFDF"/>
                      </a:solidFill>
                      <a:prstDash val="solid"/>
                      <a:round/>
                      <a:headEnd len="sm" w="sm" type="none"/>
                      <a:tailEnd len="sm" w="sm" type="none"/>
                    </a:lnL>
                    <a:lnR cap="flat" cmpd="sng" w="6925">
                      <a:solidFill>
                        <a:srgbClr val="DFDFDF"/>
                      </a:solidFill>
                      <a:prstDash val="solid"/>
                      <a:round/>
                      <a:headEnd len="sm" w="sm" type="none"/>
                      <a:tailEnd len="sm" w="sm" type="none"/>
                    </a:lnR>
                    <a:lnT cap="flat" cmpd="sng" w="6925">
                      <a:solidFill>
                        <a:srgbClr val="DFDFDF"/>
                      </a:solidFill>
                      <a:prstDash val="solid"/>
                      <a:round/>
                      <a:headEnd len="sm" w="sm" type="none"/>
                      <a:tailEnd len="sm" w="sm" type="none"/>
                    </a:lnT>
                    <a:lnB cap="flat" cmpd="sng" w="6925">
                      <a:solidFill>
                        <a:srgbClr val="DFDFDF"/>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idx="1" type="body"/>
          </p:nvPr>
        </p:nvSpPr>
        <p:spPr>
          <a:xfrm>
            <a:off x="311700" y="9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solidFill>
                  <a:srgbClr val="273239"/>
                </a:solidFill>
                <a:highlight>
                  <a:srgbClr val="FFFFFF"/>
                </a:highlight>
                <a:latin typeface="Nunito"/>
                <a:ea typeface="Nunito"/>
                <a:cs typeface="Nunito"/>
                <a:sym typeface="Nunito"/>
              </a:rPr>
              <a:t>Comparisons with Bluetooth –</a:t>
            </a:r>
            <a:r>
              <a:rPr lang="en" sz="1600">
                <a:solidFill>
                  <a:srgbClr val="273239"/>
                </a:solidFill>
                <a:highlight>
                  <a:srgbClr val="FFFFFF"/>
                </a:highlight>
                <a:latin typeface="Nunito"/>
                <a:ea typeface="Nunito"/>
                <a:cs typeface="Nunito"/>
                <a:sym typeface="Nunito"/>
              </a:rPr>
              <a:t> </a:t>
            </a:r>
            <a:br>
              <a:rPr lang="en" sz="1600">
                <a:solidFill>
                  <a:srgbClr val="273239"/>
                </a:solidFill>
                <a:highlight>
                  <a:srgbClr val="FFFFFF"/>
                </a:highlight>
                <a:latin typeface="Nunito"/>
                <a:ea typeface="Nunito"/>
                <a:cs typeface="Nunito"/>
                <a:sym typeface="Nunito"/>
              </a:rPr>
            </a:br>
            <a:r>
              <a:rPr lang="en" sz="1600">
                <a:solidFill>
                  <a:srgbClr val="273239"/>
                </a:solidFill>
                <a:highlight>
                  <a:srgbClr val="FFFFFF"/>
                </a:highlight>
                <a:latin typeface="Nunito"/>
                <a:ea typeface="Nunito"/>
                <a:cs typeface="Nunito"/>
                <a:sym typeface="Nunito"/>
              </a:rPr>
              <a:t>There are several important technological differences between NFC and bluetooth but NFC has some significant benefits in certain circumstances. </a:t>
            </a:r>
            <a:endParaRPr sz="1600">
              <a:solidFill>
                <a:srgbClr val="273239"/>
              </a:solidFill>
              <a:highlight>
                <a:srgbClr val="FFFFFF"/>
              </a:highlight>
              <a:latin typeface="Nunito"/>
              <a:ea typeface="Nunito"/>
              <a:cs typeface="Nunito"/>
              <a:sym typeface="Nunito"/>
            </a:endParaRPr>
          </a:p>
          <a:p>
            <a:pPr indent="0" lvl="0" marL="0" rtl="0" algn="l">
              <a:lnSpc>
                <a:spcPct val="100000"/>
              </a:lnSpc>
              <a:spcBef>
                <a:spcPts val="800"/>
              </a:spcBef>
              <a:spcAft>
                <a:spcPts val="0"/>
              </a:spcAft>
              <a:buClr>
                <a:schemeClr val="dk1"/>
              </a:buClr>
              <a:buSzPts val="1100"/>
              <a:buFont typeface="Arial"/>
              <a:buNone/>
            </a:pPr>
            <a:r>
              <a:rPr lang="en" sz="1600">
                <a:solidFill>
                  <a:srgbClr val="273239"/>
                </a:solidFill>
                <a:highlight>
                  <a:srgbClr val="FFFFFF"/>
                </a:highlight>
                <a:latin typeface="Nunito"/>
                <a:ea typeface="Nunito"/>
                <a:cs typeface="Nunito"/>
                <a:sym typeface="Nunito"/>
              </a:rPr>
              <a:t>The major advantage of NFC over bluetooth is that it requires much less power consumption than Bluetooth. This makes NFC perfect for passive devices, such as the advertising tags as they can operate without a major power source. </a:t>
            </a:r>
            <a:endParaRPr sz="1600">
              <a:solidFill>
                <a:srgbClr val="273239"/>
              </a:solidFill>
              <a:highlight>
                <a:srgbClr val="FFFFFF"/>
              </a:highlight>
              <a:latin typeface="Nunito"/>
              <a:ea typeface="Nunito"/>
              <a:cs typeface="Nunito"/>
              <a:sym typeface="Nunito"/>
            </a:endParaRPr>
          </a:p>
          <a:p>
            <a:pPr indent="0" lvl="0" marL="0" rtl="0" algn="l">
              <a:lnSpc>
                <a:spcPct val="100000"/>
              </a:lnSpc>
              <a:spcBef>
                <a:spcPts val="800"/>
              </a:spcBef>
              <a:spcAft>
                <a:spcPts val="0"/>
              </a:spcAft>
              <a:buClr>
                <a:schemeClr val="dk1"/>
              </a:buClr>
              <a:buSzPts val="1100"/>
              <a:buFont typeface="Arial"/>
              <a:buNone/>
            </a:pPr>
            <a:r>
              <a:rPr lang="en" sz="1600">
                <a:solidFill>
                  <a:srgbClr val="273239"/>
                </a:solidFill>
                <a:highlight>
                  <a:srgbClr val="FFFFFF"/>
                </a:highlight>
                <a:latin typeface="Nunito"/>
                <a:ea typeface="Nunito"/>
                <a:cs typeface="Nunito"/>
                <a:sym typeface="Nunito"/>
              </a:rPr>
              <a:t>But this power saving does have some major drawbacks. First and the foremost is that the range of transmission of NFC is much shorter than Bluetooth which is a major drawback. NFC has a range of around 10 cm, just a few inches whereas Bluetooth connections can transmit data up to 10 meters or more from the source. Another drawback is that NFC is quite a bit slower than Bluetooth. NFC can transmit data at a maximum speed of just 424 kbit/s, whereas Bluetooth 2.1 can transmit 2.1 Mbit/s and with Bluetooth Low Energy around 1 Mbit/s . </a:t>
            </a:r>
            <a:endParaRPr sz="1600">
              <a:solidFill>
                <a:srgbClr val="273239"/>
              </a:solidFill>
              <a:highlight>
                <a:srgbClr val="FFFFFF"/>
              </a:highlight>
              <a:latin typeface="Nunito"/>
              <a:ea typeface="Nunito"/>
              <a:cs typeface="Nunito"/>
              <a:sym typeface="Nunito"/>
            </a:endParaRPr>
          </a:p>
          <a:p>
            <a:pPr indent="0" lvl="0" marL="0" rtl="0" algn="l">
              <a:lnSpc>
                <a:spcPct val="100000"/>
              </a:lnSpc>
              <a:spcBef>
                <a:spcPts val="800"/>
              </a:spcBef>
              <a:spcAft>
                <a:spcPts val="0"/>
              </a:spcAft>
              <a:buClr>
                <a:schemeClr val="dk1"/>
              </a:buClr>
              <a:buSzPts val="1100"/>
              <a:buFont typeface="Arial"/>
              <a:buNone/>
            </a:pPr>
            <a:r>
              <a:rPr lang="en" sz="1600">
                <a:solidFill>
                  <a:srgbClr val="273239"/>
                </a:solidFill>
                <a:highlight>
                  <a:srgbClr val="FFFFFF"/>
                </a:highlight>
                <a:latin typeface="Nunito"/>
                <a:ea typeface="Nunito"/>
                <a:cs typeface="Nunito"/>
                <a:sym typeface="Nunito"/>
              </a:rPr>
              <a:t>NFC has one another major advantage i.e. faster connectivity. It uses inductive coupling(i.e. the absence of manual pairing) which takes less than one tenth of a second to establish a connection between two devices. While modern Bluetooth connects pretty fast, NFC is still super handy for certain scenarios as mobile payments. </a:t>
            </a:r>
            <a:endParaRPr sz="1600">
              <a:solidFill>
                <a:srgbClr val="273239"/>
              </a:solidFill>
              <a:highlight>
                <a:srgbClr val="FFFFFF"/>
              </a:highlight>
              <a:latin typeface="Nunito"/>
              <a:ea typeface="Nunito"/>
              <a:cs typeface="Nunito"/>
              <a:sym typeface="Nunito"/>
            </a:endParaRPr>
          </a:p>
          <a:p>
            <a:pPr indent="0" lvl="0" marL="0" rtl="0" algn="l">
              <a:lnSpc>
                <a:spcPct val="100000"/>
              </a:lnSpc>
              <a:spcBef>
                <a:spcPts val="800"/>
              </a:spcBef>
              <a:spcAft>
                <a:spcPts val="0"/>
              </a:spcAft>
              <a:buClr>
                <a:schemeClr val="dk1"/>
              </a:buClr>
              <a:buSzPts val="1100"/>
              <a:buFont typeface="Arial"/>
              <a:buNone/>
            </a:pPr>
            <a:r>
              <a:rPr lang="en" sz="1600">
                <a:solidFill>
                  <a:srgbClr val="273239"/>
                </a:solidFill>
                <a:highlight>
                  <a:srgbClr val="FFFFFF"/>
                </a:highlight>
                <a:latin typeface="Nunito"/>
                <a:ea typeface="Nunito"/>
                <a:cs typeface="Nunito"/>
                <a:sym typeface="Nunito"/>
              </a:rPr>
              <a:t>Samsung Pay, Android Pay, and even Apple Pay use NFC technology though Samsung Pay works a bit differently than the others. While Bluetooth works better for connecting devices together for file transfers, sharing connections to speakers, and more, we anticipate that NFC will always have a place in this world thanks to mobile payments — a quickly expanding technology.</a:t>
            </a:r>
            <a:endParaRPr sz="1600">
              <a:solidFill>
                <a:srgbClr val="273239"/>
              </a:solidFill>
              <a:highlight>
                <a:srgbClr val="FFFFFF"/>
              </a:highlight>
              <a:latin typeface="Nunito"/>
              <a:ea typeface="Nunito"/>
              <a:cs typeface="Nunito"/>
              <a:sym typeface="Nunito"/>
            </a:endParaRPr>
          </a:p>
          <a:p>
            <a:pPr indent="0" lvl="0" marL="0" rtl="0" algn="l">
              <a:lnSpc>
                <a:spcPct val="100000"/>
              </a:lnSpc>
              <a:spcBef>
                <a:spcPts val="800"/>
              </a:spcBef>
              <a:spcAft>
                <a:spcPts val="12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650">
                <a:latin typeface="Times New Roman"/>
                <a:ea typeface="Times New Roman"/>
                <a:cs typeface="Times New Roman"/>
                <a:sym typeface="Times New Roman"/>
              </a:rPr>
              <a:t>RFID (</a:t>
            </a:r>
            <a:r>
              <a:rPr b="1" lang="en" sz="2650">
                <a:latin typeface="Times New Roman"/>
                <a:ea typeface="Times New Roman"/>
                <a:cs typeface="Times New Roman"/>
                <a:sym typeface="Times New Roman"/>
              </a:rPr>
              <a:t>Radio Frequency Identification)</a:t>
            </a:r>
            <a:endParaRPr sz="2650">
              <a:latin typeface="Times New Roman"/>
              <a:ea typeface="Times New Roman"/>
              <a:cs typeface="Times New Roman"/>
              <a:sym typeface="Times New Roman"/>
            </a:endParaRPr>
          </a:p>
        </p:txBody>
      </p:sp>
      <p:sp>
        <p:nvSpPr>
          <p:cNvPr id="61" name="Google Shape;61;p14"/>
          <p:cNvSpPr txBox="1"/>
          <p:nvPr>
            <p:ph idx="1" type="body"/>
          </p:nvPr>
        </p:nvSpPr>
        <p:spPr>
          <a:xfrm>
            <a:off x="311700" y="695275"/>
            <a:ext cx="8520600" cy="34164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RFID is a form of wireless communication that incorporates the use of electromagnetic or electrostatic coupling in the radio frequency portion of the electromagnetic spectrum to uniquely identify an object, animal or person. </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It uses radio frequency to search ,identify, track and communicate with items and people. </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it is a method that is used to track or identify an object by radio transmission uses over the web. </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Data is digitally encoded in an RFID tag which might be read by the reader. </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This device work as a tag or label during which data read from tags that are stored in the database through the reader as compared to traditional barcodes and QR codes. </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It is often read outside the road of sight either passive or active RFID.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800"/>
              </a:spcBef>
              <a:spcAft>
                <a:spcPts val="12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212326"/>
              </a:buClr>
              <a:buSzPts val="2200"/>
              <a:buFont typeface="Times New Roman"/>
              <a:buChar char="●"/>
            </a:pPr>
            <a:r>
              <a:rPr lang="en" sz="2200">
                <a:solidFill>
                  <a:srgbClr val="212326"/>
                </a:solidFill>
                <a:latin typeface="Times New Roman"/>
                <a:ea typeface="Times New Roman"/>
                <a:cs typeface="Times New Roman"/>
                <a:sym typeface="Times New Roman"/>
              </a:rPr>
              <a:t>RFID is a wireless technology with two main parts: tags and readers. </a:t>
            </a:r>
            <a:endParaRPr sz="2200">
              <a:solidFill>
                <a:srgbClr val="212326"/>
              </a:solidFill>
              <a:latin typeface="Times New Roman"/>
              <a:ea typeface="Times New Roman"/>
              <a:cs typeface="Times New Roman"/>
              <a:sym typeface="Times New Roman"/>
            </a:endParaRPr>
          </a:p>
          <a:p>
            <a:pPr indent="-368300" lvl="0" marL="457200" rtl="0" algn="l">
              <a:spcBef>
                <a:spcPts val="0"/>
              </a:spcBef>
              <a:spcAft>
                <a:spcPts val="0"/>
              </a:spcAft>
              <a:buClr>
                <a:srgbClr val="212326"/>
              </a:buClr>
              <a:buSzPts val="2200"/>
              <a:buFont typeface="Times New Roman"/>
              <a:buChar char="●"/>
            </a:pPr>
            <a:r>
              <a:rPr lang="en" sz="2200">
                <a:solidFill>
                  <a:srgbClr val="212326"/>
                </a:solidFill>
                <a:latin typeface="Times New Roman"/>
                <a:ea typeface="Times New Roman"/>
                <a:cs typeface="Times New Roman"/>
                <a:sym typeface="Times New Roman"/>
              </a:rPr>
              <a:t>The reader is a device that has one or more antennas that send and receive electromagnetic signals back from RFID tags. </a:t>
            </a:r>
            <a:endParaRPr sz="2200">
              <a:solidFill>
                <a:srgbClr val="212326"/>
              </a:solidFill>
              <a:latin typeface="Times New Roman"/>
              <a:ea typeface="Times New Roman"/>
              <a:cs typeface="Times New Roman"/>
              <a:sym typeface="Times New Roman"/>
            </a:endParaRPr>
          </a:p>
          <a:p>
            <a:pPr indent="-368300" lvl="0" marL="457200" rtl="0" algn="l">
              <a:spcBef>
                <a:spcPts val="0"/>
              </a:spcBef>
              <a:spcAft>
                <a:spcPts val="0"/>
              </a:spcAft>
              <a:buClr>
                <a:srgbClr val="212326"/>
              </a:buClr>
              <a:buSzPts val="2200"/>
              <a:buFont typeface="Times New Roman"/>
              <a:buChar char="●"/>
            </a:pPr>
            <a:r>
              <a:rPr lang="en" sz="2200">
                <a:solidFill>
                  <a:srgbClr val="212326"/>
                </a:solidFill>
                <a:latin typeface="Times New Roman"/>
                <a:ea typeface="Times New Roman"/>
                <a:cs typeface="Times New Roman"/>
                <a:sym typeface="Times New Roman"/>
              </a:rPr>
              <a:t>The tags, which store a serial number or unique identifier, use radio waves to send their data to nearby readers. They contain RFID chips, also known as integrated circuits (IC), which communicate data to the reader. </a:t>
            </a:r>
            <a:endParaRPr sz="2200">
              <a:solidFill>
                <a:srgbClr val="212326"/>
              </a:solidFill>
              <a:latin typeface="Times New Roman"/>
              <a:ea typeface="Times New Roman"/>
              <a:cs typeface="Times New Roman"/>
              <a:sym typeface="Times New Roman"/>
            </a:endParaRPr>
          </a:p>
          <a:p>
            <a:pPr indent="0" lvl="0" marL="0" rtl="0" algn="l">
              <a:spcBef>
                <a:spcPts val="2300"/>
              </a:spcBef>
              <a:spcAft>
                <a:spcPts val="1200"/>
              </a:spcAft>
              <a:buNone/>
            </a:pPr>
            <a:r>
              <a:t/>
            </a:r>
            <a:endParaRPr sz="2200">
              <a:latin typeface="Times New Roman"/>
              <a:ea typeface="Times New Roman"/>
              <a:cs typeface="Times New Roman"/>
              <a:sym typeface="Times New Roman"/>
            </a:endParaRPr>
          </a:p>
        </p:txBody>
      </p:sp>
      <p:sp>
        <p:nvSpPr>
          <p:cNvPr id="67" name="Google Shape;67;p15"/>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650">
                <a:latin typeface="Times New Roman"/>
                <a:ea typeface="Times New Roman"/>
                <a:cs typeface="Times New Roman"/>
                <a:sym typeface="Times New Roman"/>
              </a:rPr>
              <a:t>What is </a:t>
            </a:r>
            <a:r>
              <a:rPr b="1" lang="en" sz="2650">
                <a:latin typeface="Times New Roman"/>
                <a:ea typeface="Times New Roman"/>
                <a:cs typeface="Times New Roman"/>
                <a:sym typeface="Times New Roman"/>
              </a:rPr>
              <a:t>RFID (Radio Frequency Identification)?</a:t>
            </a:r>
            <a:endParaRPr sz="265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lnSpc>
                <a:spcPct val="133333"/>
              </a:lnSpc>
              <a:spcBef>
                <a:spcPts val="2300"/>
              </a:spcBef>
              <a:spcAft>
                <a:spcPts val="0"/>
              </a:spcAft>
              <a:buClr>
                <a:schemeClr val="dk1"/>
              </a:buClr>
              <a:buSzPts val="1100"/>
              <a:buFont typeface="Arial"/>
              <a:buNone/>
            </a:pPr>
            <a:r>
              <a:rPr b="1" lang="en" sz="2400">
                <a:solidFill>
                  <a:srgbClr val="212326"/>
                </a:solidFill>
                <a:latin typeface="Times New Roman"/>
                <a:ea typeface="Times New Roman"/>
                <a:cs typeface="Times New Roman"/>
                <a:sym typeface="Times New Roman"/>
              </a:rPr>
              <a:t>How RFID works?</a:t>
            </a:r>
            <a:endParaRPr b="1" sz="2400">
              <a:solidFill>
                <a:srgbClr val="212326"/>
              </a:solidFill>
              <a:latin typeface="Times New Roman"/>
              <a:ea typeface="Times New Roman"/>
              <a:cs typeface="Times New Roman"/>
              <a:sym typeface="Times New Roman"/>
            </a:endParaRPr>
          </a:p>
          <a:p>
            <a:pPr indent="0" lvl="0" marL="0" rtl="0" algn="l">
              <a:spcBef>
                <a:spcPts val="2200"/>
              </a:spcBef>
              <a:spcAft>
                <a:spcPts val="0"/>
              </a:spcAft>
              <a:buNone/>
            </a:pPr>
            <a:r>
              <a:t/>
            </a:r>
            <a:endParaRPr b="1" sz="2400">
              <a:latin typeface="Times New Roman"/>
              <a:ea typeface="Times New Roman"/>
              <a:cs typeface="Times New Roman"/>
              <a:sym typeface="Times New Roman"/>
            </a:endParaRPr>
          </a:p>
        </p:txBody>
      </p:sp>
      <p:sp>
        <p:nvSpPr>
          <p:cNvPr id="73" name="Google Shape;73;p16"/>
          <p:cNvSpPr txBox="1"/>
          <p:nvPr>
            <p:ph idx="1" type="body"/>
          </p:nvPr>
        </p:nvSpPr>
        <p:spPr>
          <a:xfrm>
            <a:off x="311700" y="542875"/>
            <a:ext cx="8520600" cy="3416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2200">
                <a:solidFill>
                  <a:srgbClr val="212326"/>
                </a:solidFill>
                <a:latin typeface="Times New Roman"/>
                <a:ea typeface="Times New Roman"/>
                <a:cs typeface="Times New Roman"/>
                <a:sym typeface="Times New Roman"/>
              </a:rPr>
              <a:t>RFID systems have three components that make them work: an antenna, a transceiver, and a transponder (tag). The part of the tag that encodes the data is called the RFID inlay. </a:t>
            </a:r>
            <a:endParaRPr sz="1200">
              <a:solidFill>
                <a:srgbClr val="212326"/>
              </a:solidFill>
              <a:latin typeface="Times New Roman"/>
              <a:ea typeface="Times New Roman"/>
              <a:cs typeface="Times New Roman"/>
              <a:sym typeface="Times New Roman"/>
            </a:endParaRPr>
          </a:p>
          <a:p>
            <a:pPr indent="0" lvl="0" marL="0" rtl="0" algn="l">
              <a:lnSpc>
                <a:spcPct val="80000"/>
              </a:lnSpc>
              <a:spcBef>
                <a:spcPts val="2300"/>
              </a:spcBef>
              <a:spcAft>
                <a:spcPts val="0"/>
              </a:spcAft>
              <a:buClr>
                <a:schemeClr val="dk1"/>
              </a:buClr>
              <a:buSzPts val="1100"/>
              <a:buFont typeface="Arial"/>
              <a:buNone/>
            </a:pPr>
            <a:r>
              <a:rPr lang="en" sz="2200">
                <a:solidFill>
                  <a:srgbClr val="212326"/>
                </a:solidFill>
                <a:latin typeface="Times New Roman"/>
                <a:ea typeface="Times New Roman"/>
                <a:cs typeface="Times New Roman"/>
                <a:sym typeface="Times New Roman"/>
              </a:rPr>
              <a:t>When you combine the antenna and the transceiver, you have an RFID reader, also known as an interrogator. </a:t>
            </a:r>
            <a:endParaRPr sz="2200">
              <a:solidFill>
                <a:srgbClr val="212326"/>
              </a:solidFill>
              <a:latin typeface="Times New Roman"/>
              <a:ea typeface="Times New Roman"/>
              <a:cs typeface="Times New Roman"/>
              <a:sym typeface="Times New Roman"/>
            </a:endParaRPr>
          </a:p>
          <a:p>
            <a:pPr indent="0" lvl="0" marL="0" rtl="0" algn="l">
              <a:lnSpc>
                <a:spcPct val="80000"/>
              </a:lnSpc>
              <a:spcBef>
                <a:spcPts val="2300"/>
              </a:spcBef>
              <a:spcAft>
                <a:spcPts val="0"/>
              </a:spcAft>
              <a:buNone/>
            </a:pPr>
            <a:r>
              <a:rPr lang="en" sz="2200">
                <a:solidFill>
                  <a:srgbClr val="212326"/>
                </a:solidFill>
                <a:latin typeface="Times New Roman"/>
                <a:ea typeface="Times New Roman"/>
                <a:cs typeface="Times New Roman"/>
                <a:sym typeface="Times New Roman"/>
              </a:rPr>
              <a:t>There are two types of RFID readers:</a:t>
            </a:r>
            <a:endParaRPr sz="2200">
              <a:solidFill>
                <a:srgbClr val="212326"/>
              </a:solidFill>
              <a:latin typeface="Times New Roman"/>
              <a:ea typeface="Times New Roman"/>
              <a:cs typeface="Times New Roman"/>
              <a:sym typeface="Times New Roman"/>
            </a:endParaRPr>
          </a:p>
          <a:p>
            <a:pPr indent="-368300" lvl="0" marL="457200" rtl="0" algn="l">
              <a:lnSpc>
                <a:spcPct val="80000"/>
              </a:lnSpc>
              <a:spcBef>
                <a:spcPts val="2300"/>
              </a:spcBef>
              <a:spcAft>
                <a:spcPts val="0"/>
              </a:spcAft>
              <a:buClr>
                <a:srgbClr val="212326"/>
              </a:buClr>
              <a:buSzPts val="2200"/>
              <a:buFont typeface="Times New Roman"/>
              <a:buChar char="●"/>
            </a:pPr>
            <a:r>
              <a:rPr b="1" lang="en" sz="2200">
                <a:solidFill>
                  <a:srgbClr val="212326"/>
                </a:solidFill>
                <a:latin typeface="Times New Roman"/>
                <a:ea typeface="Times New Roman"/>
                <a:cs typeface="Times New Roman"/>
                <a:sym typeface="Times New Roman"/>
              </a:rPr>
              <a:t>Fixed readers</a:t>
            </a:r>
            <a:r>
              <a:rPr lang="en" sz="2200">
                <a:solidFill>
                  <a:srgbClr val="212326"/>
                </a:solidFill>
                <a:latin typeface="Times New Roman"/>
                <a:ea typeface="Times New Roman"/>
                <a:cs typeface="Times New Roman"/>
                <a:sym typeface="Times New Roman"/>
              </a:rPr>
              <a:t>, when the reader and antenna are installed in a specific place where RFID tag data passes. For example, you can check out at </a:t>
            </a:r>
            <a:r>
              <a:rPr lang="en" sz="2200" u="sng">
                <a:solidFill>
                  <a:srgbClr val="008060"/>
                </a:solidFill>
                <a:latin typeface="Times New Roman"/>
                <a:ea typeface="Times New Roman"/>
                <a:cs typeface="Times New Roman"/>
                <a:sym typeface="Times New Roman"/>
                <a:hlinkClick r:id="rId3">
                  <a:extLst>
                    <a:ext uri="{A12FA001-AC4F-418D-AE19-62706E023703}">
                      <ahyp:hlinkClr val="tx"/>
                    </a:ext>
                  </a:extLst>
                </a:hlinkClick>
              </a:rPr>
              <a:t>Amazon Go</a:t>
            </a:r>
            <a:r>
              <a:rPr lang="en" sz="2200">
                <a:solidFill>
                  <a:srgbClr val="212326"/>
                </a:solidFill>
                <a:latin typeface="Times New Roman"/>
                <a:ea typeface="Times New Roman"/>
                <a:cs typeface="Times New Roman"/>
                <a:sym typeface="Times New Roman"/>
              </a:rPr>
              <a:t> without going to a cashier. You just walk through an RF zone and the reader receives the tag data. </a:t>
            </a:r>
            <a:endParaRPr sz="2200">
              <a:solidFill>
                <a:srgbClr val="212326"/>
              </a:solidFill>
              <a:latin typeface="Times New Roman"/>
              <a:ea typeface="Times New Roman"/>
              <a:cs typeface="Times New Roman"/>
              <a:sym typeface="Times New Roman"/>
            </a:endParaRPr>
          </a:p>
          <a:p>
            <a:pPr indent="-368300" lvl="0" marL="457200" rtl="0" algn="l">
              <a:lnSpc>
                <a:spcPct val="80000"/>
              </a:lnSpc>
              <a:spcBef>
                <a:spcPts val="2300"/>
              </a:spcBef>
              <a:spcAft>
                <a:spcPts val="0"/>
              </a:spcAft>
              <a:buClr>
                <a:srgbClr val="212326"/>
              </a:buClr>
              <a:buSzPts val="2200"/>
              <a:buChar char="●"/>
            </a:pPr>
            <a:r>
              <a:rPr b="1" lang="en" sz="2200">
                <a:solidFill>
                  <a:srgbClr val="212326"/>
                </a:solidFill>
                <a:latin typeface="Times New Roman"/>
                <a:ea typeface="Times New Roman"/>
                <a:cs typeface="Times New Roman"/>
                <a:sym typeface="Times New Roman"/>
              </a:rPr>
              <a:t>Mobile readers,</a:t>
            </a:r>
            <a:r>
              <a:rPr lang="en" sz="2200">
                <a:solidFill>
                  <a:srgbClr val="212326"/>
                </a:solidFill>
                <a:latin typeface="Times New Roman"/>
                <a:ea typeface="Times New Roman"/>
                <a:cs typeface="Times New Roman"/>
                <a:sym typeface="Times New Roman"/>
              </a:rPr>
              <a:t> which are handheld devices that can be carried anywhere. </a:t>
            </a:r>
            <a:endParaRPr sz="2200">
              <a:solidFill>
                <a:srgbClr val="212326"/>
              </a:solidFill>
              <a:latin typeface="Times New Roman"/>
              <a:ea typeface="Times New Roman"/>
              <a:cs typeface="Times New Roman"/>
              <a:sym typeface="Times New Roman"/>
            </a:endParaRPr>
          </a:p>
          <a:p>
            <a:pPr indent="0" lvl="0" marL="0" rtl="0" algn="l">
              <a:lnSpc>
                <a:spcPct val="80000"/>
              </a:lnSpc>
              <a:spcBef>
                <a:spcPts val="2300"/>
              </a:spcBef>
              <a:spcAft>
                <a:spcPts val="230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80000"/>
              </a:lnSpc>
              <a:spcBef>
                <a:spcPts val="0"/>
              </a:spcBef>
              <a:spcAft>
                <a:spcPts val="2300"/>
              </a:spcAft>
              <a:buClr>
                <a:schemeClr val="dk1"/>
              </a:buClr>
              <a:buSzPct val="50000"/>
              <a:buFont typeface="Arial"/>
              <a:buNone/>
            </a:pPr>
            <a:r>
              <a:rPr lang="en" sz="2200">
                <a:solidFill>
                  <a:srgbClr val="212326"/>
                </a:solidFill>
                <a:latin typeface="Times New Roman"/>
                <a:ea typeface="Times New Roman"/>
                <a:cs typeface="Times New Roman"/>
                <a:sym typeface="Times New Roman"/>
              </a:rPr>
              <a:t>Once you have the equipment, the RFID tracking process can be broken down into four phases:</a:t>
            </a:r>
            <a:endParaRPr/>
          </a:p>
        </p:txBody>
      </p:sp>
      <p:sp>
        <p:nvSpPr>
          <p:cNvPr id="79" name="Google Shape;79;p17"/>
          <p:cNvSpPr txBox="1"/>
          <p:nvPr>
            <p:ph idx="1" type="body"/>
          </p:nvPr>
        </p:nvSpPr>
        <p:spPr>
          <a:xfrm>
            <a:off x="311700" y="771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RFID equipment" id="80" name="Google Shape;80;p17"/>
          <p:cNvPicPr preferRelativeResize="0"/>
          <p:nvPr/>
        </p:nvPicPr>
        <p:blipFill>
          <a:blip r:embed="rId3">
            <a:alphaModFix/>
          </a:blip>
          <a:stretch>
            <a:fillRect/>
          </a:stretch>
        </p:blipFill>
        <p:spPr>
          <a:xfrm>
            <a:off x="152400" y="838200"/>
            <a:ext cx="5409674" cy="3842725"/>
          </a:xfrm>
          <a:prstGeom prst="rect">
            <a:avLst/>
          </a:prstGeom>
          <a:noFill/>
          <a:ln>
            <a:noFill/>
          </a:ln>
        </p:spPr>
      </p:pic>
      <p:sp>
        <p:nvSpPr>
          <p:cNvPr id="81" name="Google Shape;81;p17"/>
          <p:cNvSpPr txBox="1"/>
          <p:nvPr/>
        </p:nvSpPr>
        <p:spPr>
          <a:xfrm>
            <a:off x="5715000" y="1066800"/>
            <a:ext cx="3220800" cy="3324600"/>
          </a:xfrm>
          <a:prstGeom prst="rect">
            <a:avLst/>
          </a:prstGeom>
          <a:noFill/>
          <a:ln>
            <a:noFill/>
          </a:ln>
        </p:spPr>
        <p:txBody>
          <a:bodyPr anchorCtr="0" anchor="t" bIns="91425" lIns="91425" spcFirstLastPara="1" rIns="91425" wrap="square" tIns="91425">
            <a:spAutoFit/>
          </a:bodyPr>
          <a:lstStyle/>
          <a:p>
            <a:pPr indent="-323850" lvl="0" marL="457200" rtl="0" algn="l">
              <a:lnSpc>
                <a:spcPct val="100000"/>
              </a:lnSpc>
              <a:spcBef>
                <a:spcPts val="0"/>
              </a:spcBef>
              <a:spcAft>
                <a:spcPts val="0"/>
              </a:spcAft>
              <a:buClr>
                <a:srgbClr val="212326"/>
              </a:buClr>
              <a:buSzPts val="1500"/>
              <a:buChar char="●"/>
            </a:pPr>
            <a:r>
              <a:rPr lang="en" sz="1500">
                <a:solidFill>
                  <a:srgbClr val="212326"/>
                </a:solidFill>
              </a:rPr>
              <a:t>Information is stored on a RFID tag and is attached to an item like your product</a:t>
            </a:r>
            <a:endParaRPr sz="1500">
              <a:solidFill>
                <a:srgbClr val="212326"/>
              </a:solidFill>
            </a:endParaRPr>
          </a:p>
          <a:p>
            <a:pPr indent="0" lvl="0" marL="457200" rtl="0" algn="l">
              <a:lnSpc>
                <a:spcPct val="100000"/>
              </a:lnSpc>
              <a:spcBef>
                <a:spcPts val="0"/>
              </a:spcBef>
              <a:spcAft>
                <a:spcPts val="0"/>
              </a:spcAft>
              <a:buNone/>
            </a:pPr>
            <a:r>
              <a:t/>
            </a:r>
            <a:endParaRPr sz="1500">
              <a:solidFill>
                <a:srgbClr val="212326"/>
              </a:solidFill>
            </a:endParaRPr>
          </a:p>
          <a:p>
            <a:pPr indent="-323850" lvl="0" marL="457200" rtl="0" algn="l">
              <a:lnSpc>
                <a:spcPct val="80000"/>
              </a:lnSpc>
              <a:spcBef>
                <a:spcPts val="0"/>
              </a:spcBef>
              <a:spcAft>
                <a:spcPts val="0"/>
              </a:spcAft>
              <a:buClr>
                <a:srgbClr val="212326"/>
              </a:buClr>
              <a:buSzPts val="1500"/>
              <a:buChar char="●"/>
            </a:pPr>
            <a:r>
              <a:rPr lang="en" sz="1500">
                <a:solidFill>
                  <a:srgbClr val="212326"/>
                </a:solidFill>
              </a:rPr>
              <a:t>An antenna recognizes the signal of a nearby RFID tag</a:t>
            </a:r>
            <a:endParaRPr sz="1500">
              <a:solidFill>
                <a:srgbClr val="212326"/>
              </a:solidFill>
            </a:endParaRPr>
          </a:p>
          <a:p>
            <a:pPr indent="0" lvl="0" marL="457200" rtl="0" algn="l">
              <a:lnSpc>
                <a:spcPct val="80000"/>
              </a:lnSpc>
              <a:spcBef>
                <a:spcPts val="0"/>
              </a:spcBef>
              <a:spcAft>
                <a:spcPts val="0"/>
              </a:spcAft>
              <a:buNone/>
            </a:pPr>
            <a:r>
              <a:t/>
            </a:r>
            <a:endParaRPr sz="1500">
              <a:solidFill>
                <a:srgbClr val="212326"/>
              </a:solidFill>
            </a:endParaRPr>
          </a:p>
          <a:p>
            <a:pPr indent="-323850" lvl="0" marL="457200" rtl="0" algn="l">
              <a:lnSpc>
                <a:spcPct val="80000"/>
              </a:lnSpc>
              <a:spcBef>
                <a:spcPts val="0"/>
              </a:spcBef>
              <a:spcAft>
                <a:spcPts val="0"/>
              </a:spcAft>
              <a:buClr>
                <a:srgbClr val="212326"/>
              </a:buClr>
              <a:buSzPts val="1500"/>
              <a:buChar char="●"/>
            </a:pPr>
            <a:r>
              <a:rPr lang="en" sz="1500">
                <a:solidFill>
                  <a:srgbClr val="212326"/>
                </a:solidFill>
              </a:rPr>
              <a:t>A reader is connected wirelessly to the antenna and receives the information </a:t>
            </a:r>
            <a:r>
              <a:rPr lang="en" sz="1500">
                <a:solidFill>
                  <a:srgbClr val="212326"/>
                </a:solidFill>
              </a:rPr>
              <a:t>stored on a tag</a:t>
            </a:r>
            <a:endParaRPr sz="1500">
              <a:solidFill>
                <a:srgbClr val="212326"/>
              </a:solidFill>
            </a:endParaRPr>
          </a:p>
          <a:p>
            <a:pPr indent="0" lvl="0" marL="457200" rtl="0" algn="l">
              <a:lnSpc>
                <a:spcPct val="80000"/>
              </a:lnSpc>
              <a:spcBef>
                <a:spcPts val="0"/>
              </a:spcBef>
              <a:spcAft>
                <a:spcPts val="0"/>
              </a:spcAft>
              <a:buNone/>
            </a:pPr>
            <a:r>
              <a:t/>
            </a:r>
            <a:endParaRPr sz="1500">
              <a:solidFill>
                <a:srgbClr val="212326"/>
              </a:solidFill>
            </a:endParaRPr>
          </a:p>
          <a:p>
            <a:pPr indent="-323850" lvl="0" marL="457200" rtl="0" algn="l">
              <a:lnSpc>
                <a:spcPct val="80000"/>
              </a:lnSpc>
              <a:spcBef>
                <a:spcPts val="0"/>
              </a:spcBef>
              <a:spcAft>
                <a:spcPts val="0"/>
              </a:spcAft>
              <a:buClr>
                <a:srgbClr val="212326"/>
              </a:buClr>
              <a:buSzPts val="1500"/>
              <a:buChar char="●"/>
            </a:pPr>
            <a:r>
              <a:rPr lang="en" sz="1500">
                <a:solidFill>
                  <a:srgbClr val="212326"/>
                </a:solidFill>
              </a:rPr>
              <a:t>The reader then sends the RFID data to a database, where it is stored and evaluated. </a:t>
            </a:r>
            <a:endParaRPr sz="1500">
              <a:solidFill>
                <a:srgbClr val="21232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rgbClr val="212326"/>
                </a:solidFill>
                <a:latin typeface="Times New Roman"/>
                <a:ea typeface="Times New Roman"/>
                <a:cs typeface="Times New Roman"/>
                <a:sym typeface="Times New Roman"/>
              </a:rPr>
              <a:t>Types of RFID tags:</a:t>
            </a:r>
            <a:endParaRPr b="1" sz="2400">
              <a:solidFill>
                <a:srgbClr val="212326"/>
              </a:solidFill>
              <a:latin typeface="Times New Roman"/>
              <a:ea typeface="Times New Roman"/>
              <a:cs typeface="Times New Roman"/>
              <a:sym typeface="Times New Roman"/>
            </a:endParaRPr>
          </a:p>
          <a:p>
            <a:pPr indent="0" lvl="0" marL="0" rtl="0" algn="l">
              <a:spcBef>
                <a:spcPts val="2300"/>
              </a:spcBef>
              <a:spcAft>
                <a:spcPts val="0"/>
              </a:spcAft>
              <a:buNone/>
            </a:pPr>
            <a:r>
              <a:t/>
            </a:r>
            <a:endParaRPr b="1" sz="2400">
              <a:latin typeface="Times New Roman"/>
              <a:ea typeface="Times New Roman"/>
              <a:cs typeface="Times New Roman"/>
              <a:sym typeface="Times New Roman"/>
            </a:endParaRPr>
          </a:p>
        </p:txBody>
      </p:sp>
      <p:sp>
        <p:nvSpPr>
          <p:cNvPr id="87" name="Google Shape;87;p18"/>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212326"/>
              </a:buClr>
              <a:buSzPts val="2400"/>
              <a:buChar char="●"/>
            </a:pPr>
            <a:r>
              <a:rPr b="1" lang="en" sz="2400">
                <a:solidFill>
                  <a:srgbClr val="212326"/>
                </a:solidFill>
                <a:latin typeface="Times New Roman"/>
                <a:ea typeface="Times New Roman"/>
                <a:cs typeface="Times New Roman"/>
                <a:sym typeface="Times New Roman"/>
              </a:rPr>
              <a:t>Active RFID tags: </a:t>
            </a:r>
            <a:r>
              <a:rPr lang="en" sz="2400">
                <a:solidFill>
                  <a:srgbClr val="212326"/>
                </a:solidFill>
                <a:latin typeface="Times New Roman"/>
                <a:ea typeface="Times New Roman"/>
                <a:cs typeface="Times New Roman"/>
                <a:sym typeface="Times New Roman"/>
              </a:rPr>
              <a:t>tags that have their own power source and can read in a range of 100+ meters. Active tags are used by companies where asset location or logistics improvements are important. </a:t>
            </a:r>
            <a:endParaRPr sz="2400">
              <a:solidFill>
                <a:srgbClr val="212326"/>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212326"/>
              </a:buClr>
              <a:buSzPts val="2400"/>
              <a:buChar char="●"/>
            </a:pPr>
            <a:r>
              <a:rPr b="1" lang="en" sz="2400">
                <a:solidFill>
                  <a:srgbClr val="212326"/>
                </a:solidFill>
                <a:latin typeface="Times New Roman"/>
                <a:ea typeface="Times New Roman"/>
                <a:cs typeface="Times New Roman"/>
                <a:sym typeface="Times New Roman"/>
              </a:rPr>
              <a:t>Passive RFID tags: </a:t>
            </a:r>
            <a:r>
              <a:rPr lang="en" sz="2400">
                <a:solidFill>
                  <a:srgbClr val="212326"/>
                </a:solidFill>
                <a:latin typeface="Times New Roman"/>
                <a:ea typeface="Times New Roman"/>
                <a:cs typeface="Times New Roman"/>
                <a:sym typeface="Times New Roman"/>
              </a:rPr>
              <a:t>tags that don’t have a power source. Electromagnetic energy from the reader powers a passive RFID tag. This gives them a read distance from close contact to 25 meters. </a:t>
            </a:r>
            <a:endParaRPr sz="2400">
              <a:solidFill>
                <a:srgbClr val="212326"/>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212326"/>
              </a:buClr>
              <a:buSzPts val="2400"/>
              <a:buFont typeface="Times New Roman"/>
              <a:buChar char="●"/>
            </a:pPr>
            <a:r>
              <a:rPr lang="en" sz="2400">
                <a:solidFill>
                  <a:srgbClr val="212326"/>
                </a:solidFill>
                <a:latin typeface="Times New Roman"/>
                <a:ea typeface="Times New Roman"/>
                <a:cs typeface="Times New Roman"/>
                <a:sym typeface="Times New Roman"/>
              </a:rPr>
              <a:t>There are also semi-passive tags, which rely on the same principles as passive tags, but include a battery that helps extend communication range.</a:t>
            </a:r>
            <a:endParaRPr sz="2400">
              <a:solidFill>
                <a:srgbClr val="212326"/>
              </a:solidFill>
              <a:latin typeface="Times New Roman"/>
              <a:ea typeface="Times New Roman"/>
              <a:cs typeface="Times New Roman"/>
              <a:sym typeface="Times New Roman"/>
            </a:endParaRPr>
          </a:p>
          <a:p>
            <a:pPr indent="0" lvl="0" marL="0" rtl="0" algn="l">
              <a:lnSpc>
                <a:spcPct val="100000"/>
              </a:lnSpc>
              <a:spcBef>
                <a:spcPts val="2300"/>
              </a:spcBef>
              <a:spcAft>
                <a:spcPts val="12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9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200">
                <a:solidFill>
                  <a:srgbClr val="212326"/>
                </a:solidFill>
                <a:latin typeface="Times New Roman"/>
                <a:ea typeface="Times New Roman"/>
                <a:cs typeface="Times New Roman"/>
                <a:sym typeface="Times New Roman"/>
              </a:rPr>
              <a:t>The advantages of passive tags include:</a:t>
            </a:r>
            <a:endParaRPr sz="2200">
              <a:solidFill>
                <a:srgbClr val="212326"/>
              </a:solidFill>
              <a:latin typeface="Times New Roman"/>
              <a:ea typeface="Times New Roman"/>
              <a:cs typeface="Times New Roman"/>
              <a:sym typeface="Times New Roman"/>
            </a:endParaRPr>
          </a:p>
          <a:p>
            <a:pPr indent="-368300" lvl="0" marL="457200" rtl="0" algn="l">
              <a:lnSpc>
                <a:spcPct val="100000"/>
              </a:lnSpc>
              <a:spcBef>
                <a:spcPts val="2300"/>
              </a:spcBef>
              <a:spcAft>
                <a:spcPts val="0"/>
              </a:spcAft>
              <a:buClr>
                <a:srgbClr val="212326"/>
              </a:buClr>
              <a:buSzPts val="2200"/>
              <a:buFont typeface="Times New Roman"/>
              <a:buChar char="●"/>
            </a:pPr>
            <a:r>
              <a:rPr lang="en" sz="2200">
                <a:solidFill>
                  <a:srgbClr val="212326"/>
                </a:solidFill>
                <a:latin typeface="Times New Roman"/>
                <a:ea typeface="Times New Roman"/>
                <a:cs typeface="Times New Roman"/>
                <a:sym typeface="Times New Roman"/>
              </a:rPr>
              <a:t>Small size</a:t>
            </a:r>
            <a:endParaRPr sz="2200">
              <a:solidFill>
                <a:srgbClr val="212326"/>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rgbClr val="212326"/>
              </a:buClr>
              <a:buSzPts val="2200"/>
              <a:buFont typeface="Times New Roman"/>
              <a:buChar char="●"/>
            </a:pPr>
            <a:r>
              <a:rPr lang="en" sz="2200">
                <a:solidFill>
                  <a:srgbClr val="212326"/>
                </a:solidFill>
                <a:latin typeface="Times New Roman"/>
                <a:ea typeface="Times New Roman"/>
                <a:cs typeface="Times New Roman"/>
                <a:sym typeface="Times New Roman"/>
              </a:rPr>
              <a:t>Light weight</a:t>
            </a:r>
            <a:endParaRPr sz="2200">
              <a:solidFill>
                <a:srgbClr val="212326"/>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rgbClr val="212326"/>
              </a:buClr>
              <a:buSzPts val="2200"/>
              <a:buFont typeface="Times New Roman"/>
              <a:buChar char="●"/>
            </a:pPr>
            <a:r>
              <a:rPr lang="en" sz="2200">
                <a:solidFill>
                  <a:srgbClr val="212326"/>
                </a:solidFill>
                <a:latin typeface="Times New Roman"/>
                <a:ea typeface="Times New Roman"/>
                <a:cs typeface="Times New Roman"/>
                <a:sym typeface="Times New Roman"/>
              </a:rPr>
              <a:t>Affordability</a:t>
            </a:r>
            <a:endParaRPr sz="2200">
              <a:solidFill>
                <a:srgbClr val="212326"/>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rgbClr val="212326"/>
              </a:buClr>
              <a:buSzPts val="2200"/>
              <a:buFont typeface="Times New Roman"/>
              <a:buChar char="●"/>
            </a:pPr>
            <a:r>
              <a:rPr lang="en" sz="2200">
                <a:solidFill>
                  <a:srgbClr val="212326"/>
                </a:solidFill>
                <a:latin typeface="Times New Roman"/>
                <a:ea typeface="Times New Roman"/>
                <a:cs typeface="Times New Roman"/>
                <a:sym typeface="Times New Roman"/>
              </a:rPr>
              <a:t>Long shelf life (20+ years) </a:t>
            </a:r>
            <a:endParaRPr sz="2200">
              <a:solidFill>
                <a:srgbClr val="212326"/>
              </a:solidFill>
              <a:latin typeface="Times New Roman"/>
              <a:ea typeface="Times New Roman"/>
              <a:cs typeface="Times New Roman"/>
              <a:sym typeface="Times New Roman"/>
            </a:endParaRPr>
          </a:p>
          <a:p>
            <a:pPr indent="0" lvl="0" marL="0" rtl="0" algn="l">
              <a:lnSpc>
                <a:spcPct val="100000"/>
              </a:lnSpc>
              <a:spcBef>
                <a:spcPts val="2800"/>
              </a:spcBef>
              <a:spcAft>
                <a:spcPts val="0"/>
              </a:spcAft>
              <a:buNone/>
            </a:pPr>
            <a:r>
              <a:rPr lang="en" sz="2200">
                <a:solidFill>
                  <a:srgbClr val="212326"/>
                </a:solidFill>
                <a:latin typeface="Times New Roman"/>
                <a:ea typeface="Times New Roman"/>
                <a:cs typeface="Times New Roman"/>
                <a:sym typeface="Times New Roman"/>
              </a:rPr>
              <a:t>Passive tags are used to scan at a distance from a few inches to a few feet. They operate at the following frequencies:</a:t>
            </a:r>
            <a:endParaRPr sz="2200">
              <a:solidFill>
                <a:srgbClr val="212326"/>
              </a:solidFill>
              <a:latin typeface="Times New Roman"/>
              <a:ea typeface="Times New Roman"/>
              <a:cs typeface="Times New Roman"/>
              <a:sym typeface="Times New Roman"/>
            </a:endParaRPr>
          </a:p>
          <a:p>
            <a:pPr indent="-368300" lvl="0" marL="457200" rtl="0" algn="l">
              <a:lnSpc>
                <a:spcPct val="100000"/>
              </a:lnSpc>
              <a:spcBef>
                <a:spcPts val="2300"/>
              </a:spcBef>
              <a:spcAft>
                <a:spcPts val="0"/>
              </a:spcAft>
              <a:buClr>
                <a:srgbClr val="212326"/>
              </a:buClr>
              <a:buSzPts val="2200"/>
              <a:buFont typeface="Times New Roman"/>
              <a:buChar char="●"/>
            </a:pPr>
            <a:r>
              <a:rPr lang="en" sz="2200">
                <a:solidFill>
                  <a:srgbClr val="212326"/>
                </a:solidFill>
                <a:latin typeface="Times New Roman"/>
                <a:ea typeface="Times New Roman"/>
                <a:cs typeface="Times New Roman"/>
                <a:sym typeface="Times New Roman"/>
              </a:rPr>
              <a:t>Low frequency (LF RFID) 125 MHz to134 kHz</a:t>
            </a:r>
            <a:endParaRPr sz="2200">
              <a:solidFill>
                <a:srgbClr val="212326"/>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rgbClr val="212326"/>
              </a:buClr>
              <a:buSzPts val="2200"/>
              <a:buFont typeface="Times New Roman"/>
              <a:buChar char="●"/>
            </a:pPr>
            <a:r>
              <a:rPr lang="en" sz="2200">
                <a:solidFill>
                  <a:srgbClr val="212326"/>
                </a:solidFill>
                <a:latin typeface="Times New Roman"/>
                <a:ea typeface="Times New Roman"/>
                <a:cs typeface="Times New Roman"/>
                <a:sym typeface="Times New Roman"/>
              </a:rPr>
              <a:t>High frequency (HF RFID)13.56 MHz</a:t>
            </a:r>
            <a:endParaRPr sz="2200">
              <a:solidFill>
                <a:srgbClr val="212326"/>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rgbClr val="212326"/>
              </a:buClr>
              <a:buSzPts val="2200"/>
              <a:buFont typeface="Times New Roman"/>
              <a:buChar char="●"/>
            </a:pPr>
            <a:r>
              <a:rPr lang="en" sz="2200">
                <a:solidFill>
                  <a:srgbClr val="212326"/>
                </a:solidFill>
                <a:latin typeface="Times New Roman"/>
                <a:ea typeface="Times New Roman"/>
                <a:cs typeface="Times New Roman"/>
                <a:sym typeface="Times New Roman"/>
              </a:rPr>
              <a:t>Ultra-high frequency (UHF RFID) 856 MHz to 960 MHz</a:t>
            </a:r>
            <a:endParaRPr sz="2200">
              <a:solidFill>
                <a:srgbClr val="212326"/>
              </a:solidFill>
              <a:latin typeface="Times New Roman"/>
              <a:ea typeface="Times New Roman"/>
              <a:cs typeface="Times New Roman"/>
              <a:sym typeface="Times New Roman"/>
            </a:endParaRPr>
          </a:p>
          <a:p>
            <a:pPr indent="0" lvl="0" marL="0" rtl="0" algn="l">
              <a:lnSpc>
                <a:spcPct val="100000"/>
              </a:lnSpc>
              <a:spcBef>
                <a:spcPts val="2800"/>
              </a:spcBef>
              <a:spcAft>
                <a:spcPts val="0"/>
              </a:spcAft>
              <a:buClr>
                <a:schemeClr val="dk1"/>
              </a:buClr>
              <a:buSzPts val="1100"/>
              <a:buFont typeface="Arial"/>
              <a:buNone/>
            </a:pPr>
            <a:r>
              <a:rPr lang="en" sz="2200">
                <a:solidFill>
                  <a:srgbClr val="212326"/>
                </a:solidFill>
                <a:latin typeface="Times New Roman"/>
                <a:ea typeface="Times New Roman"/>
                <a:cs typeface="Times New Roman"/>
                <a:sym typeface="Times New Roman"/>
              </a:rPr>
              <a:t>The higher the RFID frequency, the longer range you can scan. </a:t>
            </a:r>
            <a:endParaRPr sz="2200">
              <a:solidFill>
                <a:srgbClr val="212326"/>
              </a:solidFill>
              <a:latin typeface="Times New Roman"/>
              <a:ea typeface="Times New Roman"/>
              <a:cs typeface="Times New Roman"/>
              <a:sym typeface="Times New Roman"/>
            </a:endParaRPr>
          </a:p>
          <a:p>
            <a:pPr indent="0" lvl="0" marL="0" rtl="0" algn="l">
              <a:lnSpc>
                <a:spcPct val="100000"/>
              </a:lnSpc>
              <a:spcBef>
                <a:spcPts val="2300"/>
              </a:spcBef>
              <a:spcAft>
                <a:spcPts val="2300"/>
              </a:spcAft>
              <a:buNone/>
            </a:pPr>
            <a:r>
              <a:t/>
            </a:r>
            <a:endParaRPr sz="2200">
              <a:solidFill>
                <a:srgbClr val="212326"/>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5833"/>
              <a:buFont typeface="Arial"/>
              <a:buNone/>
            </a:pPr>
            <a:r>
              <a:rPr b="1" lang="en" sz="2400">
                <a:solidFill>
                  <a:srgbClr val="273239"/>
                </a:solidFill>
                <a:highlight>
                  <a:srgbClr val="FFFFFF"/>
                </a:highlight>
              </a:rPr>
              <a:t>Near Field Communication (NFC)</a:t>
            </a:r>
            <a:endParaRPr b="1" sz="2400">
              <a:solidFill>
                <a:srgbClr val="273239"/>
              </a:solidFill>
              <a:highlight>
                <a:srgbClr val="FFFFFF"/>
              </a:highlight>
            </a:endParaRPr>
          </a:p>
          <a:p>
            <a:pPr indent="0" lvl="0" marL="0" rtl="0" algn="l">
              <a:spcBef>
                <a:spcPts val="0"/>
              </a:spcBef>
              <a:spcAft>
                <a:spcPts val="0"/>
              </a:spcAft>
              <a:buNone/>
            </a:pPr>
            <a:r>
              <a:t/>
            </a:r>
            <a:endParaRPr/>
          </a:p>
        </p:txBody>
      </p:sp>
      <p:sp>
        <p:nvSpPr>
          <p:cNvPr id="98" name="Google Shape;98;p20"/>
          <p:cNvSpPr txBox="1"/>
          <p:nvPr>
            <p:ph idx="1" type="body"/>
          </p:nvPr>
        </p:nvSpPr>
        <p:spPr>
          <a:xfrm>
            <a:off x="6000" y="560600"/>
            <a:ext cx="9144000" cy="4008300"/>
          </a:xfrm>
          <a:prstGeom prst="rect">
            <a:avLst/>
          </a:prstGeom>
        </p:spPr>
        <p:txBody>
          <a:bodyPr anchorCtr="0" anchor="t" bIns="91425" lIns="91425" spcFirstLastPara="1" rIns="91425" wrap="square" tIns="91425">
            <a:normAutofit/>
          </a:bodyPr>
          <a:lstStyle/>
          <a:p>
            <a:pPr indent="-355600" lvl="0" marL="457200" rtl="0" algn="l">
              <a:lnSpc>
                <a:spcPct val="100000"/>
              </a:lnSpc>
              <a:spcBef>
                <a:spcPts val="0"/>
              </a:spcBef>
              <a:spcAft>
                <a:spcPts val="0"/>
              </a:spcAft>
              <a:buClr>
                <a:srgbClr val="273239"/>
              </a:buClr>
              <a:buSzPts val="2000"/>
              <a:buFont typeface="Times New Roman"/>
              <a:buChar char="●"/>
            </a:pPr>
            <a:r>
              <a:rPr lang="en" sz="2000">
                <a:solidFill>
                  <a:srgbClr val="273239"/>
                </a:solidFill>
                <a:highlight>
                  <a:srgbClr val="FFFFFF"/>
                </a:highlight>
                <a:latin typeface="Times New Roman"/>
                <a:ea typeface="Times New Roman"/>
                <a:cs typeface="Times New Roman"/>
                <a:sym typeface="Times New Roman"/>
              </a:rPr>
              <a:t>NFC enables short range communication between compatible devices. </a:t>
            </a:r>
            <a:endParaRPr sz="2000">
              <a:solidFill>
                <a:srgbClr val="273239"/>
              </a:solidFill>
              <a:highlight>
                <a:srgbClr val="FFFFFF"/>
              </a:highlight>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273239"/>
              </a:buClr>
              <a:buSzPts val="2000"/>
              <a:buFont typeface="Times New Roman"/>
              <a:buChar char="●"/>
            </a:pPr>
            <a:r>
              <a:rPr lang="en" sz="2000">
                <a:solidFill>
                  <a:srgbClr val="273239"/>
                </a:solidFill>
                <a:highlight>
                  <a:srgbClr val="FFFFFF"/>
                </a:highlight>
                <a:latin typeface="Times New Roman"/>
                <a:ea typeface="Times New Roman"/>
                <a:cs typeface="Times New Roman"/>
                <a:sym typeface="Times New Roman"/>
              </a:rPr>
              <a:t>At least one transmitting device and another receiving device is needed to transmit the signal. </a:t>
            </a:r>
            <a:endParaRPr sz="2000">
              <a:solidFill>
                <a:srgbClr val="273239"/>
              </a:solidFill>
              <a:highlight>
                <a:srgbClr val="FFFFFF"/>
              </a:highlight>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273239"/>
              </a:buClr>
              <a:buSzPts val="2000"/>
              <a:buFont typeface="Times New Roman"/>
              <a:buChar char="●"/>
            </a:pPr>
            <a:r>
              <a:rPr lang="en" sz="2000">
                <a:solidFill>
                  <a:srgbClr val="273239"/>
                </a:solidFill>
                <a:highlight>
                  <a:srgbClr val="FFFFFF"/>
                </a:highlight>
                <a:latin typeface="Times New Roman"/>
                <a:ea typeface="Times New Roman"/>
                <a:cs typeface="Times New Roman"/>
                <a:sym typeface="Times New Roman"/>
              </a:rPr>
              <a:t>Many devices can use the NFC standard and are considered either passive or active. </a:t>
            </a:r>
            <a:endParaRPr sz="2000">
              <a:solidFill>
                <a:srgbClr val="273239"/>
              </a:solidFill>
              <a:highlight>
                <a:srgbClr val="FFFFFF"/>
              </a:highlight>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273239"/>
              </a:buClr>
              <a:buSzPts val="2000"/>
              <a:buFont typeface="Times New Roman"/>
              <a:buChar char="●"/>
            </a:pPr>
            <a:r>
              <a:rPr lang="en" sz="2000">
                <a:solidFill>
                  <a:srgbClr val="273239"/>
                </a:solidFill>
                <a:highlight>
                  <a:srgbClr val="FFFFFF"/>
                </a:highlight>
                <a:latin typeface="Times New Roman"/>
                <a:ea typeface="Times New Roman"/>
                <a:cs typeface="Times New Roman"/>
                <a:sym typeface="Times New Roman"/>
              </a:rPr>
              <a:t>So NFC devices can be classified into 2 types: </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12175"/>
            <a:ext cx="8520600" cy="572700"/>
          </a:xfrm>
          <a:prstGeom prst="rect">
            <a:avLst/>
          </a:prstGeom>
        </p:spPr>
        <p:txBody>
          <a:bodyPr anchorCtr="0" anchor="t" bIns="91425" lIns="91425" spcFirstLastPara="1" rIns="91425" wrap="square" tIns="91425">
            <a:normAutofit/>
          </a:bodyPr>
          <a:lstStyle/>
          <a:p>
            <a:pPr indent="0" lvl="0" marL="0" rtl="0" algn="l">
              <a:lnSpc>
                <a:spcPct val="133333"/>
              </a:lnSpc>
              <a:spcBef>
                <a:spcPts val="2300"/>
              </a:spcBef>
              <a:spcAft>
                <a:spcPts val="2200"/>
              </a:spcAft>
              <a:buClr>
                <a:schemeClr val="dk1"/>
              </a:buClr>
              <a:buSzPts val="1100"/>
              <a:buFont typeface="Arial"/>
              <a:buNone/>
            </a:pPr>
            <a:r>
              <a:rPr b="1" lang="en" sz="2400">
                <a:solidFill>
                  <a:srgbClr val="212326"/>
                </a:solidFill>
                <a:latin typeface="Times New Roman"/>
                <a:ea typeface="Times New Roman"/>
                <a:cs typeface="Times New Roman"/>
                <a:sym typeface="Times New Roman"/>
              </a:rPr>
              <a:t>Uses of RFID technology</a:t>
            </a:r>
            <a:endParaRPr b="1" sz="2400">
              <a:latin typeface="Times New Roman"/>
              <a:ea typeface="Times New Roman"/>
              <a:cs typeface="Times New Roman"/>
              <a:sym typeface="Times New Roman"/>
            </a:endParaRPr>
          </a:p>
        </p:txBody>
      </p:sp>
      <p:sp>
        <p:nvSpPr>
          <p:cNvPr id="104" name="Google Shape;104;p21"/>
          <p:cNvSpPr txBox="1"/>
          <p:nvPr>
            <p:ph idx="1" type="body"/>
          </p:nvPr>
        </p:nvSpPr>
        <p:spPr>
          <a:xfrm>
            <a:off x="311700" y="6190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solidFill>
                  <a:srgbClr val="212326"/>
                </a:solidFill>
                <a:latin typeface="Times New Roman"/>
                <a:ea typeface="Times New Roman"/>
                <a:cs typeface="Times New Roman"/>
                <a:sym typeface="Times New Roman"/>
              </a:rPr>
              <a:t>RFID technologies are used in industries like healthcare, automotive, consumer packaged goods, aerospace, and transportation. In retail settings, RFID uses include the following:</a:t>
            </a:r>
            <a:endParaRPr sz="2000">
              <a:solidFill>
                <a:srgbClr val="212326"/>
              </a:solidFill>
              <a:latin typeface="Times New Roman"/>
              <a:ea typeface="Times New Roman"/>
              <a:cs typeface="Times New Roman"/>
              <a:sym typeface="Times New Roman"/>
            </a:endParaRPr>
          </a:p>
          <a:p>
            <a:pPr indent="-355600" lvl="0" marL="457200" rtl="0" algn="l">
              <a:lnSpc>
                <a:spcPct val="100000"/>
              </a:lnSpc>
              <a:spcBef>
                <a:spcPts val="2300"/>
              </a:spcBef>
              <a:spcAft>
                <a:spcPts val="0"/>
              </a:spcAft>
              <a:buClr>
                <a:srgbClr val="212326"/>
              </a:buClr>
              <a:buSzPts val="2000"/>
              <a:buChar char="●"/>
            </a:pPr>
            <a:r>
              <a:rPr b="1" lang="en" sz="2000">
                <a:solidFill>
                  <a:srgbClr val="212326"/>
                </a:solidFill>
                <a:latin typeface="Times New Roman"/>
                <a:ea typeface="Times New Roman"/>
                <a:cs typeface="Times New Roman"/>
                <a:sym typeface="Times New Roman"/>
              </a:rPr>
              <a:t>Enhance store operations. </a:t>
            </a:r>
            <a:r>
              <a:rPr lang="en" sz="2000">
                <a:solidFill>
                  <a:srgbClr val="212326"/>
                </a:solidFill>
                <a:latin typeface="Times New Roman"/>
                <a:ea typeface="Times New Roman"/>
                <a:cs typeface="Times New Roman"/>
                <a:sym typeface="Times New Roman"/>
              </a:rPr>
              <a:t>RFID can notify employees when a specific variation is out of stock or low inventory. It can also automatically show them where to find the product in the backroom and how many to pull.</a:t>
            </a:r>
            <a:endParaRPr sz="2000">
              <a:solidFill>
                <a:srgbClr val="212326"/>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212326"/>
              </a:buClr>
              <a:buSzPts val="2000"/>
              <a:buChar char="●"/>
            </a:pPr>
            <a:r>
              <a:rPr b="1" lang="en" sz="2000">
                <a:solidFill>
                  <a:srgbClr val="212326"/>
                </a:solidFill>
                <a:latin typeface="Times New Roman"/>
                <a:ea typeface="Times New Roman"/>
                <a:cs typeface="Times New Roman"/>
                <a:sym typeface="Times New Roman"/>
              </a:rPr>
              <a:t>Analyze in-store traffic patterns. </a:t>
            </a:r>
            <a:r>
              <a:rPr lang="en" sz="2000">
                <a:solidFill>
                  <a:srgbClr val="212326"/>
                </a:solidFill>
                <a:latin typeface="Times New Roman"/>
                <a:ea typeface="Times New Roman"/>
                <a:cs typeface="Times New Roman"/>
                <a:sym typeface="Times New Roman"/>
              </a:rPr>
              <a:t>You can use RFID to track item movement throughout a store. With this information, you can learn your store’s high-traffic end caps, pinch points, and different employee and product paths throughout the day. </a:t>
            </a:r>
            <a:endParaRPr sz="2000">
              <a:solidFill>
                <a:srgbClr val="212326"/>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212326"/>
              </a:buClr>
              <a:buSzPts val="2000"/>
              <a:buChar char="●"/>
            </a:pPr>
            <a:r>
              <a:rPr b="1" lang="en" sz="2000">
                <a:solidFill>
                  <a:srgbClr val="212326"/>
                </a:solidFill>
                <a:latin typeface="Times New Roman"/>
                <a:ea typeface="Times New Roman"/>
                <a:cs typeface="Times New Roman"/>
                <a:sym typeface="Times New Roman"/>
              </a:rPr>
              <a:t>Create virtual fitting rooms. </a:t>
            </a:r>
            <a:r>
              <a:rPr lang="en" sz="2000">
                <a:solidFill>
                  <a:srgbClr val="212326"/>
                </a:solidFill>
                <a:latin typeface="Times New Roman"/>
                <a:ea typeface="Times New Roman"/>
                <a:cs typeface="Times New Roman"/>
                <a:sym typeface="Times New Roman"/>
              </a:rPr>
              <a:t>By using a geo-locating RFID tag, the fitting room can track the item, show available colors and styles, recommend complementary clothes, and provide relevant product information. </a:t>
            </a:r>
            <a:endParaRPr sz="2000">
              <a:solidFill>
                <a:srgbClr val="212326"/>
              </a:solidFill>
              <a:latin typeface="Times New Roman"/>
              <a:ea typeface="Times New Roman"/>
              <a:cs typeface="Times New Roman"/>
              <a:sym typeface="Times New Roman"/>
            </a:endParaRPr>
          </a:p>
          <a:p>
            <a:pPr indent="0" lvl="0" marL="0" rtl="0" algn="l">
              <a:lnSpc>
                <a:spcPct val="100000"/>
              </a:lnSpc>
              <a:spcBef>
                <a:spcPts val="2800"/>
              </a:spcBef>
              <a:spcAft>
                <a:spcPts val="1200"/>
              </a:spcAft>
              <a:buNone/>
            </a:pPr>
            <a:r>
              <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