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ebaf62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5ebaf62900_0_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baf629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5ebaf62900_0_42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ebaf629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5ebaf62900_0_47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febaf2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febaf2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ebaf629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5ebaf62900_0_4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ebaf629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5ebaf62900_0_8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baf629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5ebaf62900_0_13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ebaf629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5ebaf62900_0_18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baf629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5ebaf62900_0_23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ebaf629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5ebaf62900_0_29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ebaf629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5ebaf62900_0_33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baf629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5ebaf62900_0_38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7553" y="37528"/>
            <a:ext cx="7657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000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35940" y="1217104"/>
            <a:ext cx="73128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1150" y="372475"/>
            <a:ext cx="84936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9351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cap="small">
                <a:solidFill>
                  <a:srgbClr val="565F6C"/>
                </a:solidFill>
                <a:latin typeface="Arial"/>
                <a:ea typeface="Arial"/>
                <a:cs typeface="Arial"/>
                <a:sym typeface="Arial"/>
              </a:rPr>
              <a:t>Drivers Behind New Network Architectures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18135" lvl="0" marL="355600" marR="5715" rtl="0" algn="l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Clr>
                <a:srgbClr val="FD8537"/>
              </a:buClr>
              <a:buSzPts val="155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implement any networking concepts, designing and understanding the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network architecture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is of utmost importance.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D8537"/>
              </a:buClr>
              <a:buSzPts val="3950"/>
              <a:buFont typeface="Arial"/>
              <a:buNone/>
            </a:pPr>
            <a:r>
              <a:t/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865" lvl="0" marL="35433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D8537"/>
              </a:buClr>
              <a:buSzPts val="155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difference between IT and IoT networks is much 	like  the  difference  between  residential  architecture 	and stadium architecture.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59740" y="46253"/>
            <a:ext cx="3552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D85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	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Legacy Device Support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855050" y="500075"/>
            <a:ext cx="8030700" cy="4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30200" lvl="0" marL="354965" marR="50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700"/>
              <a:buFont typeface="Noto Sans Symbols"/>
              <a:buChar char="⮚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Supporting  legacy  devices  in  an  IT organization  is  not usually a big problem.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54965" marR="50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700"/>
              <a:buFont typeface="Noto Sans Symbols"/>
              <a:buChar char="⮚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If someone’s computer or operating system is outdated, she simply upgrades. If someone is using a mobile device with an outdated Wi-Fi standard we  can  simply  deny  him access to the wireless network, and he will be forced to upgrade.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FD8537"/>
              </a:buClr>
              <a:buSzPts val="3250"/>
              <a:buFont typeface="Noto Sans Symbols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54965" marR="5715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700"/>
              <a:buFont typeface="Noto Sans Symbols"/>
              <a:buChar char="⮚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 OT systems, end devices are likely to be on the network for a very long time—sometimes decades.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D8537"/>
              </a:buClr>
              <a:buSzPts val="3250"/>
              <a:buFont typeface="Noto Sans Symbols"/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354965" marR="508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700"/>
              <a:buFont typeface="Noto Sans Symbols"/>
              <a:buChar char="⮚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As IoT networks are deployed, they need to support the older devices already present on the network, as well as devices with new capabilities.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1232875" y="548750"/>
            <a:ext cx="79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206750" y="17906"/>
            <a:ext cx="8403900" cy="4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3534" lvl="0" marL="355600" marR="6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750"/>
              <a:buFont typeface="Noto Sans Symbols"/>
              <a:buChar char="⮚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	many	cases,	legacy	devices	are	so	old	that	they don’t	even support IP.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3556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D8537"/>
              </a:buClr>
              <a:buSzPts val="1750"/>
              <a:buFont typeface="Noto Sans Symbols"/>
              <a:buChar char="⮚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For ex 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DF752E"/>
              </a:buClr>
              <a:buSzPts val="1300"/>
              <a:buFont typeface="Noto Sans Symbols"/>
              <a:buChar char="▪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 factory may replace machines only once every 20 years—or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perhaps even longer!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571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52E"/>
              </a:buClr>
              <a:buSzPts val="1300"/>
              <a:buFont typeface="Noto Sans Symbols"/>
              <a:buChar char="▪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 does not want to upgrade multi-million-dollar machines just so it can connect them to a network for better visibility and control.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571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762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DF752E"/>
              </a:buClr>
              <a:buSzPts val="1300"/>
              <a:buFont typeface="Noto Sans Symbols"/>
              <a:buChar char="▪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However, many of these legacy machines might support older protocols, such as serial interfaces, and use RS-232.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DF752E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6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52E"/>
              </a:buClr>
              <a:buSzPts val="1300"/>
              <a:buFont typeface="Noto Sans Symbols"/>
              <a:buChar char="▪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In this case, the IoT network must either be capable of some type of protocol translation or use a gateway device to connect these legacy endpoints to the IoT network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4294967295" type="title"/>
          </p:nvPr>
        </p:nvSpPr>
        <p:spPr>
          <a:xfrm>
            <a:off x="459756" y="46250"/>
            <a:ext cx="563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FD85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vi.	</a:t>
            </a: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real time data analysis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7975" y="348025"/>
            <a:ext cx="89289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The key difference between IT and IoT is the data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508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While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IT systems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are mostly concerned with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reliable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and continuous support of business applications such as email, web, databases and so on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508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IoT is all about the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generated by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sensors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and how that data is used.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355600" marR="508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Arial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essence of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IoT architectures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thus involves how the data  is  transported,  collected,  analyzed,  and  ultimately acted upon.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8739" y="96869"/>
            <a:ext cx="4925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50"/>
              <a:t>IOT ARCHITECTURAL DRIVERS</a:t>
            </a:r>
            <a:endParaRPr b="0" sz="2550"/>
          </a:p>
        </p:txBody>
      </p:sp>
      <p:sp>
        <p:nvSpPr>
          <p:cNvPr id="75" name="Google Shape;75;p17"/>
          <p:cNvSpPr txBox="1"/>
          <p:nvPr/>
        </p:nvSpPr>
        <p:spPr>
          <a:xfrm>
            <a:off x="902004" y="849115"/>
            <a:ext cx="5064000" cy="3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4634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00"/>
              <a:buFont typeface="Quattrocento Sans"/>
              <a:buChar char="⚫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Scale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FD8537"/>
              </a:buClr>
              <a:buSzPts val="3900"/>
              <a:buFont typeface="Quattrocento Sans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254634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00"/>
              <a:buFont typeface="Quattrocento Sans"/>
              <a:buChar char="⚫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Security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FD8537"/>
              </a:buClr>
              <a:buSzPts val="3900"/>
              <a:buFont typeface="Quattrocento Sans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254634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00"/>
              <a:buFont typeface="Quattrocento Sans"/>
              <a:buChar char="⚫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Constrained Devices and Networks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FD8537"/>
              </a:buClr>
              <a:buSzPts val="3900"/>
              <a:buFont typeface="Quattrocento San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54634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00"/>
              <a:buFont typeface="Quattrocento Sans"/>
              <a:buChar char="⚫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Data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FD8537"/>
              </a:buClr>
              <a:buSzPts val="3900"/>
              <a:buFont typeface="Quattrocento Sans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54634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00"/>
              <a:buFont typeface="Quattrocento Sans"/>
              <a:buChar char="⚫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Legacy Device Support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248286" lvl="0" marL="286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⚫"/>
            </a:pPr>
            <a:r>
              <a:rPr lang="en" sz="2100"/>
              <a:t>Real time analysis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535940" y="54826"/>
            <a:ext cx="12192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D85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	</a:t>
            </a:r>
            <a:r>
              <a:rPr lang="en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993444" y="561022"/>
            <a:ext cx="75393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1" lvl="0" marL="3549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scale of a typical IT network is on the order of several thousand  devices—typically  printers,  mobile  wireless devices, laptops, servers, and so 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1" lvl="0" marL="3549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But when a scale of a network goes from a few thousand endpoints  to  a  few  millions  the  IT  engineers  lack  a required  skills  to  design  a  network  that  is  intended  to support millions of routable IP endpoints.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Network Address Translation(IPV4 to IPV6)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535960" y="-59425"/>
            <a:ext cx="2836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F75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700">
                <a:solidFill>
                  <a:srgbClr val="DF75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400">
                <a:solidFill>
                  <a:srgbClr val="DF75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535950" y="298900"/>
            <a:ext cx="84330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5269" lvl="0" marL="28638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350"/>
              <a:buFont typeface="Noto Sans Symbols"/>
              <a:buChar char="⮚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The frequency and impact of cyber attacks in recent years has increased  dramatically.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269" lvl="0" marL="28638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350"/>
              <a:buFont typeface="Noto Sans Symbols"/>
              <a:buChar char="⮚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Protecting  corporate  data  from intrusion and theft is one of the main functions of the IT department.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269" lvl="0" marL="28638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52E"/>
              </a:buClr>
              <a:buSzPts val="1350"/>
              <a:buFont typeface="Times New Roman"/>
              <a:buChar char="⮚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IT devices are deployed using wireless sensor networks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Times New Roman"/>
              <a:buChar char="➢"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We have to address security issues that we face when we deploy IOT devices.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D8537"/>
              </a:buClr>
              <a:buSzPts val="3100"/>
              <a:buFont typeface="Noto Sans Symbols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269" lvl="0" marL="286385" marR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350"/>
              <a:buFont typeface="Noto Sans Symbols"/>
              <a:buChar char="⮚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IoT systems require consistent mechanisms of authentication, encryption,   and   intrusion   prevention   techniques   that understand  the  behaviour  of  industrial  protocols  and  can respond to attacks on critical infrastructure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320351" y="-152212"/>
            <a:ext cx="83649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35915" lvl="0" marL="35496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800"/>
              <a:buFont typeface="Noto Sans Symbols"/>
              <a:buChar char="⮚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For optimum security, IoT systems must: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812165" marR="5080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F752E"/>
              </a:buClr>
              <a:buSzPts val="1350"/>
              <a:buFont typeface="Noto Sans Symbols"/>
              <a:buChar char="▪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Be  able  to  identify  and  authenticate  all  entities involved in the IoT service(i.e., gateways, endpoint devices, home networks, roaming networks, service platforms)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687350" y="1504088"/>
            <a:ext cx="7998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52E"/>
              </a:buClr>
              <a:buSzPts val="1350"/>
              <a:buFont typeface="Noto Sans Symbols"/>
              <a:buChar char="▪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Ensure  that  all u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 data shared between the end point device and back-end applications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is  encrypted.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682700" y="2342288"/>
            <a:ext cx="7998000" cy="30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52E"/>
              </a:buClr>
              <a:buSzPts val="1350"/>
              <a:buFont typeface="Noto Sans Symbols"/>
              <a:buChar char="▪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Comply with local data protection legislation so that all data is protected and stored correctly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52E"/>
              </a:buClr>
              <a:buSzPts val="1350"/>
              <a:buFont typeface="Noto Sans Symbols"/>
              <a:buChar char="▪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Utilize an IoT connectivity management platform and establish rules- based security policies so that immediate action can be taken if anomalous behavior is detected from connected devices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52E"/>
              </a:buClr>
              <a:buSzPts val="1350"/>
              <a:buFont typeface="Noto Sans Symbols"/>
              <a:buChar char="▪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Take a holistic, network-level approach to security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266525" y="169175"/>
            <a:ext cx="82680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14983" lvl="0" marL="527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650"/>
              <a:buFont typeface="Times New Roman"/>
              <a:buAutoNum type="romanLcPeriod" startAt="3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Constrained Devices and Networks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Most IoT sensors are designed for a single job, and they are typically small and inexpensive. This means they often have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limited power, CPU, and memory,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and they transmit only when there is something important.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D8537"/>
              </a:buClr>
              <a:buSzPts val="3500"/>
              <a:buFont typeface="Noto Sans Symbols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76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an IT network has performance constraints, the solution is simple: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Upgrade to a faster network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D8537"/>
              </a:buClr>
              <a:buSzPts val="3500"/>
              <a:buFont typeface="Noto Sans Symbols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6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too many devices are on one VLAN and are impacting performance, we can simply carve out a new VLAN and continue to scale as much as we need.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9740" y="245364"/>
            <a:ext cx="1167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FD85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	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917244" y="906208"/>
            <a:ext cx="74631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IoT devices generate a mountain of data(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unstructured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49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general, most IT shops don’t really care much about the unstructured chatty data generated by devices on the network.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D8537"/>
              </a:buClr>
              <a:buSzPts val="3500"/>
              <a:buFont typeface="Noto Sans Symbols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49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However, in IoT the data is like gold, as it enables businesses to deliver new IoT services that enhance the customer  experience,  reduce  cost,  and  deliver  new revenue opportunities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298550" y="0"/>
            <a:ext cx="8464500" cy="5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6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Although most IoT-generated data is unstructured, the insights it provides through analytics can revolutionize processes and create new business models.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D8537"/>
              </a:buClr>
              <a:buSzPts val="3500"/>
              <a:buFont typeface="Noto Sans Symbols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1" lvl="0" marL="3556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D8537"/>
              </a:buClr>
              <a:buSzPts val="1900"/>
              <a:buFont typeface="Noto Sans Symbols"/>
              <a:buChar char="⮚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For ex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635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DF752E"/>
              </a:buClr>
              <a:buSzPts val="1450"/>
              <a:buFont typeface="Noto Sans Symbols"/>
              <a:buChar char="▪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Imagine a smart city with a few hundred thousand smart streetlights, all connected through an IoT network.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635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DF752E"/>
              </a:buClr>
              <a:buSzPts val="19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Unlike IT networks, IOT systems are designed to stagger data consumption throughout the architecture , to filter and reduce unnecessary data going upstream and to provide fastest possible response to the devices when necessary.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635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