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ebcefe86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5ebcefe863_0_9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ebcefe86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5ebcefe863_0_126: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ebcefe8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5ebcefe863_1_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ebcefe86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5ebcefe863_1_5: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ebcefe86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5ebcefe863_1_9: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ebcefe86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5ebcefe863_1_13: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ebcefe86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5ebcefe863_1_17: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ebcefe86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5ebcefe863_0_96: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f66c39e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5f66c39e33_0_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f66c39e3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5f66c39e33_0_44: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ebcefe86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5ebcefe863_0_109: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ebcefe8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5ebcefe863_0_113: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7e9a3bf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7e9a3bf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7e9a3bf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7e9a3bf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f66c39e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5f66c39e33_0_54: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4"/>
          <p:cNvSpPr txBox="1"/>
          <p:nvPr>
            <p:ph type="title"/>
          </p:nvPr>
        </p:nvSpPr>
        <p:spPr>
          <a:xfrm>
            <a:off x="187553" y="37528"/>
            <a:ext cx="7657800" cy="99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3000">
                <a:solidFill>
                  <a:srgbClr val="565F6C"/>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4"/>
          <p:cNvSpPr txBox="1"/>
          <p:nvPr>
            <p:ph idx="1" type="body"/>
          </p:nvPr>
        </p:nvSpPr>
        <p:spPr>
          <a:xfrm>
            <a:off x="535940" y="1217104"/>
            <a:ext cx="7312800" cy="3261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64" name="Google Shape;64;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4"/>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7" name="Shape 67"/>
        <p:cNvGrpSpPr/>
        <p:nvPr/>
      </p:nvGrpSpPr>
      <p:grpSpPr>
        <a:xfrm>
          <a:off x="0" y="0"/>
          <a:ext cx="0" cy="0"/>
          <a:chOff x="0" y="0"/>
          <a:chExt cx="0" cy="0"/>
        </a:xfrm>
      </p:grpSpPr>
      <p:sp>
        <p:nvSpPr>
          <p:cNvPr id="68" name="Google Shape;68;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1" name="Shape 71"/>
        <p:cNvGrpSpPr/>
        <p:nvPr/>
      </p:nvGrpSpPr>
      <p:grpSpPr>
        <a:xfrm>
          <a:off x="0" y="0"/>
          <a:ext cx="0" cy="0"/>
          <a:chOff x="0" y="0"/>
          <a:chExt cx="0" cy="0"/>
        </a:xfrm>
      </p:grpSpPr>
      <p:sp>
        <p:nvSpPr>
          <p:cNvPr id="72" name="Google Shape;72;p16"/>
          <p:cNvSpPr txBox="1"/>
          <p:nvPr>
            <p:ph type="title"/>
          </p:nvPr>
        </p:nvSpPr>
        <p:spPr>
          <a:xfrm>
            <a:off x="187553" y="37528"/>
            <a:ext cx="7657800" cy="99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3000">
                <a:solidFill>
                  <a:srgbClr val="565F6C"/>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6" name="Shape 76"/>
        <p:cNvGrpSpPr/>
        <p:nvPr/>
      </p:nvGrpSpPr>
      <p:grpSpPr>
        <a:xfrm>
          <a:off x="0" y="0"/>
          <a:ext cx="0" cy="0"/>
          <a:chOff x="0" y="0"/>
          <a:chExt cx="0" cy="0"/>
        </a:xfrm>
      </p:grpSpPr>
      <p:sp>
        <p:nvSpPr>
          <p:cNvPr id="77" name="Google Shape;77;p17"/>
          <p:cNvSpPr txBox="1"/>
          <p:nvPr>
            <p:ph type="ctrTitle"/>
          </p:nvPr>
        </p:nvSpPr>
        <p:spPr>
          <a:xfrm>
            <a:off x="685800" y="1594485"/>
            <a:ext cx="7772400" cy="1080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3000">
                <a:solidFill>
                  <a:srgbClr val="565F6C"/>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7"/>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7"/>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2" name="Shape 82"/>
        <p:cNvGrpSpPr/>
        <p:nvPr/>
      </p:nvGrpSpPr>
      <p:grpSpPr>
        <a:xfrm>
          <a:off x="0" y="0"/>
          <a:ext cx="0" cy="0"/>
          <a:chOff x="0" y="0"/>
          <a:chExt cx="0" cy="0"/>
        </a:xfrm>
      </p:grpSpPr>
      <p:sp>
        <p:nvSpPr>
          <p:cNvPr id="83" name="Google Shape;83;p18"/>
          <p:cNvSpPr txBox="1"/>
          <p:nvPr>
            <p:ph type="title"/>
          </p:nvPr>
        </p:nvSpPr>
        <p:spPr>
          <a:xfrm>
            <a:off x="187553" y="37528"/>
            <a:ext cx="7657800" cy="992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3000">
                <a:solidFill>
                  <a:srgbClr val="565F6C"/>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18"/>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5" name="Google Shape;85;p18"/>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86" name="Google Shape;86;p1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8" name="Google Shape;88;p1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8763000" y="0"/>
            <a:ext cx="0" cy="5143500"/>
          </a:xfrm>
          <a:custGeom>
            <a:rect b="b" l="l" r="r" t="t"/>
            <a:pathLst>
              <a:path extrusionOk="0" h="6858000" w="120000">
                <a:moveTo>
                  <a:pt x="0" y="0"/>
                </a:moveTo>
                <a:lnTo>
                  <a:pt x="0" y="6857999"/>
                </a:lnTo>
              </a:path>
            </a:pathLst>
          </a:custGeom>
          <a:noFill/>
          <a:ln cap="flat" cmpd="sng" w="38100">
            <a:solidFill>
              <a:srgbClr val="FDC3AD"/>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 name="Google Shape;52;p13"/>
          <p:cNvSpPr/>
          <p:nvPr/>
        </p:nvSpPr>
        <p:spPr>
          <a:xfrm>
            <a:off x="47625" y="0"/>
            <a:ext cx="57150" cy="5143500"/>
          </a:xfrm>
          <a:custGeom>
            <a:rect b="b" l="l" r="r" t="t"/>
            <a:pathLst>
              <a:path extrusionOk="0" h="6858000" w="57150">
                <a:moveTo>
                  <a:pt x="11430" y="0"/>
                </a:moveTo>
                <a:lnTo>
                  <a:pt x="0" y="0"/>
                </a:lnTo>
                <a:lnTo>
                  <a:pt x="0" y="6858000"/>
                </a:lnTo>
                <a:lnTo>
                  <a:pt x="11430" y="6858000"/>
                </a:lnTo>
                <a:lnTo>
                  <a:pt x="11430" y="0"/>
                </a:lnTo>
                <a:close/>
              </a:path>
              <a:path extrusionOk="0" h="6858000" w="57150">
                <a:moveTo>
                  <a:pt x="57150" y="0"/>
                </a:moveTo>
                <a:lnTo>
                  <a:pt x="22860" y="0"/>
                </a:lnTo>
                <a:lnTo>
                  <a:pt x="22860" y="6858000"/>
                </a:lnTo>
                <a:lnTo>
                  <a:pt x="57150" y="6858000"/>
                </a:lnTo>
                <a:lnTo>
                  <a:pt x="57150" y="0"/>
                </a:lnTo>
                <a:close/>
              </a:path>
            </a:pathLst>
          </a:custGeom>
          <a:solidFill>
            <a:srgbClr val="FDC3A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 name="Google Shape;53;p13"/>
          <p:cNvSpPr/>
          <p:nvPr/>
        </p:nvSpPr>
        <p:spPr>
          <a:xfrm>
            <a:off x="8839200" y="0"/>
            <a:ext cx="304800" cy="5143500"/>
          </a:xfrm>
          <a:custGeom>
            <a:rect b="b" l="l" r="r" t="t"/>
            <a:pathLst>
              <a:path extrusionOk="0" h="6858000" w="304800">
                <a:moveTo>
                  <a:pt x="304800" y="0"/>
                </a:moveTo>
                <a:lnTo>
                  <a:pt x="0" y="0"/>
                </a:lnTo>
                <a:lnTo>
                  <a:pt x="0" y="6858000"/>
                </a:lnTo>
                <a:lnTo>
                  <a:pt x="304800" y="6858000"/>
                </a:lnTo>
                <a:lnTo>
                  <a:pt x="304800" y="0"/>
                </a:lnTo>
                <a:close/>
              </a:path>
            </a:pathLst>
          </a:custGeom>
          <a:solidFill>
            <a:srgbClr val="FDC3AD">
              <a:alpha val="8667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 name="Google Shape;54;p13"/>
          <p:cNvSpPr/>
          <p:nvPr/>
        </p:nvSpPr>
        <p:spPr>
          <a:xfrm>
            <a:off x="8915400" y="0"/>
            <a:ext cx="0" cy="5143500"/>
          </a:xfrm>
          <a:custGeom>
            <a:rect b="b" l="l" r="r" t="t"/>
            <a:pathLst>
              <a:path extrusionOk="0" h="6858000" w="120000">
                <a:moveTo>
                  <a:pt x="0" y="0"/>
                </a:moveTo>
                <a:lnTo>
                  <a:pt x="0" y="6857999"/>
                </a:lnTo>
              </a:path>
            </a:pathLst>
          </a:custGeom>
          <a:noFill/>
          <a:ln cap="flat" cmpd="sng" w="9525">
            <a:solidFill>
              <a:srgbClr val="FD8537"/>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13"/>
          <p:cNvSpPr/>
          <p:nvPr/>
        </p:nvSpPr>
        <p:spPr>
          <a:xfrm>
            <a:off x="8156447" y="4286250"/>
            <a:ext cx="548640" cy="411479"/>
          </a:xfrm>
          <a:custGeom>
            <a:rect b="b" l="l" r="r" t="t"/>
            <a:pathLst>
              <a:path extrusionOk="0" h="548639" w="548640">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p13"/>
          <p:cNvSpPr txBox="1"/>
          <p:nvPr>
            <p:ph type="title"/>
          </p:nvPr>
        </p:nvSpPr>
        <p:spPr>
          <a:xfrm>
            <a:off x="187553" y="37528"/>
            <a:ext cx="7657800" cy="9927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rgbClr val="565F6C"/>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7" name="Google Shape;57;p13"/>
          <p:cNvSpPr txBox="1"/>
          <p:nvPr>
            <p:ph idx="1" type="body"/>
          </p:nvPr>
        </p:nvSpPr>
        <p:spPr>
          <a:xfrm>
            <a:off x="535940" y="1217104"/>
            <a:ext cx="7312800" cy="32613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8" name="Google Shape;58;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9" name="Google Shape;59;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3"/>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rtl="0" algn="r">
              <a:spcBef>
                <a:spcPts val="0"/>
              </a:spcBef>
              <a:buNone/>
              <a:defRPr sz="1800">
                <a:solidFill>
                  <a:srgbClr val="888888"/>
                </a:solidFill>
              </a:defRPr>
            </a:lvl1pPr>
            <a:lvl2pPr indent="0" lvl="1" rtl="0" algn="r">
              <a:spcBef>
                <a:spcPts val="0"/>
              </a:spcBef>
              <a:buNone/>
              <a:defRPr sz="1800">
                <a:solidFill>
                  <a:srgbClr val="888888"/>
                </a:solidFill>
              </a:defRPr>
            </a:lvl2pPr>
            <a:lvl3pPr indent="0" lvl="2" rtl="0" algn="r">
              <a:spcBef>
                <a:spcPts val="0"/>
              </a:spcBef>
              <a:buNone/>
              <a:defRPr sz="1800">
                <a:solidFill>
                  <a:srgbClr val="888888"/>
                </a:solidFill>
              </a:defRPr>
            </a:lvl3pPr>
            <a:lvl4pPr indent="0" lvl="3" rtl="0" algn="r">
              <a:spcBef>
                <a:spcPts val="0"/>
              </a:spcBef>
              <a:buNone/>
              <a:defRPr sz="1800">
                <a:solidFill>
                  <a:srgbClr val="888888"/>
                </a:solidFill>
              </a:defRPr>
            </a:lvl4pPr>
            <a:lvl5pPr indent="0" lvl="4" rtl="0" algn="r">
              <a:spcBef>
                <a:spcPts val="0"/>
              </a:spcBef>
              <a:buNone/>
              <a:defRPr sz="1800">
                <a:solidFill>
                  <a:srgbClr val="888888"/>
                </a:solidFill>
              </a:defRPr>
            </a:lvl5pPr>
            <a:lvl6pPr indent="0" lvl="5" rtl="0" algn="r">
              <a:spcBef>
                <a:spcPts val="0"/>
              </a:spcBef>
              <a:buNone/>
              <a:defRPr sz="1800">
                <a:solidFill>
                  <a:srgbClr val="888888"/>
                </a:solidFill>
              </a:defRPr>
            </a:lvl6pPr>
            <a:lvl7pPr indent="0" lvl="6" rtl="0" algn="r">
              <a:spcBef>
                <a:spcPts val="0"/>
              </a:spcBef>
              <a:buNone/>
              <a:defRPr sz="1800">
                <a:solidFill>
                  <a:srgbClr val="888888"/>
                </a:solidFill>
              </a:defRPr>
            </a:lvl7pPr>
            <a:lvl8pPr indent="0" lvl="7" rtl="0" algn="r">
              <a:spcBef>
                <a:spcPts val="0"/>
              </a:spcBef>
              <a:buNone/>
              <a:defRPr sz="1800">
                <a:solidFill>
                  <a:srgbClr val="888888"/>
                </a:solidFill>
              </a:defRPr>
            </a:lvl8pPr>
            <a:lvl9pPr indent="0" lvl="8"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35940" y="300476"/>
            <a:ext cx="58878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 sz="3200" cap="small">
                <a:latin typeface="Times New Roman"/>
                <a:ea typeface="Times New Roman"/>
                <a:cs typeface="Times New Roman"/>
                <a:sym typeface="Times New Roman"/>
              </a:rPr>
              <a:t>Comparing IoT Architectures</a:t>
            </a:r>
            <a:endParaRPr sz="3200">
              <a:latin typeface="Times New Roman"/>
              <a:ea typeface="Times New Roman"/>
              <a:cs typeface="Times New Roman"/>
              <a:sym typeface="Times New Roman"/>
            </a:endParaRPr>
          </a:p>
        </p:txBody>
      </p:sp>
      <p:sp>
        <p:nvSpPr>
          <p:cNvPr id="94" name="Google Shape;94;p19"/>
          <p:cNvSpPr txBox="1"/>
          <p:nvPr/>
        </p:nvSpPr>
        <p:spPr>
          <a:xfrm>
            <a:off x="178575" y="817050"/>
            <a:ext cx="8460000" cy="1490400"/>
          </a:xfrm>
          <a:prstGeom prst="rect">
            <a:avLst/>
          </a:prstGeom>
          <a:noFill/>
          <a:ln>
            <a:noFill/>
          </a:ln>
        </p:spPr>
        <p:txBody>
          <a:bodyPr anchorCtr="0" anchor="t" bIns="0" lIns="0" spcFirstLastPara="1" rIns="0" wrap="square" tIns="12700">
            <a:noAutofit/>
          </a:bodyPr>
          <a:lstStyle/>
          <a:p>
            <a:pPr indent="-342900" lvl="0" marL="355600" marR="5080" rtl="0" algn="l">
              <a:lnSpc>
                <a:spcPct val="100000"/>
              </a:lnSpc>
              <a:spcBef>
                <a:spcPts val="0"/>
              </a:spcBef>
              <a:spcAft>
                <a:spcPts val="0"/>
              </a:spcAft>
              <a:buClr>
                <a:srgbClr val="FD8537"/>
              </a:buClr>
              <a:buSzPts val="1650"/>
              <a:buFont typeface="Arial"/>
              <a:buChar char="•"/>
            </a:pPr>
            <a:r>
              <a:rPr lang="en" sz="2400">
                <a:latin typeface="Times New Roman"/>
                <a:ea typeface="Times New Roman"/>
                <a:cs typeface="Times New Roman"/>
                <a:sym typeface="Times New Roman"/>
              </a:rPr>
              <a:t>In the past several years, architectural standards and  frameworks have emerged to address the challenge of </a:t>
            </a:r>
            <a:r>
              <a:rPr lang="en" sz="2400">
                <a:solidFill>
                  <a:schemeClr val="dk1"/>
                </a:solidFill>
                <a:latin typeface="Times New Roman"/>
                <a:ea typeface="Times New Roman"/>
                <a:cs typeface="Times New Roman"/>
                <a:sym typeface="Times New Roman"/>
              </a:rPr>
              <a:t>designing massive-scale IoT networks.</a:t>
            </a:r>
            <a:endParaRPr sz="2400">
              <a:solidFill>
                <a:schemeClr val="dk1"/>
              </a:solidFill>
              <a:latin typeface="Times New Roman"/>
              <a:ea typeface="Times New Roman"/>
              <a:cs typeface="Times New Roman"/>
              <a:sym typeface="Times New Roman"/>
            </a:endParaRPr>
          </a:p>
          <a:p>
            <a:pPr indent="0" lvl="0" marL="457200" marR="508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marR="5080" rtl="0" algn="l">
              <a:lnSpc>
                <a:spcPct val="100000"/>
              </a:lnSpc>
              <a:spcBef>
                <a:spcPts val="0"/>
              </a:spcBef>
              <a:spcAft>
                <a:spcPts val="0"/>
              </a:spcAft>
              <a:buNone/>
            </a:pPr>
            <a:r>
              <a:t/>
            </a:r>
            <a:endParaRPr sz="2400">
              <a:latin typeface="Times New Roman"/>
              <a:ea typeface="Times New Roman"/>
              <a:cs typeface="Times New Roman"/>
              <a:sym typeface="Times New Roman"/>
            </a:endParaRPr>
          </a:p>
        </p:txBody>
      </p:sp>
      <p:sp>
        <p:nvSpPr>
          <p:cNvPr id="95" name="Google Shape;95;p19"/>
          <p:cNvSpPr txBox="1"/>
          <p:nvPr/>
        </p:nvSpPr>
        <p:spPr>
          <a:xfrm>
            <a:off x="178575" y="1975300"/>
            <a:ext cx="8276700" cy="3173400"/>
          </a:xfrm>
          <a:prstGeom prst="rect">
            <a:avLst/>
          </a:prstGeom>
          <a:noFill/>
          <a:ln>
            <a:noFill/>
          </a:ln>
        </p:spPr>
        <p:txBody>
          <a:bodyPr anchorCtr="0" anchor="t" bIns="0" lIns="0" spcFirstLastPara="1" rIns="0" wrap="square" tIns="12700">
            <a:spAutoFit/>
          </a:bodyPr>
          <a:lstStyle/>
          <a:p>
            <a:pPr indent="-342900" lvl="0" marL="355600" marR="5080" rtl="0" algn="just">
              <a:lnSpc>
                <a:spcPct val="100000"/>
              </a:lnSpc>
              <a:spcBef>
                <a:spcPts val="0"/>
              </a:spcBef>
              <a:spcAft>
                <a:spcPts val="0"/>
              </a:spcAft>
              <a:buClr>
                <a:srgbClr val="FD8537"/>
              </a:buClr>
              <a:buSzPts val="1650"/>
              <a:buFont typeface="Arial"/>
              <a:buChar char="•"/>
            </a:pPr>
            <a:r>
              <a:rPr lang="en" sz="2400">
                <a:latin typeface="Times New Roman"/>
                <a:ea typeface="Times New Roman"/>
                <a:cs typeface="Times New Roman"/>
                <a:sym typeface="Times New Roman"/>
              </a:rPr>
              <a:t>The  foundational  concept  in  all  these  architectures  is supporting  data,  process,  and  the  functions  that  endpoint devices perform.</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SzPts val="3550"/>
              <a:buFont typeface="Arial"/>
              <a:buNone/>
            </a:pPr>
            <a:r>
              <a:t/>
            </a:r>
            <a:endParaRPr sz="3550">
              <a:latin typeface="Times New Roman"/>
              <a:ea typeface="Times New Roman"/>
              <a:cs typeface="Times New Roman"/>
              <a:sym typeface="Times New Roman"/>
            </a:endParaRPr>
          </a:p>
          <a:p>
            <a:pPr indent="-342265" lvl="0" marL="354965" rtl="0" algn="l">
              <a:lnSpc>
                <a:spcPct val="100000"/>
              </a:lnSpc>
              <a:spcBef>
                <a:spcPts val="0"/>
              </a:spcBef>
              <a:spcAft>
                <a:spcPts val="0"/>
              </a:spcAft>
              <a:buClr>
                <a:srgbClr val="FD8537"/>
              </a:buClr>
              <a:buSzPts val="1650"/>
              <a:buFont typeface="Arial"/>
              <a:buChar char="•"/>
            </a:pPr>
            <a:r>
              <a:rPr lang="en" sz="2400">
                <a:latin typeface="Times New Roman"/>
                <a:ea typeface="Times New Roman"/>
                <a:cs typeface="Times New Roman"/>
                <a:sym typeface="Times New Roman"/>
              </a:rPr>
              <a:t>Two of the best-known architectures</a:t>
            </a:r>
            <a:endParaRPr sz="2400">
              <a:latin typeface="Times New Roman"/>
              <a:ea typeface="Times New Roman"/>
              <a:cs typeface="Times New Roman"/>
              <a:sym typeface="Times New Roman"/>
            </a:endParaRPr>
          </a:p>
          <a:p>
            <a:pPr indent="-342265" lvl="0" marL="354965" rtl="0" algn="l">
              <a:lnSpc>
                <a:spcPct val="100000"/>
              </a:lnSpc>
              <a:spcBef>
                <a:spcPts val="580"/>
              </a:spcBef>
              <a:spcAft>
                <a:spcPts val="0"/>
              </a:spcAft>
              <a:buClr>
                <a:srgbClr val="FD8537"/>
              </a:buClr>
              <a:buSzPts val="2250"/>
              <a:buFont typeface="Arial"/>
              <a:buChar char="•"/>
            </a:pPr>
            <a:r>
              <a:rPr b="1" lang="en" sz="3200">
                <a:latin typeface="Times New Roman"/>
                <a:ea typeface="Times New Roman"/>
                <a:cs typeface="Times New Roman"/>
                <a:sym typeface="Times New Roman"/>
              </a:rPr>
              <a:t>oneM2M</a:t>
            </a:r>
            <a:endParaRPr sz="3200">
              <a:latin typeface="Times New Roman"/>
              <a:ea typeface="Times New Roman"/>
              <a:cs typeface="Times New Roman"/>
              <a:sym typeface="Times New Roman"/>
            </a:endParaRPr>
          </a:p>
          <a:p>
            <a:pPr indent="-342265" lvl="0" marL="354965" rtl="0" algn="l">
              <a:lnSpc>
                <a:spcPct val="100000"/>
              </a:lnSpc>
              <a:spcBef>
                <a:spcPts val="600"/>
              </a:spcBef>
              <a:spcAft>
                <a:spcPts val="0"/>
              </a:spcAft>
              <a:buClr>
                <a:srgbClr val="FD8537"/>
              </a:buClr>
              <a:buSzPts val="2250"/>
              <a:buFont typeface="Arial"/>
              <a:buChar char="•"/>
            </a:pPr>
            <a:r>
              <a:rPr b="1" lang="en" sz="3200">
                <a:latin typeface="Times New Roman"/>
                <a:ea typeface="Times New Roman"/>
                <a:cs typeface="Times New Roman"/>
                <a:sym typeface="Times New Roman"/>
              </a:rPr>
              <a:t>IoT World Forum </a:t>
            </a:r>
            <a:r>
              <a:rPr lang="en" sz="3200">
                <a:latin typeface="Times New Roman"/>
                <a:ea typeface="Times New Roman"/>
                <a:cs typeface="Times New Roman"/>
                <a:sym typeface="Times New Roman"/>
              </a:rPr>
              <a:t>(IoTWF)</a:t>
            </a:r>
            <a:endParaRPr sz="3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764561" y="131075"/>
            <a:ext cx="52491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900">
                <a:solidFill>
                  <a:schemeClr val="dk1"/>
                </a:solidFill>
                <a:latin typeface="Times New Roman"/>
                <a:ea typeface="Times New Roman"/>
                <a:cs typeface="Times New Roman"/>
                <a:sym typeface="Times New Roman"/>
              </a:rPr>
              <a:t>iii.	</a:t>
            </a:r>
            <a:r>
              <a:rPr lang="en" sz="2400">
                <a:solidFill>
                  <a:schemeClr val="dk1"/>
                </a:solidFill>
                <a:latin typeface="Times New Roman"/>
                <a:ea typeface="Times New Roman"/>
                <a:cs typeface="Times New Roman"/>
                <a:sym typeface="Times New Roman"/>
              </a:rPr>
              <a:t>oneM2M : Network Layer</a:t>
            </a:r>
            <a:endParaRPr sz="2400">
              <a:solidFill>
                <a:schemeClr val="dk1"/>
              </a:solidFill>
              <a:latin typeface="Times New Roman"/>
              <a:ea typeface="Times New Roman"/>
              <a:cs typeface="Times New Roman"/>
              <a:sym typeface="Times New Roman"/>
            </a:endParaRPr>
          </a:p>
        </p:txBody>
      </p:sp>
      <p:sp>
        <p:nvSpPr>
          <p:cNvPr id="148" name="Google Shape;148;p28"/>
          <p:cNvSpPr txBox="1"/>
          <p:nvPr/>
        </p:nvSpPr>
        <p:spPr>
          <a:xfrm>
            <a:off x="3762673" y="484825"/>
            <a:ext cx="4618800" cy="4695900"/>
          </a:xfrm>
          <a:prstGeom prst="rect">
            <a:avLst/>
          </a:prstGeom>
          <a:noFill/>
          <a:ln>
            <a:noFill/>
          </a:ln>
        </p:spPr>
        <p:txBody>
          <a:bodyPr anchorCtr="0" anchor="t" bIns="0" lIns="0" spcFirstLastPara="1" rIns="0" wrap="square" tIns="12700">
            <a:spAutoFit/>
          </a:bodyPr>
          <a:lstStyle/>
          <a:p>
            <a:pPr indent="-371476" lvl="0" marL="354965" marR="5715" rtl="0" algn="just">
              <a:lnSpc>
                <a:spcPct val="100000"/>
              </a:lnSpc>
              <a:spcBef>
                <a:spcPts val="0"/>
              </a:spcBef>
              <a:spcAft>
                <a:spcPts val="0"/>
              </a:spcAft>
              <a:buClr>
                <a:srgbClr val="DF752E"/>
              </a:buClr>
              <a:buSzPts val="1900"/>
              <a:buFont typeface="Noto Sans Symbols"/>
              <a:buChar char="⮚"/>
            </a:pPr>
            <a:r>
              <a:rPr lang="en" sz="1900">
                <a:latin typeface="Times New Roman"/>
                <a:ea typeface="Times New Roman"/>
                <a:cs typeface="Times New Roman"/>
                <a:sym typeface="Times New Roman"/>
              </a:rPr>
              <a:t>This is the communication domain for the IoT devices and endpoints.</a:t>
            </a:r>
            <a:endParaRPr sz="1900">
              <a:latin typeface="Times New Roman"/>
              <a:ea typeface="Times New Roman"/>
              <a:cs typeface="Times New Roman"/>
              <a:sym typeface="Times New Roman"/>
            </a:endParaRPr>
          </a:p>
          <a:p>
            <a:pPr indent="0" lvl="0" marL="0" rtl="0" algn="l">
              <a:lnSpc>
                <a:spcPct val="100000"/>
              </a:lnSpc>
              <a:spcBef>
                <a:spcPts val="10"/>
              </a:spcBef>
              <a:spcAft>
                <a:spcPts val="0"/>
              </a:spcAft>
              <a:buClr>
                <a:srgbClr val="DF752E"/>
              </a:buClr>
              <a:buSzPts val="3500"/>
              <a:buFont typeface="Noto Sans Symbols"/>
              <a:buNone/>
            </a:pPr>
            <a:r>
              <a:t/>
            </a:r>
            <a:endParaRPr sz="1900">
              <a:latin typeface="Times New Roman"/>
              <a:ea typeface="Times New Roman"/>
              <a:cs typeface="Times New Roman"/>
              <a:sym typeface="Times New Roman"/>
            </a:endParaRPr>
          </a:p>
          <a:p>
            <a:pPr indent="-371476" lvl="0" marL="354965" marR="5080" rtl="0" algn="just">
              <a:lnSpc>
                <a:spcPct val="100000"/>
              </a:lnSpc>
              <a:spcBef>
                <a:spcPts val="0"/>
              </a:spcBef>
              <a:spcAft>
                <a:spcPts val="0"/>
              </a:spcAft>
              <a:buClr>
                <a:srgbClr val="DF752E"/>
              </a:buClr>
              <a:buSzPts val="1900"/>
              <a:buFont typeface="Noto Sans Symbols"/>
              <a:buChar char="⮚"/>
            </a:pPr>
            <a:r>
              <a:rPr lang="en" sz="1900">
                <a:latin typeface="Times New Roman"/>
                <a:ea typeface="Times New Roman"/>
                <a:cs typeface="Times New Roman"/>
                <a:sym typeface="Times New Roman"/>
              </a:rPr>
              <a:t>It   includes   the   devices   themselves   and   the communication network that links them.</a:t>
            </a:r>
            <a:endParaRPr sz="1900">
              <a:latin typeface="Times New Roman"/>
              <a:ea typeface="Times New Roman"/>
              <a:cs typeface="Times New Roman"/>
              <a:sym typeface="Times New Roman"/>
            </a:endParaRPr>
          </a:p>
          <a:p>
            <a:pPr indent="0" lvl="0" marL="0" rtl="0" algn="l">
              <a:lnSpc>
                <a:spcPct val="100000"/>
              </a:lnSpc>
              <a:spcBef>
                <a:spcPts val="5"/>
              </a:spcBef>
              <a:spcAft>
                <a:spcPts val="0"/>
              </a:spcAft>
              <a:buClr>
                <a:srgbClr val="DF752E"/>
              </a:buClr>
              <a:buSzPts val="3500"/>
              <a:buFont typeface="Noto Sans Symbols"/>
              <a:buNone/>
            </a:pPr>
            <a:r>
              <a:t/>
            </a:r>
            <a:endParaRPr sz="1900">
              <a:latin typeface="Times New Roman"/>
              <a:ea typeface="Times New Roman"/>
              <a:cs typeface="Times New Roman"/>
              <a:sym typeface="Times New Roman"/>
            </a:endParaRPr>
          </a:p>
          <a:p>
            <a:pPr indent="-371476" lvl="0" marL="354965" marR="5080" rtl="0" algn="just">
              <a:lnSpc>
                <a:spcPct val="100000"/>
              </a:lnSpc>
              <a:spcBef>
                <a:spcPts val="5"/>
              </a:spcBef>
              <a:spcAft>
                <a:spcPts val="0"/>
              </a:spcAft>
              <a:buClr>
                <a:srgbClr val="DF752E"/>
              </a:buClr>
              <a:buSzPts val="1900"/>
              <a:buFont typeface="Noto Sans Symbols"/>
              <a:buChar char="⮚"/>
            </a:pPr>
            <a:r>
              <a:rPr lang="en" sz="1900">
                <a:latin typeface="Times New Roman"/>
                <a:ea typeface="Times New Roman"/>
                <a:cs typeface="Times New Roman"/>
                <a:sym typeface="Times New Roman"/>
              </a:rPr>
              <a:t>T</a:t>
            </a:r>
            <a:r>
              <a:rPr lang="en" sz="1900">
                <a:latin typeface="Times New Roman"/>
                <a:ea typeface="Times New Roman"/>
                <a:cs typeface="Times New Roman"/>
                <a:sym typeface="Times New Roman"/>
              </a:rPr>
              <a:t>he  communications  infrastructure  include  wireless mesh  technologies,  such  as  IEEE  802.15.4,  and wireless  point-to-multipoint  systems,  such  as  IEEE 801.11</a:t>
            </a:r>
            <a:endParaRPr sz="1900">
              <a:latin typeface="Times New Roman"/>
              <a:ea typeface="Times New Roman"/>
              <a:cs typeface="Times New Roman"/>
              <a:sym typeface="Times New Roman"/>
            </a:endParaRPr>
          </a:p>
          <a:p>
            <a:pPr indent="0" lvl="0" marL="0" rtl="0" algn="l">
              <a:lnSpc>
                <a:spcPct val="100000"/>
              </a:lnSpc>
              <a:spcBef>
                <a:spcPts val="5"/>
              </a:spcBef>
              <a:spcAft>
                <a:spcPts val="0"/>
              </a:spcAft>
              <a:buClr>
                <a:srgbClr val="DF752E"/>
              </a:buClr>
              <a:buSzPts val="3500"/>
              <a:buFont typeface="Noto Sans Symbols"/>
              <a:buNone/>
            </a:pPr>
            <a:r>
              <a:t/>
            </a:r>
            <a:endParaRPr sz="1900">
              <a:latin typeface="Times New Roman"/>
              <a:ea typeface="Times New Roman"/>
              <a:cs typeface="Times New Roman"/>
              <a:sym typeface="Times New Roman"/>
            </a:endParaRPr>
          </a:p>
          <a:p>
            <a:pPr indent="-371476" lvl="0" marL="354965" marR="5080" rtl="0" algn="just">
              <a:lnSpc>
                <a:spcPct val="100000"/>
              </a:lnSpc>
              <a:spcBef>
                <a:spcPts val="5"/>
              </a:spcBef>
              <a:spcAft>
                <a:spcPts val="0"/>
              </a:spcAft>
              <a:buClr>
                <a:srgbClr val="DF752E"/>
              </a:buClr>
              <a:buSzPts val="1900"/>
              <a:buFont typeface="Noto Sans Symbols"/>
              <a:buChar char="⮚"/>
            </a:pPr>
            <a:r>
              <a:rPr lang="en" sz="1900">
                <a:latin typeface="Times New Roman"/>
                <a:ea typeface="Times New Roman"/>
                <a:cs typeface="Times New Roman"/>
                <a:sym typeface="Times New Roman"/>
              </a:rPr>
              <a:t>Also included are wired device connections, such as IEEE 1901 power line communications.</a:t>
            </a:r>
            <a:endParaRPr sz="1900">
              <a:latin typeface="Times New Roman"/>
              <a:ea typeface="Times New Roman"/>
              <a:cs typeface="Times New Roman"/>
              <a:sym typeface="Times New Roman"/>
            </a:endParaRPr>
          </a:p>
        </p:txBody>
      </p:sp>
      <p:pic>
        <p:nvPicPr>
          <p:cNvPr id="149" name="Google Shape;149;p28"/>
          <p:cNvPicPr preferRelativeResize="0"/>
          <p:nvPr/>
        </p:nvPicPr>
        <p:blipFill>
          <a:blip r:embed="rId3">
            <a:alphaModFix/>
          </a:blip>
          <a:stretch>
            <a:fillRect/>
          </a:stretch>
        </p:blipFill>
        <p:spPr>
          <a:xfrm>
            <a:off x="152400" y="665664"/>
            <a:ext cx="2895600" cy="405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pic>
        <p:nvPicPr>
          <p:cNvPr id="154" name="Google Shape;154;p29"/>
          <p:cNvPicPr preferRelativeResize="0"/>
          <p:nvPr/>
        </p:nvPicPr>
        <p:blipFill rotWithShape="1">
          <a:blip r:embed="rId3">
            <a:alphaModFix/>
          </a:blip>
          <a:srcRect b="0" l="0" r="0" t="0"/>
          <a:stretch/>
        </p:blipFill>
        <p:spPr>
          <a:xfrm>
            <a:off x="395287" y="914400"/>
            <a:ext cx="8353425" cy="3886201"/>
          </a:xfrm>
          <a:prstGeom prst="rect">
            <a:avLst/>
          </a:prstGeom>
          <a:noFill/>
          <a:ln>
            <a:noFill/>
          </a:ln>
        </p:spPr>
      </p:pic>
      <p:sp>
        <p:nvSpPr>
          <p:cNvPr id="155" name="Google Shape;155;p29"/>
          <p:cNvSpPr txBox="1"/>
          <p:nvPr/>
        </p:nvSpPr>
        <p:spPr>
          <a:xfrm>
            <a:off x="231140" y="133350"/>
            <a:ext cx="8072100" cy="751800"/>
          </a:xfrm>
          <a:prstGeom prst="rect">
            <a:avLst/>
          </a:prstGeom>
          <a:noFill/>
          <a:ln>
            <a:noFill/>
          </a:ln>
        </p:spPr>
        <p:txBody>
          <a:bodyPr anchorCtr="0" anchor="t" bIns="0" lIns="0" spcFirstLastPara="1" rIns="0" wrap="square" tIns="12700">
            <a:spAutoFit/>
          </a:bodyPr>
          <a:lstStyle/>
          <a:p>
            <a:pPr indent="-274319" lvl="0" marL="286385" marR="5080" rtl="0" algn="l">
              <a:lnSpc>
                <a:spcPct val="100000"/>
              </a:lnSpc>
              <a:spcBef>
                <a:spcPts val="0"/>
              </a:spcBef>
              <a:spcAft>
                <a:spcPts val="0"/>
              </a:spcAft>
              <a:buClr>
                <a:srgbClr val="FD8537"/>
              </a:buClr>
              <a:buSzPts val="1650"/>
              <a:buFont typeface="Noto Sans Symbols"/>
              <a:buChar char="🞆"/>
            </a:pPr>
            <a:r>
              <a:rPr b="1" lang="en" sz="2400">
                <a:latin typeface="Arial"/>
                <a:ea typeface="Arial"/>
                <a:cs typeface="Arial"/>
                <a:sym typeface="Arial"/>
              </a:rPr>
              <a:t>IT	and	OT	Responsibilities	in	the	IoT	Reference Model</a:t>
            </a:r>
            <a:endParaRPr sz="2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30"/>
          <p:cNvSpPr txBox="1"/>
          <p:nvPr/>
        </p:nvSpPr>
        <p:spPr>
          <a:xfrm>
            <a:off x="535940" y="358483"/>
            <a:ext cx="7463700" cy="5112900"/>
          </a:xfrm>
          <a:prstGeom prst="rect">
            <a:avLst/>
          </a:prstGeom>
          <a:noFill/>
          <a:ln>
            <a:noFill/>
          </a:ln>
        </p:spPr>
        <p:txBody>
          <a:bodyPr anchorCtr="0" anchor="t" bIns="0" lIns="0" spcFirstLastPara="1" rIns="0" wrap="square" tIns="12050">
            <a:spAutoFit/>
          </a:bodyPr>
          <a:lstStyle/>
          <a:p>
            <a:pPr indent="-274319" lvl="0" marL="286385" marR="6985" rtl="0" algn="just">
              <a:lnSpc>
                <a:spcPct val="100000"/>
              </a:lnSpc>
              <a:spcBef>
                <a:spcPts val="0"/>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The bottom of the stack is generally in the domain of OT.</a:t>
            </a:r>
            <a:endParaRPr sz="2800">
              <a:latin typeface="Times New Roman"/>
              <a:ea typeface="Times New Roman"/>
              <a:cs typeface="Times New Roman"/>
              <a:sym typeface="Times New Roman"/>
            </a:endParaRPr>
          </a:p>
          <a:p>
            <a:pPr indent="0" lvl="0" marL="0" rtl="0" algn="l">
              <a:lnSpc>
                <a:spcPct val="100000"/>
              </a:lnSpc>
              <a:spcBef>
                <a:spcPts val="20"/>
              </a:spcBef>
              <a:spcAft>
                <a:spcPts val="0"/>
              </a:spcAft>
              <a:buClr>
                <a:srgbClr val="FD8537"/>
              </a:buClr>
              <a:buSzPts val="3950"/>
              <a:buFont typeface="Noto Sans Symbols"/>
              <a:buNone/>
            </a:pPr>
            <a:r>
              <a:t/>
            </a:r>
            <a:endParaRPr sz="3950">
              <a:latin typeface="Times New Roman"/>
              <a:ea typeface="Times New Roman"/>
              <a:cs typeface="Times New Roman"/>
              <a:sym typeface="Times New Roman"/>
            </a:endParaRPr>
          </a:p>
          <a:p>
            <a:pPr indent="-274319" lvl="0" marL="286385" marR="5080" rtl="0" algn="just">
              <a:lnSpc>
                <a:spcPct val="100000"/>
              </a:lnSpc>
              <a:spcBef>
                <a:spcPts val="5"/>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For  an  industry  like  oil  and  gas,  this  includes sensors and devices connected to pipelines, oil rigs, refinery machinery, and so on.</a:t>
            </a:r>
            <a:endParaRPr sz="2800">
              <a:latin typeface="Times New Roman"/>
              <a:ea typeface="Times New Roman"/>
              <a:cs typeface="Times New Roman"/>
              <a:sym typeface="Times New Roman"/>
            </a:endParaRPr>
          </a:p>
          <a:p>
            <a:pPr indent="0" lvl="0" marL="0" rtl="0" algn="l">
              <a:lnSpc>
                <a:spcPct val="100000"/>
              </a:lnSpc>
              <a:spcBef>
                <a:spcPts val="15"/>
              </a:spcBef>
              <a:spcAft>
                <a:spcPts val="0"/>
              </a:spcAft>
              <a:buClr>
                <a:srgbClr val="FD8537"/>
              </a:buClr>
              <a:buSzPts val="3950"/>
              <a:buFont typeface="Noto Sans Symbols"/>
              <a:buNone/>
            </a:pPr>
            <a:r>
              <a:t/>
            </a:r>
            <a:endParaRPr sz="3950">
              <a:latin typeface="Times New Roman"/>
              <a:ea typeface="Times New Roman"/>
              <a:cs typeface="Times New Roman"/>
              <a:sym typeface="Times New Roman"/>
            </a:endParaRPr>
          </a:p>
          <a:p>
            <a:pPr indent="-274319" lvl="0" marL="286385" marR="5080" rtl="0" algn="just">
              <a:lnSpc>
                <a:spcPct val="100000"/>
              </a:lnSpc>
              <a:spcBef>
                <a:spcPts val="5"/>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The top of the stack is in the IT area and includes things   like   the   servers,   databases,   and applications, all of which run on a part of the network controlled by IT.</a:t>
            </a:r>
            <a:endParaRPr sz="2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4" name="Shape 164"/>
        <p:cNvGrpSpPr/>
        <p:nvPr/>
      </p:nvGrpSpPr>
      <p:grpSpPr>
        <a:xfrm>
          <a:off x="0" y="0"/>
          <a:ext cx="0" cy="0"/>
          <a:chOff x="0" y="0"/>
          <a:chExt cx="0" cy="0"/>
        </a:xfrm>
      </p:grpSpPr>
      <p:sp>
        <p:nvSpPr>
          <p:cNvPr id="165" name="Google Shape;165;p31"/>
          <p:cNvSpPr txBox="1"/>
          <p:nvPr/>
        </p:nvSpPr>
        <p:spPr>
          <a:xfrm>
            <a:off x="535940" y="758761"/>
            <a:ext cx="8072700" cy="4250100"/>
          </a:xfrm>
          <a:prstGeom prst="rect">
            <a:avLst/>
          </a:prstGeom>
          <a:noFill/>
          <a:ln>
            <a:noFill/>
          </a:ln>
        </p:spPr>
        <p:txBody>
          <a:bodyPr anchorCtr="0" anchor="t" bIns="0" lIns="0" spcFirstLastPara="1" rIns="0" wrap="square" tIns="12050">
            <a:spAutoFit/>
          </a:bodyPr>
          <a:lstStyle/>
          <a:p>
            <a:pPr indent="-274319" lvl="0" marL="286385" marR="6350" rtl="0" algn="just">
              <a:lnSpc>
                <a:spcPct val="100000"/>
              </a:lnSpc>
              <a:spcBef>
                <a:spcPts val="0"/>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At the bottom, in the OT layers, the devices generate real-time data at their own rate</a:t>
            </a:r>
            <a:endParaRPr sz="2800">
              <a:latin typeface="Times New Roman"/>
              <a:ea typeface="Times New Roman"/>
              <a:cs typeface="Times New Roman"/>
              <a:sym typeface="Times New Roman"/>
            </a:endParaRPr>
          </a:p>
          <a:p>
            <a:pPr indent="0" lvl="0" marL="0" rtl="0" algn="l">
              <a:lnSpc>
                <a:spcPct val="100000"/>
              </a:lnSpc>
              <a:spcBef>
                <a:spcPts val="20"/>
              </a:spcBef>
              <a:spcAft>
                <a:spcPts val="0"/>
              </a:spcAft>
              <a:buClr>
                <a:srgbClr val="FD8537"/>
              </a:buClr>
              <a:buSzPts val="3950"/>
              <a:buFont typeface="Noto Sans Symbols"/>
              <a:buNone/>
            </a:pPr>
            <a:r>
              <a:t/>
            </a:r>
            <a:endParaRPr sz="395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data has to be buffered or stored at certain points within the IoT stack.</a:t>
            </a:r>
            <a:endParaRPr sz="2800">
              <a:latin typeface="Times New Roman"/>
              <a:ea typeface="Times New Roman"/>
              <a:cs typeface="Times New Roman"/>
              <a:sym typeface="Times New Roman"/>
            </a:endParaRPr>
          </a:p>
          <a:p>
            <a:pPr indent="0" lvl="0" marL="0" rtl="0" algn="l">
              <a:lnSpc>
                <a:spcPct val="100000"/>
              </a:lnSpc>
              <a:spcBef>
                <a:spcPts val="20"/>
              </a:spcBef>
              <a:spcAft>
                <a:spcPts val="0"/>
              </a:spcAft>
              <a:buClr>
                <a:srgbClr val="FD8537"/>
              </a:buClr>
              <a:buSzPts val="3950"/>
              <a:buFont typeface="Noto Sans Symbols"/>
              <a:buNone/>
            </a:pPr>
            <a:r>
              <a:t/>
            </a:r>
            <a:endParaRPr sz="3950">
              <a:latin typeface="Times New Roman"/>
              <a:ea typeface="Times New Roman"/>
              <a:cs typeface="Times New Roman"/>
              <a:sym typeface="Times New Roman"/>
            </a:endParaRPr>
          </a:p>
          <a:p>
            <a:pPr indent="-274319" lvl="0" marL="286385" marR="5080" rtl="0" algn="just">
              <a:lnSpc>
                <a:spcPct val="100000"/>
              </a:lnSpc>
              <a:spcBef>
                <a:spcPts val="0"/>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Layering data management in this way throughout the stack helps the top four layers handle data at their own speed.</a:t>
            </a:r>
            <a:endParaRPr sz="2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32"/>
          <p:cNvSpPr txBox="1"/>
          <p:nvPr/>
        </p:nvSpPr>
        <p:spPr>
          <a:xfrm>
            <a:off x="535940" y="1215961"/>
            <a:ext cx="7312800" cy="2777700"/>
          </a:xfrm>
          <a:prstGeom prst="rect">
            <a:avLst/>
          </a:prstGeom>
          <a:noFill/>
          <a:ln>
            <a:noFill/>
          </a:ln>
        </p:spPr>
        <p:txBody>
          <a:bodyPr anchorCtr="0" anchor="t" bIns="0" lIns="0" spcFirstLastPara="1" rIns="0" wrap="square" tIns="12050">
            <a:spAutoFit/>
          </a:bodyPr>
          <a:lstStyle/>
          <a:p>
            <a:pPr indent="-274319" lvl="0" marL="286385" marR="5080" rtl="0" algn="just">
              <a:lnSpc>
                <a:spcPct val="100000"/>
              </a:lnSpc>
              <a:spcBef>
                <a:spcPts val="0"/>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the real-time </a:t>
            </a:r>
            <a:r>
              <a:rPr b="1" lang="en" sz="2800">
                <a:latin typeface="Times New Roman"/>
                <a:ea typeface="Times New Roman"/>
                <a:cs typeface="Times New Roman"/>
                <a:sym typeface="Times New Roman"/>
              </a:rPr>
              <a:t>“data in motion” </a:t>
            </a:r>
            <a:r>
              <a:rPr lang="en" sz="2800">
                <a:latin typeface="Times New Roman"/>
                <a:ea typeface="Times New Roman"/>
                <a:cs typeface="Times New Roman"/>
                <a:sym typeface="Times New Roman"/>
              </a:rPr>
              <a:t>close to the edge has to be organized and stored so that it becomes </a:t>
            </a:r>
            <a:r>
              <a:rPr b="1" lang="en" sz="2800">
                <a:latin typeface="Times New Roman"/>
                <a:ea typeface="Times New Roman"/>
                <a:cs typeface="Times New Roman"/>
                <a:sym typeface="Times New Roman"/>
              </a:rPr>
              <a:t>“data at rest” </a:t>
            </a:r>
            <a:r>
              <a:rPr lang="en" sz="2800">
                <a:latin typeface="Times New Roman"/>
                <a:ea typeface="Times New Roman"/>
                <a:cs typeface="Times New Roman"/>
                <a:sym typeface="Times New Roman"/>
              </a:rPr>
              <a:t>for the applications in the IT tiers.</a:t>
            </a:r>
            <a:endParaRPr sz="2800">
              <a:latin typeface="Times New Roman"/>
              <a:ea typeface="Times New Roman"/>
              <a:cs typeface="Times New Roman"/>
              <a:sym typeface="Times New Roman"/>
            </a:endParaRPr>
          </a:p>
          <a:p>
            <a:pPr indent="0" lvl="0" marL="0" rtl="0" algn="l">
              <a:lnSpc>
                <a:spcPct val="100000"/>
              </a:lnSpc>
              <a:spcBef>
                <a:spcPts val="20"/>
              </a:spcBef>
              <a:spcAft>
                <a:spcPts val="0"/>
              </a:spcAft>
              <a:buClr>
                <a:srgbClr val="FD8537"/>
              </a:buClr>
              <a:buSzPts val="3950"/>
              <a:buFont typeface="Noto Sans Symbols"/>
              <a:buNone/>
            </a:pPr>
            <a:r>
              <a:t/>
            </a:r>
            <a:endParaRPr sz="3950">
              <a:latin typeface="Times New Roman"/>
              <a:ea typeface="Times New Roman"/>
              <a:cs typeface="Times New Roman"/>
              <a:sym typeface="Times New Roman"/>
            </a:endParaRPr>
          </a:p>
          <a:p>
            <a:pPr indent="-274319" lvl="0" marL="286385" marR="8890" rtl="0" algn="just">
              <a:lnSpc>
                <a:spcPct val="100000"/>
              </a:lnSpc>
              <a:spcBef>
                <a:spcPts val="0"/>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The  IT  and  OT  organizations  need  to  work together for overall data management.</a:t>
            </a:r>
            <a:endParaRPr sz="2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187553" y="28146"/>
            <a:ext cx="7657800" cy="1324500"/>
          </a:xfrm>
          <a:prstGeom prst="rect">
            <a:avLst/>
          </a:prstGeom>
          <a:noFill/>
          <a:ln>
            <a:noFill/>
          </a:ln>
        </p:spPr>
        <p:txBody>
          <a:bodyPr anchorCtr="0" anchor="t" bIns="0" lIns="0" spcFirstLastPara="1" rIns="0" wrap="square" tIns="854325">
            <a:spAutoFit/>
          </a:bodyPr>
          <a:lstStyle/>
          <a:p>
            <a:pPr indent="0" lvl="0" marL="360680" rtl="0" algn="l">
              <a:lnSpc>
                <a:spcPct val="100000"/>
              </a:lnSpc>
              <a:spcBef>
                <a:spcPts val="0"/>
              </a:spcBef>
              <a:spcAft>
                <a:spcPts val="0"/>
              </a:spcAft>
              <a:buNone/>
            </a:pPr>
            <a:r>
              <a:rPr lang="en" cap="small"/>
              <a:t>Additional IoT Reference Models</a:t>
            </a:r>
            <a:endParaRPr/>
          </a:p>
        </p:txBody>
      </p:sp>
      <p:sp>
        <p:nvSpPr>
          <p:cNvPr id="176" name="Google Shape;176;p33"/>
          <p:cNvSpPr txBox="1"/>
          <p:nvPr/>
        </p:nvSpPr>
        <p:spPr>
          <a:xfrm>
            <a:off x="535940" y="1217104"/>
            <a:ext cx="7767300" cy="2583300"/>
          </a:xfrm>
          <a:prstGeom prst="rect">
            <a:avLst/>
          </a:prstGeom>
          <a:noFill/>
          <a:ln>
            <a:noFill/>
          </a:ln>
        </p:spPr>
        <p:txBody>
          <a:bodyPr anchorCtr="0" anchor="t" bIns="0" lIns="0" spcFirstLastPara="1" rIns="0" wrap="square" tIns="12700">
            <a:spAutoFit/>
          </a:bodyPr>
          <a:lstStyle/>
          <a:p>
            <a:pPr indent="-514983" lvl="0" marL="527685" rtl="0" algn="l">
              <a:lnSpc>
                <a:spcPct val="100000"/>
              </a:lnSpc>
              <a:spcBef>
                <a:spcPts val="0"/>
              </a:spcBef>
              <a:spcAft>
                <a:spcPts val="0"/>
              </a:spcAft>
              <a:buClr>
                <a:srgbClr val="FD8537"/>
              </a:buClr>
              <a:buSzPts val="1650"/>
              <a:buFont typeface="Times New Roman"/>
              <a:buAutoNum type="arabicPeriod"/>
            </a:pPr>
            <a:r>
              <a:rPr lang="en" sz="2400">
                <a:latin typeface="Times New Roman"/>
                <a:ea typeface="Times New Roman"/>
                <a:cs typeface="Times New Roman"/>
                <a:sym typeface="Times New Roman"/>
              </a:rPr>
              <a:t>Purdue model for control Hierarchy</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FD8537"/>
              </a:buClr>
              <a:buSzPts val="3550"/>
              <a:buFont typeface="Times New Roman"/>
              <a:buNone/>
            </a:pPr>
            <a:r>
              <a:t/>
            </a:r>
            <a:endParaRPr sz="3550">
              <a:latin typeface="Times New Roman"/>
              <a:ea typeface="Times New Roman"/>
              <a:cs typeface="Times New Roman"/>
              <a:sym typeface="Times New Roman"/>
            </a:endParaRPr>
          </a:p>
          <a:p>
            <a:pPr indent="-515619" lvl="0" marL="527685" marR="5080" rtl="0" algn="l">
              <a:lnSpc>
                <a:spcPct val="100000"/>
              </a:lnSpc>
              <a:spcBef>
                <a:spcPts val="0"/>
              </a:spcBef>
              <a:spcAft>
                <a:spcPts val="0"/>
              </a:spcAft>
              <a:buClr>
                <a:srgbClr val="FD8537"/>
              </a:buClr>
              <a:buSzPts val="1650"/>
              <a:buFont typeface="Times New Roman"/>
              <a:buAutoNum type="arabicPeriod"/>
            </a:pPr>
            <a:r>
              <a:rPr lang="en" sz="2400">
                <a:latin typeface="Times New Roman"/>
                <a:ea typeface="Times New Roman"/>
                <a:cs typeface="Times New Roman"/>
                <a:sym typeface="Times New Roman"/>
              </a:rPr>
              <a:t>Industrial	Internet	Reference	Architecture(IIRA)	by Industrial Internet Consortium(IIC)</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FD8537"/>
              </a:buClr>
              <a:buSzPts val="3550"/>
              <a:buFont typeface="Times New Roman"/>
              <a:buNone/>
            </a:pPr>
            <a:r>
              <a:t/>
            </a:r>
            <a:endParaRPr sz="3550">
              <a:latin typeface="Times New Roman"/>
              <a:ea typeface="Times New Roman"/>
              <a:cs typeface="Times New Roman"/>
              <a:sym typeface="Times New Roman"/>
            </a:endParaRPr>
          </a:p>
          <a:p>
            <a:pPr indent="-514983" lvl="0" marL="527685" rtl="0" algn="l">
              <a:lnSpc>
                <a:spcPct val="100000"/>
              </a:lnSpc>
              <a:spcBef>
                <a:spcPts val="0"/>
              </a:spcBef>
              <a:spcAft>
                <a:spcPts val="0"/>
              </a:spcAft>
              <a:buClr>
                <a:srgbClr val="FD8537"/>
              </a:buClr>
              <a:buSzPts val="1650"/>
              <a:buFont typeface="Times New Roman"/>
              <a:buAutoNum type="arabicPeriod"/>
            </a:pPr>
            <a:r>
              <a:rPr lang="en" sz="2400">
                <a:latin typeface="Times New Roman"/>
                <a:ea typeface="Times New Roman"/>
                <a:cs typeface="Times New Roman"/>
                <a:sym typeface="Times New Roman"/>
              </a:rPr>
              <a:t>Internet of Things-Architecture(IoT-A)</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78739" y="644747"/>
            <a:ext cx="8601000" cy="50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 sz="3200" cap="small"/>
              <a:t>The oneM2M IoT Standardized Architecture</a:t>
            </a:r>
            <a:endParaRPr sz="3200"/>
          </a:p>
        </p:txBody>
      </p:sp>
      <p:sp>
        <p:nvSpPr>
          <p:cNvPr id="101" name="Google Shape;101;p20"/>
          <p:cNvSpPr txBox="1"/>
          <p:nvPr/>
        </p:nvSpPr>
        <p:spPr>
          <a:xfrm>
            <a:off x="535940" y="1215961"/>
            <a:ext cx="7311900" cy="3623100"/>
          </a:xfrm>
          <a:prstGeom prst="rect">
            <a:avLst/>
          </a:prstGeom>
          <a:noFill/>
          <a:ln>
            <a:noFill/>
          </a:ln>
        </p:spPr>
        <p:txBody>
          <a:bodyPr anchorCtr="0" anchor="t" bIns="0" lIns="0" spcFirstLastPara="1" rIns="0" wrap="square" tIns="12050">
            <a:spAutoFit/>
          </a:bodyPr>
          <a:lstStyle/>
          <a:p>
            <a:pPr indent="-274319" lvl="0" marL="286385" marR="6350" rtl="0" algn="just">
              <a:lnSpc>
                <a:spcPct val="100000"/>
              </a:lnSpc>
              <a:spcBef>
                <a:spcPts val="0"/>
              </a:spcBef>
              <a:spcAft>
                <a:spcPts val="0"/>
              </a:spcAft>
              <a:buClr>
                <a:srgbClr val="FD8537"/>
              </a:buClr>
              <a:buSzPts val="1950"/>
              <a:buFont typeface="Noto Sans Symbols"/>
              <a:buChar char="🞆"/>
            </a:pPr>
            <a:r>
              <a:rPr b="1" lang="en" sz="2800">
                <a:latin typeface="Times New Roman"/>
                <a:ea typeface="Times New Roman"/>
                <a:cs typeface="Times New Roman"/>
                <a:sym typeface="Times New Roman"/>
              </a:rPr>
              <a:t>European   Telecommunications   Standards Institute  (ETSI)  </a:t>
            </a:r>
            <a:r>
              <a:rPr lang="en" sz="2800">
                <a:latin typeface="Times New Roman"/>
                <a:ea typeface="Times New Roman"/>
                <a:cs typeface="Times New Roman"/>
                <a:sym typeface="Times New Roman"/>
              </a:rPr>
              <a:t>created  the  M2M  Technical Committee in 2008.</a:t>
            </a:r>
            <a:endParaRPr sz="2800">
              <a:latin typeface="Times New Roman"/>
              <a:ea typeface="Times New Roman"/>
              <a:cs typeface="Times New Roman"/>
              <a:sym typeface="Times New Roman"/>
            </a:endParaRPr>
          </a:p>
          <a:p>
            <a:pPr indent="0" lvl="0" marL="0" rtl="0" algn="l">
              <a:lnSpc>
                <a:spcPct val="100000"/>
              </a:lnSpc>
              <a:spcBef>
                <a:spcPts val="20"/>
              </a:spcBef>
              <a:spcAft>
                <a:spcPts val="0"/>
              </a:spcAft>
              <a:buClr>
                <a:srgbClr val="FD8537"/>
              </a:buClr>
              <a:buSzPts val="3950"/>
              <a:buFont typeface="Noto Sans Symbols"/>
              <a:buNone/>
            </a:pPr>
            <a:r>
              <a:t/>
            </a:r>
            <a:endParaRPr sz="1650">
              <a:latin typeface="Times New Roman"/>
              <a:ea typeface="Times New Roman"/>
              <a:cs typeface="Times New Roman"/>
              <a:sym typeface="Times New Roman"/>
            </a:endParaRPr>
          </a:p>
          <a:p>
            <a:pPr indent="-273685" lvl="0" marL="286385" rtl="0" algn="just">
              <a:lnSpc>
                <a:spcPct val="100000"/>
              </a:lnSpc>
              <a:spcBef>
                <a:spcPts val="0"/>
              </a:spcBef>
              <a:spcAft>
                <a:spcPts val="0"/>
              </a:spcAft>
              <a:buClr>
                <a:srgbClr val="FD8537"/>
              </a:buClr>
              <a:buSzPts val="1950"/>
              <a:buFont typeface="Noto Sans Symbols"/>
              <a:buChar char="🞆"/>
            </a:pPr>
            <a:r>
              <a:rPr lang="en" sz="2800">
                <a:latin typeface="Times New Roman"/>
                <a:ea typeface="Times New Roman"/>
                <a:cs typeface="Times New Roman"/>
                <a:sym typeface="Times New Roman"/>
              </a:rPr>
              <a:t>The </a:t>
            </a:r>
            <a:r>
              <a:rPr b="1" lang="en" sz="2800">
                <a:latin typeface="Times New Roman"/>
                <a:ea typeface="Times New Roman"/>
                <a:cs typeface="Times New Roman"/>
                <a:sym typeface="Times New Roman"/>
              </a:rPr>
              <a:t>goal of this committee </a:t>
            </a:r>
            <a:r>
              <a:rPr lang="en" sz="2800">
                <a:latin typeface="Times New Roman"/>
                <a:ea typeface="Times New Roman"/>
                <a:cs typeface="Times New Roman"/>
                <a:sym typeface="Times New Roman"/>
              </a:rPr>
              <a:t>was </a:t>
            </a:r>
            <a:endParaRPr sz="2800">
              <a:latin typeface="Times New Roman"/>
              <a:ea typeface="Times New Roman"/>
              <a:cs typeface="Times New Roman"/>
              <a:sym typeface="Times New Roman"/>
            </a:endParaRPr>
          </a:p>
          <a:p>
            <a:pPr indent="0" lvl="0" marL="914400" marR="5080" rtl="0" algn="just">
              <a:lnSpc>
                <a:spcPct val="100000"/>
              </a:lnSpc>
              <a:spcBef>
                <a:spcPts val="595"/>
              </a:spcBef>
              <a:spcAft>
                <a:spcPts val="0"/>
              </a:spcAft>
              <a:buNone/>
            </a:pPr>
            <a:r>
              <a:rPr lang="en" sz="2400">
                <a:latin typeface="Times New Roman"/>
                <a:ea typeface="Times New Roman"/>
                <a:cs typeface="Times New Roman"/>
                <a:sym typeface="Times New Roman"/>
              </a:rPr>
              <a:t>To </a:t>
            </a:r>
            <a:r>
              <a:rPr lang="en" sz="2400">
                <a:latin typeface="Times New Roman"/>
                <a:ea typeface="Times New Roman"/>
                <a:cs typeface="Times New Roman"/>
                <a:sym typeface="Times New Roman"/>
              </a:rPr>
              <a:t>create  a  common  architecture  that  would  help accelerate  the  adoption  of  M2M  applications  and devices.</a:t>
            </a:r>
            <a:endParaRPr sz="2400">
              <a:latin typeface="Times New Roman"/>
              <a:ea typeface="Times New Roman"/>
              <a:cs typeface="Times New Roman"/>
              <a:sym typeface="Times New Roman"/>
            </a:endParaRPr>
          </a:p>
          <a:p>
            <a:pPr indent="-349250" lvl="0" marL="457200" marR="5080" rtl="0" algn="just">
              <a:lnSpc>
                <a:spcPct val="100000"/>
              </a:lnSpc>
              <a:spcBef>
                <a:spcPts val="595"/>
              </a:spcBef>
              <a:spcAft>
                <a:spcPts val="0"/>
              </a:spcAft>
              <a:buClr>
                <a:srgbClr val="DF752E"/>
              </a:buClr>
              <a:buSzPts val="1900"/>
              <a:buFont typeface="Noto Sans Symbols"/>
              <a:buChar char="❏"/>
            </a:pPr>
            <a:r>
              <a:rPr lang="en" sz="2400">
                <a:latin typeface="Times New Roman"/>
                <a:ea typeface="Times New Roman"/>
                <a:cs typeface="Times New Roman"/>
                <a:sym typeface="Times New Roman"/>
              </a:rPr>
              <a:t>Over the time, the scope expanded to include IoT</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535940" y="187071"/>
            <a:ext cx="8071500" cy="2967600"/>
          </a:xfrm>
          <a:prstGeom prst="rect">
            <a:avLst/>
          </a:prstGeom>
          <a:noFill/>
          <a:ln>
            <a:noFill/>
          </a:ln>
        </p:spPr>
        <p:txBody>
          <a:bodyPr anchorCtr="0" anchor="t" bIns="0" lIns="0" spcFirstLastPara="1" rIns="0" wrap="square" tIns="12050">
            <a:spAutoFit/>
          </a:bodyPr>
          <a:lstStyle/>
          <a:p>
            <a:pPr indent="-245746" lvl="0" marL="286385" marR="5080" rtl="0" algn="just">
              <a:lnSpc>
                <a:spcPct val="100000"/>
              </a:lnSpc>
              <a:spcBef>
                <a:spcPts val="0"/>
              </a:spcBef>
              <a:spcAft>
                <a:spcPts val="0"/>
              </a:spcAft>
              <a:buClr>
                <a:srgbClr val="DF752E"/>
              </a:buClr>
              <a:buSzPts val="1500"/>
              <a:buFont typeface="Noto Sans Symbols"/>
              <a:buChar char="🞆"/>
            </a:pPr>
            <a:r>
              <a:rPr lang="en" sz="2400">
                <a:latin typeface="Times New Roman"/>
                <a:ea typeface="Times New Roman"/>
                <a:cs typeface="Times New Roman"/>
                <a:sym typeface="Times New Roman"/>
              </a:rPr>
              <a:t>In  2012, ETSI+13 launched  oneM2M  as  a  global  initiative designed to promote efficient M2M communication systems and IoT.</a:t>
            </a:r>
            <a:endParaRPr sz="2400">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245746" lvl="0" marL="286385" marR="5080" rtl="0" algn="just">
              <a:lnSpc>
                <a:spcPct val="100000"/>
              </a:lnSpc>
              <a:spcBef>
                <a:spcPts val="0"/>
              </a:spcBef>
              <a:spcAft>
                <a:spcPts val="0"/>
              </a:spcAft>
              <a:buClr>
                <a:srgbClr val="DF752E"/>
              </a:buClr>
              <a:buSzPts val="1500"/>
              <a:buFont typeface="Times New Roman"/>
              <a:buChar char="🞆"/>
            </a:pPr>
            <a:r>
              <a:rPr lang="en" sz="2400">
                <a:latin typeface="Times New Roman"/>
                <a:ea typeface="Times New Roman"/>
                <a:cs typeface="Times New Roman"/>
                <a:sym typeface="Times New Roman"/>
              </a:rPr>
              <a:t>The goal of oneM2M is to create </a:t>
            </a:r>
            <a:r>
              <a:rPr b="1" lang="en" sz="2400">
                <a:latin typeface="Times New Roman"/>
                <a:ea typeface="Times New Roman"/>
                <a:cs typeface="Times New Roman"/>
                <a:sym typeface="Times New Roman"/>
              </a:rPr>
              <a:t>a common services layer</a:t>
            </a:r>
            <a:r>
              <a:rPr lang="en" sz="2400">
                <a:latin typeface="Times New Roman"/>
                <a:ea typeface="Times New Roman"/>
                <a:cs typeface="Times New Roman"/>
                <a:sym typeface="Times New Roman"/>
              </a:rPr>
              <a:t>, which can be readily embedded in field devices to allow </a:t>
            </a:r>
            <a:r>
              <a:rPr b="1" lang="en" sz="2400">
                <a:latin typeface="Times New Roman"/>
                <a:ea typeface="Times New Roman"/>
                <a:cs typeface="Times New Roman"/>
                <a:sym typeface="Times New Roman"/>
              </a:rPr>
              <a:t>communication with application servers.</a:t>
            </a:r>
            <a:endParaRPr b="1" sz="2400">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
        <p:nvSpPr>
          <p:cNvPr id="107" name="Google Shape;107;p21"/>
          <p:cNvSpPr txBox="1"/>
          <p:nvPr/>
        </p:nvSpPr>
        <p:spPr>
          <a:xfrm>
            <a:off x="535940" y="2812637"/>
            <a:ext cx="8080500" cy="1859400"/>
          </a:xfrm>
          <a:prstGeom prst="rect">
            <a:avLst/>
          </a:prstGeom>
          <a:noFill/>
          <a:ln>
            <a:noFill/>
          </a:ln>
        </p:spPr>
        <p:txBody>
          <a:bodyPr anchorCtr="0" anchor="t" bIns="0" lIns="0" spcFirstLastPara="1" rIns="0" wrap="square" tIns="12050">
            <a:spAutoFit/>
          </a:bodyPr>
          <a:lstStyle/>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248919" lvl="0" marL="286385" marR="5080" rtl="0" algn="just">
              <a:lnSpc>
                <a:spcPct val="100000"/>
              </a:lnSpc>
              <a:spcBef>
                <a:spcPts val="0"/>
              </a:spcBef>
              <a:spcAft>
                <a:spcPts val="0"/>
              </a:spcAft>
              <a:buClr>
                <a:srgbClr val="FD8537"/>
              </a:buClr>
              <a:buSzPts val="1550"/>
              <a:buFont typeface="Noto Sans Symbols"/>
              <a:buChar char="🞆"/>
            </a:pPr>
            <a:r>
              <a:rPr lang="en" sz="2400">
                <a:latin typeface="Times New Roman"/>
                <a:ea typeface="Times New Roman"/>
                <a:cs typeface="Times New Roman"/>
                <a:sym typeface="Times New Roman"/>
              </a:rPr>
              <a:t>OneM2M framework focuses on IoT Services, applications and Platforms.</a:t>
            </a:r>
            <a:endParaRPr sz="2400">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90550" y="-56425"/>
            <a:ext cx="8650800" cy="5615100"/>
          </a:xfrm>
          <a:prstGeom prst="rect">
            <a:avLst/>
          </a:prstGeom>
          <a:noFill/>
          <a:ln>
            <a:noFill/>
          </a:ln>
        </p:spPr>
        <p:txBody>
          <a:bodyPr anchorCtr="0" anchor="t" bIns="0" lIns="0" spcFirstLastPara="1" rIns="0" wrap="square" tIns="12050">
            <a:spAutoFit/>
          </a:bodyPr>
          <a:lstStyle/>
          <a:p>
            <a:pPr indent="-271146" lvl="0" marL="286385" marR="5080" rtl="0" algn="just">
              <a:lnSpc>
                <a:spcPct val="100000"/>
              </a:lnSpc>
              <a:spcBef>
                <a:spcPts val="0"/>
              </a:spcBef>
              <a:spcAft>
                <a:spcPts val="0"/>
              </a:spcAft>
              <a:buClr>
                <a:srgbClr val="DF752E"/>
              </a:buClr>
              <a:buSzPts val="1900"/>
              <a:buFont typeface="Noto Sans Symbols"/>
              <a:buChar char="🞆"/>
            </a:pPr>
            <a:r>
              <a:rPr lang="en" sz="2400">
                <a:latin typeface="Times New Roman"/>
                <a:ea typeface="Times New Roman"/>
                <a:cs typeface="Times New Roman"/>
                <a:sym typeface="Times New Roman"/>
              </a:rPr>
              <a:t>One of the greatest </a:t>
            </a:r>
            <a:r>
              <a:rPr b="1" lang="en" sz="2400">
                <a:latin typeface="Times New Roman"/>
                <a:ea typeface="Times New Roman"/>
                <a:cs typeface="Times New Roman"/>
                <a:sym typeface="Times New Roman"/>
              </a:rPr>
              <a:t>challenges </a:t>
            </a:r>
            <a:r>
              <a:rPr lang="en" sz="2400">
                <a:latin typeface="Times New Roman"/>
                <a:ea typeface="Times New Roman"/>
                <a:cs typeface="Times New Roman"/>
                <a:sym typeface="Times New Roman"/>
              </a:rPr>
              <a:t>in designing an IoT architecture  is  dealing  with  the  heterogeneity  of devices, software, and access methods.</a:t>
            </a:r>
            <a:endParaRPr sz="2400">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271146" lvl="0" marL="286385" marR="5080" rtl="0" algn="just">
              <a:lnSpc>
                <a:spcPct val="100000"/>
              </a:lnSpc>
              <a:spcBef>
                <a:spcPts val="0"/>
              </a:spcBef>
              <a:spcAft>
                <a:spcPts val="0"/>
              </a:spcAft>
              <a:buClr>
                <a:srgbClr val="DF752E"/>
              </a:buClr>
              <a:buSzPts val="1900"/>
              <a:buFont typeface="Times New Roman"/>
              <a:buChar char="🞆"/>
            </a:pPr>
            <a:r>
              <a:rPr lang="en" sz="2400">
                <a:latin typeface="Times New Roman"/>
                <a:ea typeface="Times New Roman"/>
                <a:cs typeface="Times New Roman"/>
                <a:sym typeface="Times New Roman"/>
              </a:rPr>
              <a:t>By developing a horizontal platform architecture, oneM2M is developing standards that allow interoperability at all levels of the IoT stack. </a:t>
            </a:r>
            <a:endParaRPr sz="2400">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271146" lvl="0" marL="286385" marR="5080" rtl="0" algn="just">
              <a:lnSpc>
                <a:spcPct val="100000"/>
              </a:lnSpc>
              <a:spcBef>
                <a:spcPts val="0"/>
              </a:spcBef>
              <a:spcAft>
                <a:spcPts val="0"/>
              </a:spcAft>
              <a:buClr>
                <a:srgbClr val="DF752E"/>
              </a:buClr>
              <a:buSzPts val="1900"/>
              <a:buFont typeface="Times New Roman"/>
              <a:buChar char="🞆"/>
            </a:pPr>
            <a:r>
              <a:rPr lang="en" sz="2400">
                <a:latin typeface="Times New Roman"/>
                <a:ea typeface="Times New Roman"/>
                <a:cs typeface="Times New Roman"/>
                <a:sym typeface="Times New Roman"/>
              </a:rPr>
              <a:t>E.g Automation of HVAC system with wireless temp sensors.</a:t>
            </a:r>
            <a:endParaRPr sz="2400">
              <a:latin typeface="Times New Roman"/>
              <a:ea typeface="Times New Roman"/>
              <a:cs typeface="Times New Roman"/>
              <a:sym typeface="Times New Roman"/>
            </a:endParaRPr>
          </a:p>
          <a:p>
            <a:pPr indent="-247650" lvl="0" marL="742950" marR="5080" rtl="0" algn="just">
              <a:lnSpc>
                <a:spcPct val="100000"/>
              </a:lnSpc>
              <a:spcBef>
                <a:spcPts val="0"/>
              </a:spcBef>
              <a:spcAft>
                <a:spcPts val="0"/>
              </a:spcAft>
              <a:buClr>
                <a:srgbClr val="DF752E"/>
              </a:buClr>
              <a:buSzPts val="1500"/>
              <a:buFont typeface="Times New Roman"/>
              <a:buChar char="🞆"/>
            </a:pPr>
            <a:r>
              <a:rPr lang="en" sz="2000">
                <a:latin typeface="Times New Roman"/>
                <a:ea typeface="Times New Roman"/>
                <a:cs typeface="Times New Roman"/>
                <a:sym typeface="Times New Roman"/>
              </a:rPr>
              <a:t>oneM2M’s horizontal framework and RESTful APIs allow the LoRaWAN(type of LPWAN-Long Range WAN) system to interface with the building management system over an IoT network, thus promoting end-to-end IoT communications in a consistent way, no matter how heterogeneous the networks are.</a:t>
            </a:r>
            <a:endParaRPr sz="2000">
              <a:latin typeface="Times New Roman"/>
              <a:ea typeface="Times New Roman"/>
              <a:cs typeface="Times New Roman"/>
              <a:sym typeface="Times New Roman"/>
            </a:endParaRPr>
          </a:p>
          <a:p>
            <a:pPr indent="0" lvl="0" marL="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457200" marR="5080" rtl="0" algn="just">
              <a:lnSpc>
                <a:spcPct val="10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rotWithShape="1">
          <a:blip r:embed="rId3">
            <a:alphaModFix/>
          </a:blip>
          <a:srcRect b="0" l="0" r="0" t="0"/>
          <a:stretch/>
        </p:blipFill>
        <p:spPr>
          <a:xfrm>
            <a:off x="24975" y="306850"/>
            <a:ext cx="9118999" cy="4836650"/>
          </a:xfrm>
          <a:prstGeom prst="rect">
            <a:avLst/>
          </a:prstGeom>
          <a:noFill/>
          <a:ln>
            <a:noFill/>
          </a:ln>
        </p:spPr>
      </p:pic>
      <p:sp>
        <p:nvSpPr>
          <p:cNvPr id="118" name="Google Shape;118;p23"/>
          <p:cNvSpPr txBox="1"/>
          <p:nvPr/>
        </p:nvSpPr>
        <p:spPr>
          <a:xfrm>
            <a:off x="281425" y="17600"/>
            <a:ext cx="88281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OneM2M promotes interoperability through APIs and supports a wide range of IoT technologies.</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 name="Shape 122"/>
        <p:cNvGrpSpPr/>
        <p:nvPr/>
      </p:nvGrpSpPr>
      <p:grpSpPr>
        <a:xfrm>
          <a:off x="0" y="0"/>
          <a:ext cx="0" cy="0"/>
          <a:chOff x="0" y="0"/>
          <a:chExt cx="0" cy="0"/>
        </a:xfrm>
      </p:grpSpPr>
      <p:sp>
        <p:nvSpPr>
          <p:cNvPr id="123" name="Google Shape;123;p24"/>
          <p:cNvSpPr txBox="1"/>
          <p:nvPr/>
        </p:nvSpPr>
        <p:spPr>
          <a:xfrm>
            <a:off x="0" y="217925"/>
            <a:ext cx="8674800" cy="1847700"/>
          </a:xfrm>
          <a:prstGeom prst="rect">
            <a:avLst/>
          </a:prstGeom>
          <a:noFill/>
          <a:ln>
            <a:noFill/>
          </a:ln>
        </p:spPr>
        <p:txBody>
          <a:bodyPr anchorCtr="0" anchor="t" bIns="0" lIns="0" spcFirstLastPara="1" rIns="0" wrap="square" tIns="48875">
            <a:spAutoFit/>
          </a:bodyPr>
          <a:lstStyle/>
          <a:p>
            <a:pPr indent="-342900" lvl="0" marL="355600" marR="5080" rtl="0" algn="just">
              <a:lnSpc>
                <a:spcPct val="90000"/>
              </a:lnSpc>
              <a:spcBef>
                <a:spcPts val="0"/>
              </a:spcBef>
              <a:spcAft>
                <a:spcPts val="0"/>
              </a:spcAft>
              <a:buClr>
                <a:srgbClr val="FD8537"/>
              </a:buClr>
              <a:buSzPts val="1650"/>
              <a:buFont typeface="Arial"/>
              <a:buChar char="•"/>
            </a:pPr>
            <a:r>
              <a:rPr lang="en" sz="2400">
                <a:latin typeface="Times New Roman"/>
                <a:ea typeface="Times New Roman"/>
                <a:cs typeface="Times New Roman"/>
                <a:sym typeface="Times New Roman"/>
              </a:rPr>
              <a:t>The  oneM2M  architecture  divides  IoT  functions  into three major domains: the </a:t>
            </a:r>
            <a:r>
              <a:rPr b="1" lang="en" sz="2400">
                <a:latin typeface="Times New Roman"/>
                <a:ea typeface="Times New Roman"/>
                <a:cs typeface="Times New Roman"/>
                <a:sym typeface="Times New Roman"/>
              </a:rPr>
              <a:t>application layer</a:t>
            </a:r>
            <a:r>
              <a:rPr lang="en" sz="2400">
                <a:latin typeface="Times New Roman"/>
                <a:ea typeface="Times New Roman"/>
                <a:cs typeface="Times New Roman"/>
                <a:sym typeface="Times New Roman"/>
              </a:rPr>
              <a:t>, the </a:t>
            </a:r>
            <a:r>
              <a:rPr b="1" lang="en" sz="2400">
                <a:latin typeface="Times New Roman"/>
                <a:ea typeface="Times New Roman"/>
                <a:cs typeface="Times New Roman"/>
                <a:sym typeface="Times New Roman"/>
              </a:rPr>
              <a:t>services layer</a:t>
            </a:r>
            <a:r>
              <a:rPr lang="en" sz="2400">
                <a:latin typeface="Times New Roman"/>
                <a:ea typeface="Times New Roman"/>
                <a:cs typeface="Times New Roman"/>
                <a:sym typeface="Times New Roman"/>
              </a:rPr>
              <a:t>, and the </a:t>
            </a:r>
            <a:r>
              <a:rPr b="1" lang="en" sz="2400">
                <a:latin typeface="Times New Roman"/>
                <a:ea typeface="Times New Roman"/>
                <a:cs typeface="Times New Roman"/>
                <a:sym typeface="Times New Roman"/>
              </a:rPr>
              <a:t>network layer</a:t>
            </a:r>
            <a:r>
              <a:rPr lang="e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1371600" marR="5080" rtl="0" algn="just">
              <a:lnSpc>
                <a:spcPct val="107916"/>
              </a:lnSpc>
              <a:spcBef>
                <a:spcPts val="5"/>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5"/>
          <p:cNvPicPr preferRelativeResize="0"/>
          <p:nvPr/>
        </p:nvPicPr>
        <p:blipFill>
          <a:blip r:embed="rId3">
            <a:alphaModFix/>
          </a:blip>
          <a:stretch>
            <a:fillRect/>
          </a:stretch>
        </p:blipFill>
        <p:spPr>
          <a:xfrm>
            <a:off x="152400" y="609600"/>
            <a:ext cx="3195275" cy="4152900"/>
          </a:xfrm>
          <a:prstGeom prst="rect">
            <a:avLst/>
          </a:prstGeom>
          <a:noFill/>
          <a:ln>
            <a:noFill/>
          </a:ln>
        </p:spPr>
      </p:pic>
      <p:sp>
        <p:nvSpPr>
          <p:cNvPr id="129" name="Google Shape;129;p25"/>
          <p:cNvSpPr txBox="1"/>
          <p:nvPr/>
        </p:nvSpPr>
        <p:spPr>
          <a:xfrm>
            <a:off x="2763975" y="381000"/>
            <a:ext cx="5382600" cy="4908600"/>
          </a:xfrm>
          <a:prstGeom prst="rect">
            <a:avLst/>
          </a:prstGeom>
          <a:noFill/>
          <a:ln>
            <a:noFill/>
          </a:ln>
        </p:spPr>
        <p:txBody>
          <a:bodyPr anchorCtr="0" anchor="t" bIns="91425" lIns="628650" spcFirstLastPara="1" rIns="91425" wrap="square" tIns="91425">
            <a:spAutoFit/>
          </a:bodyPr>
          <a:lstStyle/>
          <a:p>
            <a:pPr indent="-368300" lvl="0" marL="457200" marR="5080" rtl="0" algn="just">
              <a:lnSpc>
                <a:spcPct val="107916"/>
              </a:lnSpc>
              <a:spcBef>
                <a:spcPts val="5"/>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The oneM2M architecture gives major attention to connectivity between devices and their applications. </a:t>
            </a:r>
            <a:endParaRPr sz="2200">
              <a:solidFill>
                <a:schemeClr val="dk1"/>
              </a:solidFill>
              <a:latin typeface="Times New Roman"/>
              <a:ea typeface="Times New Roman"/>
              <a:cs typeface="Times New Roman"/>
              <a:sym typeface="Times New Roman"/>
            </a:endParaRPr>
          </a:p>
          <a:p>
            <a:pPr indent="-368300" lvl="0" marL="457200" marR="5080" rtl="0" algn="just">
              <a:lnSpc>
                <a:spcPct val="107916"/>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This domain includes the application-layer protocols and attempts to standardize API definitions for interaction with business intelligence (BI) systems.</a:t>
            </a:r>
            <a:endParaRPr sz="2200">
              <a:solidFill>
                <a:schemeClr val="dk1"/>
              </a:solidFill>
              <a:latin typeface="Times New Roman"/>
              <a:ea typeface="Times New Roman"/>
              <a:cs typeface="Times New Roman"/>
              <a:sym typeface="Times New Roman"/>
            </a:endParaRPr>
          </a:p>
          <a:p>
            <a:pPr indent="-368300" lvl="0" marL="457200" marR="5080" rtl="0" algn="just">
              <a:lnSpc>
                <a:spcPct val="107916"/>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Applications tend to be industry-specific and have their own sets of data models, and thus they are shown as vertical entities.</a:t>
            </a:r>
            <a:endParaRPr sz="2200">
              <a:solidFill>
                <a:schemeClr val="dk1"/>
              </a:solidFill>
              <a:latin typeface="Times New Roman"/>
              <a:ea typeface="Times New Roman"/>
              <a:cs typeface="Times New Roman"/>
              <a:sym typeface="Times New Roman"/>
            </a:endParaRPr>
          </a:p>
        </p:txBody>
      </p:sp>
      <p:sp>
        <p:nvSpPr>
          <p:cNvPr id="130" name="Google Shape;130;p25"/>
          <p:cNvSpPr txBox="1"/>
          <p:nvPr/>
        </p:nvSpPr>
        <p:spPr>
          <a:xfrm>
            <a:off x="0" y="0"/>
            <a:ext cx="6152100" cy="554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b="1" lang="en" sz="2400">
                <a:solidFill>
                  <a:schemeClr val="dk1"/>
                </a:solidFill>
                <a:latin typeface="Times New Roman"/>
                <a:ea typeface="Times New Roman"/>
                <a:cs typeface="Times New Roman"/>
                <a:sym typeface="Times New Roman"/>
              </a:rPr>
              <a:t>i</a:t>
            </a:r>
            <a:r>
              <a:rPr b="1" lang="en" sz="2400">
                <a:solidFill>
                  <a:schemeClr val="dk1"/>
                </a:solidFill>
                <a:latin typeface="Times New Roman"/>
                <a:ea typeface="Times New Roman"/>
                <a:cs typeface="Times New Roman"/>
                <a:sym typeface="Times New Roman"/>
              </a:rPr>
              <a:t>.  oneM2M:</a:t>
            </a:r>
            <a:r>
              <a:rPr b="1" lang="en" sz="2400">
                <a:solidFill>
                  <a:schemeClr val="dk1"/>
                </a:solidFill>
                <a:latin typeface="Times New Roman"/>
                <a:ea typeface="Times New Roman"/>
                <a:cs typeface="Times New Roman"/>
                <a:sym typeface="Times New Roman"/>
              </a:rPr>
              <a:t>Applications layer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nvSpPr>
        <p:spPr>
          <a:xfrm>
            <a:off x="2763975" y="304800"/>
            <a:ext cx="5966100" cy="2940600"/>
          </a:xfrm>
          <a:prstGeom prst="rect">
            <a:avLst/>
          </a:prstGeom>
          <a:noFill/>
          <a:ln>
            <a:noFill/>
          </a:ln>
        </p:spPr>
        <p:txBody>
          <a:bodyPr anchorCtr="0" anchor="t" bIns="91425" lIns="628650" spcFirstLastPara="1" rIns="91425" wrap="square" tIns="91425">
            <a:spAutoFit/>
          </a:bodyPr>
          <a:lstStyle/>
          <a:p>
            <a:pPr indent="-317500" lvl="0" marL="457200" marR="8255" rtl="0" algn="just">
              <a:spcBef>
                <a:spcPts val="0"/>
              </a:spcBef>
              <a:spcAft>
                <a:spcPts val="0"/>
              </a:spcAft>
              <a:buClr>
                <a:srgbClr val="FD8537"/>
              </a:buClr>
              <a:buSzPts val="1400"/>
              <a:buFont typeface="Noto Sans Symbols"/>
              <a:buChar char="●"/>
            </a:pPr>
            <a:r>
              <a:rPr lang="en" sz="1800">
                <a:solidFill>
                  <a:schemeClr val="dk1"/>
                </a:solidFill>
                <a:latin typeface="Times New Roman"/>
                <a:ea typeface="Times New Roman"/>
                <a:cs typeface="Times New Roman"/>
                <a:sym typeface="Times New Roman"/>
              </a:rPr>
              <a:t>This layer is shown as a horizontal framework across the vertical industry applications.</a:t>
            </a:r>
            <a:endParaRPr sz="1800">
              <a:solidFill>
                <a:schemeClr val="dk1"/>
              </a:solidFill>
              <a:latin typeface="Times New Roman"/>
              <a:ea typeface="Times New Roman"/>
              <a:cs typeface="Times New Roman"/>
              <a:sym typeface="Times New Roman"/>
            </a:endParaRPr>
          </a:p>
          <a:p>
            <a:pPr indent="-317500" lvl="0" marL="457200" marR="5080" rtl="0" algn="just">
              <a:spcBef>
                <a:spcPts val="0"/>
              </a:spcBef>
              <a:spcAft>
                <a:spcPts val="0"/>
              </a:spcAft>
              <a:buClr>
                <a:srgbClr val="FD8537"/>
              </a:buClr>
              <a:buSzPts val="1400"/>
              <a:buFont typeface="Noto Sans Symbols"/>
              <a:buChar char="●"/>
            </a:pPr>
            <a:r>
              <a:rPr lang="en" sz="1800">
                <a:solidFill>
                  <a:schemeClr val="dk1"/>
                </a:solidFill>
                <a:latin typeface="Times New Roman"/>
                <a:ea typeface="Times New Roman"/>
                <a:cs typeface="Times New Roman"/>
                <a:sym typeface="Times New Roman"/>
              </a:rPr>
              <a:t>At this layer, horizontal  modules include the physical network that the IoT  applications run on, the underlying management  protocols, and the hardware.</a:t>
            </a:r>
            <a:endParaRPr sz="1800">
              <a:solidFill>
                <a:schemeClr val="dk1"/>
              </a:solidFill>
              <a:latin typeface="Times New Roman"/>
              <a:ea typeface="Times New Roman"/>
              <a:cs typeface="Times New Roman"/>
              <a:sym typeface="Times New Roman"/>
            </a:endParaRPr>
          </a:p>
          <a:p>
            <a:pPr indent="-317500" lvl="0" marL="457200" marR="5080" rtl="0" algn="just">
              <a:spcBef>
                <a:spcPts val="0"/>
              </a:spcBef>
              <a:spcAft>
                <a:spcPts val="0"/>
              </a:spcAft>
              <a:buClr>
                <a:srgbClr val="FD8537"/>
              </a:buClr>
              <a:buSzPts val="1400"/>
              <a:buFont typeface="Times New Roman"/>
              <a:buChar char="●"/>
            </a:pPr>
            <a:r>
              <a:rPr lang="en" sz="1800">
                <a:solidFill>
                  <a:schemeClr val="dk1"/>
                </a:solidFill>
                <a:latin typeface="Times New Roman"/>
                <a:ea typeface="Times New Roman"/>
                <a:cs typeface="Times New Roman"/>
                <a:sym typeface="Times New Roman"/>
              </a:rPr>
              <a:t>On the top is a common services layer. This conceptual layer adds APIs and middleware supporting third party services and applications.</a:t>
            </a:r>
            <a:endParaRPr sz="1800">
              <a:solidFill>
                <a:schemeClr val="dk1"/>
              </a:solidFill>
              <a:latin typeface="Times New Roman"/>
              <a:ea typeface="Times New Roman"/>
              <a:cs typeface="Times New Roman"/>
              <a:sym typeface="Times New Roman"/>
            </a:endParaRPr>
          </a:p>
          <a:p>
            <a:pPr indent="0" lvl="0" marL="457200" marR="5080" rtl="0" algn="just">
              <a:lnSpc>
                <a:spcPct val="107916"/>
              </a:lnSpc>
              <a:spcBef>
                <a:spcPts val="5"/>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36" name="Google Shape;136;p26"/>
          <p:cNvSpPr txBox="1"/>
          <p:nvPr/>
        </p:nvSpPr>
        <p:spPr>
          <a:xfrm>
            <a:off x="0" y="-152400"/>
            <a:ext cx="5007600" cy="554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b="1" lang="en" sz="2400">
                <a:solidFill>
                  <a:schemeClr val="dk1"/>
                </a:solidFill>
                <a:latin typeface="Times New Roman"/>
                <a:ea typeface="Times New Roman"/>
                <a:cs typeface="Times New Roman"/>
                <a:sym typeface="Times New Roman"/>
              </a:rPr>
              <a:t>ii. oneM2M : Services </a:t>
            </a:r>
            <a:r>
              <a:rPr b="1" lang="en" sz="2400">
                <a:solidFill>
                  <a:schemeClr val="dk1"/>
                </a:solidFill>
                <a:latin typeface="Times New Roman"/>
                <a:ea typeface="Times New Roman"/>
                <a:cs typeface="Times New Roman"/>
                <a:sym typeface="Times New Roman"/>
              </a:rPr>
              <a:t> layer</a:t>
            </a:r>
            <a:endParaRPr/>
          </a:p>
        </p:txBody>
      </p:sp>
      <p:pic>
        <p:nvPicPr>
          <p:cNvPr id="137" name="Google Shape;137;p26"/>
          <p:cNvPicPr preferRelativeResize="0"/>
          <p:nvPr/>
        </p:nvPicPr>
        <p:blipFill>
          <a:blip r:embed="rId3">
            <a:alphaModFix/>
          </a:blip>
          <a:stretch>
            <a:fillRect/>
          </a:stretch>
        </p:blipFill>
        <p:spPr>
          <a:xfrm>
            <a:off x="152400" y="401700"/>
            <a:ext cx="3270725" cy="312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239850" y="-59425"/>
            <a:ext cx="8488200" cy="4615200"/>
          </a:xfrm>
          <a:prstGeom prst="rect">
            <a:avLst/>
          </a:prstGeom>
          <a:noFill/>
          <a:ln>
            <a:noFill/>
          </a:ln>
        </p:spPr>
        <p:txBody>
          <a:bodyPr anchorCtr="0" anchor="t" bIns="0" lIns="0" spcFirstLastPara="1" rIns="0" wrap="square" tIns="12700">
            <a:spAutoFit/>
          </a:bodyPr>
          <a:lstStyle/>
          <a:p>
            <a:pPr indent="0" lvl="0" marL="457200" rtl="0" algn="l">
              <a:lnSpc>
                <a:spcPct val="100000"/>
              </a:lnSpc>
              <a:spcBef>
                <a:spcPts val="0"/>
              </a:spcBef>
              <a:spcAft>
                <a:spcPts val="0"/>
              </a:spcAft>
              <a:buNone/>
            </a:pPr>
            <a:r>
              <a:t/>
            </a:r>
            <a:endParaRPr sz="2300">
              <a:latin typeface="Times New Roman"/>
              <a:ea typeface="Times New Roman"/>
              <a:cs typeface="Times New Roman"/>
              <a:sym typeface="Times New Roman"/>
            </a:endParaRPr>
          </a:p>
          <a:p>
            <a:pPr indent="-358776" lvl="1" marL="812800" marR="5080" rtl="0" algn="just">
              <a:lnSpc>
                <a:spcPct val="100000"/>
              </a:lnSpc>
              <a:spcBef>
                <a:spcPts val="0"/>
              </a:spcBef>
              <a:spcAft>
                <a:spcPts val="0"/>
              </a:spcAft>
              <a:buClr>
                <a:srgbClr val="FD8537"/>
              </a:buClr>
              <a:buSzPts val="1900"/>
              <a:buFont typeface="Times New Roman"/>
              <a:buChar char="⮚"/>
            </a:pPr>
            <a:r>
              <a:rPr lang="en" sz="2300">
                <a:latin typeface="Times New Roman"/>
                <a:ea typeface="Times New Roman"/>
                <a:cs typeface="Times New Roman"/>
                <a:sym typeface="Times New Roman"/>
              </a:rPr>
              <a:t>One of the stated goals of oneM2M is “To develop technical specifications which address the need for a common M2M Service Layer that can be readily embedded within various hardware and software nodes, and rely upon connecting the myriad of devices in the field area network to M2M application servers, which typically reside in a cloud or data center.”</a:t>
            </a:r>
            <a:endParaRPr sz="2300">
              <a:latin typeface="Times New Roman"/>
              <a:ea typeface="Times New Roman"/>
              <a:cs typeface="Times New Roman"/>
              <a:sym typeface="Times New Roman"/>
            </a:endParaRPr>
          </a:p>
          <a:p>
            <a:pPr indent="0" lvl="0" marL="914400" marR="5080" rtl="0" algn="just">
              <a:lnSpc>
                <a:spcPct val="100000"/>
              </a:lnSpc>
              <a:spcBef>
                <a:spcPts val="0"/>
              </a:spcBef>
              <a:spcAft>
                <a:spcPts val="0"/>
              </a:spcAft>
              <a:buNone/>
            </a:pPr>
            <a:r>
              <a:t/>
            </a:r>
            <a:endParaRPr sz="2300">
              <a:latin typeface="Times New Roman"/>
              <a:ea typeface="Times New Roman"/>
              <a:cs typeface="Times New Roman"/>
              <a:sym typeface="Times New Roman"/>
            </a:endParaRPr>
          </a:p>
          <a:p>
            <a:pPr indent="-358776" lvl="1" marL="812800" marR="5080" rtl="0" algn="just">
              <a:lnSpc>
                <a:spcPct val="100000"/>
              </a:lnSpc>
              <a:spcBef>
                <a:spcPts val="0"/>
              </a:spcBef>
              <a:spcAft>
                <a:spcPts val="0"/>
              </a:spcAft>
              <a:buClr>
                <a:srgbClr val="FD8537"/>
              </a:buClr>
              <a:buSzPts val="1900"/>
              <a:buFont typeface="Times New Roman"/>
              <a:buChar char="⮚"/>
            </a:pPr>
            <a:r>
              <a:rPr lang="en" sz="2300">
                <a:latin typeface="Times New Roman"/>
                <a:ea typeface="Times New Roman"/>
                <a:cs typeface="Times New Roman"/>
                <a:sym typeface="Times New Roman"/>
              </a:rPr>
              <a:t>A critical objective of oneM2M is to attract and actively involve organizations from M2M-related business domains, including telematics and intelligent transportation, healthcare, utility, industrial automation, and smart home applications</a:t>
            </a:r>
            <a:endParaRPr sz="2300">
              <a:latin typeface="Times New Roman"/>
              <a:ea typeface="Times New Roman"/>
              <a:cs typeface="Times New Roman"/>
              <a:sym typeface="Times New Roman"/>
            </a:endParaRPr>
          </a:p>
          <a:p>
            <a:pPr indent="0" lvl="0" marL="914400" marR="5080" rtl="0" algn="just">
              <a:lnSpc>
                <a:spcPct val="100000"/>
              </a:lnSpc>
              <a:spcBef>
                <a:spcPts val="0"/>
              </a:spcBef>
              <a:spcAft>
                <a:spcPts val="0"/>
              </a:spcAft>
              <a:buNone/>
            </a:pPr>
            <a:r>
              <a:t/>
            </a:r>
            <a:endParaRPr sz="2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