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d7583f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8d7583fd1b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7583f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8d7583fd1b_0_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d7583fd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8d7583fd1b_0_1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7583f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8d7583fd1b_0_1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7583fd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8d7583fd1b_0_1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d7583fd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d7583fd1b_0_2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d7583fd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8d7583fd1b_0_2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7583fd1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7583fd1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7553" y="37528"/>
            <a:ext cx="7657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5940" y="1217104"/>
            <a:ext cx="73128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87550" y="37525"/>
            <a:ext cx="887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06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cap="small">
                <a:latin typeface="Times New Roman"/>
                <a:ea typeface="Times New Roman"/>
                <a:cs typeface="Times New Roman"/>
                <a:sym typeface="Times New Roman"/>
              </a:rPr>
              <a:t>The IoT World Forum (IoTWF) Standardized Architecture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35940" y="607504"/>
            <a:ext cx="7998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9116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2014, the IoTWF architectural committee (led by Cisco, IBM, Rockwell Automation, and others) published a seven- layer IoT architectural reference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55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IoTWF provides a way of visualizing IoT from a technical perspective.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55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1160" lvl="0" marL="355600" marR="76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Each  of  the  seven  layers  is  broken  down  into  specific functions, and security encompasses the entire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55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82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"/>
            <a:ext cx="9143999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1222044" y="4697577"/>
            <a:ext cx="640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Figure 2.2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IoT Reference Model Published by the IoT World Forum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35940" y="187071"/>
            <a:ext cx="8075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8919" lvl="0" marL="286385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Using IOTWF reference model, we are able to achieve the following: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9583" lvl="0" marL="5276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Decompose the IoT problem into smaller parts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0219" lvl="0" marL="52768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Identify different technologies at each layer and how they relate to one another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0219" lvl="0" marL="527685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Define	 a system in which different parts can	be provided by different vendors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0219" lvl="0" marL="527685" marR="825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Have	a	process of	defining interfaces	 that leads to  interoperability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90219" lvl="0" marL="527685" marR="69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Define a tiered security model that is enforced at the transition points between levels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70326" y="763075"/>
            <a:ext cx="87735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02261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Layer 1: Physical Devices and Controllers Layer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95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6" lvl="0" marL="286385" marR="382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layer is home to the “things” in the Internet of Things </a:t>
            </a:r>
            <a:r>
              <a:rPr lang="en" sz="2400">
                <a:solidFill>
                  <a:srgbClr val="FD853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including the various endpoint devices and sensors that send  and receive information.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950"/>
              <a:buFont typeface="Quattrocento San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261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size of these “things” can range from almost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microscopic sensors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giant machines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a factory.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6" lvl="0" marL="2863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Their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primary function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is generating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being capable of being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queried and/or controlled over a network.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62075" y="65925"/>
            <a:ext cx="87735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Smart Watch → Mobile → Internet→Cloud→Processing(BDA) → Pie Chart/Bar Graph→ Doctor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57451"/>
            <a:ext cx="8372475" cy="31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193025" y="304900"/>
            <a:ext cx="8951100" cy="1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73685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Times New Roman"/>
              <a:buChar char="🞆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Layer 2: Connectivity Layer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Times New Roman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focus is on connectivity.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685" lvl="0" marL="28638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most important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of this IoT layer is the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reliable and timely transmission of data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2075" y="65925"/>
            <a:ext cx="87735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Smart Watch → Mobile → Internet→Cloud→Processing(BDA) → Pie Chart/Bar Graph→ Doctor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05725" y="723900"/>
            <a:ext cx="86427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1310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Times New Roman"/>
              <a:buChar char="🞆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Layer 3: Edge Computing(Data analysis and transformation)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D8537"/>
              </a:buClr>
              <a:buSzPts val="35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310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Times New Roman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Edge computing is often referred to as the “fog” layer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55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4" lvl="0" marL="2863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At this layer, the emphasis is on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reduction and converting  network  data  flows  into  information that is ready for storage and processing by higher layers.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355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944" lvl="0" marL="286385" marR="6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2400"/>
              <a:buFont typeface="Noto Sans Symbols"/>
              <a:buChar char="🞆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One of the basic principles of this reference model is that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information processing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is initiated as early and as close to the edge of the network as possible.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2075" y="65925"/>
            <a:ext cx="87735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Smart Watch → Mobile → Internet→Cloud→Processing(BDA) → Pie Chart/Bar Graph→ Doctor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71450"/>
            <a:ext cx="87820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000"/>
            <a:ext cx="8991600" cy="46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307352" y="-73825"/>
            <a:ext cx="8836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273685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Noto Sans Symbols"/>
              <a:buChar char="🞆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Upper Layers: Layers 4–7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upper layers deal with handling and processing the IoT data generated by the bottom layer.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153425" y="2205800"/>
            <a:ext cx="3219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Data Protection and security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Filtering,selection, </a:t>
            </a:r>
            <a:r>
              <a:rPr lang="en" sz="1000"/>
              <a:t>projection</a:t>
            </a:r>
            <a:r>
              <a:rPr lang="en" sz="1000"/>
              <a:t> etc..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