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88" roundtripDataSignature="AMtx7mhVjYxONvCPLI16haUbPGPY+0LZ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76F00D-8EC7-4CE9-903A-504DD0CBB2FD}">
  <a:tblStyle styleId="{4A76F00D-8EC7-4CE9-903A-504DD0CBB2F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customschemas.google.com/relationships/presentationmetadata" Target="metadata"/><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50" name="Google Shape;50;p34: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8dc65cd0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03" name="Google Shape;103;g278dc65cd05_0_8:notes"/>
          <p:cNvSpPr/>
          <p:nvPr>
            <p:ph idx="2" type="sldImg"/>
          </p:nvPr>
        </p:nvSpPr>
        <p:spPr>
          <a:xfrm>
            <a:off x="-634862" y="685800"/>
            <a:ext cx="8128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08" name="Google Shape;108;p47: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4" name="Google Shape;114;p48: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0" name="Google Shape;120;p49: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6" name="Google Shape;126;p50: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2" name="Google Shape;132;p53: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8" name="Google Shape;138;p54: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5" name="Google Shape;145;p55: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2" name="Google Shape;152;p56: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7" name="Google Shape;157;p57: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56" name="Google Shape;56;p35: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2" name="Google Shape;162;p58: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cfe050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9" name="Google Shape;169;g278cfe0503d_0_0: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6" name="Google Shape;176;p60: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3" name="Google Shape;183;p61: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9" name="Google Shape;189;p63: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4" name="Google Shape;194;p64: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7d4c02fb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0" name="Google Shape;200;g267d4c02fbf_0_11: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6" name="Google Shape;206;p65: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3" name="Google Shape;213;p66: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8" name="Google Shape;218;p67: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62" name="Google Shape;62;p36: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23" name="Google Shape;223;p68: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28" name="Google Shape;228;p69: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7f586cba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34" name="Google Shape;234;g267f586cba5_0_2: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0" name="Google Shape;240;p71: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5" name="Google Shape;245;p73: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50" name="Google Shape;250;p74: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55" name="Google Shape;255;p75: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1" name="Google Shape;261;p76: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6" name="Google Shape;266;p77: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8cfe0503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1" name="Google Shape;271;g278cfe0503d_0_8: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72" name="Google Shape;72;p39: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6" name="Google Shape;276;p78: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81" name="Google Shape;281;p79: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7d4c02fb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87" name="Google Shape;287;g267d4c02fbf_0_16: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7d4c02fb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93" name="Google Shape;293;g267d4c02fbf_0_21: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99" name="Google Shape;299;p81: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5c6a199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04" name="Google Shape;304;g275c6a19936_0_0: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f1b5c18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09" name="Google Shape;309;g23f1b5c1804_0_0: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14" name="Google Shape;314;p84: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19" name="Google Shape;319;p85: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f1b5c180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24" name="Google Shape;324;g23f1b5c1804_0_4: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78" name="Google Shape;78;p40: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29" name="Google Shape;329;p86: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35" name="Google Shape;335;p87: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40" name="Google Shape;340;p88: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45" name="Google Shape;345;p89: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75c6a19936_0_5: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75c6a1993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56" name="Google Shape;356;p90: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61" name="Google Shape;361;p91: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66" name="Google Shape;366;p92: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40b74915a6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240b74915a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0b74915a6_0_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40b74915a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8dc65cd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83" name="Google Shape;83;g278dc65cd05_0_0: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40b74915a6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40b74915a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40b74915a6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40b74915a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40b74915a6_0_1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40b74915a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40b74915a6_0_2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240b74915a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40b74915a6_0_2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40b74915a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40b74915a6_0_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240b74915a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40b74915a6_0_3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40b74915a6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40b74915a6_0_4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40b74915a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40b74915a6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40b74915a6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40b74915a6_0_5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40b74915a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d4c02fb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88" name="Google Shape;88;g267d4c02fbf_0_2: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40b74915a6_0_5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240b74915a6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40b74915a6_0_6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240b74915a6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0b74915a6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240b74915a6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0b74915a6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240b74915a6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40b74915a6_0_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40b74915a6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40b74915a6_0_8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240b74915a6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p93: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82" name="Google Shape;482;p94: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88" name="Google Shape;488;p95: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94" name="Google Shape;494;p96: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8dc65cd0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93" name="Google Shape;93;g278dc65cd05_0_4:notes"/>
          <p:cNvSpPr/>
          <p:nvPr>
            <p:ph idx="2" type="sldImg"/>
          </p:nvPr>
        </p:nvSpPr>
        <p:spPr>
          <a:xfrm>
            <a:off x="-634862" y="685800"/>
            <a:ext cx="8128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99" name="Google Shape;499;p97: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504" name="Google Shape;504;p98:notes"/>
          <p:cNvSpPr/>
          <p:nvPr>
            <p:ph idx="2" type="sldImg"/>
          </p:nvPr>
        </p:nvSpPr>
        <p:spPr>
          <a:xfrm>
            <a:off x="-634862" y="685800"/>
            <a:ext cx="812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98" name="Google Shape;98;p41:notes"/>
          <p:cNvSpPr/>
          <p:nvPr>
            <p:ph idx="2" type="sldImg"/>
          </p:nvPr>
        </p:nvSpPr>
        <p:spPr>
          <a:xfrm>
            <a:off x="-634862" y="685800"/>
            <a:ext cx="8128400" cy="342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00"/>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rgbClr val="565F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0"/>
          <p:cNvSpPr txBox="1"/>
          <p:nvPr>
            <p:ph idx="1" type="body"/>
          </p:nvPr>
        </p:nvSpPr>
        <p:spPr>
          <a:xfrm>
            <a:off x="535940" y="1622805"/>
            <a:ext cx="7312659" cy="43484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10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102"/>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rgbClr val="565F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
        <p:nvSpPr>
          <p:cNvPr id="28" name="Google Shape;28;p10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103"/>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rgbClr val="565F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104"/>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rgbClr val="565F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4"/>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04"/>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0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g240b74915a6_0_1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6" name="Google Shape;46;g240b74915a6_0_13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47" name="Google Shape;47;g240b74915a6_0_130"/>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9"/>
          <p:cNvSpPr/>
          <p:nvPr/>
        </p:nvSpPr>
        <p:spPr>
          <a:xfrm>
            <a:off x="8763000" y="0"/>
            <a:ext cx="0" cy="6858000"/>
          </a:xfrm>
          <a:custGeom>
            <a:rect b="b" l="l" r="r" t="t"/>
            <a:pathLst>
              <a:path extrusionOk="0" h="6858000" w="120000">
                <a:moveTo>
                  <a:pt x="0" y="0"/>
                </a:moveTo>
                <a:lnTo>
                  <a:pt x="0" y="6857999"/>
                </a:lnTo>
              </a:path>
            </a:pathLst>
          </a:custGeom>
          <a:noFill/>
          <a:ln cap="flat" cmpd="sng" w="38100">
            <a:solidFill>
              <a:srgbClr val="FDC3A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99"/>
          <p:cNvSpPr/>
          <p:nvPr/>
        </p:nvSpPr>
        <p:spPr>
          <a:xfrm>
            <a:off x="47625" y="0"/>
            <a:ext cx="57150" cy="6858000"/>
          </a:xfrm>
          <a:custGeom>
            <a:rect b="b" l="l" r="r" t="t"/>
            <a:pathLst>
              <a:path extrusionOk="0" h="6858000" w="57150">
                <a:moveTo>
                  <a:pt x="11430" y="0"/>
                </a:moveTo>
                <a:lnTo>
                  <a:pt x="0" y="0"/>
                </a:lnTo>
                <a:lnTo>
                  <a:pt x="0" y="6858000"/>
                </a:lnTo>
                <a:lnTo>
                  <a:pt x="11430" y="6858000"/>
                </a:lnTo>
                <a:lnTo>
                  <a:pt x="11430" y="0"/>
                </a:lnTo>
                <a:close/>
              </a:path>
              <a:path extrusionOk="0" h="6858000" w="57150">
                <a:moveTo>
                  <a:pt x="57150" y="0"/>
                </a:moveTo>
                <a:lnTo>
                  <a:pt x="22860" y="0"/>
                </a:lnTo>
                <a:lnTo>
                  <a:pt x="22860" y="6858000"/>
                </a:lnTo>
                <a:lnTo>
                  <a:pt x="57150" y="6858000"/>
                </a:lnTo>
                <a:lnTo>
                  <a:pt x="57150" y="0"/>
                </a:lnTo>
                <a:close/>
              </a:path>
            </a:pathLst>
          </a:custGeom>
          <a:solidFill>
            <a:srgbClr val="FDC3A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99"/>
          <p:cNvSpPr/>
          <p:nvPr/>
        </p:nvSpPr>
        <p:spPr>
          <a:xfrm>
            <a:off x="8839200" y="0"/>
            <a:ext cx="304800" cy="6858000"/>
          </a:xfrm>
          <a:custGeom>
            <a:rect b="b" l="l" r="r" t="t"/>
            <a:pathLst>
              <a:path extrusionOk="0" h="6858000" w="304800">
                <a:moveTo>
                  <a:pt x="304800" y="0"/>
                </a:moveTo>
                <a:lnTo>
                  <a:pt x="0" y="0"/>
                </a:lnTo>
                <a:lnTo>
                  <a:pt x="0" y="6858000"/>
                </a:lnTo>
                <a:lnTo>
                  <a:pt x="304800" y="6858000"/>
                </a:lnTo>
                <a:lnTo>
                  <a:pt x="304800" y="0"/>
                </a:lnTo>
                <a:close/>
              </a:path>
            </a:pathLst>
          </a:custGeom>
          <a:solidFill>
            <a:srgbClr val="FDC3AD">
              <a:alpha val="85882"/>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99"/>
          <p:cNvSpPr/>
          <p:nvPr/>
        </p:nvSpPr>
        <p:spPr>
          <a:xfrm>
            <a:off x="8915400" y="0"/>
            <a:ext cx="0" cy="6858000"/>
          </a:xfrm>
          <a:custGeom>
            <a:rect b="b" l="l" r="r" t="t"/>
            <a:pathLst>
              <a:path extrusionOk="0" h="6858000" w="120000">
                <a:moveTo>
                  <a:pt x="0" y="0"/>
                </a:moveTo>
                <a:lnTo>
                  <a:pt x="0" y="6857999"/>
                </a:lnTo>
              </a:path>
            </a:pathLst>
          </a:custGeom>
          <a:noFill/>
          <a:ln cap="flat" cmpd="sng" w="9525">
            <a:solidFill>
              <a:srgbClr val="FD853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99"/>
          <p:cNvSpPr/>
          <p:nvPr/>
        </p:nvSpPr>
        <p:spPr>
          <a:xfrm>
            <a:off x="8156447" y="5715000"/>
            <a:ext cx="548640" cy="548640"/>
          </a:xfrm>
          <a:custGeom>
            <a:rect b="b" l="l" r="r" t="t"/>
            <a:pathLst>
              <a:path extrusionOk="0" h="548639" w="548640">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9"/>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000" u="none" cap="none" strike="noStrike">
                <a:solidFill>
                  <a:srgbClr val="565F6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99"/>
          <p:cNvSpPr txBox="1"/>
          <p:nvPr>
            <p:ph idx="1" type="body"/>
          </p:nvPr>
        </p:nvSpPr>
        <p:spPr>
          <a:xfrm>
            <a:off x="535940" y="1622805"/>
            <a:ext cx="7312659" cy="43484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9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9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9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hyperlink" Target="https://www.digi.com/blog/post/what-is-connected-vehicle-technology-and-use-case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hyperlink" Target="https://www.digi.com/customer-stories/new-york-city-dot-deploys-digi-solutions" TargetMode="External"/><Relationship Id="rId4" Type="http://schemas.openxmlformats.org/officeDocument/2006/relationships/hyperlink" Target="https://www.digi.com/solutions/by-application/public-transit" TargetMode="External"/><Relationship Id="rId5" Type="http://schemas.openxmlformats.org/officeDocument/2006/relationships/hyperlink" Target="https://www.digi.com/solutions/by-application/green-technology"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hyperlink" Target="https://www.spiceworks.com/tech/innovation/articles/how-edge-and-5g-can-unlock-the-true-potential-of-ar-and-v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hyperlink" Target="https://www.spiceworks.com/tech/cloud/articles/what-is-cloud-computing-architecture-front-end-back-end-explained/"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16.jpg"/><Relationship Id="rId4" Type="http://schemas.openxmlformats.org/officeDocument/2006/relationships/image" Target="../media/image19.jpg"/><Relationship Id="rId5"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4"/>
          <p:cNvSpPr txBox="1"/>
          <p:nvPr>
            <p:ph type="title"/>
          </p:nvPr>
        </p:nvSpPr>
        <p:spPr>
          <a:xfrm>
            <a:off x="187553" y="50038"/>
            <a:ext cx="7657871" cy="1323670"/>
          </a:xfrm>
          <a:prstGeom prst="rect">
            <a:avLst/>
          </a:prstGeom>
          <a:noFill/>
          <a:ln>
            <a:noFill/>
          </a:ln>
        </p:spPr>
        <p:txBody>
          <a:bodyPr anchorCtr="0" anchor="t" bIns="0" lIns="0" spcFirstLastPara="1" rIns="0" wrap="square" tIns="194625">
            <a:spAutoFit/>
          </a:bodyPr>
          <a:lstStyle/>
          <a:p>
            <a:pPr indent="0" lvl="0" marL="132080" rtl="0" algn="l">
              <a:lnSpc>
                <a:spcPct val="100000"/>
              </a:lnSpc>
              <a:spcBef>
                <a:spcPts val="0"/>
              </a:spcBef>
              <a:spcAft>
                <a:spcPts val="0"/>
              </a:spcAft>
              <a:buSzPts val="1400"/>
              <a:buNone/>
            </a:pPr>
            <a:r>
              <a:rPr lang="en-US" sz="4000" cap="small"/>
              <a:t>A Simplified IoT Architecture</a:t>
            </a:r>
            <a:endParaRPr sz="4000"/>
          </a:p>
        </p:txBody>
      </p:sp>
      <p:sp>
        <p:nvSpPr>
          <p:cNvPr id="53" name="Google Shape;53;p34"/>
          <p:cNvSpPr txBox="1"/>
          <p:nvPr/>
        </p:nvSpPr>
        <p:spPr>
          <a:xfrm>
            <a:off x="187550" y="1622800"/>
            <a:ext cx="8538000" cy="3367800"/>
          </a:xfrm>
          <a:prstGeom prst="rect">
            <a:avLst/>
          </a:prstGeom>
          <a:noFill/>
          <a:ln>
            <a:noFill/>
          </a:ln>
        </p:spPr>
        <p:txBody>
          <a:bodyPr anchorCtr="0" anchor="t" bIns="0" lIns="0" spcFirstLastPara="1" rIns="0" wrap="square" tIns="12700">
            <a:spAutoFit/>
          </a:bodyPr>
          <a:lstStyle/>
          <a:p>
            <a:pPr indent="-274319" lvl="0" marL="286385" marR="508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It is  an  IoT  framework  that  highlights  the fundamental building blocks that are common to most IoT systems and which is intended to help you in designing an IoT network.</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550"/>
              <a:buFont typeface="Arial"/>
              <a:buNone/>
            </a:pPr>
            <a:r>
              <a:t/>
            </a:r>
            <a:endParaRPr b="0" i="0" sz="3550" u="none" cap="none" strike="noStrike">
              <a:solidFill>
                <a:srgbClr val="000000"/>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FD8537"/>
              </a:buClr>
              <a:buSzPts val="1650"/>
              <a:buFont typeface="Arial"/>
              <a:buChar char="•"/>
            </a:pPr>
            <a:r>
              <a:rPr b="0" i="0" lang="en-US" sz="2400" u="none" cap="none" strike="noStrike">
                <a:solidFill>
                  <a:srgbClr val="000000"/>
                </a:solidFill>
                <a:latin typeface="Times New Roman"/>
                <a:ea typeface="Times New Roman"/>
                <a:cs typeface="Times New Roman"/>
                <a:sym typeface="Times New Roman"/>
              </a:rPr>
              <a:t>This framework is presented as two parallel stacks:</a:t>
            </a:r>
            <a:endParaRPr b="0" i="0" sz="2400" u="none" cap="none" strike="noStrike">
              <a:solidFill>
                <a:srgbClr val="000000"/>
              </a:solidFill>
              <a:latin typeface="Times New Roman"/>
              <a:ea typeface="Times New Roman"/>
              <a:cs typeface="Times New Roman"/>
              <a:sym typeface="Times New Roman"/>
            </a:endParaRPr>
          </a:p>
          <a:p>
            <a:pPr indent="-514985" lvl="1" marL="984885" marR="0" rtl="0" algn="l">
              <a:lnSpc>
                <a:spcPct val="100000"/>
              </a:lnSpc>
              <a:spcBef>
                <a:spcPts val="580"/>
              </a:spcBef>
              <a:spcAft>
                <a:spcPts val="0"/>
              </a:spcAft>
              <a:buClr>
                <a:srgbClr val="FD8537"/>
              </a:buClr>
              <a:buSzPts val="1900"/>
              <a:buFont typeface="Times New Roman"/>
              <a:buAutoNum type="romanLcPeriod"/>
            </a:pPr>
            <a:r>
              <a:rPr b="1" i="0" lang="en-US" sz="2400" u="none" cap="none" strike="noStrike">
                <a:solidFill>
                  <a:srgbClr val="000000"/>
                </a:solidFill>
                <a:latin typeface="Times New Roman"/>
                <a:ea typeface="Times New Roman"/>
                <a:cs typeface="Times New Roman"/>
                <a:sym typeface="Times New Roman"/>
              </a:rPr>
              <a:t>The Core IoT Functional Stack</a:t>
            </a:r>
            <a:endParaRPr b="1" i="0" sz="2400" u="none" cap="none" strike="noStrike">
              <a:solidFill>
                <a:srgbClr val="000000"/>
              </a:solidFill>
              <a:latin typeface="Times New Roman"/>
              <a:ea typeface="Times New Roman"/>
              <a:cs typeface="Times New Roman"/>
              <a:sym typeface="Times New Roman"/>
            </a:endParaRPr>
          </a:p>
          <a:p>
            <a:pPr indent="-349250" lvl="1" marL="914400" marR="0" rtl="0" algn="l">
              <a:lnSpc>
                <a:spcPct val="100000"/>
              </a:lnSpc>
              <a:spcBef>
                <a:spcPts val="575"/>
              </a:spcBef>
              <a:spcAft>
                <a:spcPts val="0"/>
              </a:spcAft>
              <a:buClr>
                <a:srgbClr val="FD8537"/>
              </a:buClr>
              <a:buSzPts val="1900"/>
              <a:buFont typeface="Times New Roman"/>
              <a:buAutoNum type="romanLcPeriod"/>
            </a:pPr>
            <a:r>
              <a:rPr b="1" i="0" lang="en-US" sz="2400" u="none" cap="none" strike="noStrike">
                <a:solidFill>
                  <a:schemeClr val="dk1"/>
                </a:solidFill>
                <a:latin typeface="Times New Roman"/>
                <a:ea typeface="Times New Roman"/>
                <a:cs typeface="Times New Roman"/>
                <a:sym typeface="Times New Roman"/>
              </a:rPr>
              <a:t>The IoT Data Management and Compute Stack</a:t>
            </a:r>
            <a:endParaRPr b="0" i="0" sz="2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58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78dc65cd05_0_8"/>
          <p:cNvSpPr txBox="1"/>
          <p:nvPr/>
        </p:nvSpPr>
        <p:spPr>
          <a:xfrm>
            <a:off x="154950" y="162875"/>
            <a:ext cx="8852700" cy="7016400"/>
          </a:xfrm>
          <a:prstGeom prst="rect">
            <a:avLst/>
          </a:prstGeom>
          <a:noFill/>
          <a:ln>
            <a:noFill/>
          </a:ln>
        </p:spPr>
        <p:txBody>
          <a:bodyPr anchorCtr="0" anchor="t" bIns="0" lIns="0" spcFirstLastPara="1" rIns="0" wrap="square" tIns="88900">
            <a:spAutoFit/>
          </a:bodyPr>
          <a:lstStyle/>
          <a:p>
            <a:pPr indent="0" lvl="0" marL="0" marR="0" rtl="0" algn="l">
              <a:lnSpc>
                <a:spcPct val="100000"/>
              </a:lnSpc>
              <a:spcBef>
                <a:spcPts val="60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6. Object density per cell: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Arial"/>
              <a:buNone/>
            </a:pPr>
            <a:r>
              <a:t/>
            </a:r>
            <a:endParaRPr b="1" sz="2000"/>
          </a:p>
          <a:p>
            <a:pPr indent="-355600" lvl="0" marL="457200" marR="0" rtl="0" algn="l">
              <a:lnSpc>
                <a:spcPct val="100000"/>
              </a:lnSpc>
              <a:spcBef>
                <a:spcPts val="6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classification is based on the number of smart objects (with a similar need to communicate) over a given area, connected to the same gateway.</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600"/>
              </a:spcBef>
              <a:spcAft>
                <a:spcPts val="0"/>
              </a:spcAft>
              <a:buNone/>
            </a:pPr>
            <a:r>
              <a:t/>
            </a:r>
            <a:endParaRPr sz="2000"/>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E.g. An oil pipeline may utilize a single sensor at key locations every few miles.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By contrast, telescopes deploy hundreds,and sometimes thousands, of mirrors over a small area, each with multiple gyroscopes, gravity, and vibration sensors.</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p>
          <a:p>
            <a:pPr indent="0" lvl="0" marL="0" marR="0" rtl="0" algn="l">
              <a:lnSpc>
                <a:spcPct val="100000"/>
              </a:lnSpc>
              <a:spcBef>
                <a:spcPts val="6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600"/>
              </a:spcBef>
              <a:spcAft>
                <a:spcPts val="0"/>
              </a:spcAft>
              <a:buClr>
                <a:srgbClr val="FF0000"/>
              </a:buClr>
              <a:buSzPts val="2000"/>
              <a:buChar char="●"/>
            </a:pPr>
            <a:r>
              <a:rPr b="1" i="0" lang="en-US" sz="2000" u="none" cap="none" strike="noStrike">
                <a:solidFill>
                  <a:srgbClr val="FF0000"/>
                </a:solidFill>
              </a:rPr>
              <a:t>From a network architectural standpoint, your initial task is to determine which technology should be used to allow smart objects to communicate. </a:t>
            </a:r>
            <a:endParaRPr b="1" i="0" sz="2000" u="none" cap="none" strike="noStrike">
              <a:solidFill>
                <a:srgbClr val="FF0000"/>
              </a:solidFill>
            </a:endParaRPr>
          </a:p>
          <a:p>
            <a:pPr indent="-355600" lvl="0" marL="457200" marR="0" rtl="0" algn="l">
              <a:lnSpc>
                <a:spcPct val="100000"/>
              </a:lnSpc>
              <a:spcBef>
                <a:spcPts val="600"/>
              </a:spcBef>
              <a:spcAft>
                <a:spcPts val="0"/>
              </a:spcAft>
              <a:buClr>
                <a:srgbClr val="FF0000"/>
              </a:buClr>
              <a:buSzPts val="2000"/>
              <a:buChar char="●"/>
            </a:pPr>
            <a:r>
              <a:rPr b="1" i="0" lang="en-US" sz="2000" u="none" cap="none" strike="noStrike">
                <a:solidFill>
                  <a:srgbClr val="FF0000"/>
                </a:solidFill>
              </a:rPr>
              <a:t>This determination depends on the way the “things” are classified.</a:t>
            </a:r>
            <a:endParaRPr b="1" i="0" sz="2000" u="none" cap="none" strike="noStrike">
              <a:solidFill>
                <a:srgbClr val="FF0000"/>
              </a:solidFill>
            </a:endParaRPr>
          </a:p>
          <a:p>
            <a:pPr indent="0" lvl="0" marL="0" marR="0" rtl="0" algn="l">
              <a:lnSpc>
                <a:spcPct val="100000"/>
              </a:lnSpc>
              <a:spcBef>
                <a:spcPts val="600"/>
              </a:spcBef>
              <a:spcAft>
                <a:spcPts val="0"/>
              </a:spcAft>
              <a:buClr>
                <a:srgbClr val="000000"/>
              </a:buClr>
              <a:buSzPts val="2000"/>
              <a:buFont typeface="Arial"/>
              <a:buNone/>
            </a:pPr>
            <a:r>
              <a:t/>
            </a:r>
            <a:endParaRPr b="1" i="0" sz="2000" u="none" cap="none" strike="noStrike">
              <a:solidFill>
                <a:srgbClr val="FF0000"/>
              </a:solidFill>
            </a:endParaRPr>
          </a:p>
          <a:p>
            <a:pPr indent="0" lvl="0" marL="0" marR="0" rtl="0" algn="l">
              <a:lnSpc>
                <a:spcPct val="100000"/>
              </a:lnSpc>
              <a:spcBef>
                <a:spcPts val="6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pic>
        <p:nvPicPr>
          <p:cNvPr id="110" name="Google Shape;110;p47"/>
          <p:cNvPicPr preferRelativeResize="0"/>
          <p:nvPr/>
        </p:nvPicPr>
        <p:blipFill rotWithShape="1">
          <a:blip r:embed="rId3">
            <a:alphaModFix/>
          </a:blip>
          <a:srcRect b="0" l="0" r="0" t="0"/>
          <a:stretch/>
        </p:blipFill>
        <p:spPr>
          <a:xfrm>
            <a:off x="171450" y="379349"/>
            <a:ext cx="8801100" cy="4733925"/>
          </a:xfrm>
          <a:prstGeom prst="rect">
            <a:avLst/>
          </a:prstGeom>
          <a:noFill/>
          <a:ln>
            <a:noFill/>
          </a:ln>
        </p:spPr>
      </p:pic>
      <p:sp>
        <p:nvSpPr>
          <p:cNvPr id="111" name="Google Shape;111;p47"/>
          <p:cNvSpPr txBox="1"/>
          <p:nvPr/>
        </p:nvSpPr>
        <p:spPr>
          <a:xfrm>
            <a:off x="856589" y="5514847"/>
            <a:ext cx="7419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Figure 2.8</a:t>
            </a:r>
            <a:r>
              <a:rPr b="0" i="0" lang="en-US" sz="1800" u="none" cap="none" strike="noStrike">
                <a:solidFill>
                  <a:srgbClr val="000000"/>
                </a:solidFill>
                <a:latin typeface="Times New Roman"/>
                <a:ea typeface="Times New Roman"/>
                <a:cs typeface="Times New Roman"/>
                <a:sym typeface="Times New Roman"/>
              </a:rPr>
              <a:t>: Example of Sensor Applications Based on Mobility and Throughput</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8"/>
          <p:cNvSpPr txBox="1"/>
          <p:nvPr>
            <p:ph type="title"/>
          </p:nvPr>
        </p:nvSpPr>
        <p:spPr>
          <a:xfrm>
            <a:off x="187550" y="50050"/>
            <a:ext cx="8367300" cy="829200"/>
          </a:xfrm>
          <a:prstGeom prst="rect">
            <a:avLst/>
          </a:prstGeom>
          <a:noFill/>
          <a:ln>
            <a:noFill/>
          </a:ln>
        </p:spPr>
        <p:txBody>
          <a:bodyPr anchorCtr="0" anchor="t" bIns="0" lIns="0" spcFirstLastPara="1" rIns="0" wrap="square" tIns="333450">
            <a:spAutoFit/>
          </a:bodyPr>
          <a:lstStyle/>
          <a:p>
            <a:pPr indent="0" lvl="0" marL="360680" marR="5080" rtl="0" algn="l">
              <a:lnSpc>
                <a:spcPct val="100000"/>
              </a:lnSpc>
              <a:spcBef>
                <a:spcPts val="0"/>
              </a:spcBef>
              <a:spcAft>
                <a:spcPts val="0"/>
              </a:spcAft>
              <a:buSzPts val="1400"/>
              <a:buNone/>
            </a:pPr>
            <a:r>
              <a:rPr lang="en-US" sz="3200" cap="small">
                <a:latin typeface="Times New Roman"/>
                <a:ea typeface="Times New Roman"/>
                <a:cs typeface="Times New Roman"/>
                <a:sym typeface="Times New Roman"/>
              </a:rPr>
              <a:t>Layer 2: Communications Network Layer</a:t>
            </a:r>
            <a:endParaRPr sz="3200">
              <a:latin typeface="Times New Roman"/>
              <a:ea typeface="Times New Roman"/>
              <a:cs typeface="Times New Roman"/>
              <a:sym typeface="Times New Roman"/>
            </a:endParaRPr>
          </a:p>
        </p:txBody>
      </p:sp>
      <p:sp>
        <p:nvSpPr>
          <p:cNvPr id="117" name="Google Shape;117;p48"/>
          <p:cNvSpPr txBox="1"/>
          <p:nvPr/>
        </p:nvSpPr>
        <p:spPr>
          <a:xfrm>
            <a:off x="535940" y="1622805"/>
            <a:ext cx="7310755" cy="3687445"/>
          </a:xfrm>
          <a:prstGeom prst="rect">
            <a:avLst/>
          </a:prstGeom>
          <a:noFill/>
          <a:ln>
            <a:noFill/>
          </a:ln>
        </p:spPr>
        <p:txBody>
          <a:bodyPr anchorCtr="0" anchor="t" bIns="0" lIns="0" spcFirstLastPara="1" rIns="0" wrap="square" tIns="12700">
            <a:spAutoFit/>
          </a:bodyPr>
          <a:lstStyle/>
          <a:p>
            <a:pPr indent="-343535" lvl="0" marL="355600" marR="5080" rtl="0" algn="just">
              <a:lnSpc>
                <a:spcPct val="100000"/>
              </a:lnSpc>
              <a:spcBef>
                <a:spcPts val="0"/>
              </a:spcBef>
              <a:spcAft>
                <a:spcPts val="0"/>
              </a:spcAft>
              <a:buClr>
                <a:srgbClr val="FD8537"/>
              </a:buClr>
              <a:buSzPts val="1650"/>
              <a:buFont typeface="Arial"/>
              <a:buChar char="•"/>
            </a:pPr>
            <a:r>
              <a:rPr b="0" i="0" lang="en-US" sz="2400" u="none" cap="none" strike="noStrike">
                <a:solidFill>
                  <a:srgbClr val="000000"/>
                </a:solidFill>
                <a:latin typeface="Times New Roman"/>
                <a:ea typeface="Times New Roman"/>
                <a:cs typeface="Times New Roman"/>
                <a:sym typeface="Times New Roman"/>
              </a:rPr>
              <a:t>When smart objects are not self contained, they need to communicate with an external system. In many cases, this  communication  uses  a  wireless  technology.  This layer has four sublayers:</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rgbClr val="FD8537"/>
              </a:buClr>
              <a:buSzPts val="3500"/>
              <a:buFont typeface="Arial"/>
              <a:buNone/>
            </a:pPr>
            <a:r>
              <a:t/>
            </a:r>
            <a:endParaRPr b="0" i="0" sz="3500" u="none" cap="none" strike="noStrike">
              <a:solidFill>
                <a:srgbClr val="000000"/>
              </a:solidFill>
              <a:latin typeface="Times New Roman"/>
              <a:ea typeface="Times New Roman"/>
              <a:cs typeface="Times New Roman"/>
              <a:sym typeface="Times New Roman"/>
            </a:endParaRPr>
          </a:p>
          <a:p>
            <a:pPr indent="-514985" lvl="1" marL="984885" marR="0" rtl="0" algn="l">
              <a:lnSpc>
                <a:spcPct val="100000"/>
              </a:lnSpc>
              <a:spcBef>
                <a:spcPts val="0"/>
              </a:spcBef>
              <a:spcAft>
                <a:spcPts val="0"/>
              </a:spcAft>
              <a:buClr>
                <a:srgbClr val="FD8537"/>
              </a:buClr>
              <a:buSzPts val="1900"/>
              <a:buFont typeface="Times New Roman"/>
              <a:buAutoNum type="romanLcPeriod"/>
            </a:pPr>
            <a:r>
              <a:rPr b="0" i="0" lang="en-US" sz="2400" u="none" cap="none" strike="noStrike">
                <a:solidFill>
                  <a:srgbClr val="000000"/>
                </a:solidFill>
                <a:latin typeface="Times New Roman"/>
                <a:ea typeface="Times New Roman"/>
                <a:cs typeface="Times New Roman"/>
                <a:sym typeface="Times New Roman"/>
              </a:rPr>
              <a:t>Access Network Sublayer</a:t>
            </a:r>
            <a:endParaRPr b="0" i="0" sz="2400" u="none" cap="none" strike="noStrike">
              <a:solidFill>
                <a:srgbClr val="000000"/>
              </a:solidFill>
              <a:latin typeface="Times New Roman"/>
              <a:ea typeface="Times New Roman"/>
              <a:cs typeface="Times New Roman"/>
              <a:sym typeface="Times New Roman"/>
            </a:endParaRPr>
          </a:p>
          <a:p>
            <a:pPr indent="-514985" lvl="1" marL="984885" marR="0" rtl="0" algn="l">
              <a:lnSpc>
                <a:spcPct val="100000"/>
              </a:lnSpc>
              <a:spcBef>
                <a:spcPts val="575"/>
              </a:spcBef>
              <a:spcAft>
                <a:spcPts val="0"/>
              </a:spcAft>
              <a:buClr>
                <a:srgbClr val="FD8537"/>
              </a:buClr>
              <a:buSzPts val="1900"/>
              <a:buFont typeface="Times New Roman"/>
              <a:buAutoNum type="romanLcPeriod"/>
            </a:pPr>
            <a:r>
              <a:rPr b="0" i="0" lang="en-US" sz="2400" u="none" cap="none" strike="noStrike">
                <a:solidFill>
                  <a:srgbClr val="000000"/>
                </a:solidFill>
                <a:latin typeface="Times New Roman"/>
                <a:ea typeface="Times New Roman"/>
                <a:cs typeface="Times New Roman"/>
                <a:sym typeface="Times New Roman"/>
              </a:rPr>
              <a:t>Gateways and backhaul network sublayer</a:t>
            </a:r>
            <a:endParaRPr b="0" i="0" sz="2400" u="none" cap="none" strike="noStrike">
              <a:solidFill>
                <a:srgbClr val="000000"/>
              </a:solidFill>
              <a:latin typeface="Times New Roman"/>
              <a:ea typeface="Times New Roman"/>
              <a:cs typeface="Times New Roman"/>
              <a:sym typeface="Times New Roman"/>
            </a:endParaRPr>
          </a:p>
          <a:p>
            <a:pPr indent="-514985" lvl="1" marL="984885" marR="0" rtl="0" algn="l">
              <a:lnSpc>
                <a:spcPct val="100000"/>
              </a:lnSpc>
              <a:spcBef>
                <a:spcPts val="575"/>
              </a:spcBef>
              <a:spcAft>
                <a:spcPts val="0"/>
              </a:spcAft>
              <a:buClr>
                <a:srgbClr val="FD8537"/>
              </a:buClr>
              <a:buSzPts val="1900"/>
              <a:buFont typeface="Times New Roman"/>
              <a:buAutoNum type="romanLcPeriod"/>
            </a:pPr>
            <a:r>
              <a:rPr b="0" i="0" lang="en-US" sz="2400" u="none" cap="none" strike="noStrike">
                <a:solidFill>
                  <a:srgbClr val="000000"/>
                </a:solidFill>
                <a:latin typeface="Times New Roman"/>
                <a:ea typeface="Times New Roman"/>
                <a:cs typeface="Times New Roman"/>
                <a:sym typeface="Times New Roman"/>
              </a:rPr>
              <a:t>Network transport sublayer</a:t>
            </a:r>
            <a:endParaRPr b="0" i="0" sz="2400" u="none" cap="none" strike="noStrike">
              <a:solidFill>
                <a:srgbClr val="000000"/>
              </a:solidFill>
              <a:latin typeface="Times New Roman"/>
              <a:ea typeface="Times New Roman"/>
              <a:cs typeface="Times New Roman"/>
              <a:sym typeface="Times New Roman"/>
            </a:endParaRPr>
          </a:p>
          <a:p>
            <a:pPr indent="-514985" lvl="1" marL="984885" marR="0" rtl="0" algn="l">
              <a:lnSpc>
                <a:spcPct val="100000"/>
              </a:lnSpc>
              <a:spcBef>
                <a:spcPts val="580"/>
              </a:spcBef>
              <a:spcAft>
                <a:spcPts val="0"/>
              </a:spcAft>
              <a:buClr>
                <a:srgbClr val="FD8537"/>
              </a:buClr>
              <a:buSzPts val="1900"/>
              <a:buFont typeface="Times New Roman"/>
              <a:buAutoNum type="romanLcPeriod"/>
            </a:pPr>
            <a:r>
              <a:rPr b="0" i="0" lang="en-US" sz="2400" u="none" cap="none" strike="noStrike">
                <a:solidFill>
                  <a:srgbClr val="000000"/>
                </a:solidFill>
                <a:latin typeface="Times New Roman"/>
                <a:ea typeface="Times New Roman"/>
                <a:cs typeface="Times New Roman"/>
                <a:sym typeface="Times New Roman"/>
              </a:rPr>
              <a:t>IoT network management sublayer</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9"/>
          <p:cNvSpPr txBox="1"/>
          <p:nvPr/>
        </p:nvSpPr>
        <p:spPr>
          <a:xfrm>
            <a:off x="535940" y="694308"/>
            <a:ext cx="7539900" cy="5847900"/>
          </a:xfrm>
          <a:prstGeom prst="rect">
            <a:avLst/>
          </a:prstGeom>
          <a:noFill/>
          <a:ln>
            <a:noFill/>
          </a:ln>
        </p:spPr>
        <p:txBody>
          <a:bodyPr anchorCtr="0" anchor="t" bIns="0" lIns="0" spcFirstLastPara="1" rIns="0" wrap="square" tIns="12700">
            <a:spAutoFit/>
          </a:bodyPr>
          <a:lstStyle/>
          <a:p>
            <a:pPr indent="-343535" lvl="0" marL="355600" marR="5715" rtl="0" algn="just">
              <a:lnSpc>
                <a:spcPct val="100000"/>
              </a:lnSpc>
              <a:spcBef>
                <a:spcPts val="0"/>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There is a direct relationship between the IoT network technology  we  choose  and  the  type  of  connectivity topology this technology allows.</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D8537"/>
              </a:buClr>
              <a:buSzPts val="3500"/>
              <a:buFont typeface="Noto Sans Symbols"/>
              <a:buNone/>
            </a:pPr>
            <a:r>
              <a:t/>
            </a:r>
            <a:endParaRPr b="0" i="0" sz="3500" u="none" cap="none" strike="noStrike">
              <a:solidFill>
                <a:srgbClr val="000000"/>
              </a:solidFill>
              <a:latin typeface="Times New Roman"/>
              <a:ea typeface="Times New Roman"/>
              <a:cs typeface="Times New Roman"/>
              <a:sym typeface="Times New Roman"/>
            </a:endParaRPr>
          </a:p>
          <a:p>
            <a:pPr indent="-342900" lvl="0" marL="355600" marR="0" rtl="0" algn="l">
              <a:lnSpc>
                <a:spcPct val="100000"/>
              </a:lnSpc>
              <a:spcBef>
                <a:spcPts val="5"/>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Each technology was designed with a certain number of</a:t>
            </a:r>
            <a:endParaRPr b="0" i="0" sz="2400" u="none" cap="none" strike="noStrike">
              <a:solidFill>
                <a:srgbClr val="000000"/>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use cases in mind</a:t>
            </a:r>
            <a:endParaRPr b="0" i="0" sz="2650" u="none" cap="none" strike="noStrike">
              <a:solidFill>
                <a:srgbClr val="000000"/>
              </a:solidFill>
              <a:latin typeface="Times New Roman"/>
              <a:ea typeface="Times New Roman"/>
              <a:cs typeface="Times New Roman"/>
              <a:sym typeface="Times New Roman"/>
            </a:endParaRPr>
          </a:p>
          <a:p>
            <a:pPr indent="-343535" lvl="1" marL="629920" marR="0" rtl="0" algn="l">
              <a:lnSpc>
                <a:spcPct val="100000"/>
              </a:lnSpc>
              <a:spcBef>
                <a:spcPts val="0"/>
              </a:spcBef>
              <a:spcAft>
                <a:spcPts val="0"/>
              </a:spcAft>
              <a:buClr>
                <a:srgbClr val="DF752E"/>
              </a:buClr>
              <a:buSzPts val="1200"/>
              <a:buFont typeface="Noto Sans Symbols"/>
              <a:buChar char="⮚"/>
            </a:pPr>
            <a:r>
              <a:rPr b="0" i="0" lang="en-US" sz="2000" u="none" cap="none" strike="noStrike">
                <a:solidFill>
                  <a:srgbClr val="000000"/>
                </a:solidFill>
                <a:latin typeface="Times New Roman"/>
                <a:ea typeface="Times New Roman"/>
                <a:cs typeface="Times New Roman"/>
                <a:sym typeface="Times New Roman"/>
              </a:rPr>
              <a:t>what to connect, where to connect, how much data to transport at</a:t>
            </a:r>
            <a:endParaRPr b="0" i="0" sz="2000" u="none" cap="none" strike="noStrike">
              <a:solidFill>
                <a:srgbClr val="000000"/>
              </a:solidFill>
              <a:latin typeface="Times New Roman"/>
              <a:ea typeface="Times New Roman"/>
              <a:cs typeface="Times New Roman"/>
              <a:sym typeface="Times New Roman"/>
            </a:endParaRPr>
          </a:p>
          <a:p>
            <a:pPr indent="0" lvl="0" marL="62992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what interval and over what distance.</a:t>
            </a:r>
            <a:endParaRPr b="0" i="0" sz="2000" u="none" cap="none" strike="noStrike">
              <a:solidFill>
                <a:srgbClr val="000000"/>
              </a:solidFill>
              <a:latin typeface="Times New Roman"/>
              <a:ea typeface="Times New Roman"/>
              <a:cs typeface="Times New Roman"/>
              <a:sym typeface="Times New Roman"/>
            </a:endParaRPr>
          </a:p>
          <a:p>
            <a:pPr indent="0" lvl="0" marL="62992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9250" lvl="0" marL="457200" marR="5080" rtl="0" algn="just">
              <a:lnSpc>
                <a:spcPct val="100000"/>
              </a:lnSpc>
              <a:spcBef>
                <a:spcPts val="0"/>
              </a:spcBef>
              <a:spcAft>
                <a:spcPts val="0"/>
              </a:spcAft>
              <a:buClr>
                <a:srgbClr val="FD8537"/>
              </a:buClr>
              <a:buSzPts val="1900"/>
              <a:buFont typeface="Noto Sans Symbols"/>
              <a:buChar char="➢"/>
            </a:pPr>
            <a:r>
              <a:rPr b="0" i="0" lang="en-US" sz="2400" u="none" cap="none" strike="noStrike">
                <a:solidFill>
                  <a:schemeClr val="dk1"/>
                </a:solidFill>
                <a:latin typeface="Times New Roman"/>
                <a:ea typeface="Times New Roman"/>
                <a:cs typeface="Times New Roman"/>
                <a:sym typeface="Times New Roman"/>
              </a:rPr>
              <a:t>For each new variety of applications and special use cases that we encounter, an access technology will be required. </a:t>
            </a:r>
            <a:endParaRPr b="0" i="0" sz="2400" u="none" cap="none" strike="noStrike">
              <a:solidFill>
                <a:schemeClr val="dk1"/>
              </a:solidFill>
              <a:latin typeface="Times New Roman"/>
              <a:ea typeface="Times New Roman"/>
              <a:cs typeface="Times New Roman"/>
              <a:sym typeface="Times New Roman"/>
            </a:endParaRPr>
          </a:p>
          <a:p>
            <a:pPr indent="-349250" lvl="0" marL="457200" marR="5080" rtl="0" algn="just">
              <a:lnSpc>
                <a:spcPct val="100000"/>
              </a:lnSpc>
              <a:spcBef>
                <a:spcPts val="0"/>
              </a:spcBef>
              <a:spcAft>
                <a:spcPts val="0"/>
              </a:spcAft>
              <a:buClr>
                <a:srgbClr val="FD8537"/>
              </a:buClr>
              <a:buSzPts val="1900"/>
              <a:buFont typeface="Noto Sans Symbols"/>
              <a:buChar char="➢"/>
            </a:pPr>
            <a:r>
              <a:rPr b="0" i="0" lang="en-US" sz="2400" u="none" cap="none" strike="noStrike">
                <a:solidFill>
                  <a:schemeClr val="dk1"/>
                </a:solidFill>
                <a:latin typeface="Times New Roman"/>
                <a:ea typeface="Times New Roman"/>
                <a:cs typeface="Times New Roman"/>
                <a:sym typeface="Times New Roman"/>
              </a:rPr>
              <a:t>IoT sometimes   reuses   existing   access   technologies   whose characteristics match more or less closely to the IoT use case requirements.</a:t>
            </a:r>
            <a:endParaRPr b="0" i="0" sz="24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23" name="Google Shape;123;p49"/>
          <p:cNvSpPr txBox="1"/>
          <p:nvPr>
            <p:ph type="title"/>
          </p:nvPr>
        </p:nvSpPr>
        <p:spPr>
          <a:xfrm>
            <a:off x="187553" y="-229362"/>
            <a:ext cx="7657871" cy="1323670"/>
          </a:xfrm>
          <a:prstGeom prst="rect">
            <a:avLst/>
          </a:prstGeom>
          <a:noFill/>
          <a:ln>
            <a:noFill/>
          </a:ln>
        </p:spPr>
        <p:txBody>
          <a:bodyPr anchorCtr="0" anchor="t" bIns="0" lIns="0" spcFirstLastPara="1" rIns="0" wrap="square" tIns="393775">
            <a:spAutoFit/>
          </a:bodyPr>
          <a:lstStyle/>
          <a:p>
            <a:pPr indent="0" lvl="0" marL="360680" rtl="0" algn="l">
              <a:lnSpc>
                <a:spcPct val="100000"/>
              </a:lnSpc>
              <a:spcBef>
                <a:spcPts val="0"/>
              </a:spcBef>
              <a:spcAft>
                <a:spcPts val="0"/>
              </a:spcAft>
              <a:buSzPts val="1400"/>
              <a:buNone/>
            </a:pPr>
            <a:r>
              <a:rPr lang="en-US" cap="small">
                <a:latin typeface="Times New Roman"/>
                <a:ea typeface="Times New Roman"/>
                <a:cs typeface="Times New Roman"/>
                <a:sym typeface="Times New Roman"/>
              </a:rPr>
              <a:t>i. Access Network Sublayer</a:t>
            </a:r>
            <a:endParaRPr cap="sma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0"/>
          <p:cNvSpPr txBox="1"/>
          <p:nvPr/>
        </p:nvSpPr>
        <p:spPr>
          <a:xfrm>
            <a:off x="120725" y="38750"/>
            <a:ext cx="8604000" cy="1861800"/>
          </a:xfrm>
          <a:prstGeom prst="rect">
            <a:avLst/>
          </a:prstGeom>
          <a:noFill/>
          <a:ln>
            <a:noFill/>
          </a:ln>
        </p:spPr>
        <p:txBody>
          <a:bodyPr anchorCtr="0" anchor="t" bIns="0" lIns="0" spcFirstLastPara="1" rIns="0" wrap="square" tIns="13325">
            <a:spAutoFit/>
          </a:bodyPr>
          <a:lstStyle/>
          <a:p>
            <a:pPr indent="-127000" lvl="0" marL="171450" marR="8255" rtl="0" algn="just">
              <a:lnSpc>
                <a:spcPct val="100000"/>
              </a:lnSpc>
              <a:spcBef>
                <a:spcPts val="5"/>
              </a:spcBef>
              <a:spcAft>
                <a:spcPts val="0"/>
              </a:spcAft>
              <a:buClr>
                <a:srgbClr val="FD8537"/>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One  key  parameter  determining  the  choice  of  access technology is </a:t>
            </a:r>
            <a:r>
              <a:rPr b="1" i="0" lang="en-US" sz="2000" u="none" cap="none" strike="noStrike">
                <a:solidFill>
                  <a:srgbClr val="000000"/>
                </a:solidFill>
                <a:latin typeface="Times New Roman"/>
                <a:ea typeface="Times New Roman"/>
                <a:cs typeface="Times New Roman"/>
                <a:sym typeface="Times New Roman"/>
              </a:rPr>
              <a:t>the range between the smart object and the information collector.</a:t>
            </a:r>
            <a:endParaRPr b="1" i="0" sz="2000" u="none" cap="none" strike="noStrike">
              <a:solidFill>
                <a:srgbClr val="000000"/>
              </a:solidFill>
              <a:latin typeface="Times New Roman"/>
              <a:ea typeface="Times New Roman"/>
              <a:cs typeface="Times New Roman"/>
              <a:sym typeface="Times New Roman"/>
            </a:endParaRPr>
          </a:p>
          <a:p>
            <a:pPr indent="0" lvl="0" marL="171450" marR="8255" rtl="0" algn="just">
              <a:lnSpc>
                <a:spcPct val="100000"/>
              </a:lnSpc>
              <a:spcBef>
                <a:spcPts val="5"/>
              </a:spcBef>
              <a:spcAft>
                <a:spcPts val="0"/>
              </a:spcAft>
              <a:buClr>
                <a:srgbClr val="000000"/>
              </a:buClr>
              <a:buSzPts val="22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127000" lvl="0" marL="171450" marR="5080" rtl="0" algn="just">
              <a:lnSpc>
                <a:spcPct val="100000"/>
              </a:lnSpc>
              <a:spcBef>
                <a:spcPts val="5"/>
              </a:spcBef>
              <a:spcAft>
                <a:spcPts val="0"/>
              </a:spcAft>
              <a:buClr>
                <a:srgbClr val="FD8537"/>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Range  estimates  are  grouped  by  category  names</a:t>
            </a:r>
            <a:r>
              <a:rPr b="0" i="0" lang="en-US" sz="2000" u="none" cap="none" strike="noStrike">
                <a:solidFill>
                  <a:schemeClr val="dk1"/>
                </a:solidFill>
                <a:latin typeface="Times New Roman"/>
                <a:ea typeface="Times New Roman"/>
                <a:cs typeface="Times New Roman"/>
                <a:sym typeface="Times New Roman"/>
              </a:rPr>
              <a:t>  that illustrate  the  environment  or  the  vertical  where  data collection over that range is expected. Common groups are:</a:t>
            </a:r>
            <a:endParaRPr b="1" i="0" sz="2200" u="none" cap="none" strike="noStrike">
              <a:solidFill>
                <a:srgbClr val="000000"/>
              </a:solidFill>
              <a:latin typeface="Times New Roman"/>
              <a:ea typeface="Times New Roman"/>
              <a:cs typeface="Times New Roman"/>
              <a:sym typeface="Times New Roman"/>
            </a:endParaRPr>
          </a:p>
        </p:txBody>
      </p:sp>
      <p:graphicFrame>
        <p:nvGraphicFramePr>
          <p:cNvPr id="129" name="Google Shape;129;p50"/>
          <p:cNvGraphicFramePr/>
          <p:nvPr/>
        </p:nvGraphicFramePr>
        <p:xfrm>
          <a:off x="190500" y="1981200"/>
          <a:ext cx="3000000" cy="3000000"/>
        </p:xfrm>
        <a:graphic>
          <a:graphicData uri="http://schemas.openxmlformats.org/drawingml/2006/table">
            <a:tbl>
              <a:tblPr>
                <a:noFill/>
                <a:tableStyleId>{4A76F00D-8EC7-4CE9-903A-504DD0CBB2FD}</a:tableStyleId>
              </a:tblPr>
              <a:tblGrid>
                <a:gridCol w="1729425"/>
                <a:gridCol w="1825150"/>
                <a:gridCol w="5049275"/>
              </a:tblGrid>
              <a:tr h="3754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Name of Group</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Scale </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Description</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PAN (Personal Area N/W)</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Few meters</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Personal space around a person.</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n-US" sz="1700" u="none" cap="none" strike="noStrike"/>
                        <a:t>Bluetooth</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8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HAN(Home Area N/W)</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Few tens of meters</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A single house unit</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n-US" sz="1700" u="none" cap="none" strike="noStrike"/>
                        <a:t>Zigbee and BLE</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NAN(Neighborhood Area NW</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Few hundred of meters</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A group of house units from which the data is collected.</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FAN</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Several tens of meters to several 100 of meters</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An outdoor area larger than a single group of house units. </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n-US" sz="1700" u="none" cap="none" strike="noStrike"/>
                        <a:t>Not secured and not controlled.</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LAN</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Upto 100 meters</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6350" rtl="0" algn="l">
                        <a:lnSpc>
                          <a:spcPct val="100000"/>
                        </a:lnSpc>
                        <a:spcBef>
                          <a:spcPts val="0"/>
                        </a:spcBef>
                        <a:spcAft>
                          <a:spcPts val="0"/>
                        </a:spcAft>
                        <a:buClr>
                          <a:srgbClr val="000000"/>
                        </a:buClr>
                        <a:buSzPts val="1700"/>
                        <a:buFont typeface="Arial"/>
                        <a:buNone/>
                      </a:pPr>
                      <a:r>
                        <a:rPr lang="en-US" sz="1700" u="none" cap="none" strike="noStrike">
                          <a:solidFill>
                            <a:schemeClr val="dk1"/>
                          </a:solidFill>
                        </a:rPr>
                        <a:t>This term is very common in networking, and it is therefore also  commonly  used  in  the  IoT  space  when  standard networking  technologies  (such  as  Ethernet  or  IEEE 802.11) are used.</a:t>
                      </a:r>
                      <a:endParaRPr sz="1700" u="none" cap="none" strike="noStrike">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pic>
        <p:nvPicPr>
          <p:cNvPr id="134" name="Google Shape;134;p53"/>
          <p:cNvPicPr preferRelativeResize="0"/>
          <p:nvPr/>
        </p:nvPicPr>
        <p:blipFill rotWithShape="1">
          <a:blip r:embed="rId3">
            <a:alphaModFix/>
          </a:blip>
          <a:srcRect b="0" l="0" r="0" t="0"/>
          <a:stretch/>
        </p:blipFill>
        <p:spPr>
          <a:xfrm>
            <a:off x="0" y="332613"/>
            <a:ext cx="8991600" cy="5839586"/>
          </a:xfrm>
          <a:prstGeom prst="rect">
            <a:avLst/>
          </a:prstGeom>
          <a:noFill/>
          <a:ln>
            <a:noFill/>
          </a:ln>
        </p:spPr>
      </p:pic>
      <p:sp>
        <p:nvSpPr>
          <p:cNvPr id="135" name="Google Shape;135;p53"/>
          <p:cNvSpPr txBox="1"/>
          <p:nvPr/>
        </p:nvSpPr>
        <p:spPr>
          <a:xfrm>
            <a:off x="2443988" y="6350000"/>
            <a:ext cx="44526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Figure 2.9 : </a:t>
            </a:r>
            <a:r>
              <a:rPr b="0" i="0" lang="en-US" sz="1800" u="none" cap="none" strike="noStrike">
                <a:solidFill>
                  <a:srgbClr val="000000"/>
                </a:solidFill>
                <a:latin typeface="Times New Roman"/>
                <a:ea typeface="Times New Roman"/>
                <a:cs typeface="Times New Roman"/>
                <a:sym typeface="Times New Roman"/>
              </a:rPr>
              <a:t>Access Technologies and Distances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 name="Shape 139"/>
        <p:cNvGrpSpPr/>
        <p:nvPr/>
      </p:nvGrpSpPr>
      <p:grpSpPr>
        <a:xfrm>
          <a:off x="0" y="0"/>
          <a:ext cx="0" cy="0"/>
          <a:chOff x="0" y="0"/>
          <a:chExt cx="0" cy="0"/>
        </a:xfrm>
      </p:grpSpPr>
      <p:sp>
        <p:nvSpPr>
          <p:cNvPr id="140" name="Google Shape;140;p54"/>
          <p:cNvSpPr txBox="1"/>
          <p:nvPr/>
        </p:nvSpPr>
        <p:spPr>
          <a:xfrm>
            <a:off x="627989" y="22352"/>
            <a:ext cx="7168515" cy="1123315"/>
          </a:xfrm>
          <a:prstGeom prst="rect">
            <a:avLst/>
          </a:prstGeom>
          <a:noFill/>
          <a:ln>
            <a:noFill/>
          </a:ln>
        </p:spPr>
        <p:txBody>
          <a:bodyPr anchorCtr="0" anchor="t" bIns="0" lIns="0" spcFirstLastPara="1" rIns="0" wrap="square" tIns="12700">
            <a:spAutoFit/>
          </a:bodyPr>
          <a:lstStyle/>
          <a:p>
            <a:pPr indent="-274320" lvl="0" marL="287020" marR="508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Figure 2.10 demonstrates four technologies representing WHAN to WLAN ranges and compares the throughput and range that can be achieved in each case.</a:t>
            </a:r>
            <a:endParaRPr b="0" i="0" sz="2400" u="none" cap="none" strike="noStrike">
              <a:solidFill>
                <a:srgbClr val="000000"/>
              </a:solidFill>
              <a:latin typeface="Times New Roman"/>
              <a:ea typeface="Times New Roman"/>
              <a:cs typeface="Times New Roman"/>
              <a:sym typeface="Times New Roman"/>
            </a:endParaRPr>
          </a:p>
        </p:txBody>
      </p:sp>
      <p:pic>
        <p:nvPicPr>
          <p:cNvPr id="141" name="Google Shape;141;p54"/>
          <p:cNvPicPr preferRelativeResize="0"/>
          <p:nvPr/>
        </p:nvPicPr>
        <p:blipFill rotWithShape="1">
          <a:blip r:embed="rId3">
            <a:alphaModFix/>
          </a:blip>
          <a:srcRect b="0" l="0" r="0" t="0"/>
          <a:stretch/>
        </p:blipFill>
        <p:spPr>
          <a:xfrm>
            <a:off x="1868297" y="1752600"/>
            <a:ext cx="5257800" cy="4236500"/>
          </a:xfrm>
          <a:prstGeom prst="rect">
            <a:avLst/>
          </a:prstGeom>
          <a:noFill/>
          <a:ln>
            <a:noFill/>
          </a:ln>
        </p:spPr>
      </p:pic>
      <p:sp>
        <p:nvSpPr>
          <p:cNvPr id="142" name="Google Shape;142;p54"/>
          <p:cNvSpPr txBox="1"/>
          <p:nvPr/>
        </p:nvSpPr>
        <p:spPr>
          <a:xfrm>
            <a:off x="762406" y="6064707"/>
            <a:ext cx="75184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Figure 2.10 : </a:t>
            </a:r>
            <a:r>
              <a:rPr b="0" i="0" lang="en-US" sz="1800" u="none" cap="none" strike="noStrike">
                <a:solidFill>
                  <a:srgbClr val="000000"/>
                </a:solidFill>
                <a:latin typeface="Times New Roman"/>
                <a:ea typeface="Times New Roman"/>
                <a:cs typeface="Times New Roman"/>
                <a:sym typeface="Times New Roman"/>
              </a:rPr>
              <a:t>Range Versus Throughput for Four WHAN to WLAN Technologies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sp>
        <p:nvSpPr>
          <p:cNvPr id="147" name="Google Shape;147;p55"/>
          <p:cNvSpPr txBox="1"/>
          <p:nvPr/>
        </p:nvSpPr>
        <p:spPr>
          <a:xfrm>
            <a:off x="231140" y="48514"/>
            <a:ext cx="8393430" cy="757555"/>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Figure 2.11 combines cost, range, power consumption, and typical available bandwidth for common IoT access technologies.</a:t>
            </a:r>
            <a:endParaRPr b="0" i="0" sz="2400" u="none" cap="none" strike="noStrike">
              <a:solidFill>
                <a:srgbClr val="000000"/>
              </a:solidFill>
              <a:latin typeface="Times New Roman"/>
              <a:ea typeface="Times New Roman"/>
              <a:cs typeface="Times New Roman"/>
              <a:sym typeface="Times New Roman"/>
            </a:endParaRPr>
          </a:p>
        </p:txBody>
      </p:sp>
      <p:pic>
        <p:nvPicPr>
          <p:cNvPr id="148" name="Google Shape;148;p55"/>
          <p:cNvPicPr preferRelativeResize="0"/>
          <p:nvPr/>
        </p:nvPicPr>
        <p:blipFill rotWithShape="1">
          <a:blip r:embed="rId3">
            <a:alphaModFix/>
          </a:blip>
          <a:srcRect b="0" l="0" r="0" t="0"/>
          <a:stretch/>
        </p:blipFill>
        <p:spPr>
          <a:xfrm>
            <a:off x="76200" y="838200"/>
            <a:ext cx="8696325" cy="4629150"/>
          </a:xfrm>
          <a:prstGeom prst="rect">
            <a:avLst/>
          </a:prstGeom>
          <a:noFill/>
          <a:ln>
            <a:noFill/>
          </a:ln>
        </p:spPr>
      </p:pic>
      <p:sp>
        <p:nvSpPr>
          <p:cNvPr id="149" name="Google Shape;149;p55"/>
          <p:cNvSpPr txBox="1"/>
          <p:nvPr/>
        </p:nvSpPr>
        <p:spPr>
          <a:xfrm>
            <a:off x="434746" y="6014110"/>
            <a:ext cx="752030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Figure 2.11 : </a:t>
            </a:r>
            <a:r>
              <a:rPr b="0" i="0" lang="en-US" sz="1800" u="none" cap="none" strike="noStrike">
                <a:solidFill>
                  <a:srgbClr val="000000"/>
                </a:solidFill>
                <a:latin typeface="Times New Roman"/>
                <a:ea typeface="Times New Roman"/>
                <a:cs typeface="Times New Roman"/>
                <a:sym typeface="Times New Roman"/>
              </a:rPr>
              <a:t>Comparison Between Common Last-Mile Technologies in Terms of</a:t>
            </a:r>
            <a:endParaRPr b="0" i="0" sz="1800" u="none" cap="none" strike="noStrike">
              <a:solidFill>
                <a:srgbClr val="000000"/>
              </a:solidFill>
              <a:latin typeface="Times New Roman"/>
              <a:ea typeface="Times New Roman"/>
              <a:cs typeface="Times New Roman"/>
              <a:sym typeface="Times New Roman"/>
            </a:endParaRPr>
          </a:p>
          <a:p>
            <a:pPr indent="0" lvl="0" marL="1326515"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Range Versus Cost, Power, and Bandwidth</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6"/>
          <p:cNvSpPr txBox="1"/>
          <p:nvPr/>
        </p:nvSpPr>
        <p:spPr>
          <a:xfrm>
            <a:off x="97800" y="573450"/>
            <a:ext cx="8691900" cy="4882500"/>
          </a:xfrm>
          <a:prstGeom prst="rect">
            <a:avLst/>
          </a:prstGeom>
          <a:noFill/>
          <a:ln>
            <a:noFill/>
          </a:ln>
        </p:spPr>
        <p:txBody>
          <a:bodyPr anchorCtr="0" anchor="t" bIns="0" lIns="0" spcFirstLastPara="1" rIns="0" wrap="square" tIns="74275">
            <a:spAutoFit/>
          </a:bodyPr>
          <a:lstStyle/>
          <a:p>
            <a:pPr indent="0" lvl="0" marL="12700" marR="0" rtl="0" algn="just">
              <a:lnSpc>
                <a:spcPct val="100000"/>
              </a:lnSpc>
              <a:spcBef>
                <a:spcPts val="0"/>
              </a:spcBef>
              <a:spcAft>
                <a:spcPts val="0"/>
              </a:spcAft>
              <a:buClr>
                <a:srgbClr val="000000"/>
              </a:buClr>
              <a:buSzPts val="2400"/>
              <a:buFont typeface="Arial"/>
              <a:buNone/>
            </a:pPr>
            <a:r>
              <a:rPr b="1" i="0" lang="en-US" sz="2100" u="none" cap="none" strike="noStrike">
                <a:solidFill>
                  <a:srgbClr val="000000"/>
                </a:solidFill>
                <a:latin typeface="Arial"/>
                <a:ea typeface="Arial"/>
                <a:cs typeface="Arial"/>
                <a:sym typeface="Arial"/>
              </a:rPr>
              <a:t>Communication topologies:</a:t>
            </a:r>
            <a:endParaRPr b="0" i="0" sz="2100" u="none" cap="none" strike="noStrike">
              <a:solidFill>
                <a:srgbClr val="000000"/>
              </a:solidFill>
              <a:latin typeface="Arial"/>
              <a:ea typeface="Arial"/>
              <a:cs typeface="Arial"/>
              <a:sym typeface="Arial"/>
            </a:endParaRPr>
          </a:p>
          <a:p>
            <a:pPr indent="-274319" lvl="0" marL="286385" marR="7620" rtl="0" algn="just">
              <a:lnSpc>
                <a:spcPct val="100000"/>
              </a:lnSpc>
              <a:spcBef>
                <a:spcPts val="560"/>
              </a:spcBef>
              <a:spcAft>
                <a:spcPts val="0"/>
              </a:spcAft>
              <a:buClr>
                <a:srgbClr val="000000"/>
              </a:buClr>
              <a:buSzPts val="2800"/>
              <a:buFont typeface="Arial"/>
              <a:buNone/>
            </a:pPr>
            <a:r>
              <a:rPr b="0" i="0" lang="en-US" sz="2500" u="none" cap="none" strike="noStrike">
                <a:solidFill>
                  <a:srgbClr val="000000"/>
                </a:solidFill>
                <a:latin typeface="Times New Roman"/>
                <a:ea typeface="Times New Roman"/>
                <a:cs typeface="Times New Roman"/>
                <a:sym typeface="Times New Roman"/>
              </a:rPr>
              <a:t>Some technologies offer flexible connectivity structure to extend communication possibilities.</a:t>
            </a:r>
            <a:endParaRPr b="0" i="0"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3950"/>
              <a:buFont typeface="Arial"/>
              <a:buNone/>
            </a:pPr>
            <a:r>
              <a:t/>
            </a:r>
            <a:endParaRPr b="0" i="0" sz="3650" u="none" cap="none" strike="noStrike">
              <a:solidFill>
                <a:srgbClr val="000000"/>
              </a:solidFill>
              <a:latin typeface="Times New Roman"/>
              <a:ea typeface="Times New Roman"/>
              <a:cs typeface="Times New Roman"/>
              <a:sym typeface="Times New Roman"/>
            </a:endParaRPr>
          </a:p>
          <a:p>
            <a:pPr indent="-250825" lvl="0" marL="278765" marR="0" rtl="0" algn="just">
              <a:lnSpc>
                <a:spcPct val="100000"/>
              </a:lnSpc>
              <a:spcBef>
                <a:spcPts val="0"/>
              </a:spcBef>
              <a:spcAft>
                <a:spcPts val="0"/>
              </a:spcAft>
              <a:buClr>
                <a:srgbClr val="000000"/>
              </a:buClr>
              <a:buSzPts val="2400"/>
              <a:buFont typeface="Times New Roman"/>
              <a:buAutoNum type="arabicPeriod"/>
            </a:pPr>
            <a:r>
              <a:rPr b="1" i="0" lang="en-US" sz="2500" u="none" cap="none" strike="noStrike">
                <a:solidFill>
                  <a:srgbClr val="000000"/>
                </a:solidFill>
                <a:latin typeface="Times New Roman"/>
                <a:ea typeface="Times New Roman"/>
                <a:cs typeface="Times New Roman"/>
                <a:sym typeface="Times New Roman"/>
              </a:rPr>
              <a:t>Point-to-point topologies:</a:t>
            </a:r>
            <a:endParaRPr b="0" i="0" sz="2500" u="none" cap="none" strike="noStrike">
              <a:solidFill>
                <a:srgbClr val="000000"/>
              </a:solidFill>
              <a:latin typeface="Times New Roman"/>
              <a:ea typeface="Times New Roman"/>
              <a:cs typeface="Times New Roman"/>
              <a:sym typeface="Times New Roman"/>
            </a:endParaRPr>
          </a:p>
          <a:p>
            <a:pPr indent="-387350" lvl="1" marL="914400" marR="8890" rtl="0" algn="just">
              <a:lnSpc>
                <a:spcPct val="100000"/>
              </a:lnSpc>
              <a:spcBef>
                <a:spcPts val="0"/>
              </a:spcBef>
              <a:spcAft>
                <a:spcPts val="0"/>
              </a:spcAft>
              <a:buClr>
                <a:srgbClr val="000000"/>
              </a:buClr>
              <a:buSzPts val="2500"/>
              <a:buFont typeface="Times New Roman"/>
              <a:buChar char="○"/>
            </a:pPr>
            <a:r>
              <a:rPr b="0" i="0" lang="en-US" sz="2500" u="none" cap="none" strike="noStrike">
                <a:solidFill>
                  <a:srgbClr val="000000"/>
                </a:solidFill>
                <a:latin typeface="Times New Roman"/>
                <a:ea typeface="Times New Roman"/>
                <a:cs typeface="Times New Roman"/>
                <a:sym typeface="Times New Roman"/>
              </a:rPr>
              <a:t>These topologies allow one point to communicate with another point.</a:t>
            </a:r>
            <a:endParaRPr b="0" i="0" sz="2500" u="none" cap="none" strike="noStrike">
              <a:solidFill>
                <a:srgbClr val="000000"/>
              </a:solidFill>
              <a:latin typeface="Times New Roman"/>
              <a:ea typeface="Times New Roman"/>
              <a:cs typeface="Times New Roman"/>
              <a:sym typeface="Times New Roman"/>
            </a:endParaRPr>
          </a:p>
          <a:p>
            <a:pPr indent="0" lvl="0" marL="914400" marR="8890" rtl="0" algn="just">
              <a:lnSpc>
                <a:spcPct val="100000"/>
              </a:lnSpc>
              <a:spcBef>
                <a:spcPts val="0"/>
              </a:spcBef>
              <a:spcAft>
                <a:spcPts val="0"/>
              </a:spcAft>
              <a:buNone/>
            </a:pPr>
            <a:r>
              <a:t/>
            </a:r>
            <a:endParaRPr sz="2500">
              <a:latin typeface="Times New Roman"/>
              <a:ea typeface="Times New Roman"/>
              <a:cs typeface="Times New Roman"/>
              <a:sym typeface="Times New Roman"/>
            </a:endParaRPr>
          </a:p>
          <a:p>
            <a:pPr indent="-387350" lvl="1" marL="914400" marR="5080" rtl="0" algn="just">
              <a:lnSpc>
                <a:spcPct val="100000"/>
              </a:lnSpc>
              <a:spcBef>
                <a:spcPts val="0"/>
              </a:spcBef>
              <a:spcAft>
                <a:spcPts val="0"/>
              </a:spcAft>
              <a:buClr>
                <a:srgbClr val="000000"/>
              </a:buClr>
              <a:buSzPts val="2500"/>
              <a:buFont typeface="Times New Roman"/>
              <a:buChar char="○"/>
            </a:pPr>
            <a:r>
              <a:rPr b="0" i="0" lang="en-US" sz="2500" u="none" cap="none" strike="noStrike">
                <a:solidFill>
                  <a:srgbClr val="000000"/>
                </a:solidFill>
                <a:latin typeface="Times New Roman"/>
                <a:ea typeface="Times New Roman"/>
                <a:cs typeface="Times New Roman"/>
                <a:sym typeface="Times New Roman"/>
              </a:rPr>
              <a:t>This topology is uncommon for IoT access, as it would imply that a single object can communicate only with a single gateway. </a:t>
            </a:r>
            <a:endParaRPr b="0" i="0" sz="2500" u="none" cap="none" strike="noStrike">
              <a:solidFill>
                <a:srgbClr val="000000"/>
              </a:solidFill>
              <a:latin typeface="Times New Roman"/>
              <a:ea typeface="Times New Roman"/>
              <a:cs typeface="Times New Roman"/>
              <a:sym typeface="Times New Roman"/>
            </a:endParaRPr>
          </a:p>
          <a:p>
            <a:pPr indent="0" lvl="0" marL="914400" marR="5080" rtl="0" algn="just">
              <a:lnSpc>
                <a:spcPct val="100000"/>
              </a:lnSpc>
              <a:spcBef>
                <a:spcPts val="0"/>
              </a:spcBef>
              <a:spcAft>
                <a:spcPts val="0"/>
              </a:spcAft>
              <a:buNone/>
            </a:pPr>
            <a:r>
              <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7"/>
          <p:cNvSpPr txBox="1"/>
          <p:nvPr/>
        </p:nvSpPr>
        <p:spPr>
          <a:xfrm>
            <a:off x="154952" y="1544450"/>
            <a:ext cx="8723100" cy="3794100"/>
          </a:xfrm>
          <a:prstGeom prst="rect">
            <a:avLst/>
          </a:prstGeom>
          <a:noFill/>
          <a:ln>
            <a:noFill/>
          </a:ln>
        </p:spPr>
        <p:txBody>
          <a:bodyPr anchorCtr="0" anchor="t" bIns="0" lIns="0" spcFirstLastPara="1" rIns="0" wrap="square" tIns="88900">
            <a:spAutoFit/>
          </a:bodyPr>
          <a:lstStyle/>
          <a:p>
            <a:pPr indent="-337820" lvl="0" marL="350520" marR="0" rtl="0" algn="l">
              <a:lnSpc>
                <a:spcPct val="100000"/>
              </a:lnSpc>
              <a:spcBef>
                <a:spcPts val="0"/>
              </a:spcBef>
              <a:spcAft>
                <a:spcPts val="0"/>
              </a:spcAft>
              <a:buClr>
                <a:srgbClr val="000000"/>
              </a:buClr>
              <a:buSzPts val="2400"/>
              <a:buFont typeface="Arial"/>
              <a:buAutoNum type="arabicPeriod" startAt="2"/>
            </a:pPr>
            <a:r>
              <a:rPr b="1" i="0" lang="en-US" sz="2800" u="none" cap="none" strike="noStrike">
                <a:solidFill>
                  <a:srgbClr val="000000"/>
                </a:solidFill>
                <a:latin typeface="Times New Roman"/>
                <a:ea typeface="Times New Roman"/>
                <a:cs typeface="Times New Roman"/>
                <a:sym typeface="Times New Roman"/>
              </a:rPr>
              <a:t>Point-to-multipoint topologies:</a:t>
            </a:r>
            <a:endParaRPr b="1" i="0" sz="2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Times New Roman"/>
              <a:ea typeface="Times New Roman"/>
              <a:cs typeface="Times New Roman"/>
              <a:sym typeface="Times New Roman"/>
            </a:endParaRPr>
          </a:p>
          <a:p>
            <a:pPr indent="-406400" lvl="0" marL="457200" marR="5080" rtl="0" algn="just">
              <a:lnSpc>
                <a:spcPct val="100000"/>
              </a:lnSpc>
              <a:spcBef>
                <a:spcPts val="60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These   topologies   allow   </a:t>
            </a:r>
            <a:r>
              <a:rPr b="1" i="0" lang="en-US" sz="2800" u="none" cap="none" strike="noStrike">
                <a:solidFill>
                  <a:srgbClr val="000000"/>
                </a:solidFill>
                <a:latin typeface="Times New Roman"/>
                <a:ea typeface="Times New Roman"/>
                <a:cs typeface="Times New Roman"/>
                <a:sym typeface="Times New Roman"/>
              </a:rPr>
              <a:t>one   point   to communicate with more than one other points</a:t>
            </a:r>
            <a:r>
              <a:rPr b="0" i="0" lang="en-US" sz="2800" u="none" cap="none" strike="noStrike">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1" marL="0" marR="0" rtl="0" algn="l">
              <a:lnSpc>
                <a:spcPct val="100000"/>
              </a:lnSpc>
              <a:spcBef>
                <a:spcPts val="20"/>
              </a:spcBef>
              <a:spcAft>
                <a:spcPts val="0"/>
              </a:spcAft>
              <a:buClr>
                <a:srgbClr val="FD8537"/>
              </a:buClr>
              <a:buSzPts val="3950"/>
              <a:buFont typeface="Noto Sans Symbols"/>
              <a:buNone/>
            </a:pPr>
            <a:r>
              <a:t/>
            </a:r>
            <a:endParaRPr b="0" i="0" sz="3950" u="none" cap="none" strike="noStrike">
              <a:solidFill>
                <a:srgbClr val="000000"/>
              </a:solidFill>
              <a:latin typeface="Times New Roman"/>
              <a:ea typeface="Times New Roman"/>
              <a:cs typeface="Times New Roman"/>
              <a:sym typeface="Times New Roman"/>
            </a:endParaRPr>
          </a:p>
          <a:p>
            <a:pPr indent="-406400" lvl="0" marL="457200" marR="6985" rtl="0" algn="just">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Most IoT technologies where one or more than one gateways communicate with multiple smart objects are in this category.</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35"/>
          <p:cNvPicPr preferRelativeResize="0"/>
          <p:nvPr/>
        </p:nvPicPr>
        <p:blipFill rotWithShape="1">
          <a:blip r:embed="rId3">
            <a:alphaModFix/>
          </a:blip>
          <a:srcRect b="0" l="0" r="0" t="0"/>
          <a:stretch/>
        </p:blipFill>
        <p:spPr>
          <a:xfrm>
            <a:off x="313550" y="1066799"/>
            <a:ext cx="8144636" cy="5791197"/>
          </a:xfrm>
          <a:prstGeom prst="rect">
            <a:avLst/>
          </a:prstGeom>
          <a:noFill/>
          <a:ln>
            <a:noFill/>
          </a:ln>
        </p:spPr>
      </p:pic>
      <p:sp>
        <p:nvSpPr>
          <p:cNvPr id="59" name="Google Shape;59;p35"/>
          <p:cNvSpPr txBox="1"/>
          <p:nvPr>
            <p:ph type="title"/>
          </p:nvPr>
        </p:nvSpPr>
        <p:spPr>
          <a:xfrm>
            <a:off x="187553" y="50038"/>
            <a:ext cx="7657871" cy="1323670"/>
          </a:xfrm>
          <a:prstGeom prst="rect">
            <a:avLst/>
          </a:prstGeom>
          <a:noFill/>
          <a:ln>
            <a:noFill/>
          </a:ln>
        </p:spPr>
        <p:txBody>
          <a:bodyPr anchorCtr="0" anchor="t" bIns="0" lIns="0" spcFirstLastPara="1" rIns="0" wrap="square" tIns="194625">
            <a:spAutoFit/>
          </a:bodyPr>
          <a:lstStyle/>
          <a:p>
            <a:pPr indent="0" lvl="0" marL="132080" rtl="0" algn="l">
              <a:lnSpc>
                <a:spcPct val="100000"/>
              </a:lnSpc>
              <a:spcBef>
                <a:spcPts val="0"/>
              </a:spcBef>
              <a:spcAft>
                <a:spcPts val="0"/>
              </a:spcAft>
              <a:buSzPts val="1400"/>
              <a:buNone/>
            </a:pPr>
            <a:r>
              <a:rPr lang="en-US" sz="4000" cap="small"/>
              <a:t>A Simplified IoT Architecture</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8"/>
          <p:cNvSpPr txBox="1"/>
          <p:nvPr/>
        </p:nvSpPr>
        <p:spPr>
          <a:xfrm>
            <a:off x="189375" y="8025"/>
            <a:ext cx="8555400" cy="2967600"/>
          </a:xfrm>
          <a:prstGeom prst="rect">
            <a:avLst/>
          </a:prstGeom>
          <a:noFill/>
          <a:ln>
            <a:noFill/>
          </a:ln>
        </p:spPr>
        <p:txBody>
          <a:bodyPr anchorCtr="0" anchor="t" bIns="0" lIns="0" spcFirstLastPara="1" rIns="0" wrap="square" tIns="12050">
            <a:spAutoFit/>
          </a:bodyPr>
          <a:lstStyle/>
          <a:p>
            <a:pPr indent="-381000" lvl="0" marL="45720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To form a network, a device needs to connect with another device.</a:t>
            </a:r>
            <a:endParaRPr b="0" i="0" sz="2400" u="none" cap="none" strike="noStrike">
              <a:solidFill>
                <a:srgbClr val="000000"/>
              </a:solidFill>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marR="635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When  both  devices  fully  implement  the  </a:t>
            </a:r>
            <a:r>
              <a:rPr b="1" i="0" lang="en-US" sz="2400" u="none" cap="none" strike="noStrike">
                <a:solidFill>
                  <a:srgbClr val="000000"/>
                </a:solidFill>
                <a:latin typeface="Times New Roman"/>
                <a:ea typeface="Times New Roman"/>
                <a:cs typeface="Times New Roman"/>
                <a:sym typeface="Times New Roman"/>
              </a:rPr>
              <a:t>protocol stack </a:t>
            </a:r>
            <a:r>
              <a:rPr b="1" i="0" lang="en-US" sz="2400" u="none" cap="none" strike="noStrike">
                <a:solidFill>
                  <a:srgbClr val="000000"/>
                </a:solidFill>
                <a:latin typeface="Times New Roman"/>
                <a:ea typeface="Times New Roman"/>
                <a:cs typeface="Times New Roman"/>
                <a:sym typeface="Times New Roman"/>
              </a:rPr>
              <a:t>functions,</a:t>
            </a:r>
            <a:r>
              <a:rPr b="0" i="0" lang="en-US" sz="2400" u="none" cap="none" strike="noStrike">
                <a:solidFill>
                  <a:srgbClr val="000000"/>
                </a:solidFill>
                <a:latin typeface="Times New Roman"/>
                <a:ea typeface="Times New Roman"/>
                <a:cs typeface="Times New Roman"/>
                <a:sym typeface="Times New Roman"/>
              </a:rPr>
              <a:t> they can form a peer-to peer network.</a:t>
            </a:r>
            <a:endParaRPr b="0" i="0" sz="2400" u="none" cap="none" strike="noStrike">
              <a:solidFill>
                <a:srgbClr val="000000"/>
              </a:solidFill>
              <a:latin typeface="Times New Roman"/>
              <a:ea typeface="Times New Roman"/>
              <a:cs typeface="Times New Roman"/>
              <a:sym typeface="Times New Roman"/>
            </a:endParaRPr>
          </a:p>
          <a:p>
            <a:pPr indent="0" lvl="0" marL="457200" marR="635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marR="635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However, in many cases, one of the devices collects data from the others.  —&gt; star topology </a:t>
            </a:r>
            <a:endParaRPr b="0" i="0" sz="2400" u="none" cap="none" strike="noStrike">
              <a:solidFill>
                <a:srgbClr val="000000"/>
              </a:solidFill>
              <a:latin typeface="Times New Roman"/>
              <a:ea typeface="Times New Roman"/>
              <a:cs typeface="Times New Roman"/>
              <a:sym typeface="Times New Roman"/>
            </a:endParaRPr>
          </a:p>
        </p:txBody>
      </p:sp>
      <p:sp>
        <p:nvSpPr>
          <p:cNvPr id="165" name="Google Shape;165;p58"/>
          <p:cNvSpPr txBox="1"/>
          <p:nvPr/>
        </p:nvSpPr>
        <p:spPr>
          <a:xfrm>
            <a:off x="344575" y="4385075"/>
            <a:ext cx="8157900" cy="30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6" name="Google Shape;166;p58"/>
          <p:cNvSpPr txBox="1"/>
          <p:nvPr/>
        </p:nvSpPr>
        <p:spPr>
          <a:xfrm>
            <a:off x="140875" y="3191950"/>
            <a:ext cx="8283900" cy="3113700"/>
          </a:xfrm>
          <a:prstGeom prst="rect">
            <a:avLst/>
          </a:prstGeom>
          <a:noFill/>
          <a:ln>
            <a:noFill/>
          </a:ln>
        </p:spPr>
        <p:txBody>
          <a:bodyPr anchorCtr="0" anchor="t" bIns="91425" lIns="91425" spcFirstLastPara="1" rIns="91425" wrap="square" tIns="91425">
            <a:noAutofit/>
          </a:bodyPr>
          <a:lstStyle/>
          <a:p>
            <a:pPr indent="-381000" lvl="0" marL="457200" marR="508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sensor can implement a subset of protocol functions to  perform  just  a  specialized  part  (communication  with  the coordinator).  Such  a  device  is  called  a  </a:t>
            </a:r>
            <a:r>
              <a:rPr b="1" lang="en-US" sz="2400">
                <a:solidFill>
                  <a:schemeClr val="dk1"/>
                </a:solidFill>
                <a:latin typeface="Times New Roman"/>
                <a:ea typeface="Times New Roman"/>
                <a:cs typeface="Times New Roman"/>
                <a:sym typeface="Times New Roman"/>
              </a:rPr>
              <a:t>reduced-function device (RFD)</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457200" marR="5080" rtl="0" algn="just">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381000" lvl="0" marL="457200" marR="508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RFD  </a:t>
            </a:r>
            <a:r>
              <a:rPr b="1" lang="en-US" sz="2400">
                <a:solidFill>
                  <a:schemeClr val="dk1"/>
                </a:solidFill>
                <a:latin typeface="Times New Roman"/>
                <a:ea typeface="Times New Roman"/>
                <a:cs typeface="Times New Roman"/>
                <a:sym typeface="Times New Roman"/>
              </a:rPr>
              <a:t>cannot  </a:t>
            </a:r>
            <a:r>
              <a:rPr lang="en-US" sz="2400">
                <a:solidFill>
                  <a:schemeClr val="dk1"/>
                </a:solidFill>
                <a:latin typeface="Times New Roman"/>
                <a:ea typeface="Times New Roman"/>
                <a:cs typeface="Times New Roman"/>
                <a:sym typeface="Times New Roman"/>
              </a:rPr>
              <a:t>be  a  coordinator.  The  RFD  also cannot implement direct communications to another RFD.</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8cfe0503d_0_0"/>
          <p:cNvSpPr txBox="1"/>
          <p:nvPr/>
        </p:nvSpPr>
        <p:spPr>
          <a:xfrm>
            <a:off x="189375" y="8025"/>
            <a:ext cx="8555400" cy="3301500"/>
          </a:xfrm>
          <a:prstGeom prst="rect">
            <a:avLst/>
          </a:prstGeom>
          <a:noFill/>
          <a:ln>
            <a:noFill/>
          </a:ln>
        </p:spPr>
        <p:txBody>
          <a:bodyPr anchorCtr="0" anchor="t" bIns="0" lIns="0" spcFirstLastPara="1" rIns="0" wrap="square" tIns="12050">
            <a:spAutoFit/>
          </a:bodyPr>
          <a:lstStyle/>
          <a:p>
            <a:pPr indent="-342900" lvl="0" marL="457200" marR="5080" rtl="0" algn="just">
              <a:lnSpc>
                <a:spcPct val="100000"/>
              </a:lnSpc>
              <a:spcBef>
                <a:spcPts val="0"/>
              </a:spcBef>
              <a:spcAft>
                <a:spcPts val="0"/>
              </a:spcAft>
              <a:buClr>
                <a:schemeClr val="dk1"/>
              </a:buClr>
              <a:buSzPts val="1800"/>
              <a:buFont typeface="Times New Roman"/>
              <a:buChar char="●"/>
            </a:pPr>
            <a:r>
              <a:rPr b="0" i="0" lang="en-US" sz="2200" u="none" cap="none" strike="noStrike">
                <a:solidFill>
                  <a:schemeClr val="dk1"/>
                </a:solidFill>
                <a:latin typeface="Times New Roman"/>
                <a:ea typeface="Times New Roman"/>
                <a:cs typeface="Times New Roman"/>
                <a:sym typeface="Times New Roman"/>
              </a:rPr>
              <a:t>The  coordinator  that  implements  the  full  network functions  is  called,  by  contrast,  a  </a:t>
            </a:r>
            <a:r>
              <a:rPr b="1" i="0" lang="en-US" sz="2200" u="none" cap="none" strike="noStrike">
                <a:solidFill>
                  <a:schemeClr val="dk1"/>
                </a:solidFill>
                <a:latin typeface="Times New Roman"/>
                <a:ea typeface="Times New Roman"/>
                <a:cs typeface="Times New Roman"/>
                <a:sym typeface="Times New Roman"/>
              </a:rPr>
              <a:t>full-function device </a:t>
            </a:r>
            <a:r>
              <a:rPr b="0" i="0" lang="en-US" sz="2200" u="none" cap="none" strike="noStrike">
                <a:solidFill>
                  <a:schemeClr val="dk1"/>
                </a:solidFill>
                <a:latin typeface="Times New Roman"/>
                <a:ea typeface="Times New Roman"/>
                <a:cs typeface="Times New Roman"/>
                <a:sym typeface="Times New Roman"/>
              </a:rPr>
              <a:t>(FFD).</a:t>
            </a:r>
            <a:endParaRPr b="0" i="0" sz="2200" u="none" cap="none" strike="noStrike">
              <a:solidFill>
                <a:schemeClr val="dk1"/>
              </a:solidFill>
              <a:latin typeface="Times New Roman"/>
              <a:ea typeface="Times New Roman"/>
              <a:cs typeface="Times New Roman"/>
              <a:sym typeface="Times New Roman"/>
            </a:endParaRPr>
          </a:p>
          <a:p>
            <a:pPr indent="-231775" lvl="0" marL="354965" marR="10795" rtl="0" algn="just">
              <a:lnSpc>
                <a:spcPct val="90000"/>
              </a:lnSpc>
              <a:spcBef>
                <a:spcPts val="0"/>
              </a:spcBef>
              <a:spcAft>
                <a:spcPts val="0"/>
              </a:spcAft>
              <a:buClr>
                <a:srgbClr val="000000"/>
              </a:buClr>
              <a:buSzPts val="24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42900" lvl="0" marL="457200" marR="10795" rtl="0" algn="just">
              <a:lnSpc>
                <a:spcPct val="90000"/>
              </a:lnSpc>
              <a:spcBef>
                <a:spcPts val="0"/>
              </a:spcBef>
              <a:spcAft>
                <a:spcPts val="0"/>
              </a:spcAft>
              <a:buClr>
                <a:schemeClr val="dk1"/>
              </a:buClr>
              <a:buSzPts val="1800"/>
              <a:buFont typeface="Noto Sans Symbols"/>
              <a:buChar char="●"/>
            </a:pPr>
            <a:r>
              <a:rPr b="0" i="0" lang="en-US" sz="2200" u="none" cap="none" strike="noStrike">
                <a:solidFill>
                  <a:schemeClr val="dk1"/>
                </a:solidFill>
                <a:latin typeface="Times New Roman"/>
                <a:ea typeface="Times New Roman"/>
                <a:cs typeface="Times New Roman"/>
                <a:sym typeface="Times New Roman"/>
              </a:rPr>
              <a:t>The FFD can communicate directly with another FFD or with more than one FFD, forming multiple peer-to-peer connections.</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rgbClr val="000000"/>
              </a:buClr>
              <a:buSzPts val="24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5080" rtl="0" algn="just">
              <a:lnSpc>
                <a:spcPct val="100000"/>
              </a:lnSpc>
              <a:spcBef>
                <a:spcPts val="0"/>
              </a:spcBef>
              <a:spcAft>
                <a:spcPts val="0"/>
              </a:spcAft>
              <a:buClr>
                <a:srgbClr val="000000"/>
              </a:buClr>
              <a:buSzPts val="26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FD8537"/>
              </a:buClr>
              <a:buSzPts val="35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286385" lvl="0" marL="286385" marR="5080" rtl="0" algn="just">
              <a:lnSpc>
                <a:spcPct val="100000"/>
              </a:lnSpc>
              <a:spcBef>
                <a:spcPts val="1905"/>
              </a:spcBef>
              <a:spcAft>
                <a:spcPts val="0"/>
              </a:spcAft>
              <a:buClr>
                <a:srgbClr val="000000"/>
              </a:buClr>
              <a:buSzPts val="26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72" name="Google Shape;172;g278cfe0503d_0_0"/>
          <p:cNvSpPr txBox="1"/>
          <p:nvPr/>
        </p:nvSpPr>
        <p:spPr>
          <a:xfrm>
            <a:off x="225425" y="1862455"/>
            <a:ext cx="8517900" cy="2247300"/>
          </a:xfrm>
          <a:prstGeom prst="rect">
            <a:avLst/>
          </a:prstGeom>
          <a:noFill/>
          <a:ln>
            <a:noFill/>
          </a:ln>
        </p:spPr>
        <p:txBody>
          <a:bodyPr anchorCtr="0" anchor="t" bIns="0" lIns="0" spcFirstLastPara="1" rIns="0" wrap="square" tIns="45075">
            <a:spAutoFit/>
          </a:bodyPr>
          <a:lstStyle/>
          <a:p>
            <a:pPr indent="-330200" lvl="0" marL="457200" marR="5080" rtl="0" algn="just">
              <a:lnSpc>
                <a:spcPct val="90000"/>
              </a:lnSpc>
              <a:spcBef>
                <a:spcPts val="0"/>
              </a:spcBef>
              <a:spcAft>
                <a:spcPts val="0"/>
              </a:spcAft>
              <a:buClr>
                <a:srgbClr val="000000"/>
              </a:buClr>
              <a:buSzPts val="1600"/>
              <a:buFont typeface="Times New Roman"/>
              <a:buChar char="●"/>
            </a:pPr>
            <a:r>
              <a:rPr b="0" i="0" lang="en-US" sz="2200" u="none" cap="none" strike="noStrike">
                <a:solidFill>
                  <a:srgbClr val="000000"/>
                </a:solidFill>
                <a:latin typeface="Times New Roman"/>
                <a:ea typeface="Times New Roman"/>
                <a:cs typeface="Times New Roman"/>
                <a:sym typeface="Times New Roman"/>
              </a:rPr>
              <a:t>Topologies where each FFD has a unique path to another FFD  are  called  </a:t>
            </a:r>
            <a:r>
              <a:rPr b="1" i="0" lang="en-US" sz="2200" u="none" cap="none" strike="noStrike">
                <a:solidFill>
                  <a:srgbClr val="000000"/>
                </a:solidFill>
                <a:latin typeface="Times New Roman"/>
                <a:ea typeface="Times New Roman"/>
                <a:cs typeface="Times New Roman"/>
                <a:sym typeface="Times New Roman"/>
              </a:rPr>
              <a:t>cluster  tree  topologies</a:t>
            </a:r>
            <a:r>
              <a:rPr b="0" i="0" lang="en-US" sz="2200" u="none" cap="none" strike="noStrike">
                <a:solidFill>
                  <a:srgbClr val="000000"/>
                </a:solidFill>
                <a:latin typeface="Times New Roman"/>
                <a:ea typeface="Times New Roman"/>
                <a:cs typeface="Times New Roman"/>
                <a:sym typeface="Times New Roman"/>
              </a:rPr>
              <a:t>.  </a:t>
            </a:r>
            <a:endParaRPr b="0" i="0" sz="2200" u="none" cap="none" strike="noStrike">
              <a:solidFill>
                <a:srgbClr val="000000"/>
              </a:solidFill>
              <a:latin typeface="Times New Roman"/>
              <a:ea typeface="Times New Roman"/>
              <a:cs typeface="Times New Roman"/>
              <a:sym typeface="Times New Roman"/>
            </a:endParaRPr>
          </a:p>
          <a:p>
            <a:pPr indent="0" lvl="0" marL="914400" marR="5080" rtl="0" algn="just">
              <a:lnSpc>
                <a:spcPct val="90000"/>
              </a:lnSpc>
              <a:spcBef>
                <a:spcPts val="0"/>
              </a:spcBef>
              <a:spcAft>
                <a:spcPts val="0"/>
              </a:spcAft>
              <a:buClr>
                <a:srgbClr val="000000"/>
              </a:buClr>
              <a:buSzPts val="24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30200" lvl="0" marL="457200" marR="5080" rtl="0" algn="just">
              <a:lnSpc>
                <a:spcPct val="90000"/>
              </a:lnSpc>
              <a:spcBef>
                <a:spcPts val="0"/>
              </a:spcBef>
              <a:spcAft>
                <a:spcPts val="0"/>
              </a:spcAft>
              <a:buClr>
                <a:srgbClr val="000000"/>
              </a:buClr>
              <a:buSzPts val="1600"/>
              <a:buFont typeface="Times New Roman"/>
              <a:buChar char="●"/>
            </a:pPr>
            <a:r>
              <a:rPr b="0" i="0" lang="en-US" sz="2200" u="none" cap="none" strike="noStrike">
                <a:solidFill>
                  <a:srgbClr val="000000"/>
                </a:solidFill>
                <a:latin typeface="Times New Roman"/>
                <a:ea typeface="Times New Roman"/>
                <a:cs typeface="Times New Roman"/>
                <a:sym typeface="Times New Roman"/>
              </a:rPr>
              <a:t>FFDs  in  the cluster tree may have RFDs, resulting in a </a:t>
            </a:r>
            <a:r>
              <a:rPr b="1" i="0" lang="en-US" sz="2200" u="none" cap="none" strike="noStrike">
                <a:solidFill>
                  <a:srgbClr val="000000"/>
                </a:solidFill>
                <a:latin typeface="Times New Roman"/>
                <a:ea typeface="Times New Roman"/>
                <a:cs typeface="Times New Roman"/>
                <a:sym typeface="Times New Roman"/>
              </a:rPr>
              <a:t>cluster star topology</a:t>
            </a:r>
            <a:r>
              <a:rPr b="0" i="0" lang="en-US" sz="2200" u="none" cap="none" strike="noStrike">
                <a:solidFill>
                  <a:srgbClr val="000000"/>
                </a:solidFill>
                <a:latin typeface="Times New Roman"/>
                <a:ea typeface="Times New Roman"/>
                <a:cs typeface="Times New Roman"/>
                <a:sym typeface="Times New Roman"/>
              </a:rPr>
              <a:t>.</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D8537"/>
              </a:buClr>
              <a:buSzPts val="275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31140" lvl="0" marL="354965" marR="0" rtl="0" algn="l">
              <a:lnSpc>
                <a:spcPct val="100000"/>
              </a:lnSpc>
              <a:spcBef>
                <a:spcPts val="0"/>
              </a:spcBef>
              <a:spcAft>
                <a:spcPts val="0"/>
              </a:spcAft>
              <a:buClr>
                <a:srgbClr val="FD8537"/>
              </a:buClr>
              <a:buSzPts val="175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p:txBody>
      </p:sp>
      <p:pic>
        <p:nvPicPr>
          <p:cNvPr id="173" name="Google Shape;173;g278cfe0503d_0_0"/>
          <p:cNvPicPr preferRelativeResize="0"/>
          <p:nvPr/>
        </p:nvPicPr>
        <p:blipFill rotWithShape="1">
          <a:blip r:embed="rId3">
            <a:alphaModFix/>
          </a:blip>
          <a:srcRect b="0" l="0" r="0" t="0"/>
          <a:stretch/>
        </p:blipFill>
        <p:spPr>
          <a:xfrm>
            <a:off x="304800" y="3773948"/>
            <a:ext cx="8362324" cy="308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0"/>
          <p:cNvSpPr txBox="1"/>
          <p:nvPr/>
        </p:nvSpPr>
        <p:spPr>
          <a:xfrm>
            <a:off x="272426" y="4467225"/>
            <a:ext cx="8429700" cy="2284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5"/>
              </a:spcBef>
              <a:spcAft>
                <a:spcPts val="0"/>
              </a:spcAft>
              <a:buClr>
                <a:srgbClr val="FD8537"/>
              </a:buClr>
              <a:buSzPts val="2750"/>
              <a:buFont typeface="Noto Sans Symbols"/>
              <a:buNone/>
            </a:pPr>
            <a:r>
              <a:rPr b="0" i="0" lang="en-US" sz="275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Nodes A and D are too far apart to communicate directly. In  this  case,  communication  can  be  relayed  through nodes B or C. Node B may be used as the primary relay</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D8537"/>
              </a:buClr>
              <a:buSzPts val="2750"/>
              <a:buFont typeface="Noto Sans Symbols"/>
              <a:buNone/>
            </a:pPr>
            <a:r>
              <a:t/>
            </a:r>
            <a:endParaRPr sz="2400">
              <a:latin typeface="Times New Roman"/>
              <a:ea typeface="Times New Roman"/>
              <a:cs typeface="Times New Roman"/>
              <a:sym typeface="Times New Roman"/>
            </a:endParaRPr>
          </a:p>
          <a:p>
            <a:pPr indent="-381000" lvl="0" marL="457200" marR="0" rtl="0" algn="l">
              <a:lnSpc>
                <a:spcPct val="100000"/>
              </a:lnSpc>
              <a:spcBef>
                <a:spcPts val="5"/>
              </a:spcBef>
              <a:spcAft>
                <a:spcPts val="0"/>
              </a:spcAft>
              <a:buSzPts val="2400"/>
              <a:buFont typeface="Times New Roman"/>
              <a:buChar char="●"/>
            </a:pPr>
            <a:r>
              <a:rPr lang="en-US" sz="2400">
                <a:latin typeface="Times New Roman"/>
                <a:ea typeface="Times New Roman"/>
                <a:cs typeface="Times New Roman"/>
                <a:sym typeface="Times New Roman"/>
              </a:rPr>
              <a:t>Full mesh networks are computationally expensive and are uncommon in IoT</a:t>
            </a:r>
            <a:endParaRPr sz="2400">
              <a:latin typeface="Times New Roman"/>
              <a:ea typeface="Times New Roman"/>
              <a:cs typeface="Times New Roman"/>
              <a:sym typeface="Times New Roman"/>
            </a:endParaRPr>
          </a:p>
        </p:txBody>
      </p:sp>
      <p:pic>
        <p:nvPicPr>
          <p:cNvPr id="179" name="Google Shape;179;p60"/>
          <p:cNvPicPr preferRelativeResize="0"/>
          <p:nvPr/>
        </p:nvPicPr>
        <p:blipFill rotWithShape="1">
          <a:blip r:embed="rId3">
            <a:alphaModFix/>
          </a:blip>
          <a:srcRect b="0" l="0" r="0" t="0"/>
          <a:stretch/>
        </p:blipFill>
        <p:spPr>
          <a:xfrm>
            <a:off x="1605526" y="1075700"/>
            <a:ext cx="6054475" cy="3269600"/>
          </a:xfrm>
          <a:prstGeom prst="rect">
            <a:avLst/>
          </a:prstGeom>
          <a:noFill/>
          <a:ln>
            <a:noFill/>
          </a:ln>
        </p:spPr>
      </p:pic>
      <p:sp>
        <p:nvSpPr>
          <p:cNvPr id="180" name="Google Shape;180;p60"/>
          <p:cNvSpPr txBox="1"/>
          <p:nvPr/>
        </p:nvSpPr>
        <p:spPr>
          <a:xfrm>
            <a:off x="163195" y="100965"/>
            <a:ext cx="8538900" cy="8310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Other point-to-multipoint technologies allow a node to have more than one path to another node, forming a </a:t>
            </a:r>
            <a:r>
              <a:rPr b="1" i="0" lang="en-US" sz="2400" u="none" cap="none" strike="noStrike">
                <a:solidFill>
                  <a:srgbClr val="000000"/>
                </a:solidFill>
                <a:latin typeface="Times New Roman"/>
                <a:ea typeface="Times New Roman"/>
                <a:cs typeface="Times New Roman"/>
                <a:sym typeface="Times New Roman"/>
              </a:rPr>
              <a:t>mesh topology</a:t>
            </a: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1"/>
          <p:cNvSpPr txBox="1"/>
          <p:nvPr>
            <p:ph type="title"/>
          </p:nvPr>
        </p:nvSpPr>
        <p:spPr>
          <a:xfrm>
            <a:off x="187325" y="271780"/>
            <a:ext cx="7677785" cy="47434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cap="small"/>
              <a:t>Gateways and Backhaul Sublayer</a:t>
            </a:r>
            <a:endParaRPr cap="small"/>
          </a:p>
        </p:txBody>
      </p:sp>
      <p:sp>
        <p:nvSpPr>
          <p:cNvPr id="186" name="Google Shape;186;p61"/>
          <p:cNvSpPr txBox="1"/>
          <p:nvPr/>
        </p:nvSpPr>
        <p:spPr>
          <a:xfrm>
            <a:off x="85075" y="937000"/>
            <a:ext cx="8676600" cy="5923500"/>
          </a:xfrm>
          <a:prstGeom prst="rect">
            <a:avLst/>
          </a:prstGeom>
          <a:noFill/>
          <a:ln>
            <a:noFill/>
          </a:ln>
        </p:spPr>
        <p:txBody>
          <a:bodyPr anchorCtr="0" anchor="t" bIns="0" lIns="0" spcFirstLastPara="1" rIns="0" wrap="square" tIns="12700">
            <a:spAutoFit/>
          </a:bodyPr>
          <a:lstStyle/>
          <a:p>
            <a:pPr indent="-355600" lvl="0" marL="355600" marR="0" rtl="0" algn="l">
              <a:lnSpc>
                <a:spcPct val="100000"/>
              </a:lnSpc>
              <a:spcBef>
                <a:spcPts val="0"/>
              </a:spcBef>
              <a:spcAft>
                <a:spcPts val="0"/>
              </a:spcAft>
              <a:buClr>
                <a:srgbClr val="FD8537"/>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Data </a:t>
            </a:r>
            <a:r>
              <a:rPr b="0" i="0" lang="en-US" sz="2400" u="none" cap="none" strike="noStrike">
                <a:solidFill>
                  <a:srgbClr val="000000"/>
                </a:solidFill>
                <a:latin typeface="Times New Roman"/>
                <a:ea typeface="Times New Roman"/>
                <a:cs typeface="Times New Roman"/>
                <a:sym typeface="Times New Roman"/>
              </a:rPr>
              <a:t>collected from a </a:t>
            </a:r>
            <a:r>
              <a:rPr b="1" i="0" lang="en-US" sz="2400" u="none" cap="none" strike="noStrike">
                <a:solidFill>
                  <a:srgbClr val="000000"/>
                </a:solidFill>
                <a:latin typeface="Times New Roman"/>
                <a:ea typeface="Times New Roman"/>
                <a:cs typeface="Times New Roman"/>
                <a:sym typeface="Times New Roman"/>
              </a:rPr>
              <a:t>smart object </a:t>
            </a:r>
            <a:r>
              <a:rPr b="0" i="0" lang="en-US" sz="2400" u="none" cap="none" strike="noStrike">
                <a:solidFill>
                  <a:srgbClr val="000000"/>
                </a:solidFill>
                <a:latin typeface="Times New Roman"/>
                <a:ea typeface="Times New Roman"/>
                <a:cs typeface="Times New Roman"/>
                <a:sym typeface="Times New Roman"/>
              </a:rPr>
              <a:t>may need to be </a:t>
            </a:r>
            <a:r>
              <a:rPr b="1" i="0" lang="en-US" sz="2400" u="none" cap="none" strike="noStrike">
                <a:solidFill>
                  <a:srgbClr val="000000"/>
                </a:solidFill>
                <a:latin typeface="Times New Roman"/>
                <a:ea typeface="Times New Roman"/>
                <a:cs typeface="Times New Roman"/>
                <a:sym typeface="Times New Roman"/>
              </a:rPr>
              <a:t>forwarded </a:t>
            </a:r>
            <a:r>
              <a:rPr b="0" i="0" lang="en-US" sz="2400" u="none" cap="none" strike="noStrike">
                <a:solidFill>
                  <a:srgbClr val="000000"/>
                </a:solidFill>
                <a:latin typeface="Times New Roman"/>
                <a:ea typeface="Times New Roman"/>
                <a:cs typeface="Times New Roman"/>
                <a:sym typeface="Times New Roman"/>
              </a:rPr>
              <a:t>to a </a:t>
            </a:r>
            <a:r>
              <a:rPr b="1" i="0" lang="en-US" sz="2400" u="none" cap="none" strike="noStrike">
                <a:solidFill>
                  <a:srgbClr val="000000"/>
                </a:solidFill>
                <a:latin typeface="Times New Roman"/>
                <a:ea typeface="Times New Roman"/>
                <a:cs typeface="Times New Roman"/>
                <a:sym typeface="Times New Roman"/>
              </a:rPr>
              <a:t>central station </a:t>
            </a:r>
            <a:r>
              <a:rPr b="0" i="0" lang="en-US" sz="2400" u="none" cap="none" strike="noStrike">
                <a:solidFill>
                  <a:srgbClr val="000000"/>
                </a:solidFill>
                <a:latin typeface="Times New Roman"/>
                <a:ea typeface="Times New Roman"/>
                <a:cs typeface="Times New Roman"/>
                <a:sym typeface="Times New Roman"/>
              </a:rPr>
              <a:t>where data is processed.</a:t>
            </a:r>
            <a:endParaRPr b="0" i="0" sz="2400" u="none" cap="none" strike="noStrike">
              <a:solidFill>
                <a:srgbClr val="000000"/>
              </a:solidFill>
              <a:latin typeface="Times New Roman"/>
              <a:ea typeface="Times New Roman"/>
              <a:cs typeface="Times New Roman"/>
              <a:sym typeface="Times New Roman"/>
            </a:endParaRPr>
          </a:p>
          <a:p>
            <a:pPr indent="-355600" lvl="0" marL="355600" marR="5080" rtl="0" algn="just">
              <a:lnSpc>
                <a:spcPct val="100000"/>
              </a:lnSpc>
              <a:spcBef>
                <a:spcPts val="0"/>
              </a:spcBef>
              <a:spcAft>
                <a:spcPts val="0"/>
              </a:spcAft>
              <a:buClr>
                <a:srgbClr val="FD853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As this station is often in a </a:t>
            </a:r>
            <a:r>
              <a:rPr b="1" i="0" lang="en-US" sz="2400" u="none" cap="none" strike="noStrike">
                <a:solidFill>
                  <a:srgbClr val="000000"/>
                </a:solidFill>
                <a:latin typeface="Times New Roman"/>
                <a:ea typeface="Times New Roman"/>
                <a:cs typeface="Times New Roman"/>
                <a:sym typeface="Times New Roman"/>
              </a:rPr>
              <a:t>different location </a:t>
            </a:r>
            <a:r>
              <a:rPr b="0" i="0" lang="en-US" sz="2400" u="none" cap="none" strike="noStrike">
                <a:solidFill>
                  <a:srgbClr val="000000"/>
                </a:solidFill>
                <a:latin typeface="Times New Roman"/>
                <a:ea typeface="Times New Roman"/>
                <a:cs typeface="Times New Roman"/>
                <a:sym typeface="Times New Roman"/>
              </a:rPr>
              <a:t>from the smart object, data directly received from the sensor through an </a:t>
            </a:r>
            <a:r>
              <a:rPr b="1" i="0" lang="en-US" sz="2400" u="none" cap="none" strike="noStrike">
                <a:solidFill>
                  <a:srgbClr val="000000"/>
                </a:solidFill>
                <a:latin typeface="Times New Roman"/>
                <a:ea typeface="Times New Roman"/>
                <a:cs typeface="Times New Roman"/>
                <a:sym typeface="Times New Roman"/>
              </a:rPr>
              <a:t>access technology </a:t>
            </a:r>
            <a:r>
              <a:rPr b="0" i="0" lang="en-US" sz="2400" u="none" cap="none" strike="noStrike">
                <a:solidFill>
                  <a:srgbClr val="000000"/>
                </a:solidFill>
                <a:latin typeface="Times New Roman"/>
                <a:ea typeface="Times New Roman"/>
                <a:cs typeface="Times New Roman"/>
                <a:sym typeface="Times New Roman"/>
              </a:rPr>
              <a:t>needs to be forwarded to </a:t>
            </a:r>
            <a:r>
              <a:rPr b="1" i="0" lang="en-US" sz="2400" u="none" cap="none" strike="noStrike">
                <a:solidFill>
                  <a:srgbClr val="000000"/>
                </a:solidFill>
                <a:latin typeface="Times New Roman"/>
                <a:ea typeface="Times New Roman"/>
                <a:cs typeface="Times New Roman"/>
                <a:sym typeface="Times New Roman"/>
              </a:rPr>
              <a:t>another medium </a:t>
            </a:r>
            <a:r>
              <a:rPr b="0" i="0" lang="en-US" sz="2400" u="none" cap="none" strike="noStrike">
                <a:solidFill>
                  <a:srgbClr val="000000"/>
                </a:solidFill>
                <a:latin typeface="Times New Roman"/>
                <a:ea typeface="Times New Roman"/>
                <a:cs typeface="Times New Roman"/>
                <a:sym typeface="Times New Roman"/>
              </a:rPr>
              <a:t>(the backhaul) and transported to the </a:t>
            </a:r>
            <a:r>
              <a:rPr b="1" i="0" lang="en-US" sz="2400" u="none" cap="none" strike="noStrike">
                <a:solidFill>
                  <a:srgbClr val="000000"/>
                </a:solidFill>
                <a:latin typeface="Times New Roman"/>
                <a:ea typeface="Times New Roman"/>
                <a:cs typeface="Times New Roman"/>
                <a:sym typeface="Times New Roman"/>
              </a:rPr>
              <a:t>central station.</a:t>
            </a:r>
            <a:endParaRPr b="1"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FD8537"/>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a:t>
            </a:r>
            <a:r>
              <a:rPr b="1" i="0" lang="en-US" sz="2400" u="none" cap="none" strike="noStrike">
                <a:solidFill>
                  <a:schemeClr val="dk1"/>
                </a:solidFill>
                <a:latin typeface="Times New Roman"/>
                <a:ea typeface="Times New Roman"/>
                <a:cs typeface="Times New Roman"/>
                <a:sym typeface="Times New Roman"/>
              </a:rPr>
              <a:t>gateway </a:t>
            </a:r>
            <a:r>
              <a:rPr b="0" i="0" lang="en-US" sz="2400" u="none" cap="none" strike="noStrike">
                <a:solidFill>
                  <a:schemeClr val="dk1"/>
                </a:solidFill>
                <a:latin typeface="Times New Roman"/>
                <a:ea typeface="Times New Roman"/>
                <a:cs typeface="Times New Roman"/>
                <a:sym typeface="Times New Roman"/>
              </a:rPr>
              <a:t>is in	charge	of	this </a:t>
            </a:r>
            <a:r>
              <a:rPr b="1" i="0" lang="en-US" sz="2400" u="none" cap="none" strike="noStrike">
                <a:solidFill>
                  <a:schemeClr val="dk1"/>
                </a:solidFill>
                <a:latin typeface="Times New Roman"/>
                <a:ea typeface="Times New Roman"/>
                <a:cs typeface="Times New Roman"/>
                <a:sym typeface="Times New Roman"/>
              </a:rPr>
              <a:t>inter-medium communication.</a:t>
            </a:r>
            <a:endParaRPr b="1" i="0" sz="2400" u="none" cap="none" strike="noStrike">
              <a:solidFill>
                <a:schemeClr val="dk1"/>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381000" lvl="0" marL="457200" marR="5080" rtl="0" algn="just">
              <a:lnSpc>
                <a:spcPct val="100000"/>
              </a:lnSpc>
              <a:spcBef>
                <a:spcPts val="0"/>
              </a:spcBef>
              <a:spcAft>
                <a:spcPts val="0"/>
              </a:spcAft>
              <a:buClr>
                <a:schemeClr val="dk2"/>
              </a:buClr>
              <a:buSzPts val="2400"/>
              <a:buFont typeface="Noto Sans Symbols"/>
              <a:buChar char="⮚"/>
            </a:pPr>
            <a:r>
              <a:rPr b="0" i="0" lang="en-US" sz="2400" u="none" cap="none" strike="noStrike">
                <a:solidFill>
                  <a:schemeClr val="dk2"/>
                </a:solidFill>
                <a:latin typeface="Times New Roman"/>
                <a:ea typeface="Times New Roman"/>
                <a:cs typeface="Times New Roman"/>
                <a:sym typeface="Times New Roman"/>
              </a:rPr>
              <a:t>When the smart object’s operation is controlled from a local site, and when the environment is stable (for example, factory or oil and gas field), </a:t>
            </a:r>
            <a:r>
              <a:rPr b="1" i="0" lang="en-US" sz="2400" u="none" cap="none" strike="noStrike">
                <a:solidFill>
                  <a:schemeClr val="dk2"/>
                </a:solidFill>
                <a:latin typeface="Times New Roman"/>
                <a:ea typeface="Times New Roman"/>
                <a:cs typeface="Times New Roman"/>
                <a:sym typeface="Times New Roman"/>
              </a:rPr>
              <a:t>Ethernet </a:t>
            </a:r>
            <a:r>
              <a:rPr b="0" i="0" lang="en-US" sz="2400" u="none" cap="none" strike="noStrike">
                <a:solidFill>
                  <a:schemeClr val="dk2"/>
                </a:solidFill>
                <a:latin typeface="Times New Roman"/>
                <a:ea typeface="Times New Roman"/>
                <a:cs typeface="Times New Roman"/>
                <a:sym typeface="Times New Roman"/>
              </a:rPr>
              <a:t>can be used as a backhaul.</a:t>
            </a:r>
            <a:endParaRPr b="0" i="0" sz="2400" u="none" cap="none" strike="noStrike">
              <a:solidFill>
                <a:schemeClr val="dk2"/>
              </a:solidFill>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a:p>
            <a:pPr indent="-381000" lvl="0" marL="457200" marR="5080" rtl="0" algn="just">
              <a:lnSpc>
                <a:spcPct val="100000"/>
              </a:lnSpc>
              <a:spcBef>
                <a:spcPts val="0"/>
              </a:spcBef>
              <a:spcAft>
                <a:spcPts val="0"/>
              </a:spcAft>
              <a:buClr>
                <a:srgbClr val="FF0000"/>
              </a:buClr>
              <a:buSzPts val="2400"/>
              <a:buFont typeface="Times New Roman"/>
              <a:buChar char="⮚"/>
            </a:pPr>
            <a:r>
              <a:rPr b="0" i="0" lang="en-US" sz="2400" u="none" cap="none" strike="noStrike">
                <a:solidFill>
                  <a:srgbClr val="FF0000"/>
                </a:solidFill>
                <a:latin typeface="Times New Roman"/>
                <a:ea typeface="Times New Roman"/>
                <a:cs typeface="Times New Roman"/>
                <a:sym typeface="Times New Roman"/>
              </a:rPr>
              <a:t>WiMAX (802.16) is an example of a longer-range technology. WiMAX can achieve ranges of up to 50 kilometers with rates of up to 70 Mbps</a:t>
            </a:r>
            <a:endParaRPr b="0" i="0" sz="2400" u="none" cap="none" strike="noStrike">
              <a:solidFill>
                <a:srgbClr val="FF0000"/>
              </a:solidFill>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63"/>
          <p:cNvPicPr preferRelativeResize="0"/>
          <p:nvPr/>
        </p:nvPicPr>
        <p:blipFill rotWithShape="1">
          <a:blip r:embed="rId3">
            <a:alphaModFix/>
          </a:blip>
          <a:srcRect b="0" l="0" r="0" t="0"/>
          <a:stretch/>
        </p:blipFill>
        <p:spPr>
          <a:xfrm>
            <a:off x="0" y="0"/>
            <a:ext cx="9144000" cy="67817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4"/>
          <p:cNvSpPr txBox="1"/>
          <p:nvPr>
            <p:ph type="title"/>
          </p:nvPr>
        </p:nvSpPr>
        <p:spPr>
          <a:xfrm>
            <a:off x="187553" y="50038"/>
            <a:ext cx="7657871" cy="1323670"/>
          </a:xfrm>
          <a:prstGeom prst="rect">
            <a:avLst/>
          </a:prstGeom>
          <a:noFill/>
          <a:ln>
            <a:noFill/>
          </a:ln>
        </p:spPr>
        <p:txBody>
          <a:bodyPr anchorCtr="0" anchor="t" bIns="0" lIns="0" spcFirstLastPara="1" rIns="0" wrap="square" tIns="350700">
            <a:spAutoFit/>
          </a:bodyPr>
          <a:lstStyle/>
          <a:p>
            <a:pPr indent="0" lvl="0" marL="284480" rtl="0" algn="l">
              <a:lnSpc>
                <a:spcPct val="100000"/>
              </a:lnSpc>
              <a:spcBef>
                <a:spcPts val="0"/>
              </a:spcBef>
              <a:spcAft>
                <a:spcPts val="0"/>
              </a:spcAft>
              <a:buSzPts val="1400"/>
              <a:buNone/>
            </a:pPr>
            <a:r>
              <a:rPr lang="en-US" cap="small"/>
              <a:t>Network Transport Sublayer</a:t>
            </a:r>
            <a:endParaRPr cap="small"/>
          </a:p>
        </p:txBody>
      </p:sp>
      <p:sp>
        <p:nvSpPr>
          <p:cNvPr id="197" name="Google Shape;197;p64"/>
          <p:cNvSpPr txBox="1"/>
          <p:nvPr/>
        </p:nvSpPr>
        <p:spPr>
          <a:xfrm>
            <a:off x="376025" y="1251225"/>
            <a:ext cx="8234700" cy="2414100"/>
          </a:xfrm>
          <a:prstGeom prst="rect">
            <a:avLst/>
          </a:prstGeom>
          <a:noFill/>
          <a:ln>
            <a:noFill/>
          </a:ln>
        </p:spPr>
        <p:txBody>
          <a:bodyPr anchorCtr="0" anchor="t" bIns="0" lIns="0" spcFirstLastPara="1" rIns="0" wrap="square" tIns="12700">
            <a:spAutoFit/>
          </a:bodyPr>
          <a:lstStyle/>
          <a:p>
            <a:pPr indent="-393700" lvl="0" marL="457200" marR="0" rtl="0" algn="l">
              <a:lnSpc>
                <a:spcPct val="100000"/>
              </a:lnSpc>
              <a:spcBef>
                <a:spcPts val="0"/>
              </a:spcBef>
              <a:spcAft>
                <a:spcPts val="0"/>
              </a:spcAft>
              <a:buClr>
                <a:srgbClr val="000000"/>
              </a:buClr>
              <a:buSzPts val="2600"/>
              <a:buFont typeface="Times New Roman"/>
              <a:buChar char="●"/>
            </a:pPr>
            <a:r>
              <a:rPr b="0" i="0" lang="en-US" sz="2600" u="none" cap="none" strike="noStrike">
                <a:solidFill>
                  <a:srgbClr val="000000"/>
                </a:solidFill>
                <a:latin typeface="Times New Roman"/>
                <a:ea typeface="Times New Roman"/>
                <a:cs typeface="Times New Roman"/>
                <a:sym typeface="Times New Roman"/>
              </a:rPr>
              <a:t>Transport data from one node to other</a:t>
            </a:r>
            <a:endParaRPr b="0" i="0" sz="2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600">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rgbClr val="000000"/>
              </a:buClr>
              <a:buSzPts val="2600"/>
              <a:buFont typeface="Times New Roman"/>
              <a:buChar char="●"/>
            </a:pPr>
            <a:r>
              <a:rPr b="0" i="0" lang="en-US" sz="2600" u="none" cap="none" strike="noStrike">
                <a:solidFill>
                  <a:srgbClr val="000000"/>
                </a:solidFill>
                <a:latin typeface="Times New Roman"/>
                <a:ea typeface="Times New Roman"/>
                <a:cs typeface="Times New Roman"/>
                <a:sym typeface="Times New Roman"/>
              </a:rPr>
              <a:t>For this we need transport layer protocols like TCP/IP, UDP. </a:t>
            </a:r>
            <a:endParaRPr b="0" i="0" sz="2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g267d4c02fbf_0_11"/>
          <p:cNvSpPr txBox="1"/>
          <p:nvPr>
            <p:ph type="title"/>
          </p:nvPr>
        </p:nvSpPr>
        <p:spPr>
          <a:xfrm>
            <a:off x="187553" y="50038"/>
            <a:ext cx="7657800" cy="816000"/>
          </a:xfrm>
          <a:prstGeom prst="rect">
            <a:avLst/>
          </a:prstGeom>
          <a:noFill/>
          <a:ln>
            <a:noFill/>
          </a:ln>
        </p:spPr>
        <p:txBody>
          <a:bodyPr anchorCtr="0" anchor="t" bIns="0" lIns="0" spcFirstLastPara="1" rIns="0" wrap="square" tIns="350700">
            <a:spAutoFit/>
          </a:bodyPr>
          <a:lstStyle/>
          <a:p>
            <a:pPr indent="0" lvl="0" marL="284480" rtl="0" algn="l">
              <a:lnSpc>
                <a:spcPct val="100000"/>
              </a:lnSpc>
              <a:spcBef>
                <a:spcPts val="0"/>
              </a:spcBef>
              <a:spcAft>
                <a:spcPts val="0"/>
              </a:spcAft>
              <a:buSzPts val="1400"/>
              <a:buNone/>
            </a:pPr>
            <a:r>
              <a:rPr lang="en-US" cap="small"/>
              <a:t>Network Transport Sublayer</a:t>
            </a:r>
            <a:endParaRPr cap="small"/>
          </a:p>
        </p:txBody>
      </p:sp>
      <p:sp>
        <p:nvSpPr>
          <p:cNvPr id="203" name="Google Shape;203;g267d4c02fbf_0_11"/>
          <p:cNvSpPr txBox="1"/>
          <p:nvPr/>
        </p:nvSpPr>
        <p:spPr>
          <a:xfrm>
            <a:off x="376025" y="1251225"/>
            <a:ext cx="8234700" cy="2991300"/>
          </a:xfrm>
          <a:prstGeom prst="rect">
            <a:avLst/>
          </a:prstGeom>
          <a:noFill/>
          <a:ln>
            <a:noFill/>
          </a:ln>
        </p:spPr>
        <p:txBody>
          <a:bodyPr anchorCtr="0" anchor="t" bIns="0" lIns="0" spcFirstLastPara="1" rIns="0" wrap="square" tIns="12700">
            <a:spAutoFit/>
          </a:bodyPr>
          <a:lstStyle/>
          <a:p>
            <a:pPr indent="-286385" lvl="0" marL="286385" marR="5080" rtl="0" algn="just">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Times New Roman"/>
                <a:ea typeface="Times New Roman"/>
                <a:cs typeface="Times New Roman"/>
                <a:sym typeface="Times New Roman"/>
              </a:rPr>
              <a:t>We know that a </a:t>
            </a:r>
            <a:r>
              <a:rPr b="1" i="0" lang="en-US" sz="2600" u="none" cap="none" strike="noStrike">
                <a:solidFill>
                  <a:srgbClr val="000000"/>
                </a:solidFill>
                <a:latin typeface="Times New Roman"/>
                <a:ea typeface="Times New Roman"/>
                <a:cs typeface="Times New Roman"/>
                <a:sym typeface="Times New Roman"/>
              </a:rPr>
              <a:t>hierarchical communication architecture </a:t>
            </a:r>
            <a:r>
              <a:rPr b="0" i="0" lang="en-US" sz="2600" u="none" cap="none" strike="noStrike">
                <a:solidFill>
                  <a:srgbClr val="000000"/>
                </a:solidFill>
                <a:latin typeface="Times New Roman"/>
                <a:ea typeface="Times New Roman"/>
                <a:cs typeface="Times New Roman"/>
                <a:sym typeface="Times New Roman"/>
              </a:rPr>
              <a:t>in which  a  series  of  smart  objects  report  to  a  </a:t>
            </a:r>
            <a:r>
              <a:rPr b="1" i="0" lang="en-US" sz="2600" u="none" cap="none" strike="noStrike">
                <a:solidFill>
                  <a:srgbClr val="000000"/>
                </a:solidFill>
                <a:latin typeface="Times New Roman"/>
                <a:ea typeface="Times New Roman"/>
                <a:cs typeface="Times New Roman"/>
                <a:sym typeface="Times New Roman"/>
              </a:rPr>
              <a:t>gateway  </a:t>
            </a:r>
            <a:r>
              <a:rPr b="0" i="0" lang="en-US" sz="2600" u="none" cap="none" strike="noStrike">
                <a:solidFill>
                  <a:srgbClr val="000000"/>
                </a:solidFill>
                <a:latin typeface="Times New Roman"/>
                <a:ea typeface="Times New Roman"/>
                <a:cs typeface="Times New Roman"/>
                <a:sym typeface="Times New Roman"/>
              </a:rPr>
              <a:t>that conveys the reported data over another </a:t>
            </a:r>
            <a:r>
              <a:rPr b="1" i="0" lang="en-US" sz="2600" u="none" cap="none" strike="noStrike">
                <a:solidFill>
                  <a:srgbClr val="000000"/>
                </a:solidFill>
                <a:latin typeface="Times New Roman"/>
                <a:ea typeface="Times New Roman"/>
                <a:cs typeface="Times New Roman"/>
                <a:sym typeface="Times New Roman"/>
              </a:rPr>
              <a:t>medium and up to a central station.</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Noto Sans Symbols"/>
              <a:buNone/>
            </a:pPr>
            <a:r>
              <a:t/>
            </a:r>
            <a:endParaRPr b="0" i="0" sz="3750" u="none" cap="none" strike="noStrike">
              <a:solidFill>
                <a:srgbClr val="000000"/>
              </a:solidFill>
              <a:latin typeface="Times New Roman"/>
              <a:ea typeface="Times New Roman"/>
              <a:cs typeface="Times New Roman"/>
              <a:sym typeface="Times New Roman"/>
            </a:endParaRPr>
          </a:p>
          <a:p>
            <a:pPr indent="-286385" lvl="0" marL="286385"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Times New Roman"/>
                <a:ea typeface="Times New Roman"/>
                <a:cs typeface="Times New Roman"/>
                <a:sym typeface="Times New Roman"/>
              </a:rPr>
              <a:t>However,	practical implementations	are often flexible, with </a:t>
            </a:r>
            <a:r>
              <a:rPr b="1" i="0" lang="en-US" sz="2600" u="none" cap="none" strike="noStrike">
                <a:solidFill>
                  <a:srgbClr val="000000"/>
                </a:solidFill>
                <a:latin typeface="Times New Roman"/>
                <a:ea typeface="Times New Roman"/>
                <a:cs typeface="Times New Roman"/>
                <a:sym typeface="Times New Roman"/>
              </a:rPr>
              <a:t>multiple transversal communication paths</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65"/>
          <p:cNvSpPr txBox="1"/>
          <p:nvPr/>
        </p:nvSpPr>
        <p:spPr>
          <a:xfrm>
            <a:off x="535940" y="1617980"/>
            <a:ext cx="8281035" cy="566420"/>
          </a:xfrm>
          <a:prstGeom prst="rect">
            <a:avLst/>
          </a:prstGeom>
          <a:noFill/>
          <a:ln>
            <a:noFill/>
          </a:ln>
        </p:spPr>
        <p:txBody>
          <a:bodyPr anchorCtr="0" anchor="t" bIns="0" lIns="0" spcFirstLastPara="1" rIns="0" wrap="square" tIns="12700">
            <a:spAutoFit/>
          </a:bodyPr>
          <a:lstStyle/>
          <a:p>
            <a:pPr indent="-286385" lvl="0" marL="299085"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communication structure involve</a:t>
            </a:r>
            <a:endParaRPr b="0" i="0" sz="3600" u="none" cap="none" strike="noStrike">
              <a:solidFill>
                <a:srgbClr val="000000"/>
              </a:solidFill>
              <a:latin typeface="Times New Roman"/>
              <a:ea typeface="Times New Roman"/>
              <a:cs typeface="Times New Roman"/>
              <a:sym typeface="Times New Roman"/>
            </a:endParaRPr>
          </a:p>
        </p:txBody>
      </p:sp>
      <p:sp>
        <p:nvSpPr>
          <p:cNvPr id="209" name="Google Shape;209;p65"/>
          <p:cNvSpPr txBox="1"/>
          <p:nvPr/>
        </p:nvSpPr>
        <p:spPr>
          <a:xfrm>
            <a:off x="188975" y="2613175"/>
            <a:ext cx="8416800" cy="2398500"/>
          </a:xfrm>
          <a:prstGeom prst="rect">
            <a:avLst/>
          </a:prstGeom>
          <a:noFill/>
          <a:ln>
            <a:noFill/>
          </a:ln>
        </p:spPr>
        <p:txBody>
          <a:bodyPr anchorCtr="0" anchor="t" bIns="0" lIns="0" spcFirstLastPara="1" rIns="0" wrap="square" tIns="88900">
            <a:spAutoFit/>
          </a:bodyPr>
          <a:lstStyle/>
          <a:p>
            <a:pPr indent="-286385" lvl="0" marL="286385"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peer-to-peer</a:t>
            </a:r>
            <a:endParaRPr b="0" i="0" sz="2700" u="none" cap="none" strike="noStrike">
              <a:solidFill>
                <a:srgbClr val="000000"/>
              </a:solidFill>
              <a:latin typeface="Times New Roman"/>
              <a:ea typeface="Times New Roman"/>
              <a:cs typeface="Times New Roman"/>
              <a:sym typeface="Times New Roman"/>
            </a:endParaRPr>
          </a:p>
          <a:p>
            <a:pPr indent="-286385" lvl="0" marL="286385" marR="0" rtl="0" algn="l">
              <a:lnSpc>
                <a:spcPct val="100000"/>
              </a:lnSpc>
              <a:spcBef>
                <a:spcPts val="60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point-to-point</a:t>
            </a:r>
            <a:endParaRPr b="0" i="0" sz="2700" u="none" cap="none" strike="noStrike">
              <a:solidFill>
                <a:srgbClr val="000000"/>
              </a:solidFill>
              <a:latin typeface="Times New Roman"/>
              <a:ea typeface="Times New Roman"/>
              <a:cs typeface="Times New Roman"/>
              <a:sym typeface="Times New Roman"/>
            </a:endParaRPr>
          </a:p>
          <a:p>
            <a:pPr indent="-286385" lvl="0" marL="286385" marR="0" rtl="0" algn="l">
              <a:lnSpc>
                <a:spcPct val="100000"/>
              </a:lnSpc>
              <a:spcBef>
                <a:spcPts val="60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point-to-multipoint (gateway or head-end)</a:t>
            </a:r>
            <a:endParaRPr b="0" i="0" sz="2700" u="none" cap="none" strike="noStrike">
              <a:solidFill>
                <a:srgbClr val="000000"/>
              </a:solidFill>
              <a:latin typeface="Times New Roman"/>
              <a:ea typeface="Times New Roman"/>
              <a:cs typeface="Times New Roman"/>
              <a:sym typeface="Times New Roman"/>
            </a:endParaRPr>
          </a:p>
          <a:p>
            <a:pPr indent="-286385" lvl="0" marL="286385" marR="5080" rtl="0" algn="l">
              <a:lnSpc>
                <a:spcPct val="100000"/>
              </a:lnSpc>
              <a:spcBef>
                <a:spcPts val="60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unicast	and	multicast	communications update to one or multiple systems)</a:t>
            </a:r>
            <a:endParaRPr b="0" i="0" sz="2700" u="none" cap="none" strike="noStrike">
              <a:solidFill>
                <a:srgbClr val="000000"/>
              </a:solidFill>
              <a:latin typeface="Times New Roman"/>
              <a:ea typeface="Times New Roman"/>
              <a:cs typeface="Times New Roman"/>
              <a:sym typeface="Times New Roman"/>
            </a:endParaRPr>
          </a:p>
        </p:txBody>
      </p:sp>
      <p:sp>
        <p:nvSpPr>
          <p:cNvPr id="210" name="Google Shape;210;p65"/>
          <p:cNvSpPr txBox="1"/>
          <p:nvPr/>
        </p:nvSpPr>
        <p:spPr>
          <a:xfrm>
            <a:off x="6617969" y="5357240"/>
            <a:ext cx="1224900" cy="396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(software</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66"/>
          <p:cNvSpPr txBox="1"/>
          <p:nvPr/>
        </p:nvSpPr>
        <p:spPr>
          <a:xfrm>
            <a:off x="188975" y="170575"/>
            <a:ext cx="8603700" cy="4561200"/>
          </a:xfrm>
          <a:prstGeom prst="rect">
            <a:avLst/>
          </a:prstGeom>
          <a:noFill/>
          <a:ln>
            <a:noFill/>
          </a:ln>
        </p:spPr>
        <p:txBody>
          <a:bodyPr anchorCtr="0" anchor="t" bIns="0" lIns="0" spcFirstLastPara="1" rIns="0" wrap="square" tIns="85725">
            <a:spAutoFit/>
          </a:bodyPr>
          <a:lstStyle/>
          <a:p>
            <a:pPr indent="-431165" lvl="0" marL="431165" marR="0" rtl="0" algn="just">
              <a:lnSpc>
                <a:spcPct val="100000"/>
              </a:lnSpc>
              <a:spcBef>
                <a:spcPts val="0"/>
              </a:spcBef>
              <a:spcAft>
                <a:spcPts val="0"/>
              </a:spcAft>
              <a:buClr>
                <a:srgbClr val="FD8537"/>
              </a:buClr>
              <a:buSzPts val="2200"/>
              <a:buFont typeface="Noto Sans Symbols"/>
              <a:buChar char="⮚"/>
            </a:pPr>
            <a:r>
              <a:rPr b="1" i="0" lang="en-US" sz="2700" u="none" cap="none" strike="noStrike">
                <a:solidFill>
                  <a:srgbClr val="000000"/>
                </a:solidFill>
                <a:latin typeface="Times New Roman"/>
                <a:ea typeface="Times New Roman"/>
                <a:cs typeface="Times New Roman"/>
                <a:sym typeface="Times New Roman"/>
              </a:rPr>
              <a:t>communication </a:t>
            </a:r>
            <a:r>
              <a:rPr b="0" i="0" lang="en-US" sz="2700" u="none" cap="none" strike="noStrike">
                <a:solidFill>
                  <a:srgbClr val="000000"/>
                </a:solidFill>
                <a:latin typeface="Times New Roman"/>
                <a:ea typeface="Times New Roman"/>
                <a:cs typeface="Times New Roman"/>
                <a:sym typeface="Times New Roman"/>
              </a:rPr>
              <a:t>occurs over </a:t>
            </a:r>
            <a:r>
              <a:rPr b="1" i="0" lang="en-US" sz="2700" u="none" cap="none" strike="noStrike">
                <a:solidFill>
                  <a:srgbClr val="000000"/>
                </a:solidFill>
                <a:latin typeface="Times New Roman"/>
                <a:ea typeface="Times New Roman"/>
                <a:cs typeface="Times New Roman"/>
                <a:sym typeface="Times New Roman"/>
              </a:rPr>
              <a:t>multiple media</a:t>
            </a:r>
            <a:endParaRPr b="0" i="0" sz="2700" u="none" cap="none" strike="noStrike">
              <a:solidFill>
                <a:srgbClr val="000000"/>
              </a:solidFill>
              <a:latin typeface="Times New Roman"/>
              <a:ea typeface="Times New Roman"/>
              <a:cs typeface="Times New Roman"/>
              <a:sym typeface="Times New Roman"/>
            </a:endParaRPr>
          </a:p>
          <a:p>
            <a:pPr indent="-354965" lvl="0" marL="354965" marR="5080" rtl="0" algn="just">
              <a:lnSpc>
                <a:spcPct val="100000"/>
              </a:lnSpc>
              <a:spcBef>
                <a:spcPts val="580"/>
              </a:spcBef>
              <a:spcAft>
                <a:spcPts val="0"/>
              </a:spcAft>
              <a:buClr>
                <a:srgbClr val="FD8537"/>
              </a:buClr>
              <a:buSzPts val="2200"/>
              <a:buFont typeface="Noto Sans Symbols"/>
              <a:buChar char="⮚"/>
            </a:pPr>
            <a:r>
              <a:rPr b="0" i="1" lang="en-US" sz="2700" u="none" cap="none" strike="noStrike">
                <a:solidFill>
                  <a:srgbClr val="000000"/>
                </a:solidFill>
                <a:latin typeface="Times New Roman"/>
                <a:ea typeface="Times New Roman"/>
                <a:cs typeface="Times New Roman"/>
                <a:sym typeface="Times New Roman"/>
              </a:rPr>
              <a:t>For ex: power lines inside our house or a short- range  wireless  system  like  indoor  Wi-Fi  and/or ZigBee</a:t>
            </a:r>
            <a:endParaRPr b="0" i="0" sz="2700" u="none" cap="none" strike="noStrike">
              <a:solidFill>
                <a:srgbClr val="000000"/>
              </a:solidFill>
              <a:latin typeface="Times New Roman"/>
              <a:ea typeface="Times New Roman"/>
              <a:cs typeface="Times New Roman"/>
              <a:sym typeface="Times New Roman"/>
            </a:endParaRPr>
          </a:p>
          <a:p>
            <a:pPr indent="-354965" lvl="0" marL="354965" marR="6350" rtl="0" algn="just">
              <a:lnSpc>
                <a:spcPct val="100000"/>
              </a:lnSpc>
              <a:spcBef>
                <a:spcPts val="575"/>
              </a:spcBef>
              <a:spcAft>
                <a:spcPts val="0"/>
              </a:spcAft>
              <a:buClr>
                <a:srgbClr val="FD8537"/>
              </a:buClr>
              <a:buSzPts val="2200"/>
              <a:buFont typeface="Noto Sans Symbols"/>
              <a:buChar char="⮚"/>
            </a:pPr>
            <a:r>
              <a:rPr b="0" i="0" lang="en-US" sz="2700" u="none" cap="none" strike="noStrike">
                <a:solidFill>
                  <a:srgbClr val="000000"/>
                </a:solidFill>
                <a:latin typeface="Times New Roman"/>
                <a:ea typeface="Times New Roman"/>
                <a:cs typeface="Times New Roman"/>
                <a:sym typeface="Times New Roman"/>
              </a:rPr>
              <a:t>a </a:t>
            </a:r>
            <a:r>
              <a:rPr b="1" i="0" lang="en-US" sz="2700" u="none" cap="none" strike="noStrike">
                <a:solidFill>
                  <a:srgbClr val="000000"/>
                </a:solidFill>
                <a:latin typeface="Times New Roman"/>
                <a:ea typeface="Times New Roman"/>
                <a:cs typeface="Times New Roman"/>
                <a:sym typeface="Times New Roman"/>
              </a:rPr>
              <a:t>longer-range </a:t>
            </a:r>
            <a:r>
              <a:rPr b="0" i="0" lang="en-US" sz="2700" u="none" cap="none" strike="noStrike">
                <a:solidFill>
                  <a:srgbClr val="000000"/>
                </a:solidFill>
                <a:latin typeface="Times New Roman"/>
                <a:ea typeface="Times New Roman"/>
                <a:cs typeface="Times New Roman"/>
                <a:sym typeface="Times New Roman"/>
              </a:rPr>
              <a:t>wireless system to the </a:t>
            </a:r>
            <a:r>
              <a:rPr b="1" i="0" lang="en-US" sz="2700" u="none" cap="none" strike="noStrike">
                <a:solidFill>
                  <a:srgbClr val="000000"/>
                </a:solidFill>
                <a:latin typeface="Times New Roman"/>
                <a:ea typeface="Times New Roman"/>
                <a:cs typeface="Times New Roman"/>
                <a:sym typeface="Times New Roman"/>
              </a:rPr>
              <a:t>gateway</a:t>
            </a:r>
            <a:r>
              <a:rPr b="0" i="0" lang="en-US" sz="2700" u="none" cap="none" strike="noStrike">
                <a:solidFill>
                  <a:srgbClr val="000000"/>
                </a:solidFill>
                <a:latin typeface="Times New Roman"/>
                <a:ea typeface="Times New Roman"/>
                <a:cs typeface="Times New Roman"/>
                <a:sym typeface="Times New Roman"/>
              </a:rPr>
              <a:t>, and yet another </a:t>
            </a:r>
            <a:r>
              <a:rPr b="1" i="0" lang="en-US" sz="2700" u="none" cap="none" strike="noStrike">
                <a:solidFill>
                  <a:srgbClr val="000000"/>
                </a:solidFill>
                <a:latin typeface="Times New Roman"/>
                <a:ea typeface="Times New Roman"/>
                <a:cs typeface="Times New Roman"/>
                <a:sym typeface="Times New Roman"/>
              </a:rPr>
              <a:t>wireless </a:t>
            </a:r>
            <a:r>
              <a:rPr b="0" i="0" lang="en-US" sz="2700" u="none" cap="none" strike="noStrike">
                <a:solidFill>
                  <a:srgbClr val="000000"/>
                </a:solidFill>
                <a:latin typeface="Times New Roman"/>
                <a:ea typeface="Times New Roman"/>
                <a:cs typeface="Times New Roman"/>
                <a:sym typeface="Times New Roman"/>
              </a:rPr>
              <a:t>or </a:t>
            </a:r>
            <a:r>
              <a:rPr b="1" i="0" lang="en-US" sz="2700" u="none" cap="none" strike="noStrike">
                <a:solidFill>
                  <a:srgbClr val="000000"/>
                </a:solidFill>
                <a:latin typeface="Times New Roman"/>
                <a:ea typeface="Times New Roman"/>
                <a:cs typeface="Times New Roman"/>
                <a:sym typeface="Times New Roman"/>
              </a:rPr>
              <a:t>wired </a:t>
            </a:r>
            <a:r>
              <a:rPr b="0" i="0" lang="en-US" sz="2700" u="none" cap="none" strike="noStrike">
                <a:solidFill>
                  <a:srgbClr val="000000"/>
                </a:solidFill>
                <a:latin typeface="Times New Roman"/>
                <a:ea typeface="Times New Roman"/>
                <a:cs typeface="Times New Roman"/>
                <a:sym typeface="Times New Roman"/>
              </a:rPr>
              <a:t>medium for backhaul transmission.</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FD8537"/>
              </a:buClr>
              <a:buSzPts val="3500"/>
              <a:buFont typeface="Noto Sans Symbols"/>
              <a:buNone/>
            </a:pPr>
            <a:r>
              <a:t/>
            </a:r>
            <a:endParaRPr b="0" i="0" sz="3800" u="none" cap="none" strike="noStrike">
              <a:solidFill>
                <a:srgbClr val="000000"/>
              </a:solidFill>
              <a:latin typeface="Times New Roman"/>
              <a:ea typeface="Times New Roman"/>
              <a:cs typeface="Times New Roman"/>
              <a:sym typeface="Times New Roman"/>
            </a:endParaRPr>
          </a:p>
          <a:p>
            <a:pPr indent="-354965" lvl="0" marL="354965" marR="5080" rtl="0" algn="just">
              <a:lnSpc>
                <a:spcPct val="100000"/>
              </a:lnSpc>
              <a:spcBef>
                <a:spcPts val="0"/>
              </a:spcBef>
              <a:spcAft>
                <a:spcPts val="0"/>
              </a:spcAft>
              <a:buClr>
                <a:srgbClr val="FD8537"/>
              </a:buClr>
              <a:buSzPts val="2200"/>
              <a:buFont typeface="Noto Sans Symbols"/>
              <a:buChar char="⮚"/>
            </a:pPr>
            <a:r>
              <a:rPr b="0" i="0" lang="en-US" sz="2700" u="none" cap="none" strike="noStrike">
                <a:solidFill>
                  <a:srgbClr val="000000"/>
                </a:solidFill>
                <a:latin typeface="Times New Roman"/>
                <a:ea typeface="Times New Roman"/>
                <a:cs typeface="Times New Roman"/>
                <a:sym typeface="Times New Roman"/>
              </a:rPr>
              <a:t>To  allow  for  such  </a:t>
            </a:r>
            <a:r>
              <a:rPr b="1" i="0" lang="en-US" sz="2700" u="none" cap="none" strike="noStrike">
                <a:solidFill>
                  <a:srgbClr val="000000"/>
                </a:solidFill>
                <a:latin typeface="Times New Roman"/>
                <a:ea typeface="Times New Roman"/>
                <a:cs typeface="Times New Roman"/>
                <a:sym typeface="Times New Roman"/>
              </a:rPr>
              <a:t>communication  structure</a:t>
            </a:r>
            <a:r>
              <a:rPr b="0" i="0" lang="en-US" sz="2700" u="none" cap="none" strike="noStrike">
                <a:solidFill>
                  <a:srgbClr val="000000"/>
                </a:solidFill>
                <a:latin typeface="Times New Roman"/>
                <a:ea typeface="Times New Roman"/>
                <a:cs typeface="Times New Roman"/>
                <a:sym typeface="Times New Roman"/>
              </a:rPr>
              <a:t>,  a </a:t>
            </a:r>
            <a:r>
              <a:rPr b="1" i="1" lang="en-US" sz="2700" u="none" cap="none" strike="noStrike">
                <a:solidFill>
                  <a:srgbClr val="000000"/>
                </a:solidFill>
                <a:latin typeface="Times New Roman"/>
                <a:ea typeface="Times New Roman"/>
                <a:cs typeface="Times New Roman"/>
                <a:sym typeface="Times New Roman"/>
              </a:rPr>
              <a:t>network protocol </a:t>
            </a:r>
            <a:r>
              <a:rPr b="0" i="0" lang="en-US" sz="2700" u="none" cap="none" strike="noStrike">
                <a:solidFill>
                  <a:srgbClr val="000000"/>
                </a:solidFill>
                <a:latin typeface="Times New Roman"/>
                <a:ea typeface="Times New Roman"/>
                <a:cs typeface="Times New Roman"/>
                <a:sym typeface="Times New Roman"/>
              </a:rPr>
              <a:t>with </a:t>
            </a:r>
            <a:r>
              <a:rPr b="1" i="1" lang="en-US" sz="2700" u="none" cap="none" strike="noStrike">
                <a:solidFill>
                  <a:srgbClr val="000000"/>
                </a:solidFill>
                <a:latin typeface="Times New Roman"/>
                <a:ea typeface="Times New Roman"/>
                <a:cs typeface="Times New Roman"/>
                <a:sym typeface="Times New Roman"/>
              </a:rPr>
              <a:t>specific characteristics </a:t>
            </a:r>
            <a:r>
              <a:rPr b="0" i="0" lang="en-US" sz="2700" u="none" cap="none" strike="noStrike">
                <a:solidFill>
                  <a:srgbClr val="000000"/>
                </a:solidFill>
                <a:latin typeface="Times New Roman"/>
                <a:ea typeface="Times New Roman"/>
                <a:cs typeface="Times New Roman"/>
                <a:sym typeface="Times New Roman"/>
              </a:rPr>
              <a:t>needs to be </a:t>
            </a:r>
            <a:r>
              <a:rPr b="1" i="0" lang="en-US" sz="2700" u="none" cap="none" strike="noStrike">
                <a:solidFill>
                  <a:srgbClr val="000000"/>
                </a:solidFill>
                <a:latin typeface="Times New Roman"/>
                <a:ea typeface="Times New Roman"/>
                <a:cs typeface="Times New Roman"/>
                <a:sym typeface="Times New Roman"/>
              </a:rPr>
              <a:t>implemented</a:t>
            </a:r>
            <a:r>
              <a:rPr b="0" i="0" lang="en-US" sz="2700" u="none" cap="none" strike="noStrike">
                <a:solidFill>
                  <a:srgbClr val="000000"/>
                </a:solidFill>
                <a:latin typeface="Times New Roman"/>
                <a:ea typeface="Times New Roman"/>
                <a:cs typeface="Times New Roman"/>
                <a:sym typeface="Times New Roman"/>
              </a:rPr>
              <a:t>.</a:t>
            </a:r>
            <a:endParaRPr b="0" i="0" sz="2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9" name="Shape 219"/>
        <p:cNvGrpSpPr/>
        <p:nvPr/>
      </p:nvGrpSpPr>
      <p:grpSpPr>
        <a:xfrm>
          <a:off x="0" y="0"/>
          <a:ext cx="0" cy="0"/>
          <a:chOff x="0" y="0"/>
          <a:chExt cx="0" cy="0"/>
        </a:xfrm>
      </p:grpSpPr>
      <p:sp>
        <p:nvSpPr>
          <p:cNvPr id="220" name="Google Shape;220;p67"/>
          <p:cNvSpPr txBox="1"/>
          <p:nvPr/>
        </p:nvSpPr>
        <p:spPr>
          <a:xfrm>
            <a:off x="230550" y="-2625"/>
            <a:ext cx="8379600" cy="6557010"/>
          </a:xfrm>
          <a:prstGeom prst="rect">
            <a:avLst/>
          </a:prstGeom>
          <a:noFill/>
          <a:ln>
            <a:noFill/>
          </a:ln>
        </p:spPr>
        <p:txBody>
          <a:bodyPr anchorCtr="0" anchor="t" bIns="0" lIns="0" spcFirstLastPara="1" rIns="0" wrap="square" tIns="12700">
            <a:spAutoFit/>
          </a:bodyPr>
          <a:lstStyle/>
          <a:p>
            <a:pPr indent="-342265" lvl="0" marL="342265" marR="0" rtl="0" algn="ctr">
              <a:lnSpc>
                <a:spcPct val="100000"/>
              </a:lnSpc>
              <a:spcBef>
                <a:spcPts val="0"/>
              </a:spcBef>
              <a:spcAft>
                <a:spcPts val="0"/>
              </a:spcAft>
              <a:buClr>
                <a:srgbClr val="FD8537"/>
              </a:buClr>
              <a:buSzPts val="2300"/>
              <a:buFont typeface="Noto Sans Symbols"/>
              <a:buChar char="⮚"/>
            </a:pPr>
            <a:r>
              <a:rPr b="0" i="0" lang="en-US" sz="2800" u="none" cap="none" strike="noStrike">
                <a:solidFill>
                  <a:srgbClr val="000000"/>
                </a:solidFill>
                <a:latin typeface="Times New Roman"/>
                <a:ea typeface="Times New Roman"/>
                <a:cs typeface="Times New Roman"/>
                <a:sym typeface="Times New Roman"/>
              </a:rPr>
              <a:t>The </a:t>
            </a:r>
            <a:r>
              <a:rPr b="1" i="0" lang="en-US" sz="2800" u="none" cap="none" strike="noStrike">
                <a:solidFill>
                  <a:srgbClr val="000000"/>
                </a:solidFill>
                <a:latin typeface="Times New Roman"/>
                <a:ea typeface="Times New Roman"/>
                <a:cs typeface="Times New Roman"/>
                <a:sym typeface="Times New Roman"/>
              </a:rPr>
              <a:t>protocol </a:t>
            </a:r>
            <a:r>
              <a:rPr b="0" i="0" lang="en-US" sz="2800" u="none" cap="none" strike="noStrike">
                <a:solidFill>
                  <a:srgbClr val="000000"/>
                </a:solidFill>
                <a:latin typeface="Times New Roman"/>
                <a:ea typeface="Times New Roman"/>
                <a:cs typeface="Times New Roman"/>
                <a:sym typeface="Times New Roman"/>
              </a:rPr>
              <a:t>needs to	be open and	s</a:t>
            </a:r>
            <a:r>
              <a:rPr b="1" i="0" lang="en-US" sz="2800" u="none" cap="none" strike="noStrike">
                <a:solidFill>
                  <a:srgbClr val="000000"/>
                </a:solidFill>
                <a:latin typeface="Times New Roman"/>
                <a:ea typeface="Times New Roman"/>
                <a:cs typeface="Times New Roman"/>
                <a:sym typeface="Times New Roman"/>
              </a:rPr>
              <a:t>tandard-based </a:t>
            </a:r>
            <a:r>
              <a:rPr b="0" i="0" lang="en-US" sz="2800" u="none" cap="none" strike="noStrike">
                <a:solidFill>
                  <a:srgbClr val="000000"/>
                </a:solidFill>
                <a:latin typeface="Times New Roman"/>
                <a:ea typeface="Times New Roman"/>
                <a:cs typeface="Times New Roman"/>
                <a:sym typeface="Times New Roman"/>
              </a:rPr>
              <a:t>to</a:t>
            </a:r>
            <a:endParaRPr b="0" i="0" sz="2800" u="none" cap="none" strike="noStrike">
              <a:solidFill>
                <a:srgbClr val="000000"/>
              </a:solidFill>
              <a:latin typeface="Times New Roman"/>
              <a:ea typeface="Times New Roman"/>
              <a:cs typeface="Times New Roman"/>
              <a:sym typeface="Times New Roman"/>
            </a:endParaRPr>
          </a:p>
          <a:p>
            <a:pPr indent="0" lvl="0" marL="0" marR="59689"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accommodate </a:t>
            </a:r>
            <a:r>
              <a:rPr b="1" i="0" lang="en-US" sz="2800" u="none" cap="none" strike="noStrike">
                <a:solidFill>
                  <a:srgbClr val="000000"/>
                </a:solidFill>
                <a:latin typeface="Times New Roman"/>
                <a:ea typeface="Times New Roman"/>
                <a:cs typeface="Times New Roman"/>
                <a:sym typeface="Times New Roman"/>
              </a:rPr>
              <a:t>multiple industries </a:t>
            </a:r>
            <a:r>
              <a:rPr b="0" i="0" lang="en-US" sz="2800" u="none" cap="none" strike="noStrike">
                <a:solidFill>
                  <a:srgbClr val="000000"/>
                </a:solidFill>
                <a:latin typeface="Times New Roman"/>
                <a:ea typeface="Times New Roman"/>
                <a:cs typeface="Times New Roman"/>
                <a:sym typeface="Times New Roman"/>
              </a:rPr>
              <a:t>and </a:t>
            </a:r>
            <a:r>
              <a:rPr b="1" i="0" lang="en-US" sz="2800" u="none" cap="none" strike="noStrike">
                <a:solidFill>
                  <a:srgbClr val="000000"/>
                </a:solidFill>
                <a:latin typeface="Times New Roman"/>
                <a:ea typeface="Times New Roman"/>
                <a:cs typeface="Times New Roman"/>
                <a:sym typeface="Times New Roman"/>
              </a:rPr>
              <a:t>multiple media</a:t>
            </a:r>
            <a:r>
              <a:rPr b="0" i="0" lang="en-US" sz="2800" u="none" cap="none" strike="noStrike">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3900"/>
              <a:buFont typeface="Arial"/>
              <a:buNone/>
            </a:pPr>
            <a:r>
              <a:t/>
            </a:r>
            <a:endParaRPr b="0" i="0" sz="3900" u="none" cap="none" strike="noStrike">
              <a:solidFill>
                <a:srgbClr val="000000"/>
              </a:solidFill>
              <a:latin typeface="Times New Roman"/>
              <a:ea typeface="Times New Roman"/>
              <a:cs typeface="Times New Roman"/>
              <a:sym typeface="Times New Roman"/>
            </a:endParaRPr>
          </a:p>
          <a:p>
            <a:pPr indent="-354965" lvl="0" marL="354965" marR="5715" rtl="0" algn="just">
              <a:lnSpc>
                <a:spcPct val="100000"/>
              </a:lnSpc>
              <a:spcBef>
                <a:spcPts val="5"/>
              </a:spcBef>
              <a:spcAft>
                <a:spcPts val="0"/>
              </a:spcAft>
              <a:buClr>
                <a:srgbClr val="FD8537"/>
              </a:buClr>
              <a:buSzPts val="2300"/>
              <a:buFont typeface="Noto Sans Symbols"/>
              <a:buChar char="⮚"/>
            </a:pPr>
            <a:r>
              <a:rPr b="1" i="0" lang="en-US" sz="2800" u="none" cap="none" strike="noStrike">
                <a:solidFill>
                  <a:srgbClr val="000000"/>
                </a:solidFill>
                <a:latin typeface="Times New Roman"/>
                <a:ea typeface="Times New Roman"/>
                <a:cs typeface="Times New Roman"/>
                <a:sym typeface="Times New Roman"/>
              </a:rPr>
              <a:t>Scalability  </a:t>
            </a:r>
            <a:r>
              <a:rPr b="0" i="0" lang="en-US" sz="2800" u="none" cap="none" strike="noStrike">
                <a:solidFill>
                  <a:srgbClr val="000000"/>
                </a:solidFill>
                <a:latin typeface="Times New Roman"/>
                <a:ea typeface="Times New Roman"/>
                <a:cs typeface="Times New Roman"/>
                <a:sym typeface="Times New Roman"/>
              </a:rPr>
              <a:t>(to  accommodate  thousands  or  millions  of sensors in a single network) and </a:t>
            </a:r>
            <a:r>
              <a:rPr b="1" i="0" lang="en-US" sz="2800" u="none" cap="none" strike="noStrike">
                <a:solidFill>
                  <a:srgbClr val="000000"/>
                </a:solidFill>
                <a:latin typeface="Times New Roman"/>
                <a:ea typeface="Times New Roman"/>
                <a:cs typeface="Times New Roman"/>
                <a:sym typeface="Times New Roman"/>
              </a:rPr>
              <a:t>security </a:t>
            </a:r>
            <a:r>
              <a:rPr b="0" i="0" lang="en-US" sz="2800" u="none" cap="none" strike="noStrike">
                <a:solidFill>
                  <a:srgbClr val="000000"/>
                </a:solidFill>
                <a:latin typeface="Times New Roman"/>
                <a:ea typeface="Times New Roman"/>
                <a:cs typeface="Times New Roman"/>
                <a:sym typeface="Times New Roman"/>
              </a:rPr>
              <a:t>are also common requirements.</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FD8537"/>
              </a:buClr>
              <a:buSzPts val="3500"/>
              <a:buFont typeface="Noto Sans Symbols"/>
              <a:buNone/>
            </a:pPr>
            <a:r>
              <a:t/>
            </a:r>
            <a:endParaRPr b="0" i="0" sz="3900" u="none" cap="none" strike="noStrike">
              <a:solidFill>
                <a:srgbClr val="000000"/>
              </a:solidFill>
              <a:latin typeface="Times New Roman"/>
              <a:ea typeface="Times New Roman"/>
              <a:cs typeface="Times New Roman"/>
              <a:sym typeface="Times New Roman"/>
            </a:endParaRPr>
          </a:p>
          <a:p>
            <a:pPr indent="-354965" lvl="0" marL="354965" marR="0" rtl="0" algn="l">
              <a:lnSpc>
                <a:spcPct val="100000"/>
              </a:lnSpc>
              <a:spcBef>
                <a:spcPts val="0"/>
              </a:spcBef>
              <a:spcAft>
                <a:spcPts val="0"/>
              </a:spcAft>
              <a:buClr>
                <a:srgbClr val="FD8537"/>
              </a:buClr>
              <a:buSzPts val="2300"/>
              <a:buFont typeface="Noto Sans Symbols"/>
              <a:buChar char="⮚"/>
            </a:pPr>
            <a:r>
              <a:rPr b="1" i="0" lang="en-US" sz="2800" u="none" cap="none" strike="noStrike">
                <a:solidFill>
                  <a:srgbClr val="000000"/>
                </a:solidFill>
                <a:latin typeface="Times New Roman"/>
                <a:ea typeface="Times New Roman"/>
                <a:cs typeface="Times New Roman"/>
                <a:sym typeface="Times New Roman"/>
              </a:rPr>
              <a:t>IP is a protocol </a:t>
            </a:r>
            <a:r>
              <a:rPr b="0" i="0" lang="en-US" sz="2800" u="none" cap="none" strike="noStrike">
                <a:solidFill>
                  <a:srgbClr val="000000"/>
                </a:solidFill>
                <a:latin typeface="Times New Roman"/>
                <a:ea typeface="Times New Roman"/>
                <a:cs typeface="Times New Roman"/>
                <a:sym typeface="Times New Roman"/>
              </a:rPr>
              <a:t>that matches all these </a:t>
            </a:r>
            <a:r>
              <a:rPr b="1" i="0" lang="en-US" sz="2800" u="none" cap="none" strike="noStrike">
                <a:solidFill>
                  <a:srgbClr val="000000"/>
                </a:solidFill>
                <a:latin typeface="Times New Roman"/>
                <a:ea typeface="Times New Roman"/>
                <a:cs typeface="Times New Roman"/>
                <a:sym typeface="Times New Roman"/>
              </a:rPr>
              <a:t>requirements</a:t>
            </a:r>
            <a:r>
              <a:rPr b="0" i="0" lang="en-US" sz="2800" u="none" cap="none" strike="noStrike">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D8537"/>
              </a:buClr>
              <a:buSzPts val="3500"/>
              <a:buFont typeface="Noto Sans Symbols"/>
              <a:buNone/>
            </a:pPr>
            <a:r>
              <a:t/>
            </a:r>
            <a:endParaRPr b="0" i="0" sz="3900" u="none" cap="none" strike="noStrike">
              <a:solidFill>
                <a:srgbClr val="000000"/>
              </a:solidFill>
              <a:latin typeface="Times New Roman"/>
              <a:ea typeface="Times New Roman"/>
              <a:cs typeface="Times New Roman"/>
              <a:sym typeface="Times New Roman"/>
            </a:endParaRPr>
          </a:p>
          <a:p>
            <a:pPr indent="-354965" lvl="0" marL="354965" marR="5715" rtl="0" algn="just">
              <a:lnSpc>
                <a:spcPct val="100000"/>
              </a:lnSpc>
              <a:spcBef>
                <a:spcPts val="5"/>
              </a:spcBef>
              <a:spcAft>
                <a:spcPts val="0"/>
              </a:spcAft>
              <a:buClr>
                <a:srgbClr val="FD8537"/>
              </a:buClr>
              <a:buSzPts val="2300"/>
              <a:buFont typeface="Noto Sans Symbols"/>
              <a:buChar char="⮚"/>
            </a:pPr>
            <a:r>
              <a:rPr b="0" i="0" lang="en-US" sz="2800" u="none" cap="none" strike="noStrike">
                <a:solidFill>
                  <a:srgbClr val="000000"/>
                </a:solidFill>
                <a:latin typeface="Times New Roman"/>
                <a:ea typeface="Times New Roman"/>
                <a:cs typeface="Times New Roman"/>
                <a:sym typeface="Times New Roman"/>
              </a:rPr>
              <a:t>The flexibility of IP allows this protocol to be embedded in objects of very different natures, exchanging </a:t>
            </a:r>
            <a:r>
              <a:rPr b="1" i="0" lang="en-US" sz="2800" u="none" cap="none" strike="noStrike">
                <a:solidFill>
                  <a:srgbClr val="000000"/>
                </a:solidFill>
                <a:latin typeface="Times New Roman"/>
                <a:ea typeface="Times New Roman"/>
                <a:cs typeface="Times New Roman"/>
                <a:sym typeface="Times New Roman"/>
              </a:rPr>
              <a:t>information over very different media, including low-power, lossy, and low-bandwidth networks.</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36"/>
          <p:cNvPicPr preferRelativeResize="0"/>
          <p:nvPr/>
        </p:nvPicPr>
        <p:blipFill rotWithShape="1">
          <a:blip r:embed="rId3">
            <a:alphaModFix/>
          </a:blip>
          <a:srcRect b="0" l="0" r="0" t="0"/>
          <a:stretch/>
        </p:blipFill>
        <p:spPr>
          <a:xfrm>
            <a:off x="228600" y="76200"/>
            <a:ext cx="8534400" cy="6477000"/>
          </a:xfrm>
          <a:prstGeom prst="rect">
            <a:avLst/>
          </a:prstGeom>
          <a:noFill/>
          <a:ln>
            <a:noFill/>
          </a:ln>
        </p:spPr>
      </p:pic>
      <p:sp>
        <p:nvSpPr>
          <p:cNvPr id="65" name="Google Shape;65;p36"/>
          <p:cNvSpPr txBox="1"/>
          <p:nvPr/>
        </p:nvSpPr>
        <p:spPr>
          <a:xfrm>
            <a:off x="276675" y="117000"/>
            <a:ext cx="1047600" cy="56745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Times New Roman"/>
              <a:ea typeface="Times New Roman"/>
              <a:cs typeface="Times New Roman"/>
              <a:sym typeface="Times New Roman"/>
            </a:endParaRPr>
          </a:p>
        </p:txBody>
      </p:sp>
      <p:sp>
        <p:nvSpPr>
          <p:cNvPr id="66" name="Google Shape;66;p36"/>
          <p:cNvSpPr txBox="1"/>
          <p:nvPr/>
        </p:nvSpPr>
        <p:spPr>
          <a:xfrm>
            <a:off x="7988300" y="1649625"/>
            <a:ext cx="552900" cy="34146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7" name="Google Shape;67;p36"/>
          <p:cNvSpPr txBox="1"/>
          <p:nvPr/>
        </p:nvSpPr>
        <p:spPr>
          <a:xfrm>
            <a:off x="4903650" y="4821575"/>
            <a:ext cx="882600" cy="11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8" name="Google Shape;68;p36"/>
          <p:cNvSpPr txBox="1"/>
          <p:nvPr/>
        </p:nvSpPr>
        <p:spPr>
          <a:xfrm>
            <a:off x="4612650" y="4860375"/>
            <a:ext cx="931200" cy="11349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cxnSp>
        <p:nvCxnSpPr>
          <p:cNvPr id="69" name="Google Shape;69;p36"/>
          <p:cNvCxnSpPr/>
          <p:nvPr/>
        </p:nvCxnSpPr>
        <p:spPr>
          <a:xfrm>
            <a:off x="5602050" y="1882425"/>
            <a:ext cx="0" cy="1522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68"/>
          <p:cNvSpPr txBox="1"/>
          <p:nvPr/>
        </p:nvSpPr>
        <p:spPr>
          <a:xfrm>
            <a:off x="0" y="149775"/>
            <a:ext cx="8618700" cy="2166620"/>
          </a:xfrm>
          <a:prstGeom prst="rect">
            <a:avLst/>
          </a:prstGeom>
          <a:noFill/>
          <a:ln>
            <a:noFill/>
          </a:ln>
        </p:spPr>
        <p:txBody>
          <a:bodyPr anchorCtr="0" anchor="t" bIns="0" lIns="0" spcFirstLastPara="1" rIns="0" wrap="square" tIns="12700">
            <a:spAutoFit/>
          </a:bodyPr>
          <a:lstStyle/>
          <a:p>
            <a:pPr indent="-286385" lvl="0" marL="286385"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Finally,	the	</a:t>
            </a:r>
            <a:r>
              <a:rPr b="1" i="0" lang="en-US" sz="2800" u="none" cap="none" strike="noStrike">
                <a:solidFill>
                  <a:srgbClr val="000000"/>
                </a:solidFill>
                <a:latin typeface="Times New Roman"/>
                <a:ea typeface="Times New Roman"/>
                <a:cs typeface="Times New Roman"/>
                <a:sym typeface="Times New Roman"/>
              </a:rPr>
              <a:t>transport	layer protocols	built above IP </a:t>
            </a:r>
            <a:r>
              <a:rPr b="0" i="0" lang="en-US" sz="2800" u="none" cap="none" strike="noStrike">
                <a:solidFill>
                  <a:srgbClr val="000000"/>
                </a:solidFill>
                <a:latin typeface="Times New Roman"/>
                <a:ea typeface="Times New Roman"/>
                <a:cs typeface="Times New Roman"/>
                <a:sym typeface="Times New Roman"/>
              </a:rPr>
              <a:t>(UDP and  TCP)  can  easily  be  leveraged  to  decide  whether  the network should </a:t>
            </a:r>
            <a:r>
              <a:rPr b="1" i="0" lang="en-US" sz="2800" u="none" cap="none" strike="noStrike">
                <a:solidFill>
                  <a:srgbClr val="000000"/>
                </a:solidFill>
                <a:latin typeface="Times New Roman"/>
                <a:ea typeface="Times New Roman"/>
                <a:cs typeface="Times New Roman"/>
                <a:sym typeface="Times New Roman"/>
              </a:rPr>
              <a:t>control the data packet delivery </a:t>
            </a:r>
            <a:r>
              <a:rPr b="0" i="0" lang="en-US" sz="2800" u="none" cap="none" strike="noStrike">
                <a:solidFill>
                  <a:srgbClr val="000000"/>
                </a:solidFill>
                <a:latin typeface="Times New Roman"/>
                <a:ea typeface="Times New Roman"/>
                <a:cs typeface="Times New Roman"/>
                <a:sym typeface="Times New Roman"/>
              </a:rPr>
              <a:t>(with TCP) or whether the </a:t>
            </a:r>
            <a:r>
              <a:rPr b="1" i="0" lang="en-US" sz="2800" u="none" cap="none" strike="noStrike">
                <a:solidFill>
                  <a:srgbClr val="000000"/>
                </a:solidFill>
                <a:latin typeface="Times New Roman"/>
                <a:ea typeface="Times New Roman"/>
                <a:cs typeface="Times New Roman"/>
                <a:sym typeface="Times New Roman"/>
              </a:rPr>
              <a:t>control task should be left to the application (UDP).</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p69"/>
          <p:cNvSpPr txBox="1"/>
          <p:nvPr>
            <p:ph type="title"/>
          </p:nvPr>
        </p:nvSpPr>
        <p:spPr>
          <a:xfrm>
            <a:off x="187553" y="-559562"/>
            <a:ext cx="7657800" cy="1054500"/>
          </a:xfrm>
          <a:prstGeom prst="rect">
            <a:avLst/>
          </a:prstGeom>
          <a:noFill/>
          <a:ln>
            <a:noFill/>
          </a:ln>
        </p:spPr>
        <p:txBody>
          <a:bodyPr anchorCtr="0" anchor="t" bIns="0" lIns="0" spcFirstLastPara="1" rIns="0" wrap="square" tIns="586975">
            <a:spAutoFit/>
          </a:bodyPr>
          <a:lstStyle/>
          <a:p>
            <a:pPr indent="0" lvl="0" marL="208280" rtl="0" algn="l">
              <a:lnSpc>
                <a:spcPct val="100000"/>
              </a:lnSpc>
              <a:spcBef>
                <a:spcPts val="0"/>
              </a:spcBef>
              <a:spcAft>
                <a:spcPts val="0"/>
              </a:spcAft>
              <a:buSzPts val="1400"/>
              <a:buNone/>
            </a:pPr>
            <a:r>
              <a:rPr lang="en-US" cap="small"/>
              <a:t>IoT Network Management Sublayer</a:t>
            </a:r>
            <a:endParaRPr cap="small"/>
          </a:p>
        </p:txBody>
      </p:sp>
      <p:sp>
        <p:nvSpPr>
          <p:cNvPr id="231" name="Google Shape;231;p69"/>
          <p:cNvSpPr txBox="1"/>
          <p:nvPr/>
        </p:nvSpPr>
        <p:spPr>
          <a:xfrm>
            <a:off x="187960" y="667385"/>
            <a:ext cx="8408100" cy="5807700"/>
          </a:xfrm>
          <a:prstGeom prst="rect">
            <a:avLst/>
          </a:prstGeom>
          <a:noFill/>
          <a:ln>
            <a:noFill/>
          </a:ln>
        </p:spPr>
        <p:txBody>
          <a:bodyPr anchorCtr="0" anchor="t" bIns="0" lIns="0" spcFirstLastPara="1" rIns="0" wrap="square" tIns="57775">
            <a:spAutoFit/>
          </a:bodyPr>
          <a:lstStyle/>
          <a:p>
            <a:pPr indent="-393700" lvl="0" marL="457200" marR="5080" rtl="0" algn="l">
              <a:lnSpc>
                <a:spcPct val="108000"/>
              </a:lnSpc>
              <a:spcBef>
                <a:spcPts val="0"/>
              </a:spcBef>
              <a:spcAft>
                <a:spcPts val="0"/>
              </a:spcAft>
              <a:buClr>
                <a:srgbClr val="000000"/>
              </a:buClr>
              <a:buSzPts val="2600"/>
              <a:buFont typeface="Times New Roman"/>
              <a:buChar char="●"/>
            </a:pPr>
            <a:r>
              <a:rPr b="1" i="0" lang="en-US" sz="2600" u="none" cap="none" strike="noStrike">
                <a:solidFill>
                  <a:srgbClr val="000000"/>
                </a:solidFill>
                <a:latin typeface="Times New Roman"/>
                <a:ea typeface="Times New Roman"/>
                <a:cs typeface="Times New Roman"/>
                <a:sym typeface="Times New Roman"/>
              </a:rPr>
              <a:t>IP,	TCP,	and	UDP	</a:t>
            </a:r>
            <a:r>
              <a:rPr b="0" i="0" lang="en-US" sz="2600" u="none" cap="none" strike="noStrike">
                <a:solidFill>
                  <a:srgbClr val="000000"/>
                </a:solidFill>
                <a:latin typeface="Times New Roman"/>
                <a:ea typeface="Times New Roman"/>
                <a:cs typeface="Times New Roman"/>
                <a:sym typeface="Times New Roman"/>
              </a:rPr>
              <a:t>bring	connectivity	to IoT  networks.</a:t>
            </a:r>
            <a:endParaRPr b="0" i="0" sz="2600" u="none" cap="none" strike="noStrike">
              <a:solidFill>
                <a:srgbClr val="000000"/>
              </a:solidFill>
              <a:latin typeface="Times New Roman"/>
              <a:ea typeface="Times New Roman"/>
              <a:cs typeface="Times New Roman"/>
              <a:sym typeface="Times New Roman"/>
            </a:endParaRPr>
          </a:p>
          <a:p>
            <a:pPr indent="-393700" lvl="0" marL="457200" marR="5715" rtl="0" algn="just">
              <a:lnSpc>
                <a:spcPct val="90000"/>
              </a:lnSpc>
              <a:spcBef>
                <a:spcPts val="0"/>
              </a:spcBef>
              <a:spcAft>
                <a:spcPts val="0"/>
              </a:spcAft>
              <a:buClr>
                <a:srgbClr val="000000"/>
              </a:buClr>
              <a:buSzPts val="2600"/>
              <a:buFont typeface="Times New Roman"/>
              <a:buChar char="●"/>
            </a:pPr>
            <a:r>
              <a:rPr b="1" i="0" lang="en-US" sz="2600" u="none" cap="none" strike="noStrike">
                <a:solidFill>
                  <a:srgbClr val="000000"/>
                </a:solidFill>
                <a:latin typeface="Times New Roman"/>
                <a:ea typeface="Times New Roman"/>
                <a:cs typeface="Times New Roman"/>
                <a:sym typeface="Times New Roman"/>
              </a:rPr>
              <a:t>Upper-layer protocols </a:t>
            </a:r>
            <a:r>
              <a:rPr b="0" i="0" lang="en-US" sz="2600" u="none" cap="none" strike="noStrike">
                <a:solidFill>
                  <a:srgbClr val="000000"/>
                </a:solidFill>
                <a:latin typeface="Times New Roman"/>
                <a:ea typeface="Times New Roman"/>
                <a:cs typeface="Times New Roman"/>
                <a:sym typeface="Times New Roman"/>
              </a:rPr>
              <a:t>need to take care of </a:t>
            </a:r>
            <a:r>
              <a:rPr b="1" i="0" lang="en-US" sz="2600" u="none" cap="none" strike="noStrike">
                <a:solidFill>
                  <a:srgbClr val="000000"/>
                </a:solidFill>
                <a:latin typeface="Times New Roman"/>
                <a:ea typeface="Times New Roman"/>
                <a:cs typeface="Times New Roman"/>
                <a:sym typeface="Times New Roman"/>
              </a:rPr>
              <a:t>data transmission </a:t>
            </a:r>
            <a:r>
              <a:rPr b="0" i="0" lang="en-US" sz="2600" u="none" cap="none" strike="noStrike">
                <a:solidFill>
                  <a:srgbClr val="000000"/>
                </a:solidFill>
                <a:latin typeface="Times New Roman"/>
                <a:ea typeface="Times New Roman"/>
                <a:cs typeface="Times New Roman"/>
                <a:sym typeface="Times New Roman"/>
              </a:rPr>
              <a:t>between the </a:t>
            </a:r>
            <a:r>
              <a:rPr b="1" i="0" lang="en-US" sz="2600" u="none" cap="none" strike="noStrike">
                <a:solidFill>
                  <a:srgbClr val="000000"/>
                </a:solidFill>
                <a:latin typeface="Times New Roman"/>
                <a:ea typeface="Times New Roman"/>
                <a:cs typeface="Times New Roman"/>
                <a:sym typeface="Times New Roman"/>
              </a:rPr>
              <a:t>smart objects </a:t>
            </a:r>
            <a:r>
              <a:rPr b="0" i="0" lang="en-US" sz="2600" u="none" cap="none" strike="noStrike">
                <a:solidFill>
                  <a:srgbClr val="000000"/>
                </a:solidFill>
                <a:latin typeface="Times New Roman"/>
                <a:ea typeface="Times New Roman"/>
                <a:cs typeface="Times New Roman"/>
                <a:sym typeface="Times New Roman"/>
              </a:rPr>
              <a:t>and </a:t>
            </a:r>
            <a:r>
              <a:rPr b="1" i="0" lang="en-US" sz="2600" u="none" cap="none" strike="noStrike">
                <a:solidFill>
                  <a:srgbClr val="000000"/>
                </a:solidFill>
                <a:latin typeface="Times New Roman"/>
                <a:ea typeface="Times New Roman"/>
                <a:cs typeface="Times New Roman"/>
                <a:sym typeface="Times New Roman"/>
              </a:rPr>
              <a:t>other systems.</a:t>
            </a:r>
            <a:endParaRPr b="0" i="0" sz="2600" u="none" cap="none" strike="noStrike">
              <a:solidFill>
                <a:srgbClr val="000000"/>
              </a:solidFill>
              <a:latin typeface="Times New Roman"/>
              <a:ea typeface="Times New Roman"/>
              <a:cs typeface="Times New Roman"/>
              <a:sym typeface="Times New Roman"/>
            </a:endParaRPr>
          </a:p>
          <a:p>
            <a:pPr indent="-393700" lvl="0" marL="457200" marR="5080" rtl="0" algn="l">
              <a:lnSpc>
                <a:spcPct val="108000"/>
              </a:lnSpc>
              <a:spcBef>
                <a:spcPts val="0"/>
              </a:spcBef>
              <a:spcAft>
                <a:spcPts val="0"/>
              </a:spcAft>
              <a:buClr>
                <a:srgbClr val="000000"/>
              </a:buClr>
              <a:buSzPts val="2600"/>
              <a:buFont typeface="Times New Roman"/>
              <a:buChar char="●"/>
            </a:pPr>
            <a:r>
              <a:rPr b="1" i="0" lang="en-US" sz="2600" u="none" cap="none" strike="noStrike">
                <a:solidFill>
                  <a:srgbClr val="000000"/>
                </a:solidFill>
                <a:latin typeface="Times New Roman"/>
                <a:ea typeface="Times New Roman"/>
                <a:cs typeface="Times New Roman"/>
                <a:sym typeface="Times New Roman"/>
              </a:rPr>
              <a:t>Multiple protocols </a:t>
            </a:r>
            <a:r>
              <a:rPr b="0" i="0" lang="en-US" sz="2600" u="none" cap="none" strike="noStrike">
                <a:solidFill>
                  <a:srgbClr val="000000"/>
                </a:solidFill>
                <a:latin typeface="Times New Roman"/>
                <a:ea typeface="Times New Roman"/>
                <a:cs typeface="Times New Roman"/>
                <a:sym typeface="Times New Roman"/>
              </a:rPr>
              <a:t>have been </a:t>
            </a:r>
            <a:r>
              <a:rPr b="1" i="0" lang="en-US" sz="2600" u="none" cap="none" strike="noStrike">
                <a:solidFill>
                  <a:srgbClr val="000000"/>
                </a:solidFill>
                <a:latin typeface="Times New Roman"/>
                <a:ea typeface="Times New Roman"/>
                <a:cs typeface="Times New Roman"/>
                <a:sym typeface="Times New Roman"/>
              </a:rPr>
              <a:t>created to solve </a:t>
            </a:r>
            <a:r>
              <a:rPr b="0" i="0" lang="en-US" sz="2600" u="none" cap="none" strike="noStrike">
                <a:solidFill>
                  <a:srgbClr val="000000"/>
                </a:solidFill>
                <a:latin typeface="Times New Roman"/>
                <a:ea typeface="Times New Roman"/>
                <a:cs typeface="Times New Roman"/>
                <a:sym typeface="Times New Roman"/>
              </a:rPr>
              <a:t>IoT data communication </a:t>
            </a:r>
            <a:r>
              <a:rPr b="1" i="0" lang="en-US" sz="2600" u="none" cap="none" strike="noStrike">
                <a:solidFill>
                  <a:srgbClr val="000000"/>
                </a:solidFill>
                <a:latin typeface="Times New Roman"/>
                <a:ea typeface="Times New Roman"/>
                <a:cs typeface="Times New Roman"/>
                <a:sym typeface="Times New Roman"/>
              </a:rPr>
              <a:t>problems.</a:t>
            </a:r>
            <a:endParaRPr b="0" i="0" sz="2600" u="none" cap="none" strike="noStrike">
              <a:solidFill>
                <a:srgbClr val="000000"/>
              </a:solidFill>
              <a:latin typeface="Times New Roman"/>
              <a:ea typeface="Times New Roman"/>
              <a:cs typeface="Times New Roman"/>
              <a:sym typeface="Times New Roman"/>
            </a:endParaRPr>
          </a:p>
          <a:p>
            <a:pPr indent="-406400" lvl="0" marL="457200" marR="12065"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some </a:t>
            </a:r>
            <a:r>
              <a:rPr b="1" i="0" lang="en-US" sz="2800" u="none" cap="none" strike="noStrike">
                <a:solidFill>
                  <a:schemeClr val="dk1"/>
                </a:solidFill>
                <a:latin typeface="Times New Roman"/>
                <a:ea typeface="Times New Roman"/>
                <a:cs typeface="Times New Roman"/>
                <a:sym typeface="Times New Roman"/>
              </a:rPr>
              <a:t>IoT implementers </a:t>
            </a:r>
            <a:r>
              <a:rPr b="0" i="0" lang="en-US" sz="2800" u="none" cap="none" strike="noStrike">
                <a:solidFill>
                  <a:schemeClr val="dk1"/>
                </a:solidFill>
                <a:latin typeface="Times New Roman"/>
                <a:ea typeface="Times New Roman"/>
                <a:cs typeface="Times New Roman"/>
                <a:sym typeface="Times New Roman"/>
              </a:rPr>
              <a:t>have suggested </a:t>
            </a:r>
            <a:r>
              <a:rPr b="1" i="0" lang="en-US" sz="2800" u="none" cap="none" strike="noStrike">
                <a:solidFill>
                  <a:schemeClr val="dk1"/>
                </a:solidFill>
                <a:latin typeface="Times New Roman"/>
                <a:ea typeface="Times New Roman"/>
                <a:cs typeface="Times New Roman"/>
                <a:sym typeface="Times New Roman"/>
              </a:rPr>
              <a:t>HTTP </a:t>
            </a:r>
            <a:r>
              <a:rPr b="0" i="0" lang="en-US" sz="2800" u="none" cap="none" strike="noStrike">
                <a:solidFill>
                  <a:schemeClr val="dk1"/>
                </a:solidFill>
                <a:latin typeface="Times New Roman"/>
                <a:ea typeface="Times New Roman"/>
                <a:cs typeface="Times New Roman"/>
                <a:sym typeface="Times New Roman"/>
              </a:rPr>
              <a:t>which has a </a:t>
            </a:r>
            <a:r>
              <a:rPr b="1" i="0" lang="en-US" sz="2800" u="none" cap="none" strike="noStrike">
                <a:solidFill>
                  <a:schemeClr val="dk1"/>
                </a:solidFill>
                <a:latin typeface="Times New Roman"/>
                <a:ea typeface="Times New Roman"/>
                <a:cs typeface="Times New Roman"/>
                <a:sym typeface="Times New Roman"/>
              </a:rPr>
              <a:t>client and server </a:t>
            </a:r>
            <a:r>
              <a:rPr b="0" i="0" lang="en-US" sz="2800" u="none" cap="none" strike="noStrike">
                <a:solidFill>
                  <a:schemeClr val="dk1"/>
                </a:solidFill>
                <a:latin typeface="Times New Roman"/>
                <a:ea typeface="Times New Roman"/>
                <a:cs typeface="Times New Roman"/>
                <a:sym typeface="Times New Roman"/>
              </a:rPr>
              <a:t>component.</a:t>
            </a:r>
            <a:endParaRPr b="0" i="0" sz="2800" u="none" cap="none" strike="noStrike">
              <a:solidFill>
                <a:schemeClr val="dk1"/>
              </a:solidFill>
              <a:latin typeface="Times New Roman"/>
              <a:ea typeface="Times New Roman"/>
              <a:cs typeface="Times New Roman"/>
              <a:sym typeface="Times New Roman"/>
            </a:endParaRPr>
          </a:p>
          <a:p>
            <a:pPr indent="-406400" lvl="0" marL="457200" marR="12065"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But HTTP is something of a fat protocol and was </a:t>
            </a:r>
            <a:r>
              <a:rPr b="1" i="0" lang="en-US" sz="2800" u="none" cap="none" strike="noStrike">
                <a:solidFill>
                  <a:schemeClr val="dk1"/>
                </a:solidFill>
                <a:latin typeface="Times New Roman"/>
                <a:ea typeface="Times New Roman"/>
                <a:cs typeface="Times New Roman"/>
                <a:sym typeface="Times New Roman"/>
              </a:rPr>
              <a:t>not designed  to  operate  in  </a:t>
            </a:r>
            <a:r>
              <a:rPr b="1" i="1" lang="en-US" sz="2800" u="none" cap="none" strike="noStrike">
                <a:solidFill>
                  <a:schemeClr val="dk1"/>
                </a:solidFill>
                <a:latin typeface="Times New Roman"/>
                <a:ea typeface="Times New Roman"/>
                <a:cs typeface="Times New Roman"/>
                <a:sym typeface="Times New Roman"/>
              </a:rPr>
              <a:t>constrained  environments </a:t>
            </a:r>
            <a:r>
              <a:rPr b="0" i="0" lang="en-US" sz="2800" u="none" cap="none" strike="noStrike">
                <a:solidFill>
                  <a:schemeClr val="dk1"/>
                </a:solidFill>
                <a:latin typeface="Times New Roman"/>
                <a:ea typeface="Times New Roman"/>
                <a:cs typeface="Times New Roman"/>
                <a:sym typeface="Times New Roman"/>
              </a:rPr>
              <a:t>with </a:t>
            </a:r>
            <a:r>
              <a:rPr b="1" i="0" lang="en-US" sz="2800" u="none" cap="none" strike="noStrike">
                <a:solidFill>
                  <a:schemeClr val="dk1"/>
                </a:solidFill>
                <a:latin typeface="Times New Roman"/>
                <a:ea typeface="Times New Roman"/>
                <a:cs typeface="Times New Roman"/>
                <a:sym typeface="Times New Roman"/>
              </a:rPr>
              <a:t>low memory, </a:t>
            </a:r>
            <a:r>
              <a:rPr b="1" i="0" lang="en-US" sz="2500" u="none" cap="none" strike="noStrike">
                <a:solidFill>
                  <a:schemeClr val="dk1"/>
                </a:solidFill>
                <a:latin typeface="Times New Roman"/>
                <a:ea typeface="Times New Roman"/>
                <a:cs typeface="Times New Roman"/>
                <a:sym typeface="Times New Roman"/>
              </a:rPr>
              <a:t>low power, low bandwidth, and a high rate of packet failure.</a:t>
            </a:r>
            <a:endParaRPr b="0" i="0" sz="2500" u="none" cap="none" strike="noStrike">
              <a:solidFill>
                <a:schemeClr val="dk1"/>
              </a:solidFill>
              <a:latin typeface="Times New Roman"/>
              <a:ea typeface="Times New Roman"/>
              <a:cs typeface="Times New Roman"/>
              <a:sym typeface="Times New Roman"/>
            </a:endParaRPr>
          </a:p>
          <a:p>
            <a:pPr indent="-274319" lvl="0" marL="286385" marR="12065" rtl="0" algn="l">
              <a:lnSpc>
                <a:spcPct val="100000"/>
              </a:lnSpc>
              <a:spcBef>
                <a:spcPts val="0"/>
              </a:spcBef>
              <a:spcAft>
                <a:spcPts val="0"/>
              </a:spcAft>
              <a:buClr>
                <a:srgbClr val="000000"/>
              </a:buClr>
              <a:buSzPts val="2600"/>
              <a:buFont typeface="Arial"/>
              <a:buNone/>
            </a:pPr>
            <a:r>
              <a:t/>
            </a:r>
            <a:endParaRPr b="1"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67f586cba5_0_2"/>
          <p:cNvSpPr txBox="1"/>
          <p:nvPr>
            <p:ph type="title"/>
          </p:nvPr>
        </p:nvSpPr>
        <p:spPr>
          <a:xfrm>
            <a:off x="187553" y="-559562"/>
            <a:ext cx="7657800" cy="1054500"/>
          </a:xfrm>
          <a:prstGeom prst="rect">
            <a:avLst/>
          </a:prstGeom>
          <a:noFill/>
          <a:ln>
            <a:noFill/>
          </a:ln>
        </p:spPr>
        <p:txBody>
          <a:bodyPr anchorCtr="0" anchor="t" bIns="0" lIns="0" spcFirstLastPara="1" rIns="0" wrap="square" tIns="586975">
            <a:spAutoFit/>
          </a:bodyPr>
          <a:lstStyle/>
          <a:p>
            <a:pPr indent="0" lvl="0" marL="208280" rtl="0" algn="l">
              <a:lnSpc>
                <a:spcPct val="100000"/>
              </a:lnSpc>
              <a:spcBef>
                <a:spcPts val="0"/>
              </a:spcBef>
              <a:spcAft>
                <a:spcPts val="0"/>
              </a:spcAft>
              <a:buSzPts val="1400"/>
              <a:buNone/>
            </a:pPr>
            <a:r>
              <a:rPr lang="en-US" cap="small"/>
              <a:t>IoT Network Management Sublayer</a:t>
            </a:r>
            <a:endParaRPr cap="small"/>
          </a:p>
        </p:txBody>
      </p:sp>
      <p:sp>
        <p:nvSpPr>
          <p:cNvPr id="237" name="Google Shape;237;g267f586cba5_0_2"/>
          <p:cNvSpPr txBox="1"/>
          <p:nvPr/>
        </p:nvSpPr>
        <p:spPr>
          <a:xfrm>
            <a:off x="187960" y="667385"/>
            <a:ext cx="8408100" cy="4259100"/>
          </a:xfrm>
          <a:prstGeom prst="rect">
            <a:avLst/>
          </a:prstGeom>
          <a:noFill/>
          <a:ln>
            <a:noFill/>
          </a:ln>
        </p:spPr>
        <p:txBody>
          <a:bodyPr anchorCtr="0" anchor="t" bIns="0" lIns="0" spcFirstLastPara="1" rIns="0" wrap="square" tIns="57775">
            <a:spAutoFit/>
          </a:bodyPr>
          <a:lstStyle/>
          <a:p>
            <a:pPr indent="-368300" lvl="0" marL="457200" marR="5080" rtl="0" algn="l">
              <a:lnSpc>
                <a:spcPct val="108000"/>
              </a:lnSpc>
              <a:spcBef>
                <a:spcPts val="0"/>
              </a:spcBef>
              <a:spcAft>
                <a:spcPts val="0"/>
              </a:spcAft>
              <a:buClr>
                <a:srgbClr val="000000"/>
              </a:buClr>
              <a:buSzPts val="2200"/>
              <a:buFont typeface="Times New Roman"/>
              <a:buChar char="●"/>
            </a:pPr>
            <a:r>
              <a:rPr b="1" i="0" lang="en-US" sz="2200" u="none" cap="none" strike="noStrike">
                <a:solidFill>
                  <a:srgbClr val="000000"/>
                </a:solidFill>
                <a:latin typeface="Times New Roman"/>
                <a:ea typeface="Times New Roman"/>
                <a:cs typeface="Times New Roman"/>
                <a:sym typeface="Times New Roman"/>
              </a:rPr>
              <a:t>IP,	TCP,</a:t>
            </a:r>
            <a:r>
              <a:rPr b="1" lang="en-US" sz="2200">
                <a:latin typeface="Times New Roman"/>
                <a:ea typeface="Times New Roman"/>
                <a:cs typeface="Times New Roman"/>
                <a:sym typeface="Times New Roman"/>
              </a:rPr>
              <a:t> </a:t>
            </a:r>
            <a:r>
              <a:rPr b="1" i="0" lang="en-US" sz="2200" u="none" cap="none" strike="noStrike">
                <a:solidFill>
                  <a:srgbClr val="000000"/>
                </a:solidFill>
                <a:latin typeface="Times New Roman"/>
                <a:ea typeface="Times New Roman"/>
                <a:cs typeface="Times New Roman"/>
                <a:sym typeface="Times New Roman"/>
              </a:rPr>
              <a:t>and</a:t>
            </a:r>
            <a:r>
              <a:rPr b="1" lang="en-US" sz="2200">
                <a:latin typeface="Times New Roman"/>
                <a:ea typeface="Times New Roman"/>
                <a:cs typeface="Times New Roman"/>
                <a:sym typeface="Times New Roman"/>
              </a:rPr>
              <a:t> </a:t>
            </a:r>
            <a:r>
              <a:rPr b="1" i="0" lang="en-US" sz="2200" u="none" cap="none" strike="noStrike">
                <a:solidFill>
                  <a:srgbClr val="000000"/>
                </a:solidFill>
                <a:latin typeface="Times New Roman"/>
                <a:ea typeface="Times New Roman"/>
                <a:cs typeface="Times New Roman"/>
                <a:sym typeface="Times New Roman"/>
              </a:rPr>
              <a:t>UDP</a:t>
            </a:r>
            <a:r>
              <a:rPr b="1" lang="en-US" sz="2200">
                <a:latin typeface="Times New Roman"/>
                <a:ea typeface="Times New Roman"/>
                <a:cs typeface="Times New Roman"/>
                <a:sym typeface="Times New Roman"/>
              </a:rPr>
              <a:t> </a:t>
            </a:r>
            <a:r>
              <a:rPr b="0" i="0" lang="en-US" sz="2200" u="none" cap="none" strike="noStrike">
                <a:solidFill>
                  <a:srgbClr val="000000"/>
                </a:solidFill>
                <a:latin typeface="Times New Roman"/>
                <a:ea typeface="Times New Roman"/>
                <a:cs typeface="Times New Roman"/>
                <a:sym typeface="Times New Roman"/>
              </a:rPr>
              <a:t>bring connectivity</a:t>
            </a:r>
            <a:r>
              <a:rPr lang="en-US" sz="2200">
                <a:latin typeface="Times New Roman"/>
                <a:ea typeface="Times New Roman"/>
                <a:cs typeface="Times New Roman"/>
                <a:sym typeface="Times New Roman"/>
              </a:rPr>
              <a:t> </a:t>
            </a:r>
            <a:r>
              <a:rPr b="0" i="0" lang="en-US" sz="2200" u="none" cap="none" strike="noStrike">
                <a:solidFill>
                  <a:srgbClr val="000000"/>
                </a:solidFill>
                <a:latin typeface="Times New Roman"/>
                <a:ea typeface="Times New Roman"/>
                <a:cs typeface="Times New Roman"/>
                <a:sym typeface="Times New Roman"/>
              </a:rPr>
              <a:t>to IoT  networks.</a:t>
            </a:r>
            <a:endParaRPr b="0" i="0" sz="2200" u="none" cap="none" strike="noStrike">
              <a:solidFill>
                <a:srgbClr val="000000"/>
              </a:solidFill>
              <a:latin typeface="Times New Roman"/>
              <a:ea typeface="Times New Roman"/>
              <a:cs typeface="Times New Roman"/>
              <a:sym typeface="Times New Roman"/>
            </a:endParaRPr>
          </a:p>
          <a:p>
            <a:pPr indent="0" lvl="0" marL="457200" marR="5080" rtl="0" algn="l">
              <a:lnSpc>
                <a:spcPct val="108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68300" lvl="0" marL="457200" marR="5715" rtl="0" algn="just">
              <a:lnSpc>
                <a:spcPct val="90000"/>
              </a:lnSpc>
              <a:spcBef>
                <a:spcPts val="0"/>
              </a:spcBef>
              <a:spcAft>
                <a:spcPts val="0"/>
              </a:spcAft>
              <a:buClr>
                <a:srgbClr val="000000"/>
              </a:buClr>
              <a:buSzPts val="2200"/>
              <a:buFont typeface="Times New Roman"/>
              <a:buChar char="●"/>
            </a:pPr>
            <a:r>
              <a:rPr b="1" i="0" lang="en-US" sz="2200" u="none" cap="none" strike="noStrike">
                <a:solidFill>
                  <a:srgbClr val="000000"/>
                </a:solidFill>
                <a:latin typeface="Times New Roman"/>
                <a:ea typeface="Times New Roman"/>
                <a:cs typeface="Times New Roman"/>
                <a:sym typeface="Times New Roman"/>
              </a:rPr>
              <a:t>Upper-layer protocols </a:t>
            </a:r>
            <a:r>
              <a:rPr b="0" i="0" lang="en-US" sz="2200" u="none" cap="none" strike="noStrike">
                <a:solidFill>
                  <a:srgbClr val="000000"/>
                </a:solidFill>
                <a:latin typeface="Times New Roman"/>
                <a:ea typeface="Times New Roman"/>
                <a:cs typeface="Times New Roman"/>
                <a:sym typeface="Times New Roman"/>
              </a:rPr>
              <a:t>need to take care of </a:t>
            </a:r>
            <a:r>
              <a:rPr b="1" i="0" lang="en-US" sz="2200" u="none" cap="none" strike="noStrike">
                <a:solidFill>
                  <a:srgbClr val="000000"/>
                </a:solidFill>
                <a:latin typeface="Times New Roman"/>
                <a:ea typeface="Times New Roman"/>
                <a:cs typeface="Times New Roman"/>
                <a:sym typeface="Times New Roman"/>
              </a:rPr>
              <a:t>data transmission </a:t>
            </a:r>
            <a:r>
              <a:rPr b="0" i="0" lang="en-US" sz="2200" u="none" cap="none" strike="noStrike">
                <a:solidFill>
                  <a:srgbClr val="000000"/>
                </a:solidFill>
                <a:latin typeface="Times New Roman"/>
                <a:ea typeface="Times New Roman"/>
                <a:cs typeface="Times New Roman"/>
                <a:sym typeface="Times New Roman"/>
              </a:rPr>
              <a:t>between the </a:t>
            </a:r>
            <a:r>
              <a:rPr b="1" i="0" lang="en-US" sz="2200" u="none" cap="none" strike="noStrike">
                <a:solidFill>
                  <a:srgbClr val="000000"/>
                </a:solidFill>
                <a:latin typeface="Times New Roman"/>
                <a:ea typeface="Times New Roman"/>
                <a:cs typeface="Times New Roman"/>
                <a:sym typeface="Times New Roman"/>
              </a:rPr>
              <a:t>smart objects </a:t>
            </a:r>
            <a:r>
              <a:rPr b="0" i="0" lang="en-US" sz="2200" u="none" cap="none" strike="noStrike">
                <a:solidFill>
                  <a:srgbClr val="000000"/>
                </a:solidFill>
                <a:latin typeface="Times New Roman"/>
                <a:ea typeface="Times New Roman"/>
                <a:cs typeface="Times New Roman"/>
                <a:sym typeface="Times New Roman"/>
              </a:rPr>
              <a:t>and </a:t>
            </a:r>
            <a:r>
              <a:rPr b="1" i="0" lang="en-US" sz="2200" u="none" cap="none" strike="noStrike">
                <a:solidFill>
                  <a:srgbClr val="000000"/>
                </a:solidFill>
                <a:latin typeface="Times New Roman"/>
                <a:ea typeface="Times New Roman"/>
                <a:cs typeface="Times New Roman"/>
                <a:sym typeface="Times New Roman"/>
              </a:rPr>
              <a:t>other systems.</a:t>
            </a:r>
            <a:endParaRPr b="1" i="0" sz="2200" u="none" cap="none" strike="noStrike">
              <a:solidFill>
                <a:srgbClr val="000000"/>
              </a:solidFill>
              <a:latin typeface="Times New Roman"/>
              <a:ea typeface="Times New Roman"/>
              <a:cs typeface="Times New Roman"/>
              <a:sym typeface="Times New Roman"/>
            </a:endParaRPr>
          </a:p>
          <a:p>
            <a:pPr indent="0" lvl="0" marL="457200" marR="5715" rtl="0" algn="just">
              <a:lnSpc>
                <a:spcPct val="90000"/>
              </a:lnSpc>
              <a:spcBef>
                <a:spcPts val="0"/>
              </a:spcBef>
              <a:spcAft>
                <a:spcPts val="0"/>
              </a:spcAft>
              <a:buClr>
                <a:srgbClr val="000000"/>
              </a:buClr>
              <a:buSzPts val="2200"/>
              <a:buFont typeface="Arial"/>
              <a:buNone/>
            </a:pPr>
            <a:r>
              <a:t/>
            </a:r>
            <a:endParaRPr b="1" i="0" sz="2200" u="none" cap="none" strike="noStrike">
              <a:solidFill>
                <a:srgbClr val="000000"/>
              </a:solidFill>
              <a:latin typeface="Times New Roman"/>
              <a:ea typeface="Times New Roman"/>
              <a:cs typeface="Times New Roman"/>
              <a:sym typeface="Times New Roman"/>
            </a:endParaRPr>
          </a:p>
          <a:p>
            <a:pPr indent="-381000" lvl="0" marL="457200" marR="12065"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In IOT, nodes and networks are constrained . So features of the network like BW,frequency, processing power etc. need to be managed.</a:t>
            </a:r>
            <a:endParaRPr b="0" i="0" sz="2400" u="none" cap="none" strike="noStrike">
              <a:solidFill>
                <a:schemeClr val="dk1"/>
              </a:solidFill>
              <a:latin typeface="Times New Roman"/>
              <a:ea typeface="Times New Roman"/>
              <a:cs typeface="Times New Roman"/>
              <a:sym typeface="Times New Roman"/>
            </a:endParaRPr>
          </a:p>
          <a:p>
            <a:pPr indent="0" lvl="0" marL="457200" marR="12065"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81000" lvl="0" marL="457200" marR="12065"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Additional  protocols like MQTT,COAP etc. must be in place to allow head end applications to exchange the data.</a:t>
            </a:r>
            <a:endParaRPr b="0" i="0" sz="2400" u="none" cap="none" strike="noStrike">
              <a:solidFill>
                <a:schemeClr val="dk1"/>
              </a:solidFill>
              <a:latin typeface="Times New Roman"/>
              <a:ea typeface="Times New Roman"/>
              <a:cs typeface="Times New Roman"/>
              <a:sym typeface="Times New Roman"/>
            </a:endParaRPr>
          </a:p>
          <a:p>
            <a:pPr indent="-274319" lvl="0" marL="286385" marR="12065"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1" name="Shape 241"/>
        <p:cNvGrpSpPr/>
        <p:nvPr/>
      </p:nvGrpSpPr>
      <p:grpSpPr>
        <a:xfrm>
          <a:off x="0" y="0"/>
          <a:ext cx="0" cy="0"/>
          <a:chOff x="0" y="0"/>
          <a:chExt cx="0" cy="0"/>
        </a:xfrm>
      </p:grpSpPr>
      <p:sp>
        <p:nvSpPr>
          <p:cNvPr id="242" name="Google Shape;242;p71"/>
          <p:cNvSpPr txBox="1"/>
          <p:nvPr/>
        </p:nvSpPr>
        <p:spPr>
          <a:xfrm>
            <a:off x="254875" y="191150"/>
            <a:ext cx="8467800" cy="6891900"/>
          </a:xfrm>
          <a:prstGeom prst="rect">
            <a:avLst/>
          </a:prstGeom>
          <a:noFill/>
          <a:ln>
            <a:noFill/>
          </a:ln>
        </p:spPr>
        <p:txBody>
          <a:bodyPr anchorCtr="0" anchor="t" bIns="0" lIns="0" spcFirstLastPara="1" rIns="0" wrap="square" tIns="13325">
            <a:spAutoFit/>
          </a:bodyPr>
          <a:lstStyle/>
          <a:p>
            <a:pPr indent="-332740" lvl="0" marL="354330" marR="5080" rtl="0" algn="just">
              <a:lnSpc>
                <a:spcPct val="100000"/>
              </a:lnSpc>
              <a:spcBef>
                <a:spcPts val="0"/>
              </a:spcBef>
              <a:spcAft>
                <a:spcPts val="0"/>
              </a:spcAft>
              <a:buClr>
                <a:srgbClr val="FD8537"/>
              </a:buClr>
              <a:buSzPts val="2400"/>
              <a:buFont typeface="Courier New"/>
              <a:buChar char="●"/>
            </a:pPr>
            <a:r>
              <a:rPr b="0" i="0" lang="en-US" sz="2400" u="none" cap="none" strike="noStrike">
                <a:solidFill>
                  <a:srgbClr val="000000"/>
                </a:solidFill>
                <a:latin typeface="Times New Roman"/>
                <a:ea typeface="Times New Roman"/>
                <a:cs typeface="Times New Roman"/>
                <a:sym typeface="Times New Roman"/>
              </a:rPr>
              <a:t>Despite  these  limitations,  </a:t>
            </a:r>
            <a:r>
              <a:rPr b="1" i="0" lang="en-US" sz="2400" u="none" cap="none" strike="noStrike">
                <a:solidFill>
                  <a:srgbClr val="000000"/>
                </a:solidFill>
                <a:latin typeface="Times New Roman"/>
                <a:ea typeface="Times New Roman"/>
                <a:cs typeface="Times New Roman"/>
                <a:sym typeface="Times New Roman"/>
              </a:rPr>
              <a:t>other  web- derived </a:t>
            </a:r>
            <a:r>
              <a:rPr b="0" i="0" lang="en-US" sz="2400" u="none" cap="none" strike="noStrike">
                <a:solidFill>
                  <a:srgbClr val="000000"/>
                </a:solidFill>
                <a:latin typeface="Times New Roman"/>
                <a:ea typeface="Times New Roman"/>
                <a:cs typeface="Times New Roman"/>
                <a:sym typeface="Times New Roman"/>
              </a:rPr>
              <a:t>protocols have been suggested for the IoT space.</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FD8537"/>
              </a:buClr>
              <a:buSzPts val="4650"/>
              <a:buFont typeface="Courier New"/>
              <a:buNone/>
            </a:pPr>
            <a:r>
              <a:t/>
            </a:r>
            <a:endParaRPr b="0" i="0" sz="2400" u="none" cap="none" strike="noStrike">
              <a:solidFill>
                <a:srgbClr val="000000"/>
              </a:solidFill>
              <a:latin typeface="Times New Roman"/>
              <a:ea typeface="Times New Roman"/>
              <a:cs typeface="Times New Roman"/>
              <a:sym typeface="Times New Roman"/>
            </a:endParaRPr>
          </a:p>
          <a:p>
            <a:pPr indent="-332740" lvl="0" marL="354965" marR="0" rtl="0" algn="l">
              <a:lnSpc>
                <a:spcPct val="100000"/>
              </a:lnSpc>
              <a:spcBef>
                <a:spcPts val="0"/>
              </a:spcBef>
              <a:spcAft>
                <a:spcPts val="0"/>
              </a:spcAft>
              <a:buClr>
                <a:srgbClr val="FD8537"/>
              </a:buClr>
              <a:buSzPts val="2400"/>
              <a:buFont typeface="Courier New"/>
              <a:buChar char="●"/>
            </a:pPr>
            <a:r>
              <a:rPr b="0" i="0" lang="en-US" sz="2400" u="none" cap="none" strike="noStrike">
                <a:solidFill>
                  <a:srgbClr val="000000"/>
                </a:solidFill>
                <a:latin typeface="Times New Roman"/>
                <a:ea typeface="Times New Roman"/>
                <a:cs typeface="Times New Roman"/>
                <a:sym typeface="Times New Roman"/>
              </a:rPr>
              <a:t>One example is </a:t>
            </a:r>
            <a:r>
              <a:rPr b="1" i="0" lang="en-US" sz="2400" u="none" cap="none" strike="noStrike">
                <a:solidFill>
                  <a:srgbClr val="000000"/>
                </a:solidFill>
                <a:latin typeface="Times New Roman"/>
                <a:ea typeface="Times New Roman"/>
                <a:cs typeface="Times New Roman"/>
                <a:sym typeface="Times New Roman"/>
              </a:rPr>
              <a:t>WebSocket.</a:t>
            </a:r>
            <a:endParaRPr b="1" i="0" sz="2400" u="none" cap="none" strike="noStrike">
              <a:solidFill>
                <a:srgbClr val="000000"/>
              </a:solidFill>
              <a:latin typeface="Times New Roman"/>
              <a:ea typeface="Times New Roman"/>
              <a:cs typeface="Times New Roman"/>
              <a:sym typeface="Times New Roman"/>
            </a:endParaRPr>
          </a:p>
          <a:p>
            <a:pPr indent="-332740" lvl="0" marL="354965"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WebSocket is part of the </a:t>
            </a:r>
            <a:r>
              <a:rPr b="1" i="0" lang="en-US" sz="2400" u="none" cap="none" strike="noStrike">
                <a:solidFill>
                  <a:srgbClr val="000000"/>
                </a:solidFill>
                <a:latin typeface="Times New Roman"/>
                <a:ea typeface="Times New Roman"/>
                <a:cs typeface="Times New Roman"/>
                <a:sym typeface="Times New Roman"/>
              </a:rPr>
              <a:t>HTML5 specification</a:t>
            </a:r>
            <a:r>
              <a:rPr b="0" i="0" lang="en-US" sz="2400" u="none" cap="none" strike="noStrike">
                <a:solidFill>
                  <a:srgbClr val="000000"/>
                </a:solidFill>
                <a:latin typeface="Times New Roman"/>
                <a:ea typeface="Times New Roman"/>
                <a:cs typeface="Times New Roman"/>
                <a:sym typeface="Times New Roman"/>
              </a:rPr>
              <a:t>, and 	provides  a  </a:t>
            </a:r>
            <a:r>
              <a:rPr b="1" i="0" lang="en-US" sz="2400" u="none" cap="none" strike="noStrike">
                <a:solidFill>
                  <a:srgbClr val="000000"/>
                </a:solidFill>
                <a:latin typeface="Times New Roman"/>
                <a:ea typeface="Times New Roman"/>
                <a:cs typeface="Times New Roman"/>
                <a:sym typeface="Times New Roman"/>
              </a:rPr>
              <a:t>simple  bidirectional  connection  </a:t>
            </a:r>
            <a:r>
              <a:rPr b="0" i="0" lang="en-US" sz="2400" u="none" cap="none" strike="noStrike">
                <a:solidFill>
                  <a:srgbClr val="000000"/>
                </a:solidFill>
                <a:latin typeface="Times New Roman"/>
                <a:ea typeface="Times New Roman"/>
                <a:cs typeface="Times New Roman"/>
                <a:sym typeface="Times New Roman"/>
              </a:rPr>
              <a:t>over  a </a:t>
            </a:r>
            <a:r>
              <a:rPr b="1" i="0" lang="en-US" sz="2400" u="none" cap="none" strike="noStrike">
                <a:solidFill>
                  <a:srgbClr val="000000"/>
                </a:solidFill>
                <a:latin typeface="Times New Roman"/>
                <a:ea typeface="Times New Roman"/>
                <a:cs typeface="Times New Roman"/>
                <a:sym typeface="Times New Roman"/>
              </a:rPr>
              <a:t>single connection</a:t>
            </a:r>
            <a:endParaRPr b="1" i="0" sz="2400" u="none" cap="none" strike="noStrike">
              <a:solidFill>
                <a:srgbClr val="000000"/>
              </a:solidFill>
              <a:latin typeface="Times New Roman"/>
              <a:ea typeface="Times New Roman"/>
              <a:cs typeface="Times New Roman"/>
              <a:sym typeface="Times New Roman"/>
            </a:endParaRPr>
          </a:p>
          <a:p>
            <a:pPr indent="-342900" lvl="0" marL="342900" marR="508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WebSocket </a:t>
            </a:r>
            <a:r>
              <a:rPr b="0" i="0" lang="en-US" sz="2400" u="none" cap="none" strike="noStrike">
                <a:solidFill>
                  <a:schemeClr val="dk1"/>
                </a:solidFill>
                <a:latin typeface="Times New Roman"/>
                <a:ea typeface="Times New Roman"/>
                <a:cs typeface="Times New Roman"/>
                <a:sym typeface="Times New Roman"/>
              </a:rPr>
              <a:t>is often combined with other protocols, such as  </a:t>
            </a:r>
            <a:r>
              <a:rPr b="1" i="0" lang="en-US" sz="2400" u="none" cap="none" strike="noStrike">
                <a:solidFill>
                  <a:schemeClr val="dk1"/>
                </a:solidFill>
                <a:latin typeface="Times New Roman"/>
                <a:ea typeface="Times New Roman"/>
                <a:cs typeface="Times New Roman"/>
                <a:sym typeface="Times New Roman"/>
              </a:rPr>
              <a:t>MQTT  </a:t>
            </a:r>
            <a:r>
              <a:rPr b="0" i="0" lang="en-US" sz="2400" u="none" cap="none" strike="noStrike">
                <a:solidFill>
                  <a:schemeClr val="dk1"/>
                </a:solidFill>
                <a:latin typeface="Times New Roman"/>
                <a:ea typeface="Times New Roman"/>
                <a:cs typeface="Times New Roman"/>
                <a:sym typeface="Times New Roman"/>
              </a:rPr>
              <a:t>to  handle  the  </a:t>
            </a:r>
            <a:r>
              <a:rPr b="1" i="0" lang="en-US" sz="2400" u="none" cap="none" strike="noStrike">
                <a:solidFill>
                  <a:schemeClr val="dk1"/>
                </a:solidFill>
                <a:latin typeface="Times New Roman"/>
                <a:ea typeface="Times New Roman"/>
                <a:cs typeface="Times New Roman"/>
                <a:sym typeface="Times New Roman"/>
              </a:rPr>
              <a:t>IoT-specific  </a:t>
            </a:r>
            <a:r>
              <a:rPr b="0" i="0" lang="en-US" sz="2400" u="none" cap="none" strike="noStrike">
                <a:solidFill>
                  <a:schemeClr val="dk1"/>
                </a:solidFill>
                <a:latin typeface="Times New Roman"/>
                <a:ea typeface="Times New Roman"/>
                <a:cs typeface="Times New Roman"/>
                <a:sym typeface="Times New Roman"/>
              </a:rPr>
              <a:t>part  of  the communication.</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000000"/>
              </a:buClr>
              <a:buSzPts val="3500"/>
              <a:buFont typeface="Arial"/>
              <a:buNone/>
            </a:pPr>
            <a:r>
              <a:t/>
            </a:r>
            <a:endParaRPr b="0" i="0" sz="3500" u="none" cap="none" strike="noStrike">
              <a:solidFill>
                <a:schemeClr val="dk1"/>
              </a:solidFill>
              <a:latin typeface="Times New Roman"/>
              <a:ea typeface="Times New Roman"/>
              <a:cs typeface="Times New Roman"/>
              <a:sym typeface="Times New Roman"/>
            </a:endParaRPr>
          </a:p>
          <a:p>
            <a:pPr indent="-806450" lvl="1" marL="914400" marR="7620" rtl="0" algn="just">
              <a:lnSpc>
                <a:spcPct val="100000"/>
              </a:lnSpc>
              <a:spcBef>
                <a:spcPts val="0"/>
              </a:spcBef>
              <a:spcAft>
                <a:spcPts val="0"/>
              </a:spcAft>
              <a:buClr>
                <a:srgbClr val="FD8537"/>
              </a:buClr>
              <a:buSzPts val="1900"/>
              <a:buFont typeface="Noto Sans Symbols"/>
              <a:buChar char="○"/>
            </a:pPr>
            <a:r>
              <a:rPr b="0" i="0" lang="en-US" sz="2400" u="none" cap="none" strike="noStrike">
                <a:solidFill>
                  <a:schemeClr val="dk1"/>
                </a:solidFill>
                <a:latin typeface="Times New Roman"/>
                <a:ea typeface="Times New Roman"/>
                <a:cs typeface="Times New Roman"/>
                <a:sym typeface="Times New Roman"/>
              </a:rPr>
              <a:t>With  the  same  logic  of  reusing  well-known  methods, Extensible  Messaging  and  Presence  Protocol  </a:t>
            </a:r>
            <a:r>
              <a:rPr b="1" i="0" lang="en-US" sz="2400" u="none" cap="none" strike="noStrike">
                <a:solidFill>
                  <a:schemeClr val="dk1"/>
                </a:solidFill>
                <a:latin typeface="Times New Roman"/>
                <a:ea typeface="Times New Roman"/>
                <a:cs typeface="Times New Roman"/>
                <a:sym typeface="Times New Roman"/>
              </a:rPr>
              <a:t>(XMPP) </a:t>
            </a:r>
            <a:r>
              <a:rPr b="0" i="0" lang="en-US" sz="2400" u="none" cap="none" strike="noStrike">
                <a:solidFill>
                  <a:schemeClr val="dk1"/>
                </a:solidFill>
                <a:latin typeface="Times New Roman"/>
                <a:ea typeface="Times New Roman"/>
                <a:cs typeface="Times New Roman"/>
                <a:sym typeface="Times New Roman"/>
              </a:rPr>
              <a:t>was created.</a:t>
            </a:r>
            <a:endParaRPr b="0" i="0" sz="2400" u="none" cap="none" strike="noStrike">
              <a:solidFill>
                <a:schemeClr val="dk1"/>
              </a:solidFill>
              <a:latin typeface="Times New Roman"/>
              <a:ea typeface="Times New Roman"/>
              <a:cs typeface="Times New Roman"/>
              <a:sym typeface="Times New Roman"/>
            </a:endParaRPr>
          </a:p>
          <a:p>
            <a:pPr indent="-806450" lvl="1" marL="914400" marR="0" rtl="0" algn="l">
              <a:lnSpc>
                <a:spcPct val="100000"/>
              </a:lnSpc>
              <a:spcBef>
                <a:spcPts val="0"/>
              </a:spcBef>
              <a:spcAft>
                <a:spcPts val="0"/>
              </a:spcAft>
              <a:buClr>
                <a:srgbClr val="FD8537"/>
              </a:buClr>
              <a:buSzPts val="1900"/>
              <a:buFont typeface="Noto Sans Symbols"/>
              <a:buChar char="○"/>
            </a:pPr>
            <a:r>
              <a:rPr b="0" i="0" lang="en-US" sz="2400" u="none" cap="none" strike="noStrike">
                <a:solidFill>
                  <a:schemeClr val="dk1"/>
                </a:solidFill>
                <a:latin typeface="Times New Roman"/>
                <a:ea typeface="Times New Roman"/>
                <a:cs typeface="Times New Roman"/>
                <a:sym typeface="Times New Roman"/>
              </a:rPr>
              <a:t>XMPP is based on instant messaging and presence. </a:t>
            </a:r>
            <a:endParaRPr b="0" i="0" sz="2400" u="none" cap="none" strike="noStrike">
              <a:solidFill>
                <a:schemeClr val="dk1"/>
              </a:solidFill>
              <a:latin typeface="Times New Roman"/>
              <a:ea typeface="Times New Roman"/>
              <a:cs typeface="Times New Roman"/>
              <a:sym typeface="Times New Roman"/>
            </a:endParaRPr>
          </a:p>
          <a:p>
            <a:pPr indent="-777875" lvl="1" marL="914400" marR="6350" rtl="0" algn="just">
              <a:lnSpc>
                <a:spcPct val="100000"/>
              </a:lnSpc>
              <a:spcBef>
                <a:spcPts val="0"/>
              </a:spcBef>
              <a:spcAft>
                <a:spcPts val="0"/>
              </a:spcAft>
              <a:buClr>
                <a:srgbClr val="DF752E"/>
              </a:buClr>
              <a:buSzPts val="1450"/>
              <a:buFont typeface="Noto Sans Symbols"/>
              <a:buChar char="○"/>
            </a:pPr>
            <a:r>
              <a:rPr b="0" i="0" lang="en-US" sz="2400" u="none" cap="none" strike="noStrike">
                <a:solidFill>
                  <a:schemeClr val="dk1"/>
                </a:solidFill>
                <a:latin typeface="Times New Roman"/>
                <a:ea typeface="Times New Roman"/>
                <a:cs typeface="Times New Roman"/>
                <a:sym typeface="Times New Roman"/>
              </a:rPr>
              <a:t>It allows the exchange of data between two or more systems  and  supports  presence  and  contact  list maintenance</a:t>
            </a:r>
            <a:endParaRPr b="0" i="0" sz="2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2750"/>
              <a:buFont typeface="Arial"/>
              <a:buNone/>
            </a:pPr>
            <a:r>
              <a:t/>
            </a:r>
            <a:endParaRPr b="0" i="0" sz="2750" u="none" cap="none" strike="noStrike">
              <a:solidFill>
                <a:schemeClr val="dk1"/>
              </a:solidFill>
              <a:latin typeface="Times New Roman"/>
              <a:ea typeface="Times New Roman"/>
              <a:cs typeface="Times New Roman"/>
              <a:sym typeface="Times New Roman"/>
            </a:endParaRPr>
          </a:p>
          <a:p>
            <a:pPr indent="-552450" lvl="1" marL="628650" marR="6350" rtl="0" algn="just">
              <a:lnSpc>
                <a:spcPct val="100000"/>
              </a:lnSpc>
              <a:spcBef>
                <a:spcPts val="0"/>
              </a:spcBef>
              <a:spcAft>
                <a:spcPts val="0"/>
              </a:spcAft>
              <a:buClr>
                <a:srgbClr val="000000"/>
              </a:buClr>
              <a:buSzPts val="2400"/>
              <a:buFont typeface="Times New Roman"/>
              <a:buChar char="○"/>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73"/>
          <p:cNvSpPr txBox="1"/>
          <p:nvPr/>
        </p:nvSpPr>
        <p:spPr>
          <a:xfrm>
            <a:off x="355549" y="182625"/>
            <a:ext cx="8142600" cy="4787100"/>
          </a:xfrm>
          <a:prstGeom prst="rect">
            <a:avLst/>
          </a:prstGeom>
          <a:noFill/>
          <a:ln>
            <a:noFill/>
          </a:ln>
        </p:spPr>
        <p:txBody>
          <a:bodyPr anchorCtr="0" anchor="t" bIns="0" lIns="0" spcFirstLastPara="1" rIns="0" wrap="square" tIns="12700">
            <a:spAutoFit/>
          </a:bodyPr>
          <a:lstStyle/>
          <a:p>
            <a:pPr indent="0" lvl="0" marL="457200" marR="7620" rtl="0" algn="just">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 Constrained Application Protocol (CoAP).</a:t>
            </a:r>
            <a:endParaRPr b="1" i="0" sz="2400" u="none" cap="none" strike="noStrike">
              <a:solidFill>
                <a:srgbClr val="000000"/>
              </a:solidFill>
              <a:latin typeface="Times New Roman"/>
              <a:ea typeface="Times New Roman"/>
              <a:cs typeface="Times New Roman"/>
              <a:sym typeface="Times New Roman"/>
            </a:endParaRPr>
          </a:p>
          <a:p>
            <a:pPr indent="0" lvl="0" marL="457200" marR="762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55600" marR="7620" rtl="0" algn="just">
              <a:lnSpc>
                <a:spcPct val="100000"/>
              </a:lnSpc>
              <a:spcBef>
                <a:spcPts val="0"/>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CoAP uses some methods similar to those of HTTP (such as Get, Post, Put, and Delete) </a:t>
            </a:r>
            <a:r>
              <a:rPr b="1" i="0" lang="en-US" sz="2400" u="none" cap="none" strike="noStrike">
                <a:solidFill>
                  <a:srgbClr val="000000"/>
                </a:solidFill>
                <a:latin typeface="Times New Roman"/>
                <a:ea typeface="Times New Roman"/>
                <a:cs typeface="Times New Roman"/>
                <a:sym typeface="Times New Roman"/>
              </a:rPr>
              <a:t>but implements a shorter list</a:t>
            </a:r>
            <a:r>
              <a:rPr b="0" i="0" lang="en-US" sz="2400" u="none" cap="none" strike="noStrike">
                <a:solidFill>
                  <a:srgbClr val="000000"/>
                </a:solidFill>
                <a:latin typeface="Times New Roman"/>
                <a:ea typeface="Times New Roman"/>
                <a:cs typeface="Times New Roman"/>
                <a:sym typeface="Times New Roman"/>
              </a:rPr>
              <a:t>, thus limiting the size of the header.</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D8537"/>
              </a:buClr>
              <a:buSzPts val="3500"/>
              <a:buFont typeface="Noto Sans Symbols"/>
              <a:buNone/>
            </a:pPr>
            <a:r>
              <a:t/>
            </a:r>
            <a:endParaRPr b="0" i="0" sz="3500" u="none" cap="none" strike="noStrike">
              <a:solidFill>
                <a:srgbClr val="000000"/>
              </a:solidFill>
              <a:latin typeface="Times New Roman"/>
              <a:ea typeface="Times New Roman"/>
              <a:cs typeface="Times New Roman"/>
              <a:sym typeface="Times New Roman"/>
            </a:endParaRPr>
          </a:p>
          <a:p>
            <a:pPr indent="-342900" lvl="0" marL="355600" marR="5080" rtl="0" algn="just">
              <a:lnSpc>
                <a:spcPct val="100000"/>
              </a:lnSpc>
              <a:spcBef>
                <a:spcPts val="5"/>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CoAP also runs on </a:t>
            </a:r>
            <a:r>
              <a:rPr b="1" i="0" lang="en-US" sz="2400" u="none" cap="none" strike="noStrike">
                <a:solidFill>
                  <a:srgbClr val="000000"/>
                </a:solidFill>
                <a:latin typeface="Times New Roman"/>
                <a:ea typeface="Times New Roman"/>
                <a:cs typeface="Times New Roman"/>
                <a:sym typeface="Times New Roman"/>
              </a:rPr>
              <a:t>UDP </a:t>
            </a:r>
            <a:r>
              <a:rPr b="0" i="0" lang="en-US" sz="2400" u="none" cap="none" strike="noStrike">
                <a:solidFill>
                  <a:srgbClr val="000000"/>
                </a:solidFill>
                <a:latin typeface="Times New Roman"/>
                <a:ea typeface="Times New Roman"/>
                <a:cs typeface="Times New Roman"/>
                <a:sym typeface="Times New Roman"/>
              </a:rPr>
              <a:t>(whereas HTTP typically uses TCP). CoAP also adds a feature that is lacking in HTTP and very useful for IoT.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D8537"/>
              </a:buClr>
              <a:buSzPts val="3500"/>
              <a:buFont typeface="Noto Sans Symbols"/>
              <a:buNone/>
            </a:pPr>
            <a:r>
              <a:t/>
            </a:r>
            <a:endParaRPr b="0" i="0" sz="3500" u="none" cap="none" strike="noStrike">
              <a:solidFill>
                <a:srgbClr val="000000"/>
              </a:solidFill>
              <a:latin typeface="Times New Roman"/>
              <a:ea typeface="Times New Roman"/>
              <a:cs typeface="Times New Roman"/>
              <a:sym typeface="Times New Roman"/>
            </a:endParaRPr>
          </a:p>
          <a:p>
            <a:pPr indent="-342900" lvl="0" marL="355600" marR="6350" rtl="0" algn="just">
              <a:lnSpc>
                <a:spcPct val="100000"/>
              </a:lnSpc>
              <a:spcBef>
                <a:spcPts val="5"/>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Another common IoT protocol utilized in these middle to upper layers is </a:t>
            </a:r>
            <a:r>
              <a:rPr b="1" i="0" lang="en-US" sz="2400" u="none" cap="none" strike="noStrike">
                <a:solidFill>
                  <a:srgbClr val="000000"/>
                </a:solidFill>
                <a:latin typeface="Times New Roman"/>
                <a:ea typeface="Times New Roman"/>
                <a:cs typeface="Times New Roman"/>
                <a:sym typeface="Times New Roman"/>
              </a:rPr>
              <a:t>Message Queue Telemetry Transport </a:t>
            </a:r>
            <a:r>
              <a:rPr b="0" i="0" lang="en-US" sz="2400" u="none" cap="none" strike="noStrike">
                <a:solidFill>
                  <a:srgbClr val="000000"/>
                </a:solidFill>
                <a:latin typeface="Times New Roman"/>
                <a:ea typeface="Times New Roman"/>
                <a:cs typeface="Times New Roman"/>
                <a:sym typeface="Times New Roman"/>
              </a:rPr>
              <a:t>(MQTT).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p74"/>
          <p:cNvSpPr txBox="1"/>
          <p:nvPr/>
        </p:nvSpPr>
        <p:spPr>
          <a:xfrm>
            <a:off x="154939" y="-65001"/>
            <a:ext cx="8454900" cy="5964600"/>
          </a:xfrm>
          <a:prstGeom prst="rect">
            <a:avLst/>
          </a:prstGeom>
          <a:noFill/>
          <a:ln>
            <a:noFill/>
          </a:ln>
        </p:spPr>
        <p:txBody>
          <a:bodyPr anchorCtr="0" anchor="t" bIns="0" lIns="0" spcFirstLastPara="1" rIns="0" wrap="square" tIns="97775">
            <a:spAutoFit/>
          </a:bodyPr>
          <a:lstStyle/>
          <a:p>
            <a:pPr indent="-342265" lvl="0" marL="354965" marR="0" rtl="0" algn="just">
              <a:lnSpc>
                <a:spcPct val="100000"/>
              </a:lnSpc>
              <a:spcBef>
                <a:spcPts val="0"/>
              </a:spcBef>
              <a:spcAft>
                <a:spcPts val="0"/>
              </a:spcAft>
              <a:buClr>
                <a:srgbClr val="FD8537"/>
              </a:buClr>
              <a:buSzPts val="2250"/>
              <a:buFont typeface="Noto Sans Symbols"/>
              <a:buChar char="⮚"/>
            </a:pPr>
            <a:r>
              <a:rPr b="1" i="0" lang="en-US" sz="2800" u="none" cap="none" strike="noStrike">
                <a:solidFill>
                  <a:srgbClr val="000000"/>
                </a:solidFill>
                <a:latin typeface="Times New Roman"/>
                <a:ea typeface="Times New Roman"/>
                <a:cs typeface="Times New Roman"/>
                <a:sym typeface="Times New Roman"/>
              </a:rPr>
              <a:t>MQTT(</a:t>
            </a:r>
            <a:r>
              <a:rPr b="1" i="0" lang="en-US" sz="2400" u="none" cap="none" strike="noStrike">
                <a:solidFill>
                  <a:schemeClr val="dk1"/>
                </a:solidFill>
                <a:latin typeface="Times New Roman"/>
                <a:ea typeface="Times New Roman"/>
                <a:cs typeface="Times New Roman"/>
                <a:sym typeface="Times New Roman"/>
              </a:rPr>
              <a:t>Message Queue Telemetry Transport)</a:t>
            </a:r>
            <a:r>
              <a:rPr b="1" i="0" lang="en-US" sz="2800" u="none" cap="none" strike="noStrike">
                <a:solidFill>
                  <a:srgbClr val="000000"/>
                </a:solidFill>
                <a:latin typeface="Times New Roman"/>
                <a:ea typeface="Times New Roman"/>
                <a:cs typeface="Times New Roman"/>
                <a:sym typeface="Times New Roman"/>
              </a:rPr>
              <a:t> uses a broker-based architecture</a:t>
            </a: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342900" lvl="0" marL="355600" marR="6985" rtl="0" algn="just">
              <a:lnSpc>
                <a:spcPct val="100000"/>
              </a:lnSpc>
              <a:spcBef>
                <a:spcPts val="675"/>
              </a:spcBef>
              <a:spcAft>
                <a:spcPts val="0"/>
              </a:spcAft>
              <a:buClr>
                <a:srgbClr val="FD8537"/>
              </a:buClr>
              <a:buSzPts val="2250"/>
              <a:buFont typeface="Noto Sans Symbols"/>
              <a:buChar char="⮚"/>
            </a:pPr>
            <a:r>
              <a:rPr b="0" i="0" lang="en-US" sz="2800" u="none" cap="none" strike="noStrike">
                <a:solidFill>
                  <a:srgbClr val="000000"/>
                </a:solidFill>
                <a:latin typeface="Times New Roman"/>
                <a:ea typeface="Times New Roman"/>
                <a:cs typeface="Times New Roman"/>
                <a:sym typeface="Times New Roman"/>
              </a:rPr>
              <a:t>The  sensor  can  be  set  to  be  an  MQTT  publisher (publishes a piece of information),</a:t>
            </a:r>
            <a:endParaRPr b="0" i="0" sz="2800" u="none" cap="none" strike="noStrike">
              <a:solidFill>
                <a:srgbClr val="000000"/>
              </a:solidFill>
              <a:latin typeface="Times New Roman"/>
              <a:ea typeface="Times New Roman"/>
              <a:cs typeface="Times New Roman"/>
              <a:sym typeface="Times New Roman"/>
            </a:endParaRPr>
          </a:p>
          <a:p>
            <a:pPr indent="-342900" lvl="0" marL="355600" marR="8255" rtl="0" algn="just">
              <a:lnSpc>
                <a:spcPct val="100000"/>
              </a:lnSpc>
              <a:spcBef>
                <a:spcPts val="670"/>
              </a:spcBef>
              <a:spcAft>
                <a:spcPts val="0"/>
              </a:spcAft>
              <a:buClr>
                <a:srgbClr val="FD8537"/>
              </a:buClr>
              <a:buSzPts val="2250"/>
              <a:buFont typeface="Noto Sans Symbols"/>
              <a:buChar char="⮚"/>
            </a:pPr>
            <a:r>
              <a:rPr b="0" i="0" lang="en-US" sz="2800" u="none" cap="none" strike="noStrike">
                <a:solidFill>
                  <a:srgbClr val="000000"/>
                </a:solidFill>
                <a:latin typeface="Times New Roman"/>
                <a:ea typeface="Times New Roman"/>
                <a:cs typeface="Times New Roman"/>
                <a:sym typeface="Times New Roman"/>
              </a:rPr>
              <a:t>The application that needs to receive the information can be set as the MQTT subscriber, and</a:t>
            </a:r>
            <a:endParaRPr b="0" i="0" sz="2800" u="none" cap="none" strike="noStrike">
              <a:solidFill>
                <a:srgbClr val="000000"/>
              </a:solidFill>
              <a:latin typeface="Times New Roman"/>
              <a:ea typeface="Times New Roman"/>
              <a:cs typeface="Times New Roman"/>
              <a:sym typeface="Times New Roman"/>
            </a:endParaRPr>
          </a:p>
          <a:p>
            <a:pPr indent="-342900" lvl="0" marL="355600" marR="5080" rtl="0" algn="just">
              <a:lnSpc>
                <a:spcPct val="100000"/>
              </a:lnSpc>
              <a:spcBef>
                <a:spcPts val="675"/>
              </a:spcBef>
              <a:spcAft>
                <a:spcPts val="0"/>
              </a:spcAft>
              <a:buClr>
                <a:srgbClr val="FD8537"/>
              </a:buClr>
              <a:buSzPts val="2250"/>
              <a:buFont typeface="Noto Sans Symbols"/>
              <a:buChar char="⮚"/>
            </a:pPr>
            <a:r>
              <a:rPr b="0" i="0" lang="en-US" sz="2800" u="none" cap="none" strike="noStrike">
                <a:solidFill>
                  <a:srgbClr val="000000"/>
                </a:solidFill>
                <a:latin typeface="Times New Roman"/>
                <a:ea typeface="Times New Roman"/>
                <a:cs typeface="Times New Roman"/>
                <a:sym typeface="Times New Roman"/>
              </a:rPr>
              <a:t>Any intermediary system can be set as a broker to relay the  information  between  the  publisher  and  the subscriber(s).</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4000"/>
              <a:buFont typeface="Noto Sans Symbols"/>
              <a:buNone/>
            </a:pPr>
            <a:r>
              <a:t/>
            </a:r>
            <a:endParaRPr b="0" i="0" sz="4000" u="none" cap="none" strike="noStrike">
              <a:solidFill>
                <a:srgbClr val="000000"/>
              </a:solidFill>
              <a:latin typeface="Times New Roman"/>
              <a:ea typeface="Times New Roman"/>
              <a:cs typeface="Times New Roman"/>
              <a:sym typeface="Times New Roman"/>
            </a:endParaRPr>
          </a:p>
          <a:p>
            <a:pPr indent="-342900" lvl="0" marL="355600" marR="5080" rtl="0" algn="just">
              <a:lnSpc>
                <a:spcPct val="100000"/>
              </a:lnSpc>
              <a:spcBef>
                <a:spcPts val="5"/>
              </a:spcBef>
              <a:spcAft>
                <a:spcPts val="0"/>
              </a:spcAft>
              <a:buClr>
                <a:srgbClr val="FD8537"/>
              </a:buClr>
              <a:buSzPts val="1900"/>
              <a:buFont typeface="Noto Sans Symbols"/>
              <a:buChar char="⮚"/>
            </a:pPr>
            <a:r>
              <a:rPr b="1" i="0" lang="en-US" sz="2400" u="none" cap="none" strike="noStrike">
                <a:solidFill>
                  <a:srgbClr val="000000"/>
                </a:solidFill>
                <a:latin typeface="Times New Roman"/>
                <a:ea typeface="Times New Roman"/>
                <a:cs typeface="Times New Roman"/>
                <a:sym typeface="Times New Roman"/>
              </a:rPr>
              <a:t>MQTT runs over TCP. </a:t>
            </a:r>
            <a:r>
              <a:rPr b="0" i="0" lang="en-US" sz="2400" u="none" cap="none" strike="noStrike">
                <a:solidFill>
                  <a:srgbClr val="000000"/>
                </a:solidFill>
                <a:latin typeface="Times New Roman"/>
                <a:ea typeface="Times New Roman"/>
                <a:cs typeface="Times New Roman"/>
                <a:sym typeface="Times New Roman"/>
              </a:rPr>
              <a:t>A consequence of the reliance on TCP is that an MQTT client typically holds a connection open to the broker at all times.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5"/>
          <p:cNvSpPr txBox="1"/>
          <p:nvPr>
            <p:ph type="title"/>
          </p:nvPr>
        </p:nvSpPr>
        <p:spPr>
          <a:xfrm>
            <a:off x="187553" y="50038"/>
            <a:ext cx="7657871" cy="1323670"/>
          </a:xfrm>
          <a:prstGeom prst="rect">
            <a:avLst/>
          </a:prstGeom>
          <a:noFill/>
          <a:ln>
            <a:noFill/>
          </a:ln>
        </p:spPr>
        <p:txBody>
          <a:bodyPr anchorCtr="0" anchor="t" bIns="0" lIns="0" spcFirstLastPara="1" rIns="0" wrap="square" tIns="610675">
            <a:spAutoFit/>
          </a:bodyPr>
          <a:lstStyle/>
          <a:p>
            <a:pPr indent="0" lvl="0" marL="360680" rtl="0" algn="l">
              <a:lnSpc>
                <a:spcPct val="100000"/>
              </a:lnSpc>
              <a:spcBef>
                <a:spcPts val="0"/>
              </a:spcBef>
              <a:spcAft>
                <a:spcPts val="0"/>
              </a:spcAft>
              <a:buSzPts val="1400"/>
              <a:buNone/>
            </a:pPr>
            <a:r>
              <a:rPr lang="en-US" sz="2800" cap="small"/>
              <a:t>Layer 3: Applications and Analytics Layer</a:t>
            </a:r>
            <a:endParaRPr sz="2800"/>
          </a:p>
        </p:txBody>
      </p:sp>
      <p:sp>
        <p:nvSpPr>
          <p:cNvPr id="258" name="Google Shape;258;p75"/>
          <p:cNvSpPr txBox="1"/>
          <p:nvPr/>
        </p:nvSpPr>
        <p:spPr>
          <a:xfrm>
            <a:off x="535940" y="1542033"/>
            <a:ext cx="8150100" cy="3285300"/>
          </a:xfrm>
          <a:prstGeom prst="rect">
            <a:avLst/>
          </a:prstGeom>
          <a:noFill/>
          <a:ln>
            <a:noFill/>
          </a:ln>
        </p:spPr>
        <p:txBody>
          <a:bodyPr anchorCtr="0" anchor="t" bIns="0" lIns="0" spcFirstLastPara="1" rIns="0" wrap="square" tIns="89525">
            <a:spAutoFit/>
          </a:bodyPr>
          <a:lstStyle/>
          <a:p>
            <a:pPr indent="-393065" lvl="0" marL="354330" marR="5080" rtl="0" algn="just">
              <a:lnSpc>
                <a:spcPct val="96000"/>
              </a:lnSpc>
              <a:spcBef>
                <a:spcPts val="0"/>
              </a:spcBef>
              <a:spcAft>
                <a:spcPts val="0"/>
              </a:spcAft>
              <a:buClr>
                <a:schemeClr val="dk1"/>
              </a:buClr>
              <a:buSzPts val="2600"/>
              <a:buFont typeface="Arial"/>
              <a:buChar char="•"/>
            </a:pPr>
            <a:r>
              <a:rPr b="0" i="0" lang="en-US" sz="2600" u="none" cap="none" strike="noStrike">
                <a:solidFill>
                  <a:srgbClr val="000000"/>
                </a:solidFill>
                <a:latin typeface="Times New Roman"/>
                <a:ea typeface="Times New Roman"/>
                <a:cs typeface="Times New Roman"/>
                <a:sym typeface="Times New Roman"/>
              </a:rPr>
              <a:t>Once connected to a network, our smart objects exchange information with other systems.</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rgbClr val="FD8537"/>
              </a:buClr>
              <a:buSzPts val="3200"/>
              <a:buFont typeface="Arial"/>
              <a:buNone/>
            </a:pPr>
            <a:r>
              <a:t/>
            </a:r>
            <a:endParaRPr b="0" i="0" sz="3200" u="none" cap="none" strike="noStrike">
              <a:solidFill>
                <a:srgbClr val="000000"/>
              </a:solidFill>
              <a:latin typeface="Times New Roman"/>
              <a:ea typeface="Times New Roman"/>
              <a:cs typeface="Times New Roman"/>
              <a:sym typeface="Times New Roman"/>
            </a:endParaRPr>
          </a:p>
          <a:p>
            <a:pPr indent="-393065" lvl="0" marL="354330" marR="5080" rtl="0" algn="just">
              <a:lnSpc>
                <a:spcPct val="80000"/>
              </a:lnSpc>
              <a:spcBef>
                <a:spcPts val="0"/>
              </a:spcBef>
              <a:spcAft>
                <a:spcPts val="0"/>
              </a:spcAft>
              <a:buClr>
                <a:schemeClr val="dk1"/>
              </a:buClr>
              <a:buSzPts val="2600"/>
              <a:buFont typeface="Arial"/>
              <a:buChar char="•"/>
            </a:pPr>
            <a:r>
              <a:rPr b="0" i="0" lang="en-US" sz="2600" u="none" cap="none" strike="noStrike">
                <a:solidFill>
                  <a:srgbClr val="000000"/>
                </a:solidFill>
                <a:latin typeface="Times New Roman"/>
                <a:ea typeface="Times New Roman"/>
                <a:cs typeface="Times New Roman"/>
                <a:sym typeface="Times New Roman"/>
              </a:rPr>
              <a:t>From an architectural standpoint, basic classification can be as follows:</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650"/>
              <a:buFont typeface="Arial"/>
              <a:buNone/>
            </a:pPr>
            <a:r>
              <a:t/>
            </a:r>
            <a:endParaRPr b="0" i="0" sz="2650" u="none" cap="none" strike="noStrike">
              <a:solidFill>
                <a:srgbClr val="000000"/>
              </a:solidFill>
              <a:latin typeface="Times New Roman"/>
              <a:ea typeface="Times New Roman"/>
              <a:cs typeface="Times New Roman"/>
              <a:sym typeface="Times New Roman"/>
            </a:endParaRPr>
          </a:p>
          <a:p>
            <a:pPr indent="-273685" lvl="0" marL="286385" marR="0" rtl="0" algn="l">
              <a:lnSpc>
                <a:spcPct val="12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Analytics Versus Control Applications</a:t>
            </a:r>
            <a:endParaRPr b="0" i="0" sz="2600" u="none" cap="none" strike="noStrike">
              <a:solidFill>
                <a:srgbClr val="000000"/>
              </a:solidFill>
              <a:latin typeface="Times New Roman"/>
              <a:ea typeface="Times New Roman"/>
              <a:cs typeface="Times New Roman"/>
              <a:sym typeface="Times New Roman"/>
            </a:endParaRPr>
          </a:p>
          <a:p>
            <a:pPr indent="-273685" lvl="0" marL="286385" marR="0" rtl="0" algn="l">
              <a:lnSpc>
                <a:spcPct val="12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Data Versus Network Analytics</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76"/>
          <p:cNvSpPr txBox="1"/>
          <p:nvPr/>
        </p:nvSpPr>
        <p:spPr>
          <a:xfrm>
            <a:off x="204575" y="191150"/>
            <a:ext cx="8675700" cy="3930300"/>
          </a:xfrm>
          <a:prstGeom prst="rect">
            <a:avLst/>
          </a:prstGeom>
          <a:noFill/>
          <a:ln>
            <a:noFill/>
          </a:ln>
        </p:spPr>
        <p:txBody>
          <a:bodyPr anchorCtr="0" anchor="t" bIns="0" lIns="0" spcFirstLastPara="1" rIns="0" wrap="square" tIns="12700">
            <a:spAutoFit/>
          </a:bodyPr>
          <a:lstStyle/>
          <a:p>
            <a:pPr indent="-273685" lvl="0" marL="286385" marR="0" rtl="0" algn="l">
              <a:lnSpc>
                <a:spcPct val="100000"/>
              </a:lnSpc>
              <a:spcBef>
                <a:spcPts val="0"/>
              </a:spcBef>
              <a:spcAft>
                <a:spcPts val="0"/>
              </a:spcAft>
              <a:buClr>
                <a:srgbClr val="000000"/>
              </a:buClr>
              <a:buSzPts val="2200"/>
              <a:buFont typeface="Arial"/>
              <a:buNone/>
            </a:pPr>
            <a:r>
              <a:rPr b="1" i="0" lang="en-US" sz="2200" u="sng" cap="none" strike="noStrike">
                <a:solidFill>
                  <a:srgbClr val="000000"/>
                </a:solidFill>
                <a:latin typeface="Times New Roman"/>
                <a:ea typeface="Times New Roman"/>
                <a:cs typeface="Times New Roman"/>
                <a:sym typeface="Times New Roman"/>
              </a:rPr>
              <a:t>Analytics Versus Control Applications</a:t>
            </a:r>
            <a:endParaRPr b="0" i="0" sz="22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rgbClr val="FD8537"/>
              </a:buClr>
              <a:buSzPts val="3500"/>
              <a:buFont typeface="Noto Sans Symbols"/>
              <a:buNone/>
            </a:pPr>
            <a:r>
              <a:t/>
            </a:r>
            <a:endParaRPr b="0" i="0" sz="3300" u="none" cap="none" strike="noStrike">
              <a:solidFill>
                <a:srgbClr val="000000"/>
              </a:solidFill>
              <a:latin typeface="Times New Roman"/>
              <a:ea typeface="Times New Roman"/>
              <a:cs typeface="Times New Roman"/>
              <a:sym typeface="Times New Roman"/>
            </a:endParaRPr>
          </a:p>
          <a:p>
            <a:pPr indent="-368300" lvl="0" marL="457200" marR="5080" rtl="0" algn="l">
              <a:lnSpc>
                <a:spcPct val="100000"/>
              </a:lnSpc>
              <a:spcBef>
                <a:spcPts val="0"/>
              </a:spcBef>
              <a:spcAft>
                <a:spcPts val="0"/>
              </a:spcAft>
              <a:buClr>
                <a:srgbClr val="000000"/>
              </a:buClr>
              <a:buSzPts val="2200"/>
              <a:buFont typeface="Times New Roman"/>
              <a:buChar char="●"/>
            </a:pPr>
            <a:r>
              <a:rPr b="1" i="0" lang="en-US" sz="2200" u="none" cap="none" strike="noStrike">
                <a:solidFill>
                  <a:srgbClr val="000000"/>
                </a:solidFill>
                <a:latin typeface="Times New Roman"/>
                <a:ea typeface="Times New Roman"/>
                <a:cs typeface="Times New Roman"/>
                <a:sym typeface="Times New Roman"/>
              </a:rPr>
              <a:t>Multiple applications </a:t>
            </a:r>
            <a:r>
              <a:rPr b="0" i="0" lang="en-US" sz="2200" u="none" cap="none" strike="noStrike">
                <a:solidFill>
                  <a:srgbClr val="000000"/>
                </a:solidFill>
                <a:latin typeface="Times New Roman"/>
                <a:ea typeface="Times New Roman"/>
                <a:cs typeface="Times New Roman"/>
                <a:sym typeface="Times New Roman"/>
              </a:rPr>
              <a:t>can help increase the </a:t>
            </a:r>
            <a:r>
              <a:rPr b="1" i="0" lang="en-US" sz="2200" u="none" cap="none" strike="noStrike">
                <a:solidFill>
                  <a:srgbClr val="000000"/>
                </a:solidFill>
                <a:latin typeface="Times New Roman"/>
                <a:ea typeface="Times New Roman"/>
                <a:cs typeface="Times New Roman"/>
                <a:sym typeface="Times New Roman"/>
              </a:rPr>
              <a:t>efficiency </a:t>
            </a:r>
            <a:r>
              <a:rPr b="0" i="0" lang="en-US" sz="2200" u="none" cap="none" strike="noStrike">
                <a:solidFill>
                  <a:srgbClr val="000000"/>
                </a:solidFill>
                <a:latin typeface="Times New Roman"/>
                <a:ea typeface="Times New Roman"/>
                <a:cs typeface="Times New Roman"/>
                <a:sym typeface="Times New Roman"/>
              </a:rPr>
              <a:t>of an IoT network.</a:t>
            </a:r>
            <a:endParaRPr b="0" i="0" sz="2200" u="none" cap="none" strike="noStrike">
              <a:solidFill>
                <a:srgbClr val="000000"/>
              </a:solidFill>
              <a:latin typeface="Times New Roman"/>
              <a:ea typeface="Times New Roman"/>
              <a:cs typeface="Times New Roman"/>
              <a:sym typeface="Times New Roman"/>
            </a:endParaRPr>
          </a:p>
          <a:p>
            <a:pPr indent="-368300" lvl="0" marL="457200" marR="765810" rtl="0" algn="l">
              <a:lnSpc>
                <a:spcPct val="100000"/>
              </a:lnSpc>
              <a:spcBef>
                <a:spcPts val="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Each application collects data and provides a range of  functions based on analyzing the collected data.</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Noto Sans Symbols"/>
              <a:buNone/>
            </a:pPr>
            <a:r>
              <a:t/>
            </a:r>
            <a:endParaRPr b="0" i="0" sz="3350" u="none" cap="none" strike="noStrike">
              <a:solidFill>
                <a:srgbClr val="000000"/>
              </a:solidFill>
              <a:latin typeface="Times New Roman"/>
              <a:ea typeface="Times New Roman"/>
              <a:cs typeface="Times New Roman"/>
              <a:sym typeface="Times New Roman"/>
            </a:endParaRPr>
          </a:p>
          <a:p>
            <a:pPr indent="-273685" lvl="0" marL="286385"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Analytics Application</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Noto Sans Symbols"/>
              <a:buNone/>
            </a:pPr>
            <a:r>
              <a:t/>
            </a:r>
            <a:endParaRPr b="0" i="0" sz="3350" u="none" cap="none" strike="noStrike">
              <a:solidFill>
                <a:srgbClr val="000000"/>
              </a:solidFill>
              <a:latin typeface="Times New Roman"/>
              <a:ea typeface="Times New Roman"/>
              <a:cs typeface="Times New Roman"/>
              <a:sym typeface="Times New Roman"/>
            </a:endParaRPr>
          </a:p>
          <a:p>
            <a:pPr indent="-273685" lvl="0" marL="286385" marR="0" rtl="0" algn="l">
              <a:lnSpc>
                <a:spcPct val="100000"/>
              </a:lnSpc>
              <a:spcBef>
                <a:spcPts val="5"/>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Control Application</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77"/>
          <p:cNvSpPr txBox="1"/>
          <p:nvPr/>
        </p:nvSpPr>
        <p:spPr>
          <a:xfrm>
            <a:off x="535940" y="250952"/>
            <a:ext cx="7997700" cy="6002400"/>
          </a:xfrm>
          <a:prstGeom prst="rect">
            <a:avLst/>
          </a:prstGeom>
          <a:noFill/>
          <a:ln>
            <a:noFill/>
          </a:ln>
        </p:spPr>
        <p:txBody>
          <a:bodyPr anchorCtr="0" anchor="t" bIns="0" lIns="0" spcFirstLastPara="1" rIns="0" wrap="square" tIns="12700">
            <a:spAutoFit/>
          </a:bodyPr>
          <a:lstStyle/>
          <a:p>
            <a:pPr indent="-273685" lvl="0" marL="286385" marR="0" rtl="0" algn="l">
              <a:lnSpc>
                <a:spcPct val="100000"/>
              </a:lnSpc>
              <a:spcBef>
                <a:spcPts val="0"/>
              </a:spcBef>
              <a:spcAft>
                <a:spcPts val="0"/>
              </a:spcAft>
              <a:buClr>
                <a:srgbClr val="000000"/>
              </a:buClr>
              <a:buSzPts val="2500"/>
              <a:buFont typeface="Arial"/>
              <a:buNone/>
            </a:pPr>
            <a:r>
              <a:rPr b="1" i="0" lang="en-US" sz="2500" u="sng" cap="none" strike="noStrike">
                <a:solidFill>
                  <a:schemeClr val="dk1"/>
                </a:solidFill>
                <a:latin typeface="Times New Roman"/>
                <a:ea typeface="Times New Roman"/>
                <a:cs typeface="Times New Roman"/>
                <a:sym typeface="Times New Roman"/>
              </a:rPr>
              <a:t>Analytics Versus Control Applications</a:t>
            </a:r>
            <a:endParaRPr b="1" i="0" sz="2500" u="none" cap="none" strike="noStrike">
              <a:solidFill>
                <a:schemeClr val="dk1"/>
              </a:solidFill>
              <a:latin typeface="Times New Roman"/>
              <a:ea typeface="Times New Roman"/>
              <a:cs typeface="Times New Roman"/>
              <a:sym typeface="Times New Roman"/>
            </a:endParaRPr>
          </a:p>
          <a:p>
            <a:pPr indent="-273685" lvl="0" marL="286385"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Times New Roman"/>
              <a:ea typeface="Times New Roman"/>
              <a:cs typeface="Times New Roman"/>
              <a:sym typeface="Times New Roman"/>
            </a:endParaRPr>
          </a:p>
          <a:p>
            <a:pPr indent="-273685" lvl="0" marL="286385"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Analytics Application</a:t>
            </a:r>
            <a:endParaRPr b="0" i="0" sz="2200" u="none" cap="none" strike="noStrike">
              <a:solidFill>
                <a:srgbClr val="000000"/>
              </a:solidFill>
              <a:latin typeface="Times New Roman"/>
              <a:ea typeface="Times New Roman"/>
              <a:cs typeface="Times New Roman"/>
              <a:sym typeface="Times New Roman"/>
            </a:endParaRPr>
          </a:p>
          <a:p>
            <a:pPr indent="-261620" lvl="1" marL="652780" marR="5080" rtl="0" algn="just">
              <a:lnSpc>
                <a:spcPct val="100000"/>
              </a:lnSpc>
              <a:spcBef>
                <a:spcPts val="5"/>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This type of application </a:t>
            </a:r>
            <a:r>
              <a:rPr b="1" i="0" lang="en-US" sz="2200" u="none" cap="none" strike="noStrike">
                <a:solidFill>
                  <a:srgbClr val="000000"/>
                </a:solidFill>
                <a:latin typeface="Times New Roman"/>
                <a:ea typeface="Times New Roman"/>
                <a:cs typeface="Times New Roman"/>
                <a:sym typeface="Times New Roman"/>
              </a:rPr>
              <a:t>collects data from multiple smart objects</a:t>
            </a:r>
            <a:r>
              <a:rPr b="0" i="0" lang="en-US" sz="2200" u="none" cap="none" strike="noStrike">
                <a:solidFill>
                  <a:srgbClr val="000000"/>
                </a:solidFill>
                <a:latin typeface="Times New Roman"/>
                <a:ea typeface="Times New Roman"/>
                <a:cs typeface="Times New Roman"/>
                <a:sym typeface="Times New Roman"/>
              </a:rPr>
              <a:t>, </a:t>
            </a:r>
            <a:r>
              <a:rPr b="1" i="0" lang="en-US" sz="2200" u="none" cap="none" strike="noStrike">
                <a:solidFill>
                  <a:srgbClr val="000000"/>
                </a:solidFill>
                <a:latin typeface="Times New Roman"/>
                <a:ea typeface="Times New Roman"/>
                <a:cs typeface="Times New Roman"/>
                <a:sym typeface="Times New Roman"/>
              </a:rPr>
              <a:t>processes </a:t>
            </a:r>
            <a:r>
              <a:rPr b="0" i="0" lang="en-US" sz="2200" u="none" cap="none" strike="noStrike">
                <a:solidFill>
                  <a:srgbClr val="000000"/>
                </a:solidFill>
                <a:latin typeface="Times New Roman"/>
                <a:ea typeface="Times New Roman"/>
                <a:cs typeface="Times New Roman"/>
                <a:sym typeface="Times New Roman"/>
              </a:rPr>
              <a:t>the collected data, and </a:t>
            </a:r>
            <a:r>
              <a:rPr b="1" i="0" lang="en-US" sz="2200" u="none" cap="none" strike="noStrike">
                <a:solidFill>
                  <a:srgbClr val="000000"/>
                </a:solidFill>
                <a:latin typeface="Times New Roman"/>
                <a:ea typeface="Times New Roman"/>
                <a:cs typeface="Times New Roman"/>
                <a:sym typeface="Times New Roman"/>
              </a:rPr>
              <a:t>displays information </a:t>
            </a:r>
            <a:r>
              <a:rPr b="0" i="0" lang="en-US" sz="2200" u="none" cap="none" strike="noStrike">
                <a:solidFill>
                  <a:srgbClr val="000000"/>
                </a:solidFill>
                <a:latin typeface="Times New Roman"/>
                <a:ea typeface="Times New Roman"/>
                <a:cs typeface="Times New Roman"/>
                <a:sym typeface="Times New Roman"/>
              </a:rPr>
              <a:t>resulting from the data that was processed.</a:t>
            </a:r>
            <a:endParaRPr b="0" i="0" sz="2200" u="none" cap="none" strike="noStrike">
              <a:solidFill>
                <a:srgbClr val="000000"/>
              </a:solidFill>
              <a:latin typeface="Times New Roman"/>
              <a:ea typeface="Times New Roman"/>
              <a:cs typeface="Times New Roman"/>
              <a:sym typeface="Times New Roman"/>
            </a:endParaRPr>
          </a:p>
          <a:p>
            <a:pPr indent="-261620" lvl="1" marL="652780" marR="5080" rtl="0" algn="just">
              <a:lnSpc>
                <a:spcPct val="100000"/>
              </a:lnSpc>
              <a:spcBef>
                <a:spcPts val="0"/>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The  display  can  be  about  any  aspect  of  the  IoT network,  from </a:t>
            </a:r>
            <a:r>
              <a:rPr b="1" i="0" lang="en-US" sz="2200" u="none" cap="none" strike="noStrike">
                <a:solidFill>
                  <a:srgbClr val="000000"/>
                </a:solidFill>
                <a:latin typeface="Times New Roman"/>
                <a:ea typeface="Times New Roman"/>
                <a:cs typeface="Times New Roman"/>
                <a:sym typeface="Times New Roman"/>
              </a:rPr>
              <a:t>historical  reports,  statistics,  or  trends  to  individual  system states.</a:t>
            </a:r>
            <a:endParaRPr b="1" i="0" sz="2200" u="none" cap="none" strike="noStrike">
              <a:solidFill>
                <a:srgbClr val="000000"/>
              </a:solidFill>
              <a:latin typeface="Times New Roman"/>
              <a:ea typeface="Times New Roman"/>
              <a:cs typeface="Times New Roman"/>
              <a:sym typeface="Times New Roman"/>
            </a:endParaRPr>
          </a:p>
          <a:p>
            <a:pPr indent="-261620" lvl="1" marL="652780" marR="5080" rtl="0" algn="just">
              <a:lnSpc>
                <a:spcPct val="100000"/>
              </a:lnSpc>
              <a:spcBef>
                <a:spcPts val="0"/>
              </a:spcBef>
              <a:spcAft>
                <a:spcPts val="0"/>
              </a:spcAft>
              <a:buSzPts val="1450"/>
              <a:buFont typeface="Times New Roman"/>
              <a:buChar char="⚫"/>
            </a:pPr>
            <a:r>
              <a:rPr b="1" lang="en-US" sz="2200">
                <a:latin typeface="Times New Roman"/>
                <a:ea typeface="Times New Roman"/>
                <a:cs typeface="Times New Roman"/>
                <a:sym typeface="Times New Roman"/>
              </a:rPr>
              <a:t>Analytics application processes the data to convey a view of the network</a:t>
            </a:r>
            <a:endParaRPr b="1" sz="2200">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FD8537"/>
              </a:buClr>
              <a:buSzPts val="2300"/>
              <a:buFont typeface="Quattrocento Sans"/>
              <a:buNone/>
            </a:pPr>
            <a:r>
              <a:t/>
            </a:r>
            <a:endParaRPr b="0" i="0" sz="2200" u="none" cap="none" strike="noStrike">
              <a:solidFill>
                <a:srgbClr val="000000"/>
              </a:solidFill>
              <a:latin typeface="Times New Roman"/>
              <a:ea typeface="Times New Roman"/>
              <a:cs typeface="Times New Roman"/>
              <a:sym typeface="Times New Roman"/>
            </a:endParaRPr>
          </a:p>
          <a:p>
            <a:pPr indent="-273685" lvl="0" marL="286385" marR="0" rtl="0" algn="l">
              <a:lnSpc>
                <a:spcPct val="100000"/>
              </a:lnSpc>
              <a:spcBef>
                <a:spcPts val="1425"/>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Control Application</a:t>
            </a:r>
            <a:endParaRPr b="0" i="0" sz="2200" u="none" cap="none" strike="noStrike">
              <a:solidFill>
                <a:srgbClr val="000000"/>
              </a:solidFill>
              <a:latin typeface="Times New Roman"/>
              <a:ea typeface="Times New Roman"/>
              <a:cs typeface="Times New Roman"/>
              <a:sym typeface="Times New Roman"/>
            </a:endParaRPr>
          </a:p>
          <a:p>
            <a:pPr indent="-261620" lvl="1" marL="652780" marR="7620" rtl="0" algn="just">
              <a:lnSpc>
                <a:spcPct val="100000"/>
              </a:lnSpc>
              <a:spcBef>
                <a:spcPts val="0"/>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This type of application </a:t>
            </a:r>
            <a:r>
              <a:rPr b="1" i="0" lang="en-US" sz="2200" u="none" cap="none" strike="noStrike">
                <a:solidFill>
                  <a:srgbClr val="000000"/>
                </a:solidFill>
                <a:latin typeface="Times New Roman"/>
                <a:ea typeface="Times New Roman"/>
                <a:cs typeface="Times New Roman"/>
                <a:sym typeface="Times New Roman"/>
              </a:rPr>
              <a:t>controls the behaviour </a:t>
            </a:r>
            <a:r>
              <a:rPr b="0" i="0" lang="en-US" sz="2200" u="none" cap="none" strike="noStrike">
                <a:solidFill>
                  <a:srgbClr val="000000"/>
                </a:solidFill>
                <a:latin typeface="Times New Roman"/>
                <a:ea typeface="Times New Roman"/>
                <a:cs typeface="Times New Roman"/>
                <a:sym typeface="Times New Roman"/>
              </a:rPr>
              <a:t>of the smart object or the </a:t>
            </a:r>
            <a:r>
              <a:rPr b="1" i="0" lang="en-US" sz="2200" u="none" cap="none" strike="noStrike">
                <a:solidFill>
                  <a:srgbClr val="000000"/>
                </a:solidFill>
                <a:latin typeface="Times New Roman"/>
                <a:ea typeface="Times New Roman"/>
                <a:cs typeface="Times New Roman"/>
                <a:sym typeface="Times New Roman"/>
              </a:rPr>
              <a:t>behaviour of an object </a:t>
            </a:r>
            <a:r>
              <a:rPr b="0" i="0" lang="en-US" sz="2200" u="none" cap="none" strike="noStrike">
                <a:solidFill>
                  <a:srgbClr val="000000"/>
                </a:solidFill>
                <a:latin typeface="Times New Roman"/>
                <a:ea typeface="Times New Roman"/>
                <a:cs typeface="Times New Roman"/>
                <a:sym typeface="Times New Roman"/>
              </a:rPr>
              <a:t>related to the smart object.</a:t>
            </a:r>
            <a:endParaRPr b="0" i="0" sz="2200" u="none" cap="none" strike="noStrike">
              <a:solidFill>
                <a:srgbClr val="000000"/>
              </a:solidFill>
              <a:latin typeface="Times New Roman"/>
              <a:ea typeface="Times New Roman"/>
              <a:cs typeface="Times New Roman"/>
              <a:sym typeface="Times New Roman"/>
            </a:endParaRPr>
          </a:p>
          <a:p>
            <a:pPr indent="0" lvl="1" marL="0" marR="0" rtl="0" algn="l">
              <a:lnSpc>
                <a:spcPct val="100000"/>
              </a:lnSpc>
              <a:spcBef>
                <a:spcPts val="25"/>
              </a:spcBef>
              <a:spcAft>
                <a:spcPts val="0"/>
              </a:spcAft>
              <a:buClr>
                <a:srgbClr val="FD8537"/>
              </a:buClr>
              <a:buSzPts val="3050"/>
              <a:buFont typeface="Quattrocento Sans"/>
              <a:buNone/>
            </a:pPr>
            <a:r>
              <a:t/>
            </a:r>
            <a:endParaRPr b="0" i="0" sz="2200" u="none" cap="none" strike="noStrike">
              <a:solidFill>
                <a:srgbClr val="000000"/>
              </a:solidFill>
              <a:latin typeface="Times New Roman"/>
              <a:ea typeface="Times New Roman"/>
              <a:cs typeface="Times New Roman"/>
              <a:sym typeface="Times New Roman"/>
            </a:endParaRPr>
          </a:p>
          <a:p>
            <a:pPr indent="-261620" lvl="1" marL="652780" marR="0" rtl="0" algn="l">
              <a:lnSpc>
                <a:spcPct val="100000"/>
              </a:lnSpc>
              <a:spcBef>
                <a:spcPts val="0"/>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For ex : a pressure sensor may be connected to a pump.</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g278cfe0503d_0_8"/>
          <p:cNvSpPr txBox="1"/>
          <p:nvPr/>
        </p:nvSpPr>
        <p:spPr>
          <a:xfrm>
            <a:off x="535940" y="250952"/>
            <a:ext cx="7997700" cy="6679800"/>
          </a:xfrm>
          <a:prstGeom prst="rect">
            <a:avLst/>
          </a:prstGeom>
          <a:noFill/>
          <a:ln>
            <a:noFill/>
          </a:ln>
        </p:spPr>
        <p:txBody>
          <a:bodyPr anchorCtr="0" anchor="t" bIns="0" lIns="0" spcFirstLastPara="1" rIns="0" wrap="square" tIns="12700">
            <a:spAutoFit/>
          </a:bodyPr>
          <a:lstStyle/>
          <a:p>
            <a:pPr indent="-273685" lvl="0" marL="286385" marR="0" rtl="0" algn="l">
              <a:lnSpc>
                <a:spcPct val="100000"/>
              </a:lnSpc>
              <a:spcBef>
                <a:spcPts val="0"/>
              </a:spcBef>
              <a:spcAft>
                <a:spcPts val="0"/>
              </a:spcAft>
              <a:buClr>
                <a:srgbClr val="000000"/>
              </a:buClr>
              <a:buSzPts val="2500"/>
              <a:buFont typeface="Arial"/>
              <a:buNone/>
            </a:pPr>
            <a:r>
              <a:rPr b="1" i="0" lang="en-US" sz="2500" u="sng" cap="none" strike="noStrike">
                <a:solidFill>
                  <a:schemeClr val="dk1"/>
                </a:solidFill>
                <a:latin typeface="Times New Roman"/>
                <a:ea typeface="Times New Roman"/>
                <a:cs typeface="Times New Roman"/>
                <a:sym typeface="Times New Roman"/>
              </a:rPr>
              <a:t>Analytics Versus Control Applications</a:t>
            </a:r>
            <a:endParaRPr b="1" i="0" sz="2500" u="none" cap="none" strike="noStrike">
              <a:solidFill>
                <a:schemeClr val="dk1"/>
              </a:solidFill>
              <a:latin typeface="Times New Roman"/>
              <a:ea typeface="Times New Roman"/>
              <a:cs typeface="Times New Roman"/>
              <a:sym typeface="Times New Roman"/>
            </a:endParaRPr>
          </a:p>
          <a:p>
            <a:pPr indent="-368300" lvl="0" marL="457200" marR="5080" rtl="0" algn="l">
              <a:lnSpc>
                <a:spcPct val="100000"/>
              </a:lnSpc>
              <a:spcBef>
                <a:spcPts val="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Multiple applications </a:t>
            </a:r>
            <a:r>
              <a:rPr b="0" i="0" lang="en-US" sz="2200" u="none" cap="none" strike="noStrike">
                <a:solidFill>
                  <a:schemeClr val="dk1"/>
                </a:solidFill>
                <a:latin typeface="Times New Roman"/>
                <a:ea typeface="Times New Roman"/>
                <a:cs typeface="Times New Roman"/>
                <a:sym typeface="Times New Roman"/>
              </a:rPr>
              <a:t>can help increase the </a:t>
            </a:r>
            <a:r>
              <a:rPr b="1" i="0" lang="en-US" sz="2200" u="none" cap="none" strike="noStrike">
                <a:solidFill>
                  <a:schemeClr val="dk1"/>
                </a:solidFill>
                <a:latin typeface="Times New Roman"/>
                <a:ea typeface="Times New Roman"/>
                <a:cs typeface="Times New Roman"/>
                <a:sym typeface="Times New Roman"/>
              </a:rPr>
              <a:t>efficiency </a:t>
            </a:r>
            <a:r>
              <a:rPr b="0" i="0" lang="en-US" sz="2200" u="none" cap="none" strike="noStrike">
                <a:solidFill>
                  <a:schemeClr val="dk1"/>
                </a:solidFill>
                <a:latin typeface="Times New Roman"/>
                <a:ea typeface="Times New Roman"/>
                <a:cs typeface="Times New Roman"/>
                <a:sym typeface="Times New Roman"/>
              </a:rPr>
              <a:t>of an IoT network.</a:t>
            </a:r>
            <a:endParaRPr b="0" i="0" sz="2200" u="none" cap="none" strike="noStrike">
              <a:solidFill>
                <a:schemeClr val="dk1"/>
              </a:solidFill>
              <a:latin typeface="Times New Roman"/>
              <a:ea typeface="Times New Roman"/>
              <a:cs typeface="Times New Roman"/>
              <a:sym typeface="Times New Roman"/>
            </a:endParaRPr>
          </a:p>
          <a:p>
            <a:pPr indent="-368300" lvl="0" marL="457200" marR="76581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Each application collects data and provides a range of  functions based on analyzing the collected data.</a:t>
            </a:r>
            <a:endParaRPr b="0" i="0" sz="2200" u="none" cap="none" strike="noStrike">
              <a:solidFill>
                <a:schemeClr val="dk1"/>
              </a:solidFill>
              <a:latin typeface="Times New Roman"/>
              <a:ea typeface="Times New Roman"/>
              <a:cs typeface="Times New Roman"/>
              <a:sym typeface="Times New Roman"/>
            </a:endParaRPr>
          </a:p>
          <a:p>
            <a:pPr indent="-273685" lvl="0" marL="286385"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Times New Roman"/>
              <a:ea typeface="Times New Roman"/>
              <a:cs typeface="Times New Roman"/>
              <a:sym typeface="Times New Roman"/>
            </a:endParaRPr>
          </a:p>
          <a:p>
            <a:pPr indent="-273685" lvl="0" marL="286385"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Analytics Application</a:t>
            </a:r>
            <a:endParaRPr b="0" i="0" sz="2200" u="none" cap="none" strike="noStrike">
              <a:solidFill>
                <a:srgbClr val="000000"/>
              </a:solidFill>
              <a:latin typeface="Times New Roman"/>
              <a:ea typeface="Times New Roman"/>
              <a:cs typeface="Times New Roman"/>
              <a:sym typeface="Times New Roman"/>
            </a:endParaRPr>
          </a:p>
          <a:p>
            <a:pPr indent="-261620" lvl="1" marL="652780" marR="5080" rtl="0" algn="just">
              <a:lnSpc>
                <a:spcPct val="100000"/>
              </a:lnSpc>
              <a:spcBef>
                <a:spcPts val="5"/>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This type of application </a:t>
            </a:r>
            <a:r>
              <a:rPr b="1" i="0" lang="en-US" sz="2200" u="none" cap="none" strike="noStrike">
                <a:solidFill>
                  <a:srgbClr val="000000"/>
                </a:solidFill>
                <a:latin typeface="Times New Roman"/>
                <a:ea typeface="Times New Roman"/>
                <a:cs typeface="Times New Roman"/>
                <a:sym typeface="Times New Roman"/>
              </a:rPr>
              <a:t>collects data from multiple smart objects</a:t>
            </a:r>
            <a:r>
              <a:rPr b="0" i="0" lang="en-US" sz="2200" u="none" cap="none" strike="noStrike">
                <a:solidFill>
                  <a:srgbClr val="000000"/>
                </a:solidFill>
                <a:latin typeface="Times New Roman"/>
                <a:ea typeface="Times New Roman"/>
                <a:cs typeface="Times New Roman"/>
                <a:sym typeface="Times New Roman"/>
              </a:rPr>
              <a:t>, </a:t>
            </a:r>
            <a:r>
              <a:rPr b="1" i="0" lang="en-US" sz="2200" u="none" cap="none" strike="noStrike">
                <a:solidFill>
                  <a:srgbClr val="000000"/>
                </a:solidFill>
                <a:latin typeface="Times New Roman"/>
                <a:ea typeface="Times New Roman"/>
                <a:cs typeface="Times New Roman"/>
                <a:sym typeface="Times New Roman"/>
              </a:rPr>
              <a:t>processes </a:t>
            </a:r>
            <a:r>
              <a:rPr b="0" i="0" lang="en-US" sz="2200" u="none" cap="none" strike="noStrike">
                <a:solidFill>
                  <a:srgbClr val="000000"/>
                </a:solidFill>
                <a:latin typeface="Times New Roman"/>
                <a:ea typeface="Times New Roman"/>
                <a:cs typeface="Times New Roman"/>
                <a:sym typeface="Times New Roman"/>
              </a:rPr>
              <a:t>the collected data, and </a:t>
            </a:r>
            <a:r>
              <a:rPr b="1" i="0" lang="en-US" sz="2200" u="none" cap="none" strike="noStrike">
                <a:solidFill>
                  <a:srgbClr val="000000"/>
                </a:solidFill>
                <a:latin typeface="Times New Roman"/>
                <a:ea typeface="Times New Roman"/>
                <a:cs typeface="Times New Roman"/>
                <a:sym typeface="Times New Roman"/>
              </a:rPr>
              <a:t>displays information </a:t>
            </a:r>
            <a:r>
              <a:rPr b="0" i="0" lang="en-US" sz="2200" u="none" cap="none" strike="noStrike">
                <a:solidFill>
                  <a:srgbClr val="000000"/>
                </a:solidFill>
                <a:latin typeface="Times New Roman"/>
                <a:ea typeface="Times New Roman"/>
                <a:cs typeface="Times New Roman"/>
                <a:sym typeface="Times New Roman"/>
              </a:rPr>
              <a:t>resulting from the data that was processed.</a:t>
            </a:r>
            <a:endParaRPr b="0" i="0" sz="2200" u="none" cap="none" strike="noStrike">
              <a:solidFill>
                <a:srgbClr val="000000"/>
              </a:solidFill>
              <a:latin typeface="Times New Roman"/>
              <a:ea typeface="Times New Roman"/>
              <a:cs typeface="Times New Roman"/>
              <a:sym typeface="Times New Roman"/>
            </a:endParaRPr>
          </a:p>
          <a:p>
            <a:pPr indent="-261620" lvl="1" marL="652780" marR="5080" rtl="0" algn="just">
              <a:lnSpc>
                <a:spcPct val="100000"/>
              </a:lnSpc>
              <a:spcBef>
                <a:spcPts val="0"/>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The  display  can  be  about  any  aspect  of  the  IoT network,  from </a:t>
            </a:r>
            <a:r>
              <a:rPr b="1" i="0" lang="en-US" sz="2200" u="none" cap="none" strike="noStrike">
                <a:solidFill>
                  <a:srgbClr val="000000"/>
                </a:solidFill>
                <a:latin typeface="Times New Roman"/>
                <a:ea typeface="Times New Roman"/>
                <a:cs typeface="Times New Roman"/>
                <a:sym typeface="Times New Roman"/>
              </a:rPr>
              <a:t>historical  reports,  statistics,  or  trends  to  individual  system states.</a:t>
            </a:r>
            <a:endParaRPr b="1" i="0" sz="2200" u="none" cap="none" strike="noStrike">
              <a:solidFill>
                <a:srgbClr val="000000"/>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FD8537"/>
              </a:buClr>
              <a:buSzPts val="2300"/>
              <a:buFont typeface="Quattrocento Sans"/>
              <a:buNone/>
            </a:pPr>
            <a:r>
              <a:t/>
            </a:r>
            <a:endParaRPr b="0" i="0" sz="2200" u="none" cap="none" strike="noStrike">
              <a:solidFill>
                <a:srgbClr val="000000"/>
              </a:solidFill>
              <a:latin typeface="Times New Roman"/>
              <a:ea typeface="Times New Roman"/>
              <a:cs typeface="Times New Roman"/>
              <a:sym typeface="Times New Roman"/>
            </a:endParaRPr>
          </a:p>
          <a:p>
            <a:pPr indent="-273685" lvl="0" marL="286385" marR="0" rtl="0" algn="l">
              <a:lnSpc>
                <a:spcPct val="100000"/>
              </a:lnSpc>
              <a:spcBef>
                <a:spcPts val="1425"/>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Control Application</a:t>
            </a:r>
            <a:endParaRPr b="0" i="0" sz="2200" u="none" cap="none" strike="noStrike">
              <a:solidFill>
                <a:srgbClr val="000000"/>
              </a:solidFill>
              <a:latin typeface="Times New Roman"/>
              <a:ea typeface="Times New Roman"/>
              <a:cs typeface="Times New Roman"/>
              <a:sym typeface="Times New Roman"/>
            </a:endParaRPr>
          </a:p>
          <a:p>
            <a:pPr indent="-261620" lvl="1" marL="652780" marR="7620" rtl="0" algn="just">
              <a:lnSpc>
                <a:spcPct val="100000"/>
              </a:lnSpc>
              <a:spcBef>
                <a:spcPts val="0"/>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This type of application </a:t>
            </a:r>
            <a:r>
              <a:rPr b="1" i="0" lang="en-US" sz="2200" u="none" cap="none" strike="noStrike">
                <a:solidFill>
                  <a:srgbClr val="000000"/>
                </a:solidFill>
                <a:latin typeface="Times New Roman"/>
                <a:ea typeface="Times New Roman"/>
                <a:cs typeface="Times New Roman"/>
                <a:sym typeface="Times New Roman"/>
              </a:rPr>
              <a:t>controls the behaviour </a:t>
            </a:r>
            <a:r>
              <a:rPr b="0" i="0" lang="en-US" sz="2200" u="none" cap="none" strike="noStrike">
                <a:solidFill>
                  <a:srgbClr val="000000"/>
                </a:solidFill>
                <a:latin typeface="Times New Roman"/>
                <a:ea typeface="Times New Roman"/>
                <a:cs typeface="Times New Roman"/>
                <a:sym typeface="Times New Roman"/>
              </a:rPr>
              <a:t>of the smart object or the </a:t>
            </a:r>
            <a:r>
              <a:rPr b="1" i="0" lang="en-US" sz="2200" u="none" cap="none" strike="noStrike">
                <a:solidFill>
                  <a:srgbClr val="000000"/>
                </a:solidFill>
                <a:latin typeface="Times New Roman"/>
                <a:ea typeface="Times New Roman"/>
                <a:cs typeface="Times New Roman"/>
                <a:sym typeface="Times New Roman"/>
              </a:rPr>
              <a:t>behaviour of an object </a:t>
            </a:r>
            <a:r>
              <a:rPr b="0" i="0" lang="en-US" sz="2200" u="none" cap="none" strike="noStrike">
                <a:solidFill>
                  <a:srgbClr val="000000"/>
                </a:solidFill>
                <a:latin typeface="Times New Roman"/>
                <a:ea typeface="Times New Roman"/>
                <a:cs typeface="Times New Roman"/>
                <a:sym typeface="Times New Roman"/>
              </a:rPr>
              <a:t>related to the smart object.</a:t>
            </a:r>
            <a:endParaRPr b="0" i="0" sz="2200" u="none" cap="none" strike="noStrike">
              <a:solidFill>
                <a:srgbClr val="000000"/>
              </a:solidFill>
              <a:latin typeface="Times New Roman"/>
              <a:ea typeface="Times New Roman"/>
              <a:cs typeface="Times New Roman"/>
              <a:sym typeface="Times New Roman"/>
            </a:endParaRPr>
          </a:p>
          <a:p>
            <a:pPr indent="0" lvl="1" marL="0" marR="0" rtl="0" algn="l">
              <a:lnSpc>
                <a:spcPct val="100000"/>
              </a:lnSpc>
              <a:spcBef>
                <a:spcPts val="25"/>
              </a:spcBef>
              <a:spcAft>
                <a:spcPts val="0"/>
              </a:spcAft>
              <a:buClr>
                <a:srgbClr val="FD8537"/>
              </a:buClr>
              <a:buSzPts val="3050"/>
              <a:buFont typeface="Quattrocento Sans"/>
              <a:buNone/>
            </a:pPr>
            <a:r>
              <a:t/>
            </a:r>
            <a:endParaRPr b="0" i="0" sz="2200" u="none" cap="none" strike="noStrike">
              <a:solidFill>
                <a:srgbClr val="000000"/>
              </a:solidFill>
              <a:latin typeface="Times New Roman"/>
              <a:ea typeface="Times New Roman"/>
              <a:cs typeface="Times New Roman"/>
              <a:sym typeface="Times New Roman"/>
            </a:endParaRPr>
          </a:p>
          <a:p>
            <a:pPr indent="-261620" lvl="1" marL="652780" marR="0" rtl="0" algn="l">
              <a:lnSpc>
                <a:spcPct val="100000"/>
              </a:lnSpc>
              <a:spcBef>
                <a:spcPts val="0"/>
              </a:spcBef>
              <a:spcAft>
                <a:spcPts val="0"/>
              </a:spcAft>
              <a:buClr>
                <a:srgbClr val="FD8537"/>
              </a:buClr>
              <a:buSzPts val="1450"/>
              <a:buFont typeface="Quattrocento Sans"/>
              <a:buChar char="⚫"/>
            </a:pPr>
            <a:r>
              <a:rPr b="0" i="0" lang="en-US" sz="2200" u="none" cap="none" strike="noStrike">
                <a:solidFill>
                  <a:srgbClr val="000000"/>
                </a:solidFill>
                <a:latin typeface="Times New Roman"/>
                <a:ea typeface="Times New Roman"/>
                <a:cs typeface="Times New Roman"/>
                <a:sym typeface="Times New Roman"/>
              </a:rPr>
              <a:t>For ex : a pressure sensor may be connected to a pump</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9"/>
          <p:cNvSpPr txBox="1"/>
          <p:nvPr>
            <p:ph type="title"/>
          </p:nvPr>
        </p:nvSpPr>
        <p:spPr>
          <a:xfrm>
            <a:off x="187550" y="50050"/>
            <a:ext cx="8652300" cy="1323300"/>
          </a:xfrm>
          <a:prstGeom prst="rect">
            <a:avLst/>
          </a:prstGeom>
          <a:noFill/>
          <a:ln>
            <a:noFill/>
          </a:ln>
        </p:spPr>
        <p:txBody>
          <a:bodyPr anchorCtr="0" anchor="t" bIns="0" lIns="0" spcFirstLastPara="1" rIns="0" wrap="square" tIns="243525">
            <a:spAutoFit/>
          </a:bodyPr>
          <a:lstStyle/>
          <a:p>
            <a:pPr indent="0" lvl="0" marL="360680" rtl="0" algn="l">
              <a:lnSpc>
                <a:spcPct val="100000"/>
              </a:lnSpc>
              <a:spcBef>
                <a:spcPts val="0"/>
              </a:spcBef>
              <a:spcAft>
                <a:spcPts val="0"/>
              </a:spcAft>
              <a:buSzPts val="1400"/>
              <a:buNone/>
            </a:pPr>
            <a:r>
              <a:rPr lang="en-US" sz="3500" cap="small"/>
              <a:t>Layer 1: Things: Sensors and Actuators Layer</a:t>
            </a:r>
            <a:endParaRPr sz="3500"/>
          </a:p>
        </p:txBody>
      </p:sp>
      <p:sp>
        <p:nvSpPr>
          <p:cNvPr id="75" name="Google Shape;75;p39"/>
          <p:cNvSpPr txBox="1"/>
          <p:nvPr/>
        </p:nvSpPr>
        <p:spPr>
          <a:xfrm>
            <a:off x="535950" y="1625850"/>
            <a:ext cx="8304000" cy="2406300"/>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Most IoT networks start from the object, or “thing,” that needs to be connected.</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D8537"/>
              </a:buClr>
              <a:buSzPts val="3550"/>
              <a:buFont typeface="Noto Sans Symbols"/>
              <a:buNone/>
            </a:pPr>
            <a:r>
              <a:t/>
            </a:r>
            <a:endParaRPr b="0" i="0" sz="3550" u="none" cap="none" strike="noStrike">
              <a:solidFill>
                <a:srgbClr val="000000"/>
              </a:solidFill>
              <a:latin typeface="Arial"/>
              <a:ea typeface="Arial"/>
              <a:cs typeface="Arial"/>
              <a:sym typeface="Arial"/>
            </a:endParaRPr>
          </a:p>
          <a:p>
            <a:pPr indent="-274319" lvl="0" marL="286385" marR="26289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From an architectural standpoint, the variety of smart object types, shapes, and needs drive the variety of IoT protocols and architectures.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78"/>
          <p:cNvSpPr txBox="1"/>
          <p:nvPr/>
        </p:nvSpPr>
        <p:spPr>
          <a:xfrm>
            <a:off x="535940" y="1087881"/>
            <a:ext cx="8072120" cy="3817620"/>
          </a:xfrm>
          <a:prstGeom prst="rect">
            <a:avLst/>
          </a:prstGeom>
          <a:noFill/>
          <a:ln>
            <a:noFill/>
          </a:ln>
        </p:spPr>
        <p:txBody>
          <a:bodyPr anchorCtr="0" anchor="t" bIns="0" lIns="0" spcFirstLastPara="1" rIns="0" wrap="square" tIns="12050">
            <a:spAutoFit/>
          </a:bodyPr>
          <a:lstStyle/>
          <a:p>
            <a:pPr indent="-273685" lvl="0" marL="286385"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An example of control system architecture is SCADA.</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FD8537"/>
              </a:buClr>
              <a:buSzPts val="3950"/>
              <a:buFont typeface="Noto Sans Symbols"/>
              <a:buNone/>
            </a:pPr>
            <a:r>
              <a:t/>
            </a:r>
            <a:endParaRPr b="0" i="0" sz="3950" u="none" cap="none" strike="noStrike">
              <a:solidFill>
                <a:srgbClr val="000000"/>
              </a:solidFill>
              <a:latin typeface="Times New Roman"/>
              <a:ea typeface="Times New Roman"/>
              <a:cs typeface="Times New Roman"/>
              <a:sym typeface="Times New Roman"/>
            </a:endParaRPr>
          </a:p>
          <a:p>
            <a:pPr indent="-273685" lvl="0" marL="286385"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SCADAwas developed	as a universal method	to</a:t>
            </a:r>
            <a:endParaRPr b="0" i="0" sz="2800" u="none" cap="none" strike="noStrike">
              <a:solidFill>
                <a:srgbClr val="000000"/>
              </a:solidFill>
              <a:latin typeface="Times New Roman"/>
              <a:ea typeface="Times New Roman"/>
              <a:cs typeface="Times New Roman"/>
              <a:sym typeface="Times New Roman"/>
            </a:endParaRPr>
          </a:p>
          <a:p>
            <a:pPr indent="0" lvl="0" marL="286385"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access remote systems and send instructions</a:t>
            </a:r>
            <a:r>
              <a:rPr b="0" i="0" lang="en-US" sz="2800" u="none" cap="none" strike="noStrike">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3950"/>
              <a:buFont typeface="Arial"/>
              <a:buNone/>
            </a:pPr>
            <a:r>
              <a:t/>
            </a:r>
            <a:endParaRPr b="0" i="0" sz="3950" u="none" cap="none" strike="noStrike">
              <a:solidFill>
                <a:srgbClr val="000000"/>
              </a:solidFill>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One example where SCADA is widely used is in the </a:t>
            </a:r>
            <a:r>
              <a:rPr b="1" i="0" lang="en-US" sz="2800" u="none" cap="none" strike="noStrike">
                <a:solidFill>
                  <a:srgbClr val="000000"/>
                </a:solidFill>
                <a:latin typeface="Times New Roman"/>
                <a:ea typeface="Times New Roman"/>
                <a:cs typeface="Times New Roman"/>
                <a:sym typeface="Times New Roman"/>
              </a:rPr>
              <a:t>control and monitoring of remote terminal units </a:t>
            </a:r>
            <a:r>
              <a:rPr b="0" i="0" lang="en-US" sz="2800" u="none" cap="none" strike="noStrike">
                <a:solidFill>
                  <a:srgbClr val="000000"/>
                </a:solidFill>
                <a:latin typeface="Times New Roman"/>
                <a:ea typeface="Times New Roman"/>
                <a:cs typeface="Times New Roman"/>
                <a:sym typeface="Times New Roman"/>
              </a:rPr>
              <a:t>(RTUs) on the electrical distribution grid.</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pic>
        <p:nvPicPr>
          <p:cNvPr id="283" name="Google Shape;283;p79"/>
          <p:cNvPicPr preferRelativeResize="0"/>
          <p:nvPr/>
        </p:nvPicPr>
        <p:blipFill rotWithShape="1">
          <a:blip r:embed="rId3">
            <a:alphaModFix/>
          </a:blip>
          <a:srcRect b="0" l="0" r="0" t="0"/>
          <a:stretch/>
        </p:blipFill>
        <p:spPr>
          <a:xfrm>
            <a:off x="520128" y="1447800"/>
            <a:ext cx="8096250" cy="4991100"/>
          </a:xfrm>
          <a:prstGeom prst="rect">
            <a:avLst/>
          </a:prstGeom>
          <a:noFill/>
          <a:ln>
            <a:noFill/>
          </a:ln>
        </p:spPr>
      </p:pic>
      <p:sp>
        <p:nvSpPr>
          <p:cNvPr id="284" name="Google Shape;284;p79"/>
          <p:cNvSpPr txBox="1"/>
          <p:nvPr>
            <p:ph type="title"/>
          </p:nvPr>
        </p:nvSpPr>
        <p:spPr>
          <a:xfrm>
            <a:off x="187553" y="50038"/>
            <a:ext cx="7657871" cy="1323670"/>
          </a:xfrm>
          <a:prstGeom prst="rect">
            <a:avLst/>
          </a:prstGeom>
          <a:noFill/>
          <a:ln>
            <a:noFill/>
          </a:ln>
        </p:spPr>
        <p:txBody>
          <a:bodyPr anchorCtr="0" anchor="t" bIns="0" lIns="0" spcFirstLastPara="1" rIns="0" wrap="square" tIns="455625">
            <a:spAutoFit/>
          </a:bodyPr>
          <a:lstStyle/>
          <a:p>
            <a:pPr indent="0" lvl="0" marL="360680" marR="5080" rtl="0" algn="l">
              <a:lnSpc>
                <a:spcPct val="100000"/>
              </a:lnSpc>
              <a:spcBef>
                <a:spcPts val="0"/>
              </a:spcBef>
              <a:spcAft>
                <a:spcPts val="0"/>
              </a:spcAft>
              <a:buSzPts val="1400"/>
              <a:buNone/>
            </a:pPr>
            <a:r>
              <a:rPr b="0" lang="en-US" sz="2800">
                <a:latin typeface="Times New Roman"/>
                <a:ea typeface="Times New Roman"/>
                <a:cs typeface="Times New Roman"/>
                <a:sym typeface="Times New Roman"/>
              </a:rPr>
              <a:t>S</a:t>
            </a:r>
            <a:r>
              <a:rPr b="0" lang="en-US" sz="2250">
                <a:latin typeface="Times New Roman"/>
                <a:ea typeface="Times New Roman"/>
                <a:cs typeface="Times New Roman"/>
                <a:sym typeface="Times New Roman"/>
              </a:rPr>
              <a:t>UPERVISORY </a:t>
            </a:r>
            <a:r>
              <a:rPr lang="en-US" sz="2800">
                <a:latin typeface="Times New Roman"/>
                <a:ea typeface="Times New Roman"/>
                <a:cs typeface="Times New Roman"/>
                <a:sym typeface="Times New Roman"/>
              </a:rPr>
              <a:t>C</a:t>
            </a:r>
            <a:r>
              <a:rPr lang="en-US" sz="2250">
                <a:latin typeface="Times New Roman"/>
                <a:ea typeface="Times New Roman"/>
                <a:cs typeface="Times New Roman"/>
                <a:sym typeface="Times New Roman"/>
              </a:rPr>
              <a:t>ONTROL </a:t>
            </a:r>
            <a:r>
              <a:rPr b="0" lang="en-US" sz="2250">
                <a:latin typeface="Times New Roman"/>
                <a:ea typeface="Times New Roman"/>
                <a:cs typeface="Times New Roman"/>
                <a:sym typeface="Times New Roman"/>
              </a:rPr>
              <a:t>AND </a:t>
            </a:r>
            <a:r>
              <a:rPr b="0" lang="en-US" sz="2800">
                <a:latin typeface="Times New Roman"/>
                <a:ea typeface="Times New Roman"/>
                <a:cs typeface="Times New Roman"/>
                <a:sym typeface="Times New Roman"/>
              </a:rPr>
              <a:t>D</a:t>
            </a:r>
            <a:r>
              <a:rPr b="0" lang="en-US" sz="2250">
                <a:latin typeface="Times New Roman"/>
                <a:ea typeface="Times New Roman"/>
                <a:cs typeface="Times New Roman"/>
                <a:sym typeface="Times New Roman"/>
              </a:rPr>
              <a:t>ATA </a:t>
            </a:r>
            <a:r>
              <a:rPr b="0" lang="en-US" sz="2800">
                <a:latin typeface="Times New Roman"/>
                <a:ea typeface="Times New Roman"/>
                <a:cs typeface="Times New Roman"/>
                <a:sym typeface="Times New Roman"/>
              </a:rPr>
              <a:t>A</a:t>
            </a:r>
            <a:r>
              <a:rPr b="0" lang="en-US" sz="2250">
                <a:latin typeface="Times New Roman"/>
                <a:ea typeface="Times New Roman"/>
                <a:cs typeface="Times New Roman"/>
                <a:sym typeface="Times New Roman"/>
              </a:rPr>
              <a:t>CQUISITION </a:t>
            </a:r>
            <a:r>
              <a:rPr b="0" lang="en-US" sz="2800">
                <a:latin typeface="Times New Roman"/>
                <a:ea typeface="Times New Roman"/>
                <a:cs typeface="Times New Roman"/>
                <a:sym typeface="Times New Roman"/>
              </a:rPr>
              <a:t>(</a:t>
            </a:r>
            <a:r>
              <a:rPr lang="en-US" sz="2800">
                <a:latin typeface="Times New Roman"/>
                <a:ea typeface="Times New Roman"/>
                <a:cs typeface="Times New Roman"/>
                <a:sym typeface="Times New Roman"/>
              </a:rPr>
              <a:t>SCADA</a:t>
            </a:r>
            <a:r>
              <a:rPr b="0"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67d4c02fbf_0_16"/>
          <p:cNvSpPr txBox="1"/>
          <p:nvPr>
            <p:ph type="title"/>
          </p:nvPr>
        </p:nvSpPr>
        <p:spPr>
          <a:xfrm>
            <a:off x="187553" y="-407162"/>
            <a:ext cx="7657800" cy="860100"/>
          </a:xfrm>
          <a:prstGeom prst="rect">
            <a:avLst/>
          </a:prstGeom>
          <a:noFill/>
          <a:ln>
            <a:noFill/>
          </a:ln>
        </p:spPr>
        <p:txBody>
          <a:bodyPr anchorCtr="0" anchor="t" bIns="0" lIns="0" spcFirstLastPara="1" rIns="0" wrap="square" tIns="363925">
            <a:spAutoFit/>
          </a:bodyPr>
          <a:lstStyle/>
          <a:p>
            <a:pPr indent="0" lvl="0" marL="360680" rtl="0" algn="l">
              <a:lnSpc>
                <a:spcPct val="100000"/>
              </a:lnSpc>
              <a:spcBef>
                <a:spcPts val="0"/>
              </a:spcBef>
              <a:spcAft>
                <a:spcPts val="0"/>
              </a:spcAft>
              <a:buSzPts val="1400"/>
              <a:buNone/>
            </a:pPr>
            <a:r>
              <a:rPr lang="en-US" sz="3200" cap="small">
                <a:latin typeface="Times New Roman"/>
                <a:ea typeface="Times New Roman"/>
                <a:cs typeface="Times New Roman"/>
                <a:sym typeface="Times New Roman"/>
              </a:rPr>
              <a:t>Data Versus Network Analytics</a:t>
            </a:r>
            <a:endParaRPr sz="3200">
              <a:latin typeface="Times New Roman"/>
              <a:ea typeface="Times New Roman"/>
              <a:cs typeface="Times New Roman"/>
              <a:sym typeface="Times New Roman"/>
            </a:endParaRPr>
          </a:p>
        </p:txBody>
      </p:sp>
      <p:sp>
        <p:nvSpPr>
          <p:cNvPr id="290" name="Google Shape;290;g267d4c02fbf_0_16"/>
          <p:cNvSpPr txBox="1"/>
          <p:nvPr/>
        </p:nvSpPr>
        <p:spPr>
          <a:xfrm>
            <a:off x="76200" y="376750"/>
            <a:ext cx="8772900" cy="7864200"/>
          </a:xfrm>
          <a:prstGeom prst="rect">
            <a:avLst/>
          </a:prstGeom>
          <a:noFill/>
          <a:ln>
            <a:noFill/>
          </a:ln>
        </p:spPr>
        <p:txBody>
          <a:bodyPr anchorCtr="0" anchor="t" bIns="0" lIns="0" spcFirstLastPara="1" rIns="0" wrap="square" tIns="88900">
            <a:spAutoFit/>
          </a:bodyPr>
          <a:lstStyle/>
          <a:p>
            <a:pPr indent="-273685" lvl="0" marL="286385" marR="0" rtl="0" algn="just">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Data analytics:</a:t>
            </a:r>
            <a:endParaRPr b="0" i="0" sz="2400" u="none" cap="none" strike="noStrike">
              <a:solidFill>
                <a:srgbClr val="000000"/>
              </a:solidFill>
              <a:latin typeface="Times New Roman"/>
              <a:ea typeface="Times New Roman"/>
              <a:cs typeface="Times New Roman"/>
              <a:sym typeface="Times New Roman"/>
            </a:endParaRPr>
          </a:p>
          <a:p>
            <a:pPr indent="-381000" lvl="0" marL="457200" marR="5080" rtl="0" algn="just">
              <a:lnSpc>
                <a:spcPct val="100000"/>
              </a:lnSpc>
              <a:spcBef>
                <a:spcPts val="60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This type of analytics processes the data collected by smart objects and combines it to provide an intelligent view related to the IoT system.</a:t>
            </a:r>
            <a:endParaRPr b="1" i="0" sz="2400" u="none" cap="none" strike="noStrike">
              <a:solidFill>
                <a:srgbClr val="000000"/>
              </a:solidFill>
              <a:latin typeface="Times New Roman"/>
              <a:ea typeface="Times New Roman"/>
              <a:cs typeface="Times New Roman"/>
              <a:sym typeface="Times New Roman"/>
            </a:endParaRPr>
          </a:p>
          <a:p>
            <a:pPr indent="-152400" lvl="0" marL="45720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e.g A dashboard can display an alarm when a weight sensor detects that a shelf in a store is empty.</a:t>
            </a:r>
            <a:endParaRPr b="0" i="0" sz="2400" u="none" cap="none" strike="noStrike">
              <a:solidFill>
                <a:srgbClr val="000000"/>
              </a:solidFill>
              <a:latin typeface="Times New Roman"/>
              <a:ea typeface="Times New Roman"/>
              <a:cs typeface="Times New Roman"/>
              <a:sym typeface="Times New Roman"/>
            </a:endParaRPr>
          </a:p>
          <a:p>
            <a:pPr indent="-247650" lvl="0" marL="47625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In a more complex case, the temperature, pressure,wind , humidity and light levels collected from thousands of sensors can be combined and processed to determine </a:t>
            </a:r>
            <a:r>
              <a:rPr b="1" i="0" lang="en-US" sz="2400" u="none" cap="none" strike="noStrike">
                <a:solidFill>
                  <a:srgbClr val="000000"/>
                </a:solidFill>
                <a:latin typeface="Times New Roman"/>
                <a:ea typeface="Times New Roman"/>
                <a:cs typeface="Times New Roman"/>
                <a:sym typeface="Times New Roman"/>
              </a:rPr>
              <a:t>likelihood of a storm </a:t>
            </a:r>
            <a:r>
              <a:rPr b="0" i="0" lang="en-US" sz="2400" u="none" cap="none" strike="noStrike">
                <a:solidFill>
                  <a:srgbClr val="000000"/>
                </a:solidFill>
                <a:latin typeface="Times New Roman"/>
                <a:ea typeface="Times New Roman"/>
                <a:cs typeface="Times New Roman"/>
                <a:sym typeface="Times New Roman"/>
              </a:rPr>
              <a:t>and its possible path.-- very complex data processing</a:t>
            </a:r>
            <a:endParaRPr b="0" i="0" sz="2400" u="none" cap="none" strike="noStrike">
              <a:solidFill>
                <a:srgbClr val="000000"/>
              </a:solidFill>
              <a:latin typeface="Times New Roman"/>
              <a:ea typeface="Times New Roman"/>
              <a:cs typeface="Times New Roman"/>
              <a:sym typeface="Times New Roman"/>
            </a:endParaRPr>
          </a:p>
          <a:p>
            <a:pPr indent="0" lvl="0" marL="457200" marR="5080" rtl="0" algn="just">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81000" lvl="0" marL="457200" marR="5080" rtl="0" algn="just">
              <a:lnSpc>
                <a:spcPct val="100000"/>
              </a:lnSpc>
              <a:spcBef>
                <a:spcPts val="60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Data analytics can also monitor the IoT system itself. </a:t>
            </a:r>
            <a:endParaRPr b="1" i="0" sz="2400" u="none" cap="none" strike="noStrike">
              <a:solidFill>
                <a:srgbClr val="000000"/>
              </a:solidFill>
              <a:latin typeface="Times New Roman"/>
              <a:ea typeface="Times New Roman"/>
              <a:cs typeface="Times New Roman"/>
              <a:sym typeface="Times New Roman"/>
            </a:endParaRPr>
          </a:p>
          <a:p>
            <a:pPr indent="-19050" lvl="0" marL="47625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For example, a machine or robot in a factory can report data about its own movements.</a:t>
            </a:r>
            <a:endParaRPr b="0" i="0" sz="2400" u="none" cap="none" strike="noStrike">
              <a:solidFill>
                <a:srgbClr val="000000"/>
              </a:solidFill>
              <a:latin typeface="Times New Roman"/>
              <a:ea typeface="Times New Roman"/>
              <a:cs typeface="Times New Roman"/>
              <a:sym typeface="Times New Roman"/>
            </a:endParaRPr>
          </a:p>
          <a:p>
            <a:pPr indent="-19050" lvl="0" marL="47625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This data can be used by an analytics application to report degradation in the movement speeds, which may be indication of a need to service the robot before a part breaks.</a:t>
            </a:r>
            <a:endParaRPr b="0" i="0" sz="2400" u="none" cap="none" strike="noStrike">
              <a:solidFill>
                <a:srgbClr val="000000"/>
              </a:solidFill>
              <a:latin typeface="Times New Roman"/>
              <a:ea typeface="Times New Roman"/>
              <a:cs typeface="Times New Roman"/>
              <a:sym typeface="Times New Roman"/>
            </a:endParaRPr>
          </a:p>
          <a:p>
            <a:pPr indent="285750" lvl="0" marL="628650" marR="5080" rtl="0" algn="just">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D8537"/>
              </a:buClr>
              <a:buSzPts val="365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274319" lvl="0" marL="286385" marR="5080" rtl="0" algn="just">
              <a:lnSpc>
                <a:spcPct val="100000"/>
              </a:lnSpc>
              <a:spcBef>
                <a:spcPts val="60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67d4c02fbf_0_21"/>
          <p:cNvSpPr txBox="1"/>
          <p:nvPr>
            <p:ph type="title"/>
          </p:nvPr>
        </p:nvSpPr>
        <p:spPr>
          <a:xfrm>
            <a:off x="187553" y="-407162"/>
            <a:ext cx="7657800" cy="860100"/>
          </a:xfrm>
          <a:prstGeom prst="rect">
            <a:avLst/>
          </a:prstGeom>
          <a:noFill/>
          <a:ln>
            <a:noFill/>
          </a:ln>
        </p:spPr>
        <p:txBody>
          <a:bodyPr anchorCtr="0" anchor="t" bIns="0" lIns="0" spcFirstLastPara="1" rIns="0" wrap="square" tIns="363925">
            <a:spAutoFit/>
          </a:bodyPr>
          <a:lstStyle/>
          <a:p>
            <a:pPr indent="0" lvl="0" marL="360680" rtl="0" algn="l">
              <a:lnSpc>
                <a:spcPct val="100000"/>
              </a:lnSpc>
              <a:spcBef>
                <a:spcPts val="0"/>
              </a:spcBef>
              <a:spcAft>
                <a:spcPts val="0"/>
              </a:spcAft>
              <a:buSzPts val="1400"/>
              <a:buNone/>
            </a:pPr>
            <a:r>
              <a:rPr lang="en-US" sz="3200" cap="small">
                <a:latin typeface="Times New Roman"/>
                <a:ea typeface="Times New Roman"/>
                <a:cs typeface="Times New Roman"/>
                <a:sym typeface="Times New Roman"/>
              </a:rPr>
              <a:t>Data Versus Network Analytics</a:t>
            </a:r>
            <a:endParaRPr sz="3200">
              <a:latin typeface="Times New Roman"/>
              <a:ea typeface="Times New Roman"/>
              <a:cs typeface="Times New Roman"/>
              <a:sym typeface="Times New Roman"/>
            </a:endParaRPr>
          </a:p>
        </p:txBody>
      </p:sp>
      <p:sp>
        <p:nvSpPr>
          <p:cNvPr id="296" name="Google Shape;296;g267d4c02fbf_0_21"/>
          <p:cNvSpPr txBox="1"/>
          <p:nvPr/>
        </p:nvSpPr>
        <p:spPr>
          <a:xfrm>
            <a:off x="152400" y="452950"/>
            <a:ext cx="8772900" cy="7125900"/>
          </a:xfrm>
          <a:prstGeom prst="rect">
            <a:avLst/>
          </a:prstGeom>
          <a:noFill/>
          <a:ln>
            <a:noFill/>
          </a:ln>
        </p:spPr>
        <p:txBody>
          <a:bodyPr anchorCtr="0" anchor="t" bIns="0" lIns="0" spcFirstLastPara="1" rIns="0" wrap="square" tIns="88900">
            <a:spAutoFit/>
          </a:bodyPr>
          <a:lstStyle/>
          <a:p>
            <a:pPr indent="-273685" lvl="0" marL="286385" marR="0" rtl="0" algn="just">
              <a:lnSpc>
                <a:spcPct val="100000"/>
              </a:lnSpc>
              <a:spcBef>
                <a:spcPts val="0"/>
              </a:spcBef>
              <a:spcAft>
                <a:spcPts val="0"/>
              </a:spcAft>
              <a:buClr>
                <a:srgbClr val="000000"/>
              </a:buClr>
              <a:buSzPts val="2500"/>
              <a:buFont typeface="Arial"/>
              <a:buNone/>
            </a:pPr>
            <a:r>
              <a:rPr b="1" i="0" lang="en-US" sz="2400" u="none" cap="none" strike="noStrike">
                <a:solidFill>
                  <a:srgbClr val="000000"/>
                </a:solidFill>
                <a:latin typeface="Times New Roman"/>
                <a:ea typeface="Times New Roman"/>
                <a:cs typeface="Times New Roman"/>
                <a:sym typeface="Times New Roman"/>
              </a:rPr>
              <a:t>Network analytics:</a:t>
            </a:r>
            <a:endParaRPr b="0" i="0" sz="2400" u="none" cap="none" strike="noStrike">
              <a:solidFill>
                <a:srgbClr val="000000"/>
              </a:solidFill>
              <a:latin typeface="Times New Roman"/>
              <a:ea typeface="Times New Roman"/>
              <a:cs typeface="Times New Roman"/>
              <a:sym typeface="Times New Roman"/>
            </a:endParaRPr>
          </a:p>
          <a:p>
            <a:pPr indent="0" lvl="0" marL="457200" marR="5715" rtl="0" algn="just">
              <a:lnSpc>
                <a:spcPct val="100000"/>
              </a:lnSpc>
              <a:spcBef>
                <a:spcPts val="600"/>
              </a:spcBef>
              <a:spcAft>
                <a:spcPts val="0"/>
              </a:spcAft>
              <a:buClr>
                <a:srgbClr val="000000"/>
              </a:buClr>
              <a:buSzPts val="25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81000" lvl="0" marL="457200" marR="5715" rtl="0" algn="just">
              <a:lnSpc>
                <a:spcPct val="100000"/>
              </a:lnSpc>
              <a:spcBef>
                <a:spcPts val="6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Most  IoT  systems  are  built  around  smart  objects connected to the network</a:t>
            </a:r>
            <a:endParaRPr b="0" i="0" sz="2400" u="none" cap="none" strike="noStrike">
              <a:solidFill>
                <a:srgbClr val="000000"/>
              </a:solidFill>
              <a:latin typeface="Times New Roman"/>
              <a:ea typeface="Times New Roman"/>
              <a:cs typeface="Times New Roman"/>
              <a:sym typeface="Times New Roman"/>
            </a:endParaRPr>
          </a:p>
          <a:p>
            <a:pPr indent="-381000" lvl="0" marL="457200" marR="5080" rtl="0" algn="just">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A loss or degradation in connectivity</a:t>
            </a:r>
            <a:r>
              <a:rPr b="0" i="0" lang="en-US" sz="2400" u="none" cap="none" strike="noStrike">
                <a:solidFill>
                  <a:srgbClr val="000000"/>
                </a:solidFill>
                <a:latin typeface="Times New Roman"/>
                <a:ea typeface="Times New Roman"/>
                <a:cs typeface="Times New Roman"/>
                <a:sym typeface="Times New Roman"/>
              </a:rPr>
              <a:t> is likely to affect the efficiency of the system. Such a loss can have dramatic effects.</a:t>
            </a:r>
            <a:endParaRPr b="0" i="0" sz="2400" u="none" cap="none" strike="noStrike">
              <a:solidFill>
                <a:srgbClr val="000000"/>
              </a:solidFill>
              <a:latin typeface="Times New Roman"/>
              <a:ea typeface="Times New Roman"/>
              <a:cs typeface="Times New Roman"/>
              <a:sym typeface="Times New Roman"/>
            </a:endParaRPr>
          </a:p>
          <a:p>
            <a:pPr indent="-381000" lvl="0" marL="45720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For example, open mines use wireless networks to automatically pilot dump trucks. A lasting loss of connectivity may result in an accident or degradation of operations efficiency (automated dump trucks typically stop upon connectivity loss). </a:t>
            </a:r>
            <a:endParaRPr b="0" i="0" sz="2400" u="none" cap="none" strike="noStrike">
              <a:solidFill>
                <a:srgbClr val="000000"/>
              </a:solidFill>
              <a:latin typeface="Times New Roman"/>
              <a:ea typeface="Times New Roman"/>
              <a:cs typeface="Times New Roman"/>
              <a:sym typeface="Times New Roman"/>
            </a:endParaRPr>
          </a:p>
          <a:p>
            <a:pPr indent="-381000" lvl="0" marL="45720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On a more minor scale, loss of connectivity means that data stops being fed to your data analytics platform, and the system stops making intelligent analyses of the IoT system. </a:t>
            </a:r>
            <a:endParaRPr b="0" i="0" sz="2400" u="none" cap="none" strike="noStrike">
              <a:solidFill>
                <a:srgbClr val="000000"/>
              </a:solidFill>
              <a:latin typeface="Times New Roman"/>
              <a:ea typeface="Times New Roman"/>
              <a:cs typeface="Times New Roman"/>
              <a:sym typeface="Times New Roman"/>
            </a:endParaRPr>
          </a:p>
          <a:p>
            <a:pPr indent="-381000" lvl="0" marL="45720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A similar consequence is that the control module cannot modify local object behaviors anymore.</a:t>
            </a:r>
            <a:endParaRPr b="0" i="0" sz="2400" u="none" cap="none" strike="noStrike">
              <a:solidFill>
                <a:srgbClr val="000000"/>
              </a:solidFill>
              <a:latin typeface="Times New Roman"/>
              <a:ea typeface="Times New Roman"/>
              <a:cs typeface="Times New Roman"/>
              <a:sym typeface="Times New Roman"/>
            </a:endParaRPr>
          </a:p>
          <a:p>
            <a:pPr indent="0" lvl="0" marL="457200" marR="5080" rtl="0" algn="just">
              <a:lnSpc>
                <a:spcPct val="100000"/>
              </a:lnSpc>
              <a:spcBef>
                <a:spcPts val="605"/>
              </a:spcBef>
              <a:spcAft>
                <a:spcPts val="0"/>
              </a:spcAft>
              <a:buClr>
                <a:srgbClr val="000000"/>
              </a:buClr>
              <a:buSzPts val="25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457200" marR="5080" rtl="0" algn="just">
              <a:lnSpc>
                <a:spcPct val="100000"/>
              </a:lnSpc>
              <a:spcBef>
                <a:spcPts val="605"/>
              </a:spcBef>
              <a:spcAft>
                <a:spcPts val="0"/>
              </a:spcAft>
              <a:buClr>
                <a:srgbClr val="000000"/>
              </a:buClr>
              <a:buSzPts val="25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457200" marR="5080" rtl="0" algn="just">
              <a:lnSpc>
                <a:spcPct val="100000"/>
              </a:lnSpc>
              <a:spcBef>
                <a:spcPts val="605"/>
              </a:spcBef>
              <a:spcAft>
                <a:spcPts val="0"/>
              </a:spcAft>
              <a:buClr>
                <a:srgbClr val="000000"/>
              </a:buClr>
              <a:buSzPts val="25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81"/>
          <p:cNvSpPr txBox="1"/>
          <p:nvPr/>
        </p:nvSpPr>
        <p:spPr>
          <a:xfrm>
            <a:off x="231140" y="267716"/>
            <a:ext cx="8608060" cy="42138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small" strike="noStrike">
                <a:solidFill>
                  <a:srgbClr val="565F6C"/>
                </a:solidFill>
                <a:latin typeface="Arial"/>
                <a:ea typeface="Arial"/>
                <a:cs typeface="Arial"/>
                <a:sym typeface="Arial"/>
              </a:rPr>
              <a:t>IoT Data Management and Compute Stack</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
              </a:spcBef>
              <a:spcAft>
                <a:spcPts val="0"/>
              </a:spcAft>
              <a:buClr>
                <a:srgbClr val="000000"/>
              </a:buClr>
              <a:buSzPts val="4250"/>
              <a:buFont typeface="Arial"/>
              <a:buNone/>
            </a:pPr>
            <a:r>
              <a:t/>
            </a:r>
            <a:endParaRPr b="0" i="0" sz="4250" u="none" cap="none" strike="noStrike">
              <a:solidFill>
                <a:srgbClr val="000000"/>
              </a:solidFill>
              <a:latin typeface="Arial"/>
              <a:ea typeface="Arial"/>
              <a:cs typeface="Arial"/>
              <a:sym typeface="Arial"/>
            </a:endParaRPr>
          </a:p>
          <a:p>
            <a:pPr indent="-274319" lvl="0" marL="438785" marR="5080" rtl="0" algn="just">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massive  scale  of  IoT  networks  is  fundamentally driving  new  architectures.  As  per  the  projections  by Cisco nearly 50 billion devices will be connected to the IoT networks by the year 2020.</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FD8537"/>
              </a:buClr>
              <a:buSzPts val="3950"/>
              <a:buFont typeface="Noto Sans Symbols"/>
              <a:buNone/>
            </a:pPr>
            <a:r>
              <a:t/>
            </a:r>
            <a:endParaRPr b="0" i="0" sz="3950" u="none" cap="none" strike="noStrike">
              <a:solidFill>
                <a:srgbClr val="000000"/>
              </a:solidFill>
              <a:latin typeface="Times New Roman"/>
              <a:ea typeface="Times New Roman"/>
              <a:cs typeface="Times New Roman"/>
              <a:sym typeface="Times New Roman"/>
            </a:endParaRPr>
          </a:p>
          <a:p>
            <a:pPr indent="-274319" lvl="0" marL="438785" marR="7620" rtl="0" algn="just">
              <a:lnSpc>
                <a:spcPct val="100000"/>
              </a:lnSpc>
              <a:spcBef>
                <a:spcPts val="5"/>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In fact, the data generated by IoT sensors is one of the single biggest challenges in building an IoT system.</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g275c6a19936_0_0"/>
          <p:cNvSpPr txBox="1"/>
          <p:nvPr/>
        </p:nvSpPr>
        <p:spPr>
          <a:xfrm>
            <a:off x="231150" y="0"/>
            <a:ext cx="8608200" cy="6909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small" strike="noStrike">
                <a:solidFill>
                  <a:srgbClr val="565F6C"/>
                </a:solidFill>
                <a:latin typeface="Arial"/>
                <a:ea typeface="Arial"/>
                <a:cs typeface="Arial"/>
                <a:sym typeface="Arial"/>
              </a:rPr>
              <a:t>IoT Data Management and Compute Stack</a:t>
            </a:r>
            <a:endParaRPr b="0" i="0" sz="2800" u="none" cap="none" strike="noStrike">
              <a:solidFill>
                <a:srgbClr val="000000"/>
              </a:solidFill>
              <a:latin typeface="Arial"/>
              <a:ea typeface="Arial"/>
              <a:cs typeface="Arial"/>
              <a:sym typeface="Arial"/>
            </a:endParaRPr>
          </a:p>
          <a:p>
            <a:pPr indent="-406400" lvl="0" marL="457200" marR="5080" rtl="0" algn="just">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massive  scale  of  IoT  networks  is  fundamentally driving  new  architectures.  </a:t>
            </a:r>
            <a:endParaRPr b="0" i="0" sz="2800" u="none" cap="none" strike="noStrike">
              <a:solidFill>
                <a:srgbClr val="000000"/>
              </a:solidFill>
              <a:latin typeface="Times New Roman"/>
              <a:ea typeface="Times New Roman"/>
              <a:cs typeface="Times New Roman"/>
              <a:sym typeface="Times New Roman"/>
            </a:endParaRPr>
          </a:p>
          <a:p>
            <a:pPr indent="-274319" lvl="0" marL="438785" marR="508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406400" lvl="0" marL="457200" marR="7620" rtl="0" algn="just">
              <a:lnSpc>
                <a:spcPct val="100000"/>
              </a:lnSpc>
              <a:spcBef>
                <a:spcPts val="5"/>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data generated by IoT sensors is one of the single biggest challenges in building an IoT system.</a:t>
            </a:r>
            <a:endParaRPr b="0" i="0" sz="2800" u="none" cap="none" strike="noStrike">
              <a:solidFill>
                <a:srgbClr val="000000"/>
              </a:solidFill>
              <a:latin typeface="Times New Roman"/>
              <a:ea typeface="Times New Roman"/>
              <a:cs typeface="Times New Roman"/>
              <a:sym typeface="Times New Roman"/>
            </a:endParaRPr>
          </a:p>
          <a:p>
            <a:pPr indent="0" lvl="0" marL="457200" marR="7620" rtl="0" algn="just">
              <a:lnSpc>
                <a:spcPct val="100000"/>
              </a:lnSpc>
              <a:spcBef>
                <a:spcPts val="5"/>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406400" lvl="0" marL="457200" marR="5080" rtl="0" algn="just">
              <a:lnSpc>
                <a:spcPct val="100000"/>
              </a:lnSpc>
              <a:spcBef>
                <a:spcPts val="0"/>
              </a:spcBef>
              <a:spcAft>
                <a:spcPts val="0"/>
              </a:spcAft>
              <a:buClr>
                <a:srgbClr val="000000"/>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In  the  case  of  modern  IT  networks,  the  data sourced  by  a  computer  or  server  is  typically generated by the client/server communications model, and it serves the needs of the application.</a:t>
            </a:r>
            <a:endParaRPr b="0" i="0" sz="2800" u="none" cap="none" strike="noStrike">
              <a:solidFill>
                <a:schemeClr val="dk1"/>
              </a:solidFill>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406400" lvl="0" marL="457200" marR="5080" rtl="0" algn="just">
              <a:lnSpc>
                <a:spcPct val="100000"/>
              </a:lnSpc>
              <a:spcBef>
                <a:spcPts val="0"/>
              </a:spcBef>
              <a:spcAft>
                <a:spcPts val="0"/>
              </a:spcAft>
              <a:buClr>
                <a:srgbClr val="000000"/>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In  sensor  networks,  the  vast  majority  of  data generated is unstructured and of very little use on its own</a:t>
            </a:r>
            <a:r>
              <a:rPr b="0" i="0" lang="en-US" sz="28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0" lvl="0" marL="457200" marR="7620" rtl="0" algn="just">
              <a:lnSpc>
                <a:spcPct val="100000"/>
              </a:lnSpc>
              <a:spcBef>
                <a:spcPts val="5"/>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3f1b5c1804_0_0"/>
          <p:cNvSpPr txBox="1"/>
          <p:nvPr/>
        </p:nvSpPr>
        <p:spPr>
          <a:xfrm>
            <a:off x="231150" y="0"/>
            <a:ext cx="8608200" cy="5607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small" strike="noStrike">
                <a:solidFill>
                  <a:srgbClr val="565F6C"/>
                </a:solidFill>
                <a:latin typeface="Arial"/>
                <a:ea typeface="Arial"/>
                <a:cs typeface="Arial"/>
                <a:sym typeface="Arial"/>
              </a:rPr>
              <a:t>IoT Data Management and Compute Stack</a:t>
            </a:r>
            <a:endParaRPr b="0" i="0" sz="2800" u="none" cap="none" strike="noStrike">
              <a:solidFill>
                <a:srgbClr val="000000"/>
              </a:solidFill>
              <a:latin typeface="Arial"/>
              <a:ea typeface="Arial"/>
              <a:cs typeface="Arial"/>
              <a:sym typeface="Arial"/>
            </a:endParaRPr>
          </a:p>
          <a:p>
            <a:pPr indent="0" lvl="0" marL="0" marR="5080" rtl="0" algn="just">
              <a:lnSpc>
                <a:spcPct val="10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381000" lvl="0" marL="457200" marR="5080" rtl="0" algn="just">
              <a:lnSpc>
                <a:spcPct val="100000"/>
              </a:lnSpc>
              <a:spcBef>
                <a:spcPts val="0"/>
              </a:spcBef>
              <a:spcAft>
                <a:spcPts val="0"/>
              </a:spcAft>
              <a:buClr>
                <a:schemeClr val="dk1"/>
              </a:buClr>
              <a:buSzPts val="2400"/>
              <a:buFont typeface="Times New Roman"/>
              <a:buChar char="●"/>
            </a:pPr>
            <a:r>
              <a:rPr b="0" i="0" lang="en-US" sz="2800" u="none" cap="none" strike="noStrike">
                <a:solidFill>
                  <a:schemeClr val="dk1"/>
                </a:solidFill>
                <a:latin typeface="Times New Roman"/>
                <a:ea typeface="Times New Roman"/>
                <a:cs typeface="Times New Roman"/>
                <a:sym typeface="Times New Roman"/>
              </a:rPr>
              <a:t>In  sensor  networks,  the  vast  majority  of  data generated is unstructured and of very little use on its own</a:t>
            </a:r>
            <a:r>
              <a:rPr b="0" i="0" lang="en-US" sz="28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381000" lvl="0" marL="457200" marR="5080" rtl="0" algn="just">
              <a:spcBef>
                <a:spcPts val="0"/>
              </a:spcBef>
              <a:spcAft>
                <a:spcPts val="0"/>
              </a:spcAft>
              <a:buClr>
                <a:schemeClr val="dk1"/>
              </a:buClr>
              <a:buSzPts val="2400"/>
              <a:buChar char="●"/>
            </a:pPr>
            <a:r>
              <a:rPr lang="en-US" sz="2600">
                <a:solidFill>
                  <a:schemeClr val="dk1"/>
                </a:solidFill>
                <a:latin typeface="Times New Roman"/>
                <a:ea typeface="Times New Roman"/>
                <a:cs typeface="Times New Roman"/>
                <a:sym typeface="Times New Roman"/>
              </a:rPr>
              <a:t>In  most  cases,  the  processing  location  is  outside  the  smart object. A natural location for this processing activity is the cloud.</a:t>
            </a:r>
            <a:endParaRPr sz="2600">
              <a:solidFill>
                <a:schemeClr val="dk1"/>
              </a:solidFill>
              <a:latin typeface="Times New Roman"/>
              <a:ea typeface="Times New Roman"/>
              <a:cs typeface="Times New Roman"/>
              <a:sym typeface="Times New Roman"/>
            </a:endParaRPr>
          </a:p>
          <a:p>
            <a:pPr indent="-381000" lvl="0" marL="457200" marR="5080" rtl="0" algn="just">
              <a:spcBef>
                <a:spcPts val="0"/>
              </a:spcBef>
              <a:spcAft>
                <a:spcPts val="0"/>
              </a:spcAft>
              <a:buClr>
                <a:schemeClr val="dk1"/>
              </a:buClr>
              <a:buSzPts val="2400"/>
              <a:buChar char="●"/>
            </a:pPr>
            <a:r>
              <a:rPr lang="en-US" sz="2600">
                <a:solidFill>
                  <a:schemeClr val="dk1"/>
                </a:solidFill>
                <a:latin typeface="Times New Roman"/>
                <a:ea typeface="Times New Roman"/>
                <a:cs typeface="Times New Roman"/>
                <a:sym typeface="Times New Roman"/>
              </a:rPr>
              <a:t>Smart objects need to connect to the cloud, and data processing is centralized.</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750">
              <a:solidFill>
                <a:schemeClr val="dk1"/>
              </a:solidFill>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800">
              <a:solidFill>
                <a:schemeClr val="dk1"/>
              </a:solidFill>
            </a:endParaRPr>
          </a:p>
          <a:p>
            <a:pPr indent="0" lvl="0" marL="457200" marR="7620" rtl="0" algn="just">
              <a:lnSpc>
                <a:spcPct val="100000"/>
              </a:lnSpc>
              <a:spcBef>
                <a:spcPts val="5"/>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84"/>
          <p:cNvSpPr txBox="1"/>
          <p:nvPr/>
        </p:nvSpPr>
        <p:spPr>
          <a:xfrm>
            <a:off x="230550" y="235650"/>
            <a:ext cx="8458200" cy="63513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FD8537"/>
              </a:buClr>
              <a:buSzPts val="3550"/>
              <a:buFont typeface="Arial"/>
              <a:buNone/>
            </a:pPr>
            <a:r>
              <a:t/>
            </a:r>
            <a:endParaRPr b="0" i="0" sz="3750" u="none" cap="none" strike="noStrike">
              <a:solidFill>
                <a:srgbClr val="000000"/>
              </a:solidFill>
              <a:latin typeface="Times New Roman"/>
              <a:ea typeface="Times New Roman"/>
              <a:cs typeface="Times New Roman"/>
              <a:sym typeface="Times New Roman"/>
            </a:endParaRPr>
          </a:p>
          <a:p>
            <a:pPr indent="-354965" lvl="0" marL="354965" marR="0" rtl="0" algn="l">
              <a:lnSpc>
                <a:spcPct val="100000"/>
              </a:lnSpc>
              <a:spcBef>
                <a:spcPts val="0"/>
              </a:spcBef>
              <a:spcAft>
                <a:spcPts val="0"/>
              </a:spcAft>
              <a:buClr>
                <a:srgbClr val="FD8537"/>
              </a:buClr>
              <a:buSzPts val="1850"/>
              <a:buFont typeface="Arial"/>
              <a:buChar char="•"/>
            </a:pPr>
            <a:r>
              <a:rPr b="0" i="0" lang="en-US" sz="2600" u="none" cap="none" strike="noStrike">
                <a:solidFill>
                  <a:srgbClr val="000000"/>
                </a:solidFill>
                <a:latin typeface="Times New Roman"/>
                <a:ea typeface="Times New Roman"/>
                <a:cs typeface="Times New Roman"/>
                <a:sym typeface="Times New Roman"/>
              </a:rPr>
              <a:t>One advantage of this model is </a:t>
            </a:r>
            <a:r>
              <a:rPr b="1" i="0" lang="en-US" sz="2600" u="none" cap="none" strike="noStrike">
                <a:solidFill>
                  <a:srgbClr val="000000"/>
                </a:solidFill>
                <a:latin typeface="Times New Roman"/>
                <a:ea typeface="Times New Roman"/>
                <a:cs typeface="Times New Roman"/>
                <a:sym typeface="Times New Roman"/>
              </a:rPr>
              <a:t>simplicity</a:t>
            </a:r>
            <a:r>
              <a:rPr b="0" i="0" lang="en-US" sz="2600" u="none" cap="none" strike="noStrike">
                <a:solidFill>
                  <a:srgbClr val="000000"/>
                </a:solidFill>
                <a:latin typeface="Times New Roman"/>
                <a:ea typeface="Times New Roman"/>
                <a:cs typeface="Times New Roman"/>
                <a:sym typeface="Times New Roman"/>
              </a:rPr>
              <a:t>. Objects just need to connect to a central cloud application.</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550"/>
              <a:buFont typeface="Arial"/>
              <a:buNone/>
            </a:pPr>
            <a:r>
              <a:t/>
            </a:r>
            <a:endParaRPr b="0" i="0" sz="3750" u="none" cap="none" strike="noStrike">
              <a:solidFill>
                <a:srgbClr val="000000"/>
              </a:solidFill>
              <a:latin typeface="Times New Roman"/>
              <a:ea typeface="Times New Roman"/>
              <a:cs typeface="Times New Roman"/>
              <a:sym typeface="Times New Roman"/>
            </a:endParaRPr>
          </a:p>
          <a:p>
            <a:pPr indent="-354965" lvl="0" marL="354965" marR="0" rtl="0" algn="l">
              <a:lnSpc>
                <a:spcPct val="100000"/>
              </a:lnSpc>
              <a:spcBef>
                <a:spcPts val="0"/>
              </a:spcBef>
              <a:spcAft>
                <a:spcPts val="0"/>
              </a:spcAft>
              <a:buClr>
                <a:srgbClr val="FD8537"/>
              </a:buClr>
              <a:buSzPts val="1850"/>
              <a:buFont typeface="Arial"/>
              <a:buChar char="•"/>
            </a:pPr>
            <a:r>
              <a:rPr b="0" i="0" lang="en-US" sz="2600" u="none" cap="none" strike="noStrike">
                <a:solidFill>
                  <a:srgbClr val="000000"/>
                </a:solidFill>
                <a:latin typeface="Times New Roman"/>
                <a:ea typeface="Times New Roman"/>
                <a:cs typeface="Times New Roman"/>
                <a:sym typeface="Times New Roman"/>
              </a:rPr>
              <a:t>This model also has some limitations.</a:t>
            </a:r>
            <a:endParaRPr b="0" i="0" sz="2600" u="none" cap="none" strike="noStrike">
              <a:solidFill>
                <a:srgbClr val="000000"/>
              </a:solidFill>
              <a:latin typeface="Times New Roman"/>
              <a:ea typeface="Times New Roman"/>
              <a:cs typeface="Times New Roman"/>
              <a:sym typeface="Times New Roman"/>
            </a:endParaRPr>
          </a:p>
          <a:p>
            <a:pPr indent="-356235" lvl="1" marL="721360" marR="5080" rtl="0" algn="l">
              <a:lnSpc>
                <a:spcPct val="100000"/>
              </a:lnSpc>
              <a:spcBef>
                <a:spcPts val="520"/>
              </a:spcBef>
              <a:spcAft>
                <a:spcPts val="0"/>
              </a:spcAft>
              <a:buClr>
                <a:srgbClr val="FD8537"/>
              </a:buClr>
              <a:buSzPts val="1850"/>
              <a:buFont typeface="Arial"/>
              <a:buChar char="•"/>
            </a:pPr>
            <a:r>
              <a:rPr b="0" i="0" lang="en-US" sz="2300" u="none" cap="none" strike="noStrike">
                <a:solidFill>
                  <a:srgbClr val="000000"/>
                </a:solidFill>
                <a:latin typeface="Times New Roman"/>
                <a:ea typeface="Times New Roman"/>
                <a:cs typeface="Times New Roman"/>
                <a:sym typeface="Times New Roman"/>
              </a:rPr>
              <a:t>The data volume increases with more number of smart objects being connected to the network which in turn creates a new requirements</a:t>
            </a:r>
            <a:r>
              <a:rPr lang="en-US" sz="2300">
                <a:latin typeface="Times New Roman"/>
                <a:ea typeface="Times New Roman"/>
                <a:cs typeface="Times New Roman"/>
                <a:sym typeface="Times New Roman"/>
              </a:rPr>
              <a:t> including:</a:t>
            </a:r>
            <a:endParaRPr sz="2300">
              <a:latin typeface="Times New Roman"/>
              <a:ea typeface="Times New Roman"/>
              <a:cs typeface="Times New Roman"/>
              <a:sym typeface="Times New Roman"/>
            </a:endParaRPr>
          </a:p>
          <a:p>
            <a:pPr indent="-314325" lvl="1" marL="914400" rtl="0" algn="l">
              <a:spcBef>
                <a:spcPts val="0"/>
              </a:spcBef>
              <a:spcAft>
                <a:spcPts val="0"/>
              </a:spcAft>
              <a:buClr>
                <a:srgbClr val="FD8537"/>
              </a:buClr>
              <a:buSzPts val="1350"/>
              <a:buChar char="•"/>
            </a:pPr>
            <a:r>
              <a:rPr b="1" lang="en-US" sz="2200">
                <a:solidFill>
                  <a:schemeClr val="dk1"/>
                </a:solidFill>
              </a:rPr>
              <a:t>Minimizing latency(delay)</a:t>
            </a:r>
            <a:endParaRPr sz="2200">
              <a:solidFill>
                <a:schemeClr val="dk1"/>
              </a:solidFill>
            </a:endParaRPr>
          </a:p>
          <a:p>
            <a:pPr indent="-314325" lvl="1" marL="914400" rtl="0" algn="l">
              <a:spcBef>
                <a:spcPts val="600"/>
              </a:spcBef>
              <a:spcAft>
                <a:spcPts val="0"/>
              </a:spcAft>
              <a:buClr>
                <a:srgbClr val="FD8537"/>
              </a:buClr>
              <a:buSzPts val="1350"/>
              <a:buChar char="•"/>
            </a:pPr>
            <a:r>
              <a:rPr b="1" lang="en-US" sz="2200">
                <a:solidFill>
                  <a:schemeClr val="dk1"/>
                </a:solidFill>
              </a:rPr>
              <a:t>Conserving network bandwidth</a:t>
            </a:r>
            <a:endParaRPr sz="2200">
              <a:solidFill>
                <a:schemeClr val="dk1"/>
              </a:solidFill>
            </a:endParaRPr>
          </a:p>
          <a:p>
            <a:pPr indent="-314325" lvl="1" marL="914400" rtl="0" algn="l">
              <a:spcBef>
                <a:spcPts val="605"/>
              </a:spcBef>
              <a:spcAft>
                <a:spcPts val="0"/>
              </a:spcAft>
              <a:buClr>
                <a:srgbClr val="FD8537"/>
              </a:buClr>
              <a:buSzPts val="1350"/>
              <a:buChar char="•"/>
            </a:pPr>
            <a:r>
              <a:rPr b="1" lang="en-US" sz="2200">
                <a:solidFill>
                  <a:schemeClr val="dk1"/>
                </a:solidFill>
              </a:rPr>
              <a:t>Increasing local efficiency</a:t>
            </a:r>
            <a:endParaRPr b="1" sz="2200">
              <a:solidFill>
                <a:schemeClr val="dk1"/>
              </a:solidFill>
            </a:endParaRPr>
          </a:p>
          <a:p>
            <a:pPr indent="0" lvl="0" marL="914400" rtl="0" algn="l">
              <a:spcBef>
                <a:spcPts val="605"/>
              </a:spcBef>
              <a:spcAft>
                <a:spcPts val="0"/>
              </a:spcAft>
              <a:buNone/>
            </a:pPr>
            <a:r>
              <a:rPr b="1" lang="en-US" sz="2000">
                <a:solidFill>
                  <a:schemeClr val="dk1"/>
                </a:solidFill>
              </a:rPr>
              <a:t>– </a:t>
            </a:r>
            <a:r>
              <a:rPr lang="en-US" sz="2000">
                <a:solidFill>
                  <a:schemeClr val="dk1"/>
                </a:solidFill>
              </a:rPr>
              <a:t>Collecting the data across a wide geographic area with different environmental conditions may not be useful.</a:t>
            </a:r>
            <a:endParaRPr sz="2000">
              <a:solidFill>
                <a:schemeClr val="dk1"/>
              </a:solidFill>
            </a:endParaRPr>
          </a:p>
          <a:p>
            <a:pPr indent="0" lvl="0" marL="914400" rtl="0" algn="l">
              <a:spcBef>
                <a:spcPts val="605"/>
              </a:spcBef>
              <a:spcAft>
                <a:spcPts val="0"/>
              </a:spcAft>
              <a:buNone/>
            </a:pPr>
            <a:r>
              <a:rPr lang="en-US" sz="2000">
                <a:solidFill>
                  <a:schemeClr val="dk1"/>
                </a:solidFill>
              </a:rPr>
              <a:t>–Analysing different areas in the same cloud system may not be necessary for immediate efficiency.</a:t>
            </a:r>
            <a:endParaRPr sz="2000">
              <a:solidFill>
                <a:schemeClr val="dk1"/>
              </a:solidFill>
            </a:endParaRPr>
          </a:p>
          <a:p>
            <a:pPr indent="0" lvl="0" marL="914400" marR="5080" rtl="0" algn="l">
              <a:lnSpc>
                <a:spcPct val="100000"/>
              </a:lnSpc>
              <a:spcBef>
                <a:spcPts val="52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 name="Shape 320"/>
        <p:cNvGrpSpPr/>
        <p:nvPr/>
      </p:nvGrpSpPr>
      <p:grpSpPr>
        <a:xfrm>
          <a:off x="0" y="0"/>
          <a:ext cx="0" cy="0"/>
          <a:chOff x="0" y="0"/>
          <a:chExt cx="0" cy="0"/>
        </a:xfrm>
      </p:grpSpPr>
      <p:sp>
        <p:nvSpPr>
          <p:cNvPr id="321" name="Google Shape;321;p85"/>
          <p:cNvSpPr txBox="1"/>
          <p:nvPr/>
        </p:nvSpPr>
        <p:spPr>
          <a:xfrm>
            <a:off x="303525" y="440725"/>
            <a:ext cx="8613900" cy="378660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605"/>
              </a:spcBef>
              <a:spcAft>
                <a:spcPts val="0"/>
              </a:spcAft>
              <a:buClr>
                <a:srgbClr val="FD8537"/>
              </a:buClr>
              <a:buSzPts val="1950"/>
              <a:buFont typeface="Arial"/>
              <a:buChar char="•"/>
            </a:pPr>
            <a:r>
              <a:rPr b="0" i="0" lang="en-US" sz="2200" u="none" cap="none" strike="noStrike">
                <a:solidFill>
                  <a:srgbClr val="000000"/>
                </a:solidFill>
                <a:latin typeface="Arial"/>
                <a:ea typeface="Arial"/>
                <a:cs typeface="Arial"/>
                <a:sym typeface="Arial"/>
              </a:rPr>
              <a:t>An important design consideration, therefore, is :</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605"/>
              </a:spcBef>
              <a:spcAft>
                <a:spcPts val="0"/>
              </a:spcAft>
              <a:buNone/>
            </a:pPr>
            <a:r>
              <a:rPr lang="en-US" sz="2200"/>
              <a:t>“</a:t>
            </a:r>
            <a:r>
              <a:rPr b="0" i="0" lang="en-US" sz="2200" u="none" cap="none" strike="noStrike">
                <a:solidFill>
                  <a:srgbClr val="000000"/>
                </a:solidFill>
                <a:latin typeface="Arial"/>
                <a:ea typeface="Arial"/>
                <a:cs typeface="Arial"/>
                <a:sym typeface="Arial"/>
              </a:rPr>
              <a:t>how to design an IoT network to manage this volume of data in an efficient way so that data can be quickly analyzed and lead to business benefits.</a:t>
            </a:r>
            <a:r>
              <a:rPr lang="en-US" sz="2200"/>
              <a:t>”</a:t>
            </a:r>
            <a:endParaRPr b="0" i="0" sz="2200" u="none" cap="none" strike="noStrike">
              <a:solidFill>
                <a:srgbClr val="000000"/>
              </a:solidFill>
              <a:latin typeface="Arial"/>
              <a:ea typeface="Arial"/>
              <a:cs typeface="Arial"/>
              <a:sym typeface="Arial"/>
            </a:endParaRPr>
          </a:p>
          <a:p>
            <a:pPr indent="-219075" lvl="0" marL="355600" marR="0" rtl="0" algn="l">
              <a:lnSpc>
                <a:spcPct val="100000"/>
              </a:lnSpc>
              <a:spcBef>
                <a:spcPts val="605"/>
              </a:spcBef>
              <a:spcAft>
                <a:spcPts val="0"/>
              </a:spcAft>
              <a:buClr>
                <a:srgbClr val="FD8537"/>
              </a:buClr>
              <a:buSzPts val="1950"/>
              <a:buFont typeface="Arial"/>
              <a:buNone/>
            </a:pPr>
            <a:r>
              <a:t/>
            </a:r>
            <a:endParaRPr b="0" i="0" sz="2200" u="none" cap="none" strike="noStrike">
              <a:solidFill>
                <a:srgbClr val="000000"/>
              </a:solidFill>
              <a:latin typeface="Arial"/>
              <a:ea typeface="Arial"/>
              <a:cs typeface="Arial"/>
              <a:sym typeface="Arial"/>
            </a:endParaRPr>
          </a:p>
          <a:p>
            <a:pPr indent="-342900" lvl="0" marL="355600" marR="0" rtl="0" algn="l">
              <a:lnSpc>
                <a:spcPct val="100000"/>
              </a:lnSpc>
              <a:spcBef>
                <a:spcPts val="605"/>
              </a:spcBef>
              <a:spcAft>
                <a:spcPts val="0"/>
              </a:spcAft>
              <a:buClr>
                <a:srgbClr val="FD8537"/>
              </a:buClr>
              <a:buSzPts val="1950"/>
              <a:buFont typeface="Arial"/>
              <a:buChar char="•"/>
            </a:pPr>
            <a:r>
              <a:rPr b="1" i="0" lang="en-US" sz="2200" u="none" cap="none" strike="noStrike">
                <a:solidFill>
                  <a:srgbClr val="000000"/>
                </a:solidFill>
                <a:latin typeface="Arial"/>
                <a:ea typeface="Arial"/>
                <a:cs typeface="Arial"/>
                <a:sym typeface="Arial"/>
              </a:rPr>
              <a:t>Challenges:</a:t>
            </a:r>
            <a:endParaRPr b="1" i="0" sz="2200" u="none" cap="none" strike="noStrike">
              <a:solidFill>
                <a:srgbClr val="000000"/>
              </a:solidFill>
              <a:latin typeface="Arial"/>
              <a:ea typeface="Arial"/>
              <a:cs typeface="Arial"/>
              <a:sym typeface="Arial"/>
            </a:endParaRPr>
          </a:p>
          <a:p>
            <a:pPr indent="-342900" lvl="0" marL="355600" marR="0" rtl="0" algn="l">
              <a:lnSpc>
                <a:spcPct val="100000"/>
              </a:lnSpc>
              <a:spcBef>
                <a:spcPts val="605"/>
              </a:spcBef>
              <a:spcAft>
                <a:spcPts val="0"/>
              </a:spcAft>
              <a:buClr>
                <a:srgbClr val="FD8537"/>
              </a:buClr>
              <a:buSzPts val="1950"/>
              <a:buFont typeface="Noto Sans Symbols"/>
              <a:buChar char="❖"/>
            </a:pPr>
            <a:r>
              <a:rPr b="0" i="0" lang="en-US" sz="2200" u="none" cap="none" strike="noStrike">
                <a:solidFill>
                  <a:srgbClr val="000000"/>
                </a:solidFill>
                <a:latin typeface="Arial"/>
                <a:ea typeface="Arial"/>
                <a:cs typeface="Arial"/>
                <a:sym typeface="Arial"/>
              </a:rPr>
              <a:t>Data storage and Analysis</a:t>
            </a:r>
            <a:endParaRPr b="0" i="0" sz="2200" u="none" cap="none" strike="noStrike">
              <a:solidFill>
                <a:srgbClr val="000000"/>
              </a:solidFill>
              <a:latin typeface="Arial"/>
              <a:ea typeface="Arial"/>
              <a:cs typeface="Arial"/>
              <a:sym typeface="Arial"/>
            </a:endParaRPr>
          </a:p>
          <a:p>
            <a:pPr indent="-342900" lvl="0" marL="355600" marR="0" rtl="0" algn="l">
              <a:lnSpc>
                <a:spcPct val="100000"/>
              </a:lnSpc>
              <a:spcBef>
                <a:spcPts val="605"/>
              </a:spcBef>
              <a:spcAft>
                <a:spcPts val="0"/>
              </a:spcAft>
              <a:buClr>
                <a:srgbClr val="FD8537"/>
              </a:buClr>
              <a:buSzPts val="1950"/>
              <a:buFont typeface="Noto Sans Symbols"/>
              <a:buChar char="❖"/>
            </a:pPr>
            <a:r>
              <a:rPr b="0" i="0" lang="en-US" sz="2200" u="none" cap="none" strike="noStrike">
                <a:solidFill>
                  <a:srgbClr val="000000"/>
                </a:solidFill>
                <a:latin typeface="Arial"/>
                <a:ea typeface="Arial"/>
                <a:cs typeface="Arial"/>
                <a:sym typeface="Arial"/>
              </a:rPr>
              <a:t>BW management :</a:t>
            </a:r>
            <a:r>
              <a:rPr b="1" i="0" lang="en-US" sz="2200" u="none" cap="none" strike="noStrike">
                <a:solidFill>
                  <a:srgbClr val="000000"/>
                </a:solidFill>
                <a:latin typeface="Arial"/>
                <a:ea typeface="Arial"/>
                <a:cs typeface="Arial"/>
                <a:sym typeface="Arial"/>
              </a:rPr>
              <a:t>Impedance Mismatch</a:t>
            </a:r>
            <a:r>
              <a:rPr b="0" i="0" lang="en-US" sz="2200" u="none" cap="none" strike="noStrike">
                <a:solidFill>
                  <a:srgbClr val="000000"/>
                </a:solidFill>
                <a:latin typeface="Arial"/>
                <a:ea typeface="Arial"/>
                <a:cs typeface="Arial"/>
                <a:sym typeface="Arial"/>
              </a:rPr>
              <a:t> of data generated by IoT system and management application’s ability to deal with that data.</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3f1b5c1804_0_4"/>
          <p:cNvSpPr txBox="1"/>
          <p:nvPr/>
        </p:nvSpPr>
        <p:spPr>
          <a:xfrm>
            <a:off x="303525" y="440725"/>
            <a:ext cx="8613900" cy="227670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605"/>
              </a:spcBef>
              <a:spcAft>
                <a:spcPts val="0"/>
              </a:spcAft>
              <a:buClr>
                <a:srgbClr val="FD8537"/>
              </a:buClr>
              <a:buSzPts val="1950"/>
              <a:buFont typeface="Arial"/>
              <a:buChar char="•"/>
            </a:pPr>
            <a:r>
              <a:rPr b="0" i="0" lang="en-US" sz="2200" u="none" cap="none" strike="noStrike">
                <a:solidFill>
                  <a:srgbClr val="000000"/>
                </a:solidFill>
                <a:latin typeface="Arial"/>
                <a:ea typeface="Arial"/>
                <a:cs typeface="Arial"/>
                <a:sym typeface="Arial"/>
              </a:rPr>
              <a:t>An important design consideration, therefore, is :</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605"/>
              </a:spcBef>
              <a:spcAft>
                <a:spcPts val="0"/>
              </a:spcAft>
              <a:buNone/>
            </a:pPr>
            <a:r>
              <a:rPr lang="en-US" sz="2200"/>
              <a:t>“</a:t>
            </a:r>
            <a:r>
              <a:rPr b="0" i="0" lang="en-US" sz="2200" u="none" cap="none" strike="noStrike">
                <a:solidFill>
                  <a:srgbClr val="000000"/>
                </a:solidFill>
                <a:latin typeface="Arial"/>
                <a:ea typeface="Arial"/>
                <a:cs typeface="Arial"/>
                <a:sym typeface="Arial"/>
              </a:rPr>
              <a:t>how to design an IoT network to manage this volume of data in an efficient way so that data can be quickly analyzed and lead to business benefits.</a:t>
            </a:r>
            <a:r>
              <a:rPr lang="en-US" sz="2200"/>
              <a:t>”</a:t>
            </a:r>
            <a:endParaRPr b="0" i="0" sz="2200" u="none" cap="none" strike="noStrike">
              <a:solidFill>
                <a:srgbClr val="000000"/>
              </a:solidFill>
              <a:latin typeface="Arial"/>
              <a:ea typeface="Arial"/>
              <a:cs typeface="Arial"/>
              <a:sym typeface="Arial"/>
            </a:endParaRPr>
          </a:p>
          <a:p>
            <a:pPr indent="-219075" lvl="0" marL="355600" marR="0" rtl="0" algn="l">
              <a:lnSpc>
                <a:spcPct val="100000"/>
              </a:lnSpc>
              <a:spcBef>
                <a:spcPts val="605"/>
              </a:spcBef>
              <a:spcAft>
                <a:spcPts val="0"/>
              </a:spcAft>
              <a:buClr>
                <a:srgbClr val="FD8537"/>
              </a:buClr>
              <a:buSzPts val="1950"/>
              <a:buFont typeface="Arial"/>
              <a:buNone/>
            </a:pPr>
            <a:r>
              <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605"/>
              </a:spcBef>
              <a:spcAft>
                <a:spcPts val="0"/>
              </a:spcAft>
              <a:buNone/>
            </a:pPr>
            <a:r>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0"/>
          <p:cNvSpPr txBox="1"/>
          <p:nvPr/>
        </p:nvSpPr>
        <p:spPr>
          <a:xfrm>
            <a:off x="-73650" y="162875"/>
            <a:ext cx="8988900" cy="4753800"/>
          </a:xfrm>
          <a:prstGeom prst="rect">
            <a:avLst/>
          </a:prstGeom>
          <a:noFill/>
          <a:ln>
            <a:noFill/>
          </a:ln>
        </p:spPr>
        <p:txBody>
          <a:bodyPr anchorCtr="0" anchor="t" bIns="0" lIns="0" spcFirstLastPara="1" rIns="0" wrap="square" tIns="88900">
            <a:spAutoFit/>
          </a:bodyPr>
          <a:lstStyle/>
          <a:p>
            <a:pPr indent="0" lvl="0" marL="457200" marR="0" rtl="0" algn="ctr">
              <a:lnSpc>
                <a:spcPct val="100000"/>
              </a:lnSpc>
              <a:spcBef>
                <a:spcPts val="0"/>
              </a:spcBef>
              <a:spcAft>
                <a:spcPts val="0"/>
              </a:spcAft>
              <a:buClr>
                <a:srgbClr val="000000"/>
              </a:buClr>
              <a:buSzPts val="2000"/>
              <a:buFont typeface="Arial"/>
              <a:buNone/>
            </a:pPr>
            <a:r>
              <a:rPr b="1" lang="en-US" sz="2300"/>
              <a:t>Classification of smart objects</a:t>
            </a:r>
            <a:endParaRPr b="1" i="0" sz="2300" u="none" cap="none" strike="noStrike">
              <a:solidFill>
                <a:srgbClr val="000000"/>
              </a:solidFill>
            </a:endParaRPr>
          </a:p>
          <a:p>
            <a:pPr indent="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One architectural classification could be:</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1. Battery-powered or power-connected: </a:t>
            </a:r>
            <a:endParaRPr b="1"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355600" lvl="0"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classification is based on whether the object carries its own energy supply or receives continuous power from an external power source. </a:t>
            </a:r>
            <a:endParaRPr b="0" i="0" sz="2000" u="none" cap="none" strike="noStrike">
              <a:solidFill>
                <a:srgbClr val="000000"/>
              </a:solidFill>
              <a:latin typeface="Arial"/>
              <a:ea typeface="Arial"/>
              <a:cs typeface="Arial"/>
              <a:sym typeface="Arial"/>
            </a:endParaRPr>
          </a:p>
          <a:p>
            <a:pPr indent="-355600" lvl="0"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Battery-powered things can be moved more easily than line-powered objects.</a:t>
            </a:r>
            <a:endParaRPr b="0" i="0" sz="2000" u="none" cap="none" strike="noStrike">
              <a:solidFill>
                <a:srgbClr val="000000"/>
              </a:solidFill>
              <a:latin typeface="Arial"/>
              <a:ea typeface="Arial"/>
              <a:cs typeface="Arial"/>
              <a:sym typeface="Arial"/>
            </a:endParaRPr>
          </a:p>
          <a:p>
            <a:pPr indent="-355600" lvl="0"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However, batteries limit the lifetime and amount of energy that the object is allowed to consume, thus driving transmission range and frequency.</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86"/>
          <p:cNvPicPr preferRelativeResize="0"/>
          <p:nvPr/>
        </p:nvPicPr>
        <p:blipFill rotWithShape="1">
          <a:blip r:embed="rId3">
            <a:alphaModFix/>
          </a:blip>
          <a:srcRect b="0" l="0" r="0" t="0"/>
          <a:stretch/>
        </p:blipFill>
        <p:spPr>
          <a:xfrm>
            <a:off x="249400" y="-124700"/>
            <a:ext cx="8273100" cy="5698525"/>
          </a:xfrm>
          <a:prstGeom prst="rect">
            <a:avLst/>
          </a:prstGeom>
          <a:noFill/>
          <a:ln>
            <a:noFill/>
          </a:ln>
        </p:spPr>
      </p:pic>
      <p:sp>
        <p:nvSpPr>
          <p:cNvPr id="332" name="Google Shape;332;p86"/>
          <p:cNvSpPr txBox="1"/>
          <p:nvPr/>
        </p:nvSpPr>
        <p:spPr>
          <a:xfrm>
            <a:off x="230550" y="5791225"/>
            <a:ext cx="7834800" cy="1066800"/>
          </a:xfrm>
          <a:prstGeom prst="rect">
            <a:avLst/>
          </a:prstGeom>
          <a:noFill/>
          <a:ln>
            <a:noFill/>
          </a:ln>
        </p:spPr>
        <p:txBody>
          <a:bodyPr anchorCtr="0" anchor="t" bIns="91425" lIns="91425" spcFirstLastPara="1" rIns="91425" wrap="square" tIns="91425">
            <a:noAutofit/>
          </a:bodyPr>
          <a:lstStyle/>
          <a:p>
            <a:pPr indent="-337185" lvl="0" marL="355600" marR="5715" rtl="0" algn="just">
              <a:lnSpc>
                <a:spcPct val="100000"/>
              </a:lnSpc>
              <a:spcBef>
                <a:spcPts val="0"/>
              </a:spcBef>
              <a:spcAft>
                <a:spcPts val="0"/>
              </a:spcAft>
              <a:buClr>
                <a:srgbClr val="FD8537"/>
              </a:buClr>
              <a:buSzPts val="1550"/>
              <a:buFont typeface="Arial"/>
              <a:buChar char="•"/>
            </a:pPr>
            <a:r>
              <a:rPr b="0" i="0" lang="en-US" sz="2300" u="none" cap="none" strike="noStrike">
                <a:solidFill>
                  <a:schemeClr val="dk1"/>
                </a:solidFill>
                <a:latin typeface="Times New Roman"/>
                <a:ea typeface="Times New Roman"/>
                <a:cs typeface="Times New Roman"/>
                <a:sym typeface="Times New Roman"/>
              </a:rPr>
              <a:t>Data is generally stored in the data center, and the physical links  from  access  to  core  are  typically  high  bandwidth, meaning access to IT data is quick.</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6" name="Shape 336"/>
        <p:cNvGrpSpPr/>
        <p:nvPr/>
      </p:nvGrpSpPr>
      <p:grpSpPr>
        <a:xfrm>
          <a:off x="0" y="0"/>
          <a:ext cx="0" cy="0"/>
          <a:chOff x="0" y="0"/>
          <a:chExt cx="0" cy="0"/>
        </a:xfrm>
      </p:grpSpPr>
      <p:sp>
        <p:nvSpPr>
          <p:cNvPr id="337" name="Google Shape;337;p87"/>
          <p:cNvSpPr txBox="1"/>
          <p:nvPr/>
        </p:nvSpPr>
        <p:spPr>
          <a:xfrm>
            <a:off x="535940" y="1211326"/>
            <a:ext cx="7768500" cy="4522800"/>
          </a:xfrm>
          <a:prstGeom prst="rect">
            <a:avLst/>
          </a:prstGeom>
          <a:noFill/>
          <a:ln>
            <a:noFill/>
          </a:ln>
        </p:spPr>
        <p:txBody>
          <a:bodyPr anchorCtr="0" anchor="t" bIns="0" lIns="0" spcFirstLastPara="1" rIns="0" wrap="square" tIns="12700">
            <a:spAutoFit/>
          </a:bodyPr>
          <a:lstStyle/>
          <a:p>
            <a:pPr indent="-355600" lvl="0" marL="355600" marR="0" rtl="0" algn="l">
              <a:lnSpc>
                <a:spcPct val="100000"/>
              </a:lnSpc>
              <a:spcBef>
                <a:spcPts val="0"/>
              </a:spcBef>
              <a:spcAft>
                <a:spcPts val="0"/>
              </a:spcAft>
              <a:buClr>
                <a:srgbClr val="FD8537"/>
              </a:buClr>
              <a:buSzPts val="1950"/>
              <a:buFont typeface="Arial"/>
              <a:buChar char="•"/>
            </a:pPr>
            <a:r>
              <a:rPr b="0" i="0" lang="en-US" sz="2700" u="none" cap="none" strike="noStrike">
                <a:solidFill>
                  <a:srgbClr val="000000"/>
                </a:solidFill>
                <a:latin typeface="Times New Roman"/>
                <a:ea typeface="Times New Roman"/>
                <a:cs typeface="Times New Roman"/>
                <a:sym typeface="Times New Roman"/>
              </a:rPr>
              <a:t>Data management in traditional IT systems is very simple.</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Arial"/>
              <a:buNone/>
            </a:pPr>
            <a:r>
              <a:t/>
            </a:r>
            <a:endParaRPr b="0" i="0" sz="3850" u="none" cap="none" strike="noStrike">
              <a:solidFill>
                <a:srgbClr val="000000"/>
              </a:solidFill>
              <a:latin typeface="Times New Roman"/>
              <a:ea typeface="Times New Roman"/>
              <a:cs typeface="Times New Roman"/>
              <a:sym typeface="Times New Roman"/>
            </a:endParaRPr>
          </a:p>
          <a:p>
            <a:pPr indent="-355600" lvl="0" marL="355600" marR="5080" rtl="0" algn="just">
              <a:lnSpc>
                <a:spcPct val="100000"/>
              </a:lnSpc>
              <a:spcBef>
                <a:spcPts val="0"/>
              </a:spcBef>
              <a:spcAft>
                <a:spcPts val="0"/>
              </a:spcAft>
              <a:buClr>
                <a:srgbClr val="FD8537"/>
              </a:buClr>
              <a:buSzPts val="1950"/>
              <a:buFont typeface="Arial"/>
              <a:buChar char="•"/>
            </a:pPr>
            <a:r>
              <a:rPr b="0" i="0" lang="en-US" sz="2700" u="none" cap="none" strike="noStrike">
                <a:solidFill>
                  <a:srgbClr val="000000"/>
                </a:solidFill>
                <a:latin typeface="Times New Roman"/>
                <a:ea typeface="Times New Roman"/>
                <a:cs typeface="Times New Roman"/>
                <a:sym typeface="Times New Roman"/>
              </a:rPr>
              <a:t>The  endpoints  (laptops,  printers,  IP  phones,  and  so  on) communicate over an IP core network to servers in the data center or cloud.</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Arial"/>
              <a:buNone/>
            </a:pPr>
            <a:r>
              <a:t/>
            </a:r>
            <a:endParaRPr b="0" i="0" sz="3850" u="none" cap="none" strike="noStrike">
              <a:solidFill>
                <a:srgbClr val="000000"/>
              </a:solidFill>
              <a:latin typeface="Times New Roman"/>
              <a:ea typeface="Times New Roman"/>
              <a:cs typeface="Times New Roman"/>
              <a:sym typeface="Times New Roman"/>
            </a:endParaRPr>
          </a:p>
          <a:p>
            <a:pPr indent="-355600" lvl="0" marL="355600" marR="5715" rtl="0" algn="just">
              <a:lnSpc>
                <a:spcPct val="100000"/>
              </a:lnSpc>
              <a:spcBef>
                <a:spcPts val="0"/>
              </a:spcBef>
              <a:spcAft>
                <a:spcPts val="0"/>
              </a:spcAft>
              <a:buClr>
                <a:srgbClr val="FD8537"/>
              </a:buClr>
              <a:buSzPts val="1950"/>
              <a:buFont typeface="Arial"/>
              <a:buChar char="•"/>
            </a:pPr>
            <a:r>
              <a:rPr b="0" i="0" lang="en-US" sz="2700" u="none" cap="none" strike="noStrike">
                <a:solidFill>
                  <a:srgbClr val="000000"/>
                </a:solidFill>
                <a:latin typeface="Times New Roman"/>
                <a:ea typeface="Times New Roman"/>
                <a:cs typeface="Times New Roman"/>
                <a:sym typeface="Times New Roman"/>
              </a:rPr>
              <a:t>Data is generally stored in the data center, and the physical links  from  access  to  core  are  typically  high  bandwidth, meaning access to IT data is quick.</a:t>
            </a:r>
            <a:endParaRPr b="0" i="0" sz="2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88"/>
          <p:cNvSpPr txBox="1"/>
          <p:nvPr/>
        </p:nvSpPr>
        <p:spPr>
          <a:xfrm>
            <a:off x="152400" y="0"/>
            <a:ext cx="8915400" cy="6253200"/>
          </a:xfrm>
          <a:prstGeom prst="rect">
            <a:avLst/>
          </a:prstGeom>
          <a:noFill/>
          <a:ln>
            <a:noFill/>
          </a:ln>
        </p:spPr>
        <p:txBody>
          <a:bodyPr anchorCtr="0" anchor="t" bIns="0" lIns="0" spcFirstLastPara="1" rIns="0" wrap="square" tIns="53975">
            <a:spAutoFit/>
          </a:bodyPr>
          <a:lstStyle/>
          <a:p>
            <a:pPr indent="0" lvl="0" marL="12700" marR="8255" rtl="0" algn="l">
              <a:lnSpc>
                <a:spcPct val="108000"/>
              </a:lnSpc>
              <a:spcBef>
                <a:spcPts val="0"/>
              </a:spcBef>
              <a:spcAft>
                <a:spcPts val="0"/>
              </a:spcAft>
              <a:buClr>
                <a:srgbClr val="000000"/>
              </a:buClr>
              <a:buSzPts val="2400"/>
              <a:buFont typeface="Arial"/>
              <a:buNone/>
            </a:pPr>
            <a:r>
              <a:rPr b="0" i="0" lang="en-US" sz="2500" u="none" cap="none" strike="noStrike">
                <a:solidFill>
                  <a:srgbClr val="000000"/>
                </a:solidFill>
                <a:latin typeface="Times New Roman"/>
                <a:ea typeface="Times New Roman"/>
                <a:cs typeface="Times New Roman"/>
                <a:sym typeface="Times New Roman"/>
              </a:rPr>
              <a:t>IoT</a:t>
            </a:r>
            <a:r>
              <a:rPr lang="en-US" sz="2500">
                <a:latin typeface="Times New Roman"/>
                <a:ea typeface="Times New Roman"/>
                <a:cs typeface="Times New Roman"/>
                <a:sym typeface="Times New Roman"/>
              </a:rPr>
              <a:t> </a:t>
            </a:r>
            <a:r>
              <a:rPr b="0" i="0" lang="en-US" sz="2500" u="none" cap="none" strike="noStrike">
                <a:solidFill>
                  <a:srgbClr val="000000"/>
                </a:solidFill>
                <a:latin typeface="Times New Roman"/>
                <a:ea typeface="Times New Roman"/>
                <a:cs typeface="Times New Roman"/>
                <a:sym typeface="Times New Roman"/>
              </a:rPr>
              <a:t>systems</a:t>
            </a:r>
            <a:r>
              <a:rPr lang="en-US" sz="2500">
                <a:latin typeface="Times New Roman"/>
                <a:ea typeface="Times New Roman"/>
                <a:cs typeface="Times New Roman"/>
                <a:sym typeface="Times New Roman"/>
              </a:rPr>
              <a:t> </a:t>
            </a:r>
            <a:r>
              <a:rPr b="0" i="0" lang="en-US" sz="2500" u="none" cap="none" strike="noStrike">
                <a:solidFill>
                  <a:srgbClr val="000000"/>
                </a:solidFill>
                <a:latin typeface="Times New Roman"/>
                <a:ea typeface="Times New Roman"/>
                <a:cs typeface="Times New Roman"/>
                <a:sym typeface="Times New Roman"/>
              </a:rPr>
              <a:t>function	differently. 	</a:t>
            </a:r>
            <a:endParaRPr b="0" i="0" sz="2500" u="none" cap="none" strike="noStrike">
              <a:solidFill>
                <a:srgbClr val="000000"/>
              </a:solidFill>
              <a:latin typeface="Times New Roman"/>
              <a:ea typeface="Times New Roman"/>
              <a:cs typeface="Times New Roman"/>
              <a:sym typeface="Times New Roman"/>
            </a:endParaRPr>
          </a:p>
          <a:p>
            <a:pPr indent="0" lvl="0" marL="12700" marR="8255" rtl="0" algn="l">
              <a:lnSpc>
                <a:spcPct val="108000"/>
              </a:lnSpc>
              <a:spcBef>
                <a:spcPts val="0"/>
              </a:spcBef>
              <a:spcAft>
                <a:spcPts val="0"/>
              </a:spcAft>
              <a:buClr>
                <a:srgbClr val="000000"/>
              </a:buClr>
              <a:buSzPts val="2400"/>
              <a:buFont typeface="Arial"/>
              <a:buNone/>
            </a:pPr>
            <a:r>
              <a:rPr b="0" i="0" lang="en-US" sz="2500" u="none" cap="none" strike="noStrike">
                <a:solidFill>
                  <a:srgbClr val="000000"/>
                </a:solidFill>
                <a:latin typeface="Times New Roman"/>
                <a:ea typeface="Times New Roman"/>
                <a:cs typeface="Times New Roman"/>
                <a:sym typeface="Times New Roman"/>
              </a:rPr>
              <a:t>Several </a:t>
            </a:r>
            <a:r>
              <a:rPr b="1" i="0" lang="en-US" sz="2500" u="none" cap="none" strike="noStrike">
                <a:solidFill>
                  <a:srgbClr val="FF0000"/>
                </a:solidFill>
                <a:latin typeface="Times New Roman"/>
                <a:ea typeface="Times New Roman"/>
                <a:cs typeface="Times New Roman"/>
                <a:sym typeface="Times New Roman"/>
              </a:rPr>
              <a:t>data-related	problems</a:t>
            </a:r>
            <a:r>
              <a:rPr b="0" i="0" lang="en-US" sz="2500" u="none" cap="none" strike="noStrike">
                <a:solidFill>
                  <a:srgbClr val="000000"/>
                </a:solidFill>
                <a:latin typeface="Times New Roman"/>
                <a:ea typeface="Times New Roman"/>
                <a:cs typeface="Times New Roman"/>
                <a:sym typeface="Times New Roman"/>
              </a:rPr>
              <a:t> need to be addressed:</a:t>
            </a:r>
            <a:endParaRPr b="0" i="0"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3000"/>
              <a:buFont typeface="Arial"/>
              <a:buNone/>
            </a:pPr>
            <a:r>
              <a:t/>
            </a:r>
            <a:endParaRPr b="0" i="0" sz="3100" u="none" cap="none" strike="noStrike">
              <a:solidFill>
                <a:srgbClr val="000000"/>
              </a:solidFill>
              <a:latin typeface="Times New Roman"/>
              <a:ea typeface="Times New Roman"/>
              <a:cs typeface="Times New Roman"/>
              <a:sym typeface="Times New Roman"/>
            </a:endParaRPr>
          </a:p>
          <a:p>
            <a:pPr indent="-469900" lvl="0" marL="469900" marR="0" rtl="0" algn="l">
              <a:lnSpc>
                <a:spcPct val="100000"/>
              </a:lnSpc>
              <a:spcBef>
                <a:spcPts val="0"/>
              </a:spcBef>
              <a:spcAft>
                <a:spcPts val="0"/>
              </a:spcAft>
              <a:buClr>
                <a:srgbClr val="FD8537"/>
              </a:buClr>
              <a:buSzPts val="285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Bandwidth in last-mile IoT networks is very limited.(&lt;= 10s of kbps/device or even less)</a:t>
            </a:r>
            <a:endParaRPr b="0" i="0" sz="2500" u="none" cap="none" strike="noStrike">
              <a:solidFill>
                <a:srgbClr val="000000"/>
              </a:solidFill>
              <a:latin typeface="Times New Roman"/>
              <a:ea typeface="Times New Roman"/>
              <a:cs typeface="Times New Roman"/>
              <a:sym typeface="Times New Roman"/>
            </a:endParaRPr>
          </a:p>
          <a:p>
            <a:pPr indent="-469900" lvl="0" marL="469900" marR="0" rtl="0" algn="l">
              <a:lnSpc>
                <a:spcPct val="100000"/>
              </a:lnSpc>
              <a:spcBef>
                <a:spcPts val="0"/>
              </a:spcBef>
              <a:spcAft>
                <a:spcPts val="0"/>
              </a:spcAft>
              <a:buClr>
                <a:srgbClr val="FD8537"/>
              </a:buClr>
              <a:buSzPts val="285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Latency can be very high.(La</a:t>
            </a:r>
            <a:r>
              <a:rPr lang="en-US" sz="2500">
                <a:latin typeface="Times New Roman"/>
                <a:ea typeface="Times New Roman"/>
                <a:cs typeface="Times New Roman"/>
                <a:sym typeface="Times New Roman"/>
              </a:rPr>
              <a:t>rge IoT networks often introduce a latency of </a:t>
            </a:r>
            <a:r>
              <a:rPr b="0" i="0" lang="en-US" sz="2500" u="none" cap="none" strike="noStrike">
                <a:solidFill>
                  <a:srgbClr val="000000"/>
                </a:solidFill>
                <a:latin typeface="Times New Roman"/>
                <a:ea typeface="Times New Roman"/>
                <a:cs typeface="Times New Roman"/>
                <a:sym typeface="Times New Roman"/>
              </a:rPr>
              <a:t>100s or 1000s of msecs instead of msecs)</a:t>
            </a:r>
            <a:endParaRPr b="0" i="0" sz="2500" u="none" cap="none" strike="noStrike">
              <a:solidFill>
                <a:srgbClr val="000000"/>
              </a:solidFill>
              <a:latin typeface="Times New Roman"/>
              <a:ea typeface="Times New Roman"/>
              <a:cs typeface="Times New Roman"/>
              <a:sym typeface="Times New Roman"/>
            </a:endParaRPr>
          </a:p>
          <a:p>
            <a:pPr indent="-527685" lvl="0" marL="527685" marR="5080" rtl="0" algn="just">
              <a:lnSpc>
                <a:spcPct val="100000"/>
              </a:lnSpc>
              <a:spcBef>
                <a:spcPts val="0"/>
              </a:spcBef>
              <a:spcAft>
                <a:spcPts val="0"/>
              </a:spcAft>
              <a:buClr>
                <a:srgbClr val="FD8537"/>
              </a:buClr>
              <a:buSzPts val="285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Network backhaul from the gateway can be unreliable and often depends on 3G/LTE or even satellite links. Backhaul links can also  be expensive if per byte data usage model is necessary.</a:t>
            </a:r>
            <a:endParaRPr b="0" i="0" sz="2500" u="none" cap="none" strike="noStrike">
              <a:solidFill>
                <a:srgbClr val="000000"/>
              </a:solidFill>
              <a:latin typeface="Times New Roman"/>
              <a:ea typeface="Times New Roman"/>
              <a:cs typeface="Times New Roman"/>
              <a:sym typeface="Times New Roman"/>
            </a:endParaRPr>
          </a:p>
          <a:p>
            <a:pPr indent="-527685" lvl="0" marL="527685" marR="5715" rtl="0" algn="just">
              <a:lnSpc>
                <a:spcPct val="100000"/>
              </a:lnSpc>
              <a:spcBef>
                <a:spcPts val="0"/>
              </a:spcBef>
              <a:spcAft>
                <a:spcPts val="0"/>
              </a:spcAft>
              <a:buClr>
                <a:srgbClr val="FD8537"/>
              </a:buClr>
              <a:buSzPts val="285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The volume of data transmitted over the  backhaul can be high,  and  much  of  the  data  may  not  really  be  that interesting(such as simple polling messages).</a:t>
            </a:r>
            <a:endParaRPr b="0" i="0" sz="2500" u="none" cap="none" strike="noStrike">
              <a:solidFill>
                <a:srgbClr val="000000"/>
              </a:solidFill>
              <a:latin typeface="Times New Roman"/>
              <a:ea typeface="Times New Roman"/>
              <a:cs typeface="Times New Roman"/>
              <a:sym typeface="Times New Roman"/>
            </a:endParaRPr>
          </a:p>
          <a:p>
            <a:pPr indent="-527685" lvl="0" marL="527685" marR="6350" rtl="0" algn="just">
              <a:lnSpc>
                <a:spcPct val="100000"/>
              </a:lnSpc>
              <a:spcBef>
                <a:spcPts val="5"/>
              </a:spcBef>
              <a:spcAft>
                <a:spcPts val="0"/>
              </a:spcAft>
              <a:buClr>
                <a:srgbClr val="FD8537"/>
              </a:buClr>
              <a:buSzPts val="2850"/>
              <a:buFont typeface="Times New Roman"/>
              <a:buAutoNum type="arabicPeriod"/>
            </a:pPr>
            <a:r>
              <a:rPr b="0" i="0" lang="en-US" sz="2500" u="none" cap="none" strike="noStrike">
                <a:solidFill>
                  <a:srgbClr val="000000"/>
                </a:solidFill>
                <a:latin typeface="Times New Roman"/>
                <a:ea typeface="Times New Roman"/>
                <a:cs typeface="Times New Roman"/>
                <a:sym typeface="Times New Roman"/>
              </a:rPr>
              <a:t>Big  data  is  getting  bigger.  The  concept  of  storing  and analyzing all sensor data in the cloud is impractical.</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89"/>
          <p:cNvSpPr txBox="1"/>
          <p:nvPr/>
        </p:nvSpPr>
        <p:spPr>
          <a:xfrm>
            <a:off x="89535" y="22225"/>
            <a:ext cx="8651100" cy="6453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FD8537"/>
              </a:buClr>
              <a:buSzPts val="1650"/>
              <a:buFont typeface="Noto Sans Symbols"/>
              <a:buNone/>
            </a:pPr>
            <a:r>
              <a:rPr b="1" i="0" lang="en-US" sz="2400" u="none" cap="none" strike="noStrike">
                <a:solidFill>
                  <a:srgbClr val="000000"/>
                </a:solidFill>
                <a:latin typeface="Times New Roman"/>
                <a:ea typeface="Times New Roman"/>
                <a:cs typeface="Times New Roman"/>
                <a:sym typeface="Times New Roman"/>
              </a:rPr>
              <a:t>Fog Computing</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rgbClr val="000000"/>
              </a:buClr>
              <a:buSzPts val="3500"/>
              <a:buFont typeface="Arial"/>
              <a:buNone/>
            </a:pPr>
            <a:r>
              <a:t/>
            </a:r>
            <a:endParaRPr b="0" i="0" sz="3500" u="none" cap="none" strike="noStrike">
              <a:solidFill>
                <a:srgbClr val="000000"/>
              </a:solidFill>
              <a:latin typeface="Times New Roman"/>
              <a:ea typeface="Times New Roman"/>
              <a:cs typeface="Times New Roman"/>
              <a:sym typeface="Times New Roman"/>
            </a:endParaRPr>
          </a:p>
          <a:p>
            <a:pPr indent="-342900" lvl="0" marL="355600" marR="5080" rtl="0" algn="just">
              <a:lnSpc>
                <a:spcPct val="100000"/>
              </a:lnSpc>
              <a:spcBef>
                <a:spcPts val="0"/>
              </a:spcBef>
              <a:spcAft>
                <a:spcPts val="0"/>
              </a:spcAft>
              <a:buClr>
                <a:srgbClr val="FD8537"/>
              </a:buClr>
              <a:buSzPts val="1650"/>
              <a:buFont typeface="Arial"/>
              <a:buChar char="•"/>
            </a:pPr>
            <a:r>
              <a:rPr b="0" i="0" lang="en-US" sz="2400" u="none" cap="none" strike="noStrike">
                <a:solidFill>
                  <a:srgbClr val="000000"/>
                </a:solidFill>
                <a:latin typeface="Times New Roman"/>
                <a:ea typeface="Times New Roman"/>
                <a:cs typeface="Times New Roman"/>
                <a:sym typeface="Times New Roman"/>
              </a:rPr>
              <a:t>The solution to the challenges encountered in data management is to </a:t>
            </a:r>
            <a:r>
              <a:rPr b="1" i="0" lang="en-US" sz="2400" u="none" cap="none" strike="noStrike">
                <a:solidFill>
                  <a:srgbClr val="000000"/>
                </a:solidFill>
                <a:latin typeface="Times New Roman"/>
                <a:ea typeface="Times New Roman"/>
                <a:cs typeface="Times New Roman"/>
                <a:sym typeface="Times New Roman"/>
              </a:rPr>
              <a:t>distribute data management throughout the IoT system</a:t>
            </a:r>
            <a:r>
              <a:rPr b="0" i="0" lang="en-US" sz="2400" u="none" cap="none" strike="noStrike">
                <a:solidFill>
                  <a:srgbClr val="000000"/>
                </a:solidFill>
                <a:latin typeface="Times New Roman"/>
                <a:ea typeface="Times New Roman"/>
                <a:cs typeface="Times New Roman"/>
                <a:sym typeface="Times New Roman"/>
              </a:rPr>
              <a:t>, as close to the edge of the IP network as possible.</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Arial"/>
              <a:buNone/>
            </a:pPr>
            <a:r>
              <a:t/>
            </a:r>
            <a:endParaRPr b="0" i="0" sz="3550" u="none" cap="none" strike="noStrike">
              <a:solidFill>
                <a:srgbClr val="000000"/>
              </a:solidFill>
              <a:latin typeface="Times New Roman"/>
              <a:ea typeface="Times New Roman"/>
              <a:cs typeface="Times New Roman"/>
              <a:sym typeface="Times New Roman"/>
            </a:endParaRPr>
          </a:p>
          <a:p>
            <a:pPr indent="-342900" lvl="0" marL="355600" marR="6985" rtl="0" algn="just">
              <a:lnSpc>
                <a:spcPct val="100000"/>
              </a:lnSpc>
              <a:spcBef>
                <a:spcPts val="0"/>
              </a:spcBef>
              <a:spcAft>
                <a:spcPts val="0"/>
              </a:spcAft>
              <a:buClr>
                <a:srgbClr val="FD8537"/>
              </a:buClr>
              <a:buSzPts val="1650"/>
              <a:buFont typeface="Arial"/>
              <a:buChar char="•"/>
            </a:pPr>
            <a:r>
              <a:rPr b="0" i="0" lang="en-US" sz="2400" u="none" cap="none" strike="noStrike">
                <a:solidFill>
                  <a:srgbClr val="000000"/>
                </a:solidFill>
                <a:latin typeface="Times New Roman"/>
                <a:ea typeface="Times New Roman"/>
                <a:cs typeface="Times New Roman"/>
                <a:sym typeface="Times New Roman"/>
              </a:rPr>
              <a:t>The  best-known  embodiment  of  edge  services  in  IoT is  </a:t>
            </a:r>
            <a:r>
              <a:rPr b="1" i="0" lang="en-US" sz="2400" u="none" cap="none" strike="noStrike">
                <a:solidFill>
                  <a:srgbClr val="000000"/>
                </a:solidFill>
                <a:latin typeface="Times New Roman"/>
                <a:ea typeface="Times New Roman"/>
                <a:cs typeface="Times New Roman"/>
                <a:sym typeface="Times New Roman"/>
              </a:rPr>
              <a:t>fog computing</a:t>
            </a: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Arial"/>
              <a:buNone/>
            </a:pPr>
            <a:r>
              <a:rPr b="0" i="0" lang="en-US" sz="355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--Any device with computing, storage, and network connectivity can be </a:t>
            </a:r>
            <a:r>
              <a:rPr b="1" i="0" lang="en-US" sz="2400" u="none" cap="none" strike="noStrike">
                <a:solidFill>
                  <a:srgbClr val="000000"/>
                </a:solidFill>
                <a:latin typeface="Times New Roman"/>
                <a:ea typeface="Times New Roman"/>
                <a:cs typeface="Times New Roman"/>
                <a:sym typeface="Times New Roman"/>
              </a:rPr>
              <a:t>a fog node</a:t>
            </a:r>
            <a:r>
              <a:rPr b="0" i="0" lang="en-US" sz="24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Arial"/>
              <a:buNone/>
            </a:pPr>
            <a:r>
              <a:rPr b="0" i="0" lang="en-US" sz="2400" u="none" cap="none" strike="noStrike">
                <a:solidFill>
                  <a:srgbClr val="000000"/>
                </a:solidFill>
                <a:latin typeface="Times New Roman"/>
                <a:ea typeface="Times New Roman"/>
                <a:cs typeface="Times New Roman"/>
                <a:sym typeface="Times New Roman"/>
              </a:rPr>
              <a:t>     --Examples include  industrial controllers,</a:t>
            </a:r>
            <a:r>
              <a:rPr lang="en-US" sz="2400">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switches, routers,</a:t>
            </a:r>
            <a:endParaRPr b="0" i="0" sz="2400" u="none" cap="none" strike="noStrike">
              <a:solidFill>
                <a:srgbClr val="000000"/>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embedded servers and IoT gateways  </a:t>
            </a:r>
            <a:endParaRPr b="0" i="0" sz="2400" u="none" cap="none" strike="noStrike">
              <a:solidFill>
                <a:srgbClr val="000000"/>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6985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Analyzing IoT data close to where it is collected minimizes latency, offloads gigabytes of network traffic from the core network, and keeps sensitive data inside the local network.</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75c6a19936_0_5"/>
          <p:cNvSpPr txBox="1"/>
          <p:nvPr/>
        </p:nvSpPr>
        <p:spPr>
          <a:xfrm>
            <a:off x="376025" y="419950"/>
            <a:ext cx="8562000" cy="33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rgbClr val="000000"/>
                </a:solidFill>
                <a:latin typeface="Times New Roman"/>
                <a:ea typeface="Times New Roman"/>
                <a:cs typeface="Times New Roman"/>
                <a:sym typeface="Times New Roman"/>
              </a:rPr>
              <a:t>Note: </a:t>
            </a:r>
            <a:endParaRPr b="1" i="1"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rgbClr val="000000"/>
              </a:buClr>
              <a:buSzPts val="2800"/>
              <a:buFont typeface="Times New Roman"/>
              <a:buChar char="●"/>
            </a:pPr>
            <a:r>
              <a:rPr b="0" i="1" lang="en-US" sz="2800" u="none" cap="none" strike="noStrike">
                <a:solidFill>
                  <a:srgbClr val="000000"/>
                </a:solidFill>
                <a:latin typeface="Times New Roman"/>
                <a:ea typeface="Times New Roman"/>
                <a:cs typeface="Times New Roman"/>
                <a:sym typeface="Times New Roman"/>
              </a:rPr>
              <a:t>Just like cloud exists in the sky, fog sits/rests  near the ground.</a:t>
            </a:r>
            <a:endParaRPr b="0" i="1" sz="2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800"/>
              <a:buFont typeface="Arial"/>
              <a:buNone/>
            </a:pPr>
            <a:r>
              <a:rPr b="0" i="1" lang="en-US" sz="2800" u="none" cap="none" strike="noStrike">
                <a:solidFill>
                  <a:srgbClr val="000000"/>
                </a:solidFill>
                <a:latin typeface="Times New Roman"/>
                <a:ea typeface="Times New Roman"/>
                <a:cs typeface="Times New Roman"/>
                <a:sym typeface="Times New Roman"/>
              </a:rPr>
              <a:t> </a:t>
            </a:r>
            <a:endParaRPr b="0" i="1"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rgbClr val="000000"/>
              </a:buClr>
              <a:buSzPts val="2800"/>
              <a:buFont typeface="Times New Roman"/>
              <a:buChar char="●"/>
            </a:pPr>
            <a:r>
              <a:rPr b="0" i="1" lang="en-US" sz="2800" u="none" cap="none" strike="noStrike">
                <a:solidFill>
                  <a:srgbClr val="000000"/>
                </a:solidFill>
                <a:latin typeface="Times New Roman"/>
                <a:ea typeface="Times New Roman"/>
                <a:cs typeface="Times New Roman"/>
                <a:sym typeface="Times New Roman"/>
              </a:rPr>
              <a:t>In the same way intention of fog computing is to place resources as close to ground (i.e IoT devices) as possible</a:t>
            </a:r>
            <a:r>
              <a:rPr i="1" lang="en-US" sz="2800">
                <a:latin typeface="Times New Roman"/>
                <a:ea typeface="Times New Roman"/>
                <a:cs typeface="Times New Roman"/>
                <a:sym typeface="Times New Roman"/>
              </a:rPr>
              <a:t>.</a:t>
            </a:r>
            <a:endParaRPr i="1" sz="2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1" sz="2800">
              <a:latin typeface="Times New Roman"/>
              <a:ea typeface="Times New Roman"/>
              <a:cs typeface="Times New Roman"/>
              <a:sym typeface="Times New Roman"/>
            </a:endParaRPr>
          </a:p>
        </p:txBody>
      </p:sp>
      <p:sp>
        <p:nvSpPr>
          <p:cNvPr id="353" name="Google Shape;353;g275c6a19936_0_5"/>
          <p:cNvSpPr txBox="1"/>
          <p:nvPr/>
        </p:nvSpPr>
        <p:spPr>
          <a:xfrm>
            <a:off x="382400" y="4035800"/>
            <a:ext cx="8596200" cy="30024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FF0000"/>
              </a:buClr>
              <a:buSzPts val="2600"/>
              <a:buFont typeface="Times New Roman"/>
              <a:buChar char="●"/>
            </a:pPr>
            <a:r>
              <a:rPr lang="en-US" sz="2600">
                <a:solidFill>
                  <a:srgbClr val="FF0000"/>
                </a:solidFill>
                <a:latin typeface="Times New Roman"/>
                <a:ea typeface="Times New Roman"/>
                <a:cs typeface="Times New Roman"/>
                <a:sym typeface="Times New Roman"/>
              </a:rPr>
              <a:t>Fog node allows intelligence gathering and control from closest possible point and in doing so it allows better performance over the constrained networks.</a:t>
            </a:r>
            <a:endParaRPr sz="2600">
              <a:solidFill>
                <a:srgbClr val="FF000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pic>
        <p:nvPicPr>
          <p:cNvPr id="358" name="Google Shape;358;p90"/>
          <p:cNvPicPr preferRelativeResize="0"/>
          <p:nvPr/>
        </p:nvPicPr>
        <p:blipFill rotWithShape="1">
          <a:blip r:embed="rId3">
            <a:alphaModFix/>
          </a:blip>
          <a:srcRect b="0" l="0" r="0" t="0"/>
          <a:stretch/>
        </p:blipFill>
        <p:spPr>
          <a:xfrm>
            <a:off x="0" y="0"/>
            <a:ext cx="9143999" cy="685799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91"/>
          <p:cNvPicPr preferRelativeResize="0"/>
          <p:nvPr/>
        </p:nvPicPr>
        <p:blipFill rotWithShape="1">
          <a:blip r:embed="rId3">
            <a:alphaModFix/>
          </a:blip>
          <a:srcRect b="0" l="0" r="0" t="0"/>
          <a:stretch/>
        </p:blipFill>
        <p:spPr>
          <a:xfrm>
            <a:off x="284810" y="152400"/>
            <a:ext cx="8610600" cy="6248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92"/>
          <p:cNvSpPr txBox="1"/>
          <p:nvPr/>
        </p:nvSpPr>
        <p:spPr>
          <a:xfrm>
            <a:off x="337820" y="-90805"/>
            <a:ext cx="8469000" cy="7092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The defining characteristic of fog computing are as follows:</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Times New Roman"/>
                <a:ea typeface="Times New Roman"/>
                <a:cs typeface="Times New Roman"/>
                <a:sym typeface="Times New Roman"/>
              </a:rPr>
              <a:t>1. Contextual location awareness and low latency:</a:t>
            </a:r>
            <a:r>
              <a:rPr b="0" i="0" lang="en-US" sz="2300" u="none" cap="none" strike="noStrike">
                <a:solidFill>
                  <a:srgbClr val="000000"/>
                </a:solidFill>
                <a:latin typeface="Times New Roman"/>
                <a:ea typeface="Times New Roman"/>
                <a:cs typeface="Times New Roman"/>
                <a:sym typeface="Times New Roman"/>
              </a:rPr>
              <a:t> The fog node sits as close to the IoT endpoint as possible to deliver distributed computing.</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Times New Roman"/>
                <a:ea typeface="Times New Roman"/>
                <a:cs typeface="Times New Roman"/>
                <a:sym typeface="Times New Roman"/>
              </a:rPr>
              <a:t>2. Geographic distribution: </a:t>
            </a:r>
            <a:r>
              <a:rPr b="0" i="0" lang="en-US" sz="2300" u="none" cap="none" strike="noStrike">
                <a:solidFill>
                  <a:srgbClr val="000000"/>
                </a:solidFill>
                <a:latin typeface="Times New Roman"/>
                <a:ea typeface="Times New Roman"/>
                <a:cs typeface="Times New Roman"/>
                <a:sym typeface="Times New Roman"/>
              </a:rPr>
              <a:t>In sharp contrast to the more centralized</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cloud, the services and applications targeted by the fog nodes demand</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widely distributed deployments.</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Times New Roman"/>
                <a:ea typeface="Times New Roman"/>
                <a:cs typeface="Times New Roman"/>
                <a:sym typeface="Times New Roman"/>
              </a:rPr>
              <a:t>3. Deployment near IoT endpoints:</a:t>
            </a:r>
            <a:r>
              <a:rPr b="0" i="0" lang="en-US" sz="2300" u="none" cap="none" strike="noStrike">
                <a:solidFill>
                  <a:srgbClr val="000000"/>
                </a:solidFill>
                <a:latin typeface="Times New Roman"/>
                <a:ea typeface="Times New Roman"/>
                <a:cs typeface="Times New Roman"/>
                <a:sym typeface="Times New Roman"/>
              </a:rPr>
              <a:t> Fog nodes are typically deployed in the presence of a large number of IoT endpoints. For example, typical metering deployments often see 3000 to 4000 nodes per gateway router, which also functions as the fog computing node.</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Times New Roman"/>
                <a:ea typeface="Times New Roman"/>
                <a:cs typeface="Times New Roman"/>
                <a:sym typeface="Times New Roman"/>
              </a:rPr>
              <a:t>4. Wireless communication between the fog and the IoT endpoint:</a:t>
            </a:r>
            <a:endParaRPr b="1"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Although it is possible to connect wired nodes, the advantages of fog</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are greatest when dealing with a large number of endpoints, and</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wireless access is the easiest way to achieve such scale.</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Times New Roman"/>
                <a:ea typeface="Times New Roman"/>
                <a:cs typeface="Times New Roman"/>
                <a:sym typeface="Times New Roman"/>
              </a:rPr>
              <a:t>5. Use for real-time interactions:</a:t>
            </a:r>
            <a:r>
              <a:rPr b="0" i="0" lang="en-US" sz="2300" u="none" cap="none" strike="noStrike">
                <a:solidFill>
                  <a:srgbClr val="000000"/>
                </a:solidFill>
                <a:latin typeface="Times New Roman"/>
                <a:ea typeface="Times New Roman"/>
                <a:cs typeface="Times New Roman"/>
                <a:sym typeface="Times New Roman"/>
              </a:rPr>
              <a:t> Important fog applications involve</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real-time interactions rather than batch processing. Preprocessing of</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data in the fog nodes allows upper-layer applications to perform batch</a:t>
            </a:r>
            <a:endParaRPr b="0" i="0" sz="2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processing on a subset of the data.</a:t>
            </a:r>
            <a:endParaRPr b="0" i="0" sz="2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40b74915a6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Edge Computing</a:t>
            </a:r>
            <a:endParaRPr/>
          </a:p>
        </p:txBody>
      </p:sp>
      <p:sp>
        <p:nvSpPr>
          <p:cNvPr id="374" name="Google Shape;374;g240b74915a6_0_0"/>
          <p:cNvSpPr txBox="1"/>
          <p:nvPr>
            <p:ph idx="1" type="body"/>
          </p:nvPr>
        </p:nvSpPr>
        <p:spPr>
          <a:xfrm>
            <a:off x="311700" y="1536633"/>
            <a:ext cx="8520600" cy="5124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80809"/>
              </a:buClr>
              <a:buSzPts val="2400"/>
              <a:buFont typeface="Calibri"/>
              <a:buChar char="●"/>
            </a:pPr>
            <a:r>
              <a:rPr lang="en-US" sz="2400">
                <a:solidFill>
                  <a:srgbClr val="080809"/>
                </a:solidFill>
                <a:highlight>
                  <a:srgbClr val="FFFFFF"/>
                </a:highlight>
                <a:latin typeface="Calibri"/>
                <a:ea typeface="Calibri"/>
                <a:cs typeface="Calibri"/>
                <a:sym typeface="Calibri"/>
              </a:rPr>
              <a:t>In edge computing, the data generated by these devices are </a:t>
            </a:r>
            <a:r>
              <a:rPr lang="en-US" sz="2400" u="sng">
                <a:solidFill>
                  <a:srgbClr val="FF0000"/>
                </a:solidFill>
                <a:highlight>
                  <a:srgbClr val="FFFFFF"/>
                </a:highlight>
                <a:latin typeface="Calibri"/>
                <a:ea typeface="Calibri"/>
                <a:cs typeface="Calibri"/>
                <a:sym typeface="Calibri"/>
              </a:rPr>
              <a:t>stored and computed</a:t>
            </a:r>
            <a:r>
              <a:rPr lang="en-US" sz="2400">
                <a:solidFill>
                  <a:srgbClr val="FF0000"/>
                </a:solidFill>
                <a:highlight>
                  <a:srgbClr val="FFFFFF"/>
                </a:highlight>
                <a:latin typeface="Calibri"/>
                <a:ea typeface="Calibri"/>
                <a:cs typeface="Calibri"/>
                <a:sym typeface="Calibri"/>
              </a:rPr>
              <a:t> at the </a:t>
            </a:r>
            <a:r>
              <a:rPr lang="en-US" sz="2400" u="sng">
                <a:solidFill>
                  <a:srgbClr val="FF0000"/>
                </a:solidFill>
                <a:highlight>
                  <a:srgbClr val="FFFFFF"/>
                </a:highlight>
                <a:latin typeface="Calibri"/>
                <a:ea typeface="Calibri"/>
                <a:cs typeface="Calibri"/>
                <a:sym typeface="Calibri"/>
              </a:rPr>
              <a:t>device itself, </a:t>
            </a:r>
            <a:r>
              <a:rPr lang="en-US" sz="2400">
                <a:solidFill>
                  <a:srgbClr val="080809"/>
                </a:solidFill>
                <a:highlight>
                  <a:srgbClr val="FFFFFF"/>
                </a:highlight>
                <a:latin typeface="Calibri"/>
                <a:ea typeface="Calibri"/>
                <a:cs typeface="Calibri"/>
                <a:sym typeface="Calibri"/>
              </a:rPr>
              <a:t>and the system </a:t>
            </a:r>
            <a:r>
              <a:rPr lang="en-US" sz="2400" u="sng">
                <a:solidFill>
                  <a:srgbClr val="FF0000"/>
                </a:solidFill>
                <a:highlight>
                  <a:srgbClr val="FFFFFF"/>
                </a:highlight>
                <a:latin typeface="Calibri"/>
                <a:ea typeface="Calibri"/>
                <a:cs typeface="Calibri"/>
                <a:sym typeface="Calibri"/>
              </a:rPr>
              <a:t>doesn’t look at sharing </a:t>
            </a:r>
            <a:r>
              <a:rPr lang="en-US" sz="2400">
                <a:solidFill>
                  <a:srgbClr val="FF0000"/>
                </a:solidFill>
                <a:highlight>
                  <a:srgbClr val="FFFFFF"/>
                </a:highlight>
                <a:latin typeface="Calibri"/>
                <a:ea typeface="Calibri"/>
                <a:cs typeface="Calibri"/>
                <a:sym typeface="Calibri"/>
              </a:rPr>
              <a:t>this </a:t>
            </a:r>
            <a:r>
              <a:rPr lang="en-US" sz="2400" u="sng">
                <a:solidFill>
                  <a:srgbClr val="FF0000"/>
                </a:solidFill>
                <a:highlight>
                  <a:srgbClr val="FFFFFF"/>
                </a:highlight>
                <a:latin typeface="Calibri"/>
                <a:ea typeface="Calibri"/>
                <a:cs typeface="Calibri"/>
                <a:sym typeface="Calibri"/>
              </a:rPr>
              <a:t>data with the cloud</a:t>
            </a:r>
            <a:r>
              <a:rPr lang="en-US" sz="2400">
                <a:solidFill>
                  <a:srgbClr val="080809"/>
                </a:solidFill>
                <a:highlight>
                  <a:srgbClr val="FFFFFF"/>
                </a:highlight>
                <a:latin typeface="Calibri"/>
                <a:ea typeface="Calibri"/>
                <a:cs typeface="Calibri"/>
                <a:sym typeface="Calibri"/>
              </a:rPr>
              <a:t>. </a:t>
            </a:r>
            <a:endParaRPr sz="2400">
              <a:solidFill>
                <a:srgbClr val="080809"/>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SzPts val="1800"/>
              <a:buNone/>
            </a:pPr>
            <a:r>
              <a:t/>
            </a:r>
            <a:endParaRPr sz="2400">
              <a:solidFill>
                <a:srgbClr val="080809"/>
              </a:solidFill>
              <a:highlight>
                <a:srgbClr val="FFFFFF"/>
              </a:highlight>
              <a:latin typeface="Calibri"/>
              <a:ea typeface="Calibri"/>
              <a:cs typeface="Calibri"/>
              <a:sym typeface="Calibri"/>
            </a:endParaRPr>
          </a:p>
          <a:p>
            <a:pPr indent="-381000" lvl="0" marL="457200" rtl="0" algn="l">
              <a:lnSpc>
                <a:spcPct val="115000"/>
              </a:lnSpc>
              <a:spcBef>
                <a:spcPts val="0"/>
              </a:spcBef>
              <a:spcAft>
                <a:spcPts val="0"/>
              </a:spcAft>
              <a:buClr>
                <a:srgbClr val="080809"/>
              </a:buClr>
              <a:buSzPts val="2400"/>
              <a:buFont typeface="Calibri"/>
              <a:buChar char="●"/>
            </a:pPr>
            <a:r>
              <a:rPr lang="en-US" sz="2400">
                <a:solidFill>
                  <a:srgbClr val="202124"/>
                </a:solidFill>
                <a:highlight>
                  <a:srgbClr val="FFFFFF"/>
                </a:highlight>
                <a:latin typeface="Calibri"/>
                <a:ea typeface="Calibri"/>
                <a:cs typeface="Calibri"/>
                <a:sym typeface="Calibri"/>
              </a:rPr>
              <a:t> An edge solution should support the most common protocols. For example, these include </a:t>
            </a:r>
            <a:r>
              <a:rPr b="1" lang="en-US" sz="2400">
                <a:solidFill>
                  <a:srgbClr val="202124"/>
                </a:solidFill>
                <a:highlight>
                  <a:srgbClr val="FFFFFF"/>
                </a:highlight>
                <a:latin typeface="Calibri"/>
                <a:ea typeface="Calibri"/>
                <a:cs typeface="Calibri"/>
                <a:sym typeface="Calibri"/>
              </a:rPr>
              <a:t>Z-Wave, ZigBee, KNX, Bluetooth LE, HomeConnect, Modbus, ONVIF, EnOcean, BACnet, OPC UA, LoRa, Siemens S7</a:t>
            </a:r>
            <a:r>
              <a:rPr lang="en-US" sz="2400">
                <a:solidFill>
                  <a:srgbClr val="202124"/>
                </a:solidFill>
                <a:highlight>
                  <a:srgbClr val="FFFFFF"/>
                </a:highlight>
                <a:latin typeface="Calibri"/>
                <a:ea typeface="Calibri"/>
                <a:cs typeface="Calibri"/>
                <a:sym typeface="Calibri"/>
              </a:rPr>
              <a:t>.</a:t>
            </a:r>
            <a:endParaRPr sz="2400">
              <a:solidFill>
                <a:srgbClr val="080809"/>
              </a:solidFill>
              <a:highlight>
                <a:srgbClr val="FFFFFF"/>
              </a:highlight>
              <a:latin typeface="Calibri"/>
              <a:ea typeface="Calibri"/>
              <a:cs typeface="Calibri"/>
              <a:sym typeface="Calibri"/>
            </a:endParaRPr>
          </a:p>
          <a:p>
            <a:pPr indent="0" lvl="0" marL="0" rtl="0" algn="l">
              <a:lnSpc>
                <a:spcPct val="115000"/>
              </a:lnSpc>
              <a:spcBef>
                <a:spcPts val="0"/>
              </a:spcBef>
              <a:spcAft>
                <a:spcPts val="1200"/>
              </a:spcAft>
              <a:buSzPts val="1800"/>
              <a:buNone/>
            </a:pPr>
            <a:r>
              <a:t/>
            </a:r>
            <a:endParaRPr sz="2400">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40b74915a6_0_5"/>
          <p:cNvSpPr txBox="1"/>
          <p:nvPr>
            <p:ph type="title"/>
          </p:nvPr>
        </p:nvSpPr>
        <p:spPr>
          <a:xfrm>
            <a:off x="209075" y="1067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US" sz="2566">
                <a:solidFill>
                  <a:srgbClr val="202124"/>
                </a:solidFill>
                <a:highlight>
                  <a:srgbClr val="FFFFFF"/>
                </a:highlight>
                <a:latin typeface="Calibri"/>
                <a:ea typeface="Calibri"/>
                <a:cs typeface="Calibri"/>
                <a:sym typeface="Calibri"/>
              </a:rPr>
              <a:t>Edge computing: Need</a:t>
            </a:r>
            <a:endParaRPr b="1" sz="3466"/>
          </a:p>
        </p:txBody>
      </p:sp>
      <p:sp>
        <p:nvSpPr>
          <p:cNvPr id="380" name="Google Shape;380;g240b74915a6_0_5"/>
          <p:cNvSpPr txBox="1"/>
          <p:nvPr>
            <p:ph idx="1" type="body"/>
          </p:nvPr>
        </p:nvSpPr>
        <p:spPr>
          <a:xfrm>
            <a:off x="311700" y="989267"/>
            <a:ext cx="8520600" cy="56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rgbClr val="202124"/>
                </a:solidFill>
                <a:highlight>
                  <a:srgbClr val="FFFFFF"/>
                </a:highlight>
                <a:latin typeface="Calibri"/>
                <a:ea typeface="Calibri"/>
                <a:cs typeface="Calibri"/>
                <a:sym typeface="Calibri"/>
              </a:rPr>
              <a:t>There are several reasons why the edge computing market is increasing rapidly. </a:t>
            </a:r>
            <a:endParaRPr>
              <a:solidFill>
                <a:srgbClr val="202124"/>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SzPts val="1800"/>
              <a:buNone/>
            </a:pPr>
            <a:r>
              <a:rPr lang="en-US">
                <a:solidFill>
                  <a:srgbClr val="202124"/>
                </a:solidFill>
                <a:highlight>
                  <a:srgbClr val="FFFFFF"/>
                </a:highlight>
                <a:latin typeface="Calibri"/>
                <a:ea typeface="Calibri"/>
                <a:cs typeface="Calibri"/>
                <a:sym typeface="Calibri"/>
              </a:rPr>
              <a:t>In addition to the </a:t>
            </a:r>
            <a:r>
              <a:rPr b="1" lang="en-US" u="sng">
                <a:solidFill>
                  <a:srgbClr val="FF0000"/>
                </a:solidFill>
                <a:highlight>
                  <a:srgbClr val="FFFFFF"/>
                </a:highlight>
                <a:latin typeface="Calibri"/>
                <a:ea typeface="Calibri"/>
                <a:cs typeface="Calibri"/>
                <a:sym typeface="Calibri"/>
              </a:rPr>
              <a:t>greater number of connected devices</a:t>
            </a:r>
            <a:r>
              <a:rPr lang="en-US">
                <a:solidFill>
                  <a:srgbClr val="FF0000"/>
                </a:solidFill>
                <a:highlight>
                  <a:srgbClr val="FFFFFF"/>
                </a:highlight>
                <a:latin typeface="Calibri"/>
                <a:ea typeface="Calibri"/>
                <a:cs typeface="Calibri"/>
                <a:sym typeface="Calibri"/>
              </a:rPr>
              <a:t>, there are three key drivers</a:t>
            </a:r>
            <a:r>
              <a:rPr lang="en-US">
                <a:solidFill>
                  <a:srgbClr val="202124"/>
                </a:solidFill>
                <a:highlight>
                  <a:srgbClr val="FFFFFF"/>
                </a:highlight>
                <a:latin typeface="Calibri"/>
                <a:ea typeface="Calibri"/>
                <a:cs typeface="Calibri"/>
                <a:sym typeface="Calibri"/>
              </a:rPr>
              <a:t> of growth for edge computing:</a:t>
            </a:r>
            <a:endParaRPr>
              <a:solidFill>
                <a:srgbClr val="202124"/>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rgbClr val="202124"/>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202124"/>
              </a:buClr>
              <a:buSzPts val="1800"/>
              <a:buFont typeface="Calibri"/>
              <a:buChar char="●"/>
            </a:pPr>
            <a:r>
              <a:rPr b="1" lang="en-US">
                <a:solidFill>
                  <a:srgbClr val="FF0000"/>
                </a:solidFill>
                <a:highlight>
                  <a:srgbClr val="FFFFFF"/>
                </a:highlight>
                <a:latin typeface="Calibri"/>
                <a:ea typeface="Calibri"/>
                <a:cs typeface="Calibri"/>
                <a:sym typeface="Calibri"/>
              </a:rPr>
              <a:t>Latency</a:t>
            </a:r>
            <a:r>
              <a:rPr lang="en-US">
                <a:solidFill>
                  <a:srgbClr val="FF0000"/>
                </a:solidFill>
                <a:highlight>
                  <a:srgbClr val="FFFFFF"/>
                </a:highlight>
                <a:latin typeface="Calibri"/>
                <a:ea typeface="Calibri"/>
                <a:cs typeface="Calibri"/>
                <a:sym typeface="Calibri"/>
              </a:rPr>
              <a:t> — </a:t>
            </a:r>
            <a:r>
              <a:rPr lang="en-US">
                <a:solidFill>
                  <a:srgbClr val="202124"/>
                </a:solidFill>
                <a:highlight>
                  <a:srgbClr val="FFFFFF"/>
                </a:highlight>
                <a:latin typeface="Calibri"/>
                <a:ea typeface="Calibri"/>
                <a:cs typeface="Calibri"/>
                <a:sym typeface="Calibri"/>
              </a:rPr>
              <a:t>For many time-sensitive applications, the process being monitored </a:t>
            </a:r>
            <a:r>
              <a:rPr lang="en-US">
                <a:solidFill>
                  <a:srgbClr val="FF0000"/>
                </a:solidFill>
                <a:highlight>
                  <a:srgbClr val="FFFFFF"/>
                </a:highlight>
                <a:latin typeface="Calibri"/>
                <a:ea typeface="Calibri"/>
                <a:cs typeface="Calibri"/>
                <a:sym typeface="Calibri"/>
              </a:rPr>
              <a:t>requires a response in near real time, with </a:t>
            </a:r>
            <a:r>
              <a:rPr b="1" lang="en-US" u="sng">
                <a:solidFill>
                  <a:srgbClr val="FF0000"/>
                </a:solidFill>
                <a:highlight>
                  <a:srgbClr val="FFFFFF"/>
                </a:highlight>
                <a:latin typeface="Calibri"/>
                <a:ea typeface="Calibri"/>
                <a:cs typeface="Calibri"/>
                <a:sym typeface="Calibri"/>
              </a:rPr>
              <a:t>near-zero latency</a:t>
            </a:r>
            <a:r>
              <a:rPr b="1" lang="en-US" u="sng">
                <a:solidFill>
                  <a:srgbClr val="202124"/>
                </a:solidFill>
                <a:highlight>
                  <a:srgbClr val="FFFFFF"/>
                </a:highlight>
                <a:latin typeface="Calibri"/>
                <a:ea typeface="Calibri"/>
                <a:cs typeface="Calibri"/>
                <a:sym typeface="Calibri"/>
              </a:rPr>
              <a:t>.</a:t>
            </a:r>
            <a:r>
              <a:rPr lang="en-US">
                <a:solidFill>
                  <a:srgbClr val="202124"/>
                </a:solidFill>
                <a:highlight>
                  <a:srgbClr val="FFFFFF"/>
                </a:highlight>
                <a:latin typeface="Calibri"/>
                <a:ea typeface="Calibri"/>
                <a:cs typeface="Calibri"/>
                <a:sym typeface="Calibri"/>
              </a:rPr>
              <a:t> In these situations a round trip of </a:t>
            </a:r>
            <a:r>
              <a:rPr lang="en-US" u="sng">
                <a:solidFill>
                  <a:srgbClr val="FF0000"/>
                </a:solidFill>
                <a:highlight>
                  <a:srgbClr val="FFFFFF"/>
                </a:highlight>
                <a:latin typeface="Calibri"/>
                <a:ea typeface="Calibri"/>
                <a:cs typeface="Calibri"/>
                <a:sym typeface="Calibri"/>
              </a:rPr>
              <a:t>data to and from the cloud </a:t>
            </a:r>
            <a:r>
              <a:rPr lang="en-US">
                <a:solidFill>
                  <a:srgbClr val="202124"/>
                </a:solidFill>
                <a:highlight>
                  <a:srgbClr val="FFFFFF"/>
                </a:highlight>
                <a:latin typeface="Calibri"/>
                <a:ea typeface="Calibri"/>
                <a:cs typeface="Calibri"/>
                <a:sym typeface="Calibri"/>
              </a:rPr>
              <a:t>or a </a:t>
            </a:r>
            <a:r>
              <a:rPr lang="en-US">
                <a:solidFill>
                  <a:srgbClr val="FF0000"/>
                </a:solidFill>
                <a:highlight>
                  <a:srgbClr val="FFFFFF"/>
                </a:highlight>
                <a:latin typeface="Calibri"/>
                <a:ea typeface="Calibri"/>
                <a:cs typeface="Calibri"/>
                <a:sym typeface="Calibri"/>
              </a:rPr>
              <a:t>corporate data center is impractical</a:t>
            </a:r>
            <a:r>
              <a:rPr lang="en-US">
                <a:solidFill>
                  <a:srgbClr val="202124"/>
                </a:solidFill>
                <a:highlight>
                  <a:srgbClr val="FFFFFF"/>
                </a:highlight>
                <a:latin typeface="Calibri"/>
                <a:ea typeface="Calibri"/>
                <a:cs typeface="Calibri"/>
                <a:sym typeface="Calibri"/>
              </a:rPr>
              <a:t>.</a:t>
            </a:r>
            <a:endParaRPr>
              <a:solidFill>
                <a:srgbClr val="202124"/>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SzPts val="1800"/>
              <a:buNone/>
            </a:pPr>
            <a:r>
              <a:t/>
            </a:r>
            <a:endParaRPr>
              <a:solidFill>
                <a:srgbClr val="202124"/>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202124"/>
              </a:buClr>
              <a:buSzPts val="1800"/>
              <a:buFont typeface="Calibri"/>
              <a:buChar char="●"/>
            </a:pPr>
            <a:r>
              <a:rPr b="1" lang="en-US">
                <a:solidFill>
                  <a:srgbClr val="FF0000"/>
                </a:solidFill>
                <a:highlight>
                  <a:srgbClr val="FFFFFF"/>
                </a:highlight>
                <a:latin typeface="Calibri"/>
                <a:ea typeface="Calibri"/>
                <a:cs typeface="Calibri"/>
                <a:sym typeface="Calibri"/>
              </a:rPr>
              <a:t>Bandwidth</a:t>
            </a:r>
            <a:r>
              <a:rPr lang="en-US">
                <a:solidFill>
                  <a:srgbClr val="FF0000"/>
                </a:solidFill>
                <a:highlight>
                  <a:srgbClr val="FFFFFF"/>
                </a:highlight>
                <a:latin typeface="Calibri"/>
                <a:ea typeface="Calibri"/>
                <a:cs typeface="Calibri"/>
                <a:sym typeface="Calibri"/>
              </a:rPr>
              <a:t> —</a:t>
            </a:r>
            <a:r>
              <a:rPr lang="en-US">
                <a:solidFill>
                  <a:srgbClr val="202124"/>
                </a:solidFill>
                <a:highlight>
                  <a:srgbClr val="FFFFFF"/>
                </a:highlight>
                <a:latin typeface="Calibri"/>
                <a:ea typeface="Calibri"/>
                <a:cs typeface="Calibri"/>
                <a:sym typeface="Calibri"/>
              </a:rPr>
              <a:t> Both the </a:t>
            </a:r>
            <a:r>
              <a:rPr b="1" lang="en-US" u="sng">
                <a:solidFill>
                  <a:srgbClr val="FF0000"/>
                </a:solidFill>
                <a:highlight>
                  <a:srgbClr val="FFFFFF"/>
                </a:highlight>
                <a:latin typeface="Calibri"/>
                <a:ea typeface="Calibri"/>
                <a:cs typeface="Calibri"/>
                <a:sym typeface="Calibri"/>
              </a:rPr>
              <a:t>physical limits of available bandwidth</a:t>
            </a:r>
            <a:r>
              <a:rPr lang="en-US">
                <a:solidFill>
                  <a:srgbClr val="202124"/>
                </a:solidFill>
                <a:highlight>
                  <a:srgbClr val="FFFFFF"/>
                </a:highlight>
                <a:latin typeface="Calibri"/>
                <a:ea typeface="Calibri"/>
                <a:cs typeface="Calibri"/>
                <a:sym typeface="Calibri"/>
              </a:rPr>
              <a:t> and the </a:t>
            </a:r>
            <a:r>
              <a:rPr b="1" lang="en-US" u="sng">
                <a:solidFill>
                  <a:srgbClr val="FF0000"/>
                </a:solidFill>
                <a:highlight>
                  <a:srgbClr val="FFFFFF"/>
                </a:highlight>
                <a:latin typeface="Calibri"/>
                <a:ea typeface="Calibri"/>
                <a:cs typeface="Calibri"/>
                <a:sym typeface="Calibri"/>
              </a:rPr>
              <a:t>cost of transmitting</a:t>
            </a:r>
            <a:r>
              <a:rPr lang="en-US">
                <a:solidFill>
                  <a:srgbClr val="FF0000"/>
                </a:solidFill>
                <a:highlight>
                  <a:srgbClr val="FFFFFF"/>
                </a:highlight>
                <a:latin typeface="Calibri"/>
                <a:ea typeface="Calibri"/>
                <a:cs typeface="Calibri"/>
                <a:sym typeface="Calibri"/>
              </a:rPr>
              <a:t> large quantities of data</a:t>
            </a:r>
            <a:r>
              <a:rPr lang="en-US">
                <a:solidFill>
                  <a:srgbClr val="202124"/>
                </a:solidFill>
                <a:highlight>
                  <a:srgbClr val="FFFFFF"/>
                </a:highlight>
                <a:latin typeface="Calibri"/>
                <a:ea typeface="Calibri"/>
                <a:cs typeface="Calibri"/>
                <a:sym typeface="Calibri"/>
              </a:rPr>
              <a:t> make edge computing an attractive alternative.</a:t>
            </a:r>
            <a:endParaRPr>
              <a:solidFill>
                <a:srgbClr val="202124"/>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SzPts val="1800"/>
              <a:buNone/>
            </a:pPr>
            <a:r>
              <a:t/>
            </a:r>
            <a:endParaRPr>
              <a:solidFill>
                <a:srgbClr val="202124"/>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202124"/>
              </a:buClr>
              <a:buSzPts val="1800"/>
              <a:buFont typeface="Calibri"/>
              <a:buChar char="●"/>
            </a:pPr>
            <a:r>
              <a:rPr b="1" lang="en-US">
                <a:solidFill>
                  <a:srgbClr val="FF0000"/>
                </a:solidFill>
                <a:highlight>
                  <a:srgbClr val="FFFFFF"/>
                </a:highlight>
                <a:latin typeface="Calibri"/>
                <a:ea typeface="Calibri"/>
                <a:cs typeface="Calibri"/>
                <a:sym typeface="Calibri"/>
              </a:rPr>
              <a:t>Reliability</a:t>
            </a:r>
            <a:r>
              <a:rPr lang="en-US">
                <a:solidFill>
                  <a:srgbClr val="FF0000"/>
                </a:solidFill>
                <a:highlight>
                  <a:srgbClr val="FFFFFF"/>
                </a:highlight>
                <a:latin typeface="Calibri"/>
                <a:ea typeface="Calibri"/>
                <a:cs typeface="Calibri"/>
                <a:sym typeface="Calibri"/>
              </a:rPr>
              <a:t> —</a:t>
            </a:r>
            <a:r>
              <a:rPr lang="en-US">
                <a:solidFill>
                  <a:srgbClr val="202124"/>
                </a:solidFill>
                <a:highlight>
                  <a:srgbClr val="FFFFFF"/>
                </a:highlight>
                <a:latin typeface="Calibri"/>
                <a:ea typeface="Calibri"/>
                <a:cs typeface="Calibri"/>
                <a:sym typeface="Calibri"/>
              </a:rPr>
              <a:t> </a:t>
            </a:r>
            <a:r>
              <a:rPr b="1" lang="en-US">
                <a:solidFill>
                  <a:srgbClr val="202124"/>
                </a:solidFill>
                <a:highlight>
                  <a:srgbClr val="FFFFFF"/>
                </a:highlight>
                <a:latin typeface="Calibri"/>
                <a:ea typeface="Calibri"/>
                <a:cs typeface="Calibri"/>
                <a:sym typeface="Calibri"/>
              </a:rPr>
              <a:t>Network congestion</a:t>
            </a:r>
            <a:r>
              <a:rPr lang="en-US">
                <a:solidFill>
                  <a:srgbClr val="202124"/>
                </a:solidFill>
                <a:highlight>
                  <a:srgbClr val="FFFFFF"/>
                </a:highlight>
                <a:latin typeface="Calibri"/>
                <a:ea typeface="Calibri"/>
                <a:cs typeface="Calibri"/>
                <a:sym typeface="Calibri"/>
              </a:rPr>
              <a:t> can </a:t>
            </a:r>
            <a:r>
              <a:rPr b="1" lang="en-US" u="sng">
                <a:solidFill>
                  <a:srgbClr val="FF0000"/>
                </a:solidFill>
                <a:highlight>
                  <a:srgbClr val="FFFFFF"/>
                </a:highlight>
                <a:latin typeface="Calibri"/>
                <a:ea typeface="Calibri"/>
                <a:cs typeface="Calibri"/>
                <a:sym typeface="Calibri"/>
              </a:rPr>
              <a:t>interrupt the flow of data, causing unacceptable interruptions</a:t>
            </a:r>
            <a:r>
              <a:rPr lang="en-US">
                <a:solidFill>
                  <a:srgbClr val="202124"/>
                </a:solidFill>
                <a:highlight>
                  <a:srgbClr val="FFFFFF"/>
                </a:highlight>
                <a:latin typeface="Calibri"/>
                <a:ea typeface="Calibri"/>
                <a:cs typeface="Calibri"/>
                <a:sym typeface="Calibri"/>
              </a:rPr>
              <a:t> in use cases such as point-of-sale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78dc65cd05_0_0"/>
          <p:cNvSpPr txBox="1"/>
          <p:nvPr/>
        </p:nvSpPr>
        <p:spPr>
          <a:xfrm>
            <a:off x="-73650" y="-141925"/>
            <a:ext cx="8988900" cy="6554700"/>
          </a:xfrm>
          <a:prstGeom prst="rect">
            <a:avLst/>
          </a:prstGeom>
          <a:noFill/>
          <a:ln>
            <a:noFill/>
          </a:ln>
        </p:spPr>
        <p:txBody>
          <a:bodyPr anchorCtr="0" anchor="t" bIns="0" lIns="0" spcFirstLastPara="1" rIns="0" wrap="square" tIns="88900">
            <a:spAutoFit/>
          </a:bodyPr>
          <a:lstStyle/>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 Mobile or static: </a:t>
            </a:r>
            <a:endParaRPr b="1"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355600" lvl="0"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classification is based on whether the “thing” should move or always stay at the same location.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p>
          <a:p>
            <a:pPr indent="-355600" lvl="0"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 sensor may be mobile because </a:t>
            </a:r>
            <a:r>
              <a:rPr b="1" i="0" lang="en-US" sz="2000" u="none" cap="none" strike="noStrike">
                <a:solidFill>
                  <a:srgbClr val="000000"/>
                </a:solidFill>
                <a:latin typeface="Arial"/>
                <a:ea typeface="Arial"/>
                <a:cs typeface="Arial"/>
                <a:sym typeface="Arial"/>
              </a:rPr>
              <a:t>it is moved from one object to another</a:t>
            </a:r>
            <a:r>
              <a:rPr b="0" i="0" lang="en-US" sz="2000" u="none" cap="none" strike="noStrike">
                <a:solidFill>
                  <a:srgbClr val="000000"/>
                </a:solidFill>
                <a:latin typeface="Arial"/>
                <a:ea typeface="Arial"/>
                <a:cs typeface="Arial"/>
                <a:sym typeface="Arial"/>
              </a:rPr>
              <a:t>((for example, a viscosity sensor is moved from batch to batch in a chemical plant) or</a:t>
            </a:r>
            <a:endParaRPr b="0" i="0" sz="2000" u="none" cap="none" strike="noStrike">
              <a:solidFill>
                <a:srgbClr val="000000"/>
              </a:solidFill>
              <a:latin typeface="Arial"/>
              <a:ea typeface="Arial"/>
              <a:cs typeface="Arial"/>
              <a:sym typeface="Arial"/>
            </a:endParaRPr>
          </a:p>
          <a:p>
            <a:pPr indent="-355600" lvl="0" marL="9144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A sensor may be mobile  </a:t>
            </a:r>
            <a:r>
              <a:rPr b="0" i="0" lang="en-US" sz="2000" u="none" cap="none" strike="noStrike">
                <a:solidFill>
                  <a:srgbClr val="000000"/>
                </a:solidFill>
                <a:latin typeface="Arial"/>
                <a:ea typeface="Arial"/>
                <a:cs typeface="Arial"/>
                <a:sym typeface="Arial"/>
              </a:rPr>
              <a:t>because i</a:t>
            </a:r>
            <a:r>
              <a:rPr b="1" i="0" lang="en-US" sz="2000" u="none" cap="none" strike="noStrike">
                <a:solidFill>
                  <a:srgbClr val="000000"/>
                </a:solidFill>
                <a:latin typeface="Arial"/>
                <a:ea typeface="Arial"/>
                <a:cs typeface="Arial"/>
                <a:sym typeface="Arial"/>
              </a:rPr>
              <a:t>t is attached to a moving object   </a:t>
            </a:r>
            <a:r>
              <a:rPr b="0" i="0" lang="en-US" sz="2000" u="none" cap="none" strike="noStrike">
                <a:solidFill>
                  <a:srgbClr val="000000"/>
                </a:solidFill>
                <a:latin typeface="Arial"/>
                <a:ea typeface="Arial"/>
                <a:cs typeface="Arial"/>
                <a:sym typeface="Arial"/>
              </a:rPr>
              <a:t> (for example, a location sensor on the moving goods in a warehouse or factory floor).</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p>
          <a:p>
            <a:pPr indent="-355600" lvl="0"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frequency of the movement may also vary, from occasional to permanent.</a:t>
            </a:r>
            <a:endParaRPr b="0" i="0" sz="2000" u="none" cap="none" strike="noStrike">
              <a:solidFill>
                <a:schemeClr val="dk1"/>
              </a:solidFill>
              <a:latin typeface="Arial"/>
              <a:ea typeface="Arial"/>
              <a:cs typeface="Arial"/>
              <a:sym typeface="Arial"/>
            </a:endParaRPr>
          </a:p>
          <a:p>
            <a:pPr indent="-355600" lvl="0"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range of mobility (from a few inches to miles away) often drives the possible power source.</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40b74915a6_0_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Examples of Edge </a:t>
            </a:r>
            <a:endParaRPr/>
          </a:p>
        </p:txBody>
      </p:sp>
      <p:sp>
        <p:nvSpPr>
          <p:cNvPr id="386" name="Google Shape;386;g240b74915a6_0_10"/>
          <p:cNvSpPr txBox="1"/>
          <p:nvPr>
            <p:ph idx="1" type="body"/>
          </p:nvPr>
        </p:nvSpPr>
        <p:spPr>
          <a:xfrm>
            <a:off x="311700" y="1536633"/>
            <a:ext cx="8520600" cy="51549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3F4245"/>
              </a:buClr>
              <a:buSzPts val="1900"/>
              <a:buFont typeface="Calibri"/>
              <a:buAutoNum type="arabicPeriod"/>
            </a:pPr>
            <a:r>
              <a:rPr b="1" lang="en-US" sz="1900">
                <a:solidFill>
                  <a:srgbClr val="3F4245"/>
                </a:solidFill>
                <a:highlight>
                  <a:srgbClr val="FFFFFF"/>
                </a:highlight>
                <a:latin typeface="Calibri"/>
                <a:ea typeface="Calibri"/>
                <a:cs typeface="Calibri"/>
                <a:sym typeface="Calibri"/>
              </a:rPr>
              <a:t>Autonomous Vehicles, Electric Vehicles and Charging Stations</a:t>
            </a:r>
            <a:endParaRPr b="1" sz="1900">
              <a:solidFill>
                <a:srgbClr val="3F4245"/>
              </a:solidFill>
              <a:highlight>
                <a:srgbClr val="FFFFFF"/>
              </a:highlight>
              <a:latin typeface="Calibri"/>
              <a:ea typeface="Calibri"/>
              <a:cs typeface="Calibri"/>
              <a:sym typeface="Calibri"/>
            </a:endParaRPr>
          </a:p>
          <a:p>
            <a:pPr indent="0" lvl="0" marL="457200" rtl="0" algn="l">
              <a:lnSpc>
                <a:spcPct val="130000"/>
              </a:lnSpc>
              <a:spcBef>
                <a:spcPts val="600"/>
              </a:spcBef>
              <a:spcAft>
                <a:spcPts val="0"/>
              </a:spcAft>
              <a:buSzPts val="1800"/>
              <a:buNone/>
            </a:pPr>
            <a:r>
              <a:t/>
            </a:r>
            <a:endParaRPr b="1" sz="1900">
              <a:solidFill>
                <a:srgbClr val="3F4245"/>
              </a:solidFill>
              <a:highlight>
                <a:srgbClr val="FFFFFF"/>
              </a:highlight>
              <a:latin typeface="Calibri"/>
              <a:ea typeface="Calibri"/>
              <a:cs typeface="Calibri"/>
              <a:sym typeface="Calibri"/>
            </a:endParaRPr>
          </a:p>
          <a:p>
            <a:pPr indent="-349250" lvl="0" marL="457200" rtl="0" algn="l">
              <a:lnSpc>
                <a:spcPct val="115000"/>
              </a:lnSpc>
              <a:spcBef>
                <a:spcPts val="600"/>
              </a:spcBef>
              <a:spcAft>
                <a:spcPts val="0"/>
              </a:spcAft>
              <a:buClr>
                <a:srgbClr val="3F4245"/>
              </a:buClr>
              <a:buSzPts val="1900"/>
              <a:buFont typeface="Calibri"/>
              <a:buChar char="●"/>
            </a:pPr>
            <a:r>
              <a:rPr lang="en-US" sz="1900">
                <a:solidFill>
                  <a:srgbClr val="3F4245"/>
                </a:solidFill>
                <a:highlight>
                  <a:srgbClr val="FFFFFF"/>
                </a:highlight>
                <a:latin typeface="Calibri"/>
                <a:ea typeface="Calibri"/>
                <a:cs typeface="Calibri"/>
                <a:sym typeface="Calibri"/>
              </a:rPr>
              <a:t>Edge computing features such as </a:t>
            </a:r>
            <a:r>
              <a:rPr b="1" lang="en-US" sz="1900">
                <a:solidFill>
                  <a:srgbClr val="FF0000"/>
                </a:solidFill>
                <a:highlight>
                  <a:srgbClr val="FFFFFF"/>
                </a:highlight>
                <a:latin typeface="Calibri"/>
                <a:ea typeface="Calibri"/>
                <a:cs typeface="Calibri"/>
                <a:sym typeface="Calibri"/>
              </a:rPr>
              <a:t>lane-departure warning and self-parking applications</a:t>
            </a:r>
            <a:r>
              <a:rPr lang="en-US" sz="1900">
                <a:solidFill>
                  <a:srgbClr val="3F4245"/>
                </a:solidFill>
                <a:highlight>
                  <a:srgbClr val="FFFFFF"/>
                </a:highlight>
                <a:latin typeface="Calibri"/>
                <a:ea typeface="Calibri"/>
                <a:cs typeface="Calibri"/>
                <a:sym typeface="Calibri"/>
              </a:rPr>
              <a:t> are already widely available. </a:t>
            </a:r>
            <a:endParaRPr sz="1900">
              <a:solidFill>
                <a:srgbClr val="3F4245"/>
              </a:solidFill>
              <a:highlight>
                <a:srgbClr val="FFFFFF"/>
              </a:highlight>
              <a:latin typeface="Calibri"/>
              <a:ea typeface="Calibri"/>
              <a:cs typeface="Calibri"/>
              <a:sym typeface="Calibri"/>
            </a:endParaRPr>
          </a:p>
          <a:p>
            <a:pPr indent="-349250" lvl="0" marL="457200" rtl="0" algn="l">
              <a:lnSpc>
                <a:spcPct val="115000"/>
              </a:lnSpc>
              <a:spcBef>
                <a:spcPts val="0"/>
              </a:spcBef>
              <a:spcAft>
                <a:spcPts val="0"/>
              </a:spcAft>
              <a:buClr>
                <a:srgbClr val="3F4245"/>
              </a:buClr>
              <a:buSzPts val="1900"/>
              <a:buFont typeface="Calibri"/>
              <a:buChar char="●"/>
            </a:pPr>
            <a:r>
              <a:rPr lang="en-US" sz="1900">
                <a:solidFill>
                  <a:srgbClr val="3F4245"/>
                </a:solidFill>
                <a:highlight>
                  <a:srgbClr val="FFFFFF"/>
                </a:highlight>
                <a:latin typeface="Calibri"/>
                <a:ea typeface="Calibri"/>
                <a:cs typeface="Calibri"/>
                <a:sym typeface="Calibri"/>
              </a:rPr>
              <a:t>And as the ability of vehicles to interact with their environment becomes more widespread, so will the </a:t>
            </a:r>
            <a:r>
              <a:rPr lang="en-US" sz="1900" u="sng">
                <a:solidFill>
                  <a:srgbClr val="FF0000"/>
                </a:solidFill>
                <a:highlight>
                  <a:srgbClr val="FFFFFF"/>
                </a:highlight>
                <a:latin typeface="Calibri"/>
                <a:ea typeface="Calibri"/>
                <a:cs typeface="Calibri"/>
                <a:sym typeface="Calibri"/>
              </a:rPr>
              <a:t>need for a fast and responsive network</a:t>
            </a:r>
            <a:r>
              <a:rPr lang="en-US" sz="1900" u="sng">
                <a:solidFill>
                  <a:srgbClr val="3F4245"/>
                </a:solidFill>
                <a:highlight>
                  <a:srgbClr val="FFFFFF"/>
                </a:highlight>
                <a:latin typeface="Calibri"/>
                <a:ea typeface="Calibri"/>
                <a:cs typeface="Calibri"/>
                <a:sym typeface="Calibri"/>
              </a:rPr>
              <a:t>.</a:t>
            </a:r>
            <a:r>
              <a:rPr lang="en-US" sz="1900">
                <a:solidFill>
                  <a:srgbClr val="3F4245"/>
                </a:solidFill>
                <a:highlight>
                  <a:srgbClr val="FFFFFF"/>
                </a:highlight>
                <a:latin typeface="Calibri"/>
                <a:ea typeface="Calibri"/>
                <a:cs typeface="Calibri"/>
                <a:sym typeface="Calibri"/>
              </a:rPr>
              <a:t> </a:t>
            </a:r>
            <a:endParaRPr sz="1900">
              <a:solidFill>
                <a:srgbClr val="3F4245"/>
              </a:solidFill>
              <a:highlight>
                <a:srgbClr val="FFFFFF"/>
              </a:highlight>
              <a:latin typeface="Calibri"/>
              <a:ea typeface="Calibri"/>
              <a:cs typeface="Calibri"/>
              <a:sym typeface="Calibri"/>
            </a:endParaRPr>
          </a:p>
          <a:p>
            <a:pPr indent="-349250" lvl="0" marL="457200" rtl="0" algn="l">
              <a:lnSpc>
                <a:spcPct val="115000"/>
              </a:lnSpc>
              <a:spcBef>
                <a:spcPts val="0"/>
              </a:spcBef>
              <a:spcAft>
                <a:spcPts val="0"/>
              </a:spcAft>
              <a:buClr>
                <a:srgbClr val="3F4245"/>
              </a:buClr>
              <a:buSzPts val="1900"/>
              <a:buFont typeface="Calibri"/>
              <a:buChar char="●"/>
            </a:pPr>
            <a:r>
              <a:rPr lang="en-US" sz="1900">
                <a:solidFill>
                  <a:srgbClr val="3F4245"/>
                </a:solidFill>
                <a:highlight>
                  <a:srgbClr val="FFFFFF"/>
                </a:highlight>
                <a:latin typeface="Calibri"/>
                <a:ea typeface="Calibri"/>
                <a:cs typeface="Calibri"/>
                <a:sym typeface="Calibri"/>
              </a:rPr>
              <a:t>Autonomous vehicles will operate in concert with other </a:t>
            </a:r>
            <a:r>
              <a:rPr lang="en-US" sz="1900" u="sng">
                <a:solidFill>
                  <a:srgbClr val="1F7FA5"/>
                </a:solidFill>
                <a:highlight>
                  <a:srgbClr val="FFFFFF"/>
                </a:highlight>
                <a:latin typeface="Calibri"/>
                <a:ea typeface="Calibri"/>
                <a:cs typeface="Calibri"/>
                <a:sym typeface="Calibri"/>
                <a:hlinkClick r:id="rId3">
                  <a:extLst>
                    <a:ext uri="{A12FA001-AC4F-418D-AE19-62706E023703}">
                      <ahyp:hlinkClr val="tx"/>
                    </a:ext>
                  </a:extLst>
                </a:hlinkClick>
              </a:rPr>
              <a:t>connected vehicles</a:t>
            </a:r>
            <a:r>
              <a:rPr lang="en-US" sz="1900">
                <a:solidFill>
                  <a:srgbClr val="3F4245"/>
                </a:solidFill>
                <a:highlight>
                  <a:srgbClr val="FFFFFF"/>
                </a:highlight>
                <a:latin typeface="Calibri"/>
                <a:ea typeface="Calibri"/>
                <a:cs typeface="Calibri"/>
                <a:sym typeface="Calibri"/>
              </a:rPr>
              <a:t>, </a:t>
            </a:r>
            <a:endParaRPr sz="1900">
              <a:solidFill>
                <a:srgbClr val="3F4245"/>
              </a:solidFill>
              <a:highlight>
                <a:srgbClr val="FFFFFF"/>
              </a:highlight>
              <a:latin typeface="Calibri"/>
              <a:ea typeface="Calibri"/>
              <a:cs typeface="Calibri"/>
              <a:sym typeface="Calibri"/>
            </a:endParaRPr>
          </a:p>
          <a:p>
            <a:pPr indent="-349250" lvl="1" marL="914400" rtl="0" algn="l">
              <a:lnSpc>
                <a:spcPct val="115000"/>
              </a:lnSpc>
              <a:spcBef>
                <a:spcPts val="0"/>
              </a:spcBef>
              <a:spcAft>
                <a:spcPts val="0"/>
              </a:spcAft>
              <a:buClr>
                <a:srgbClr val="3F4245"/>
              </a:buClr>
              <a:buSzPts val="1900"/>
              <a:buFont typeface="Calibri"/>
              <a:buChar char="○"/>
            </a:pPr>
            <a:r>
              <a:rPr lang="en-US" sz="1900">
                <a:solidFill>
                  <a:srgbClr val="FF0000"/>
                </a:solidFill>
                <a:highlight>
                  <a:srgbClr val="FFFFFF"/>
                </a:highlight>
                <a:latin typeface="Calibri"/>
                <a:ea typeface="Calibri"/>
                <a:cs typeface="Calibri"/>
                <a:sym typeface="Calibri"/>
              </a:rPr>
              <a:t>traffic management systems, </a:t>
            </a:r>
            <a:endParaRPr sz="1900">
              <a:solidFill>
                <a:srgbClr val="FF0000"/>
              </a:solidFill>
              <a:highlight>
                <a:srgbClr val="FFFFFF"/>
              </a:highlight>
              <a:latin typeface="Calibri"/>
              <a:ea typeface="Calibri"/>
              <a:cs typeface="Calibri"/>
              <a:sym typeface="Calibri"/>
            </a:endParaRPr>
          </a:p>
          <a:p>
            <a:pPr indent="-349250" lvl="1" marL="914400" rtl="0" algn="l">
              <a:lnSpc>
                <a:spcPct val="115000"/>
              </a:lnSpc>
              <a:spcBef>
                <a:spcPts val="0"/>
              </a:spcBef>
              <a:spcAft>
                <a:spcPts val="0"/>
              </a:spcAft>
              <a:buClr>
                <a:srgbClr val="3F4245"/>
              </a:buClr>
              <a:buSzPts val="1900"/>
              <a:buFont typeface="Calibri"/>
              <a:buChar char="○"/>
            </a:pPr>
            <a:r>
              <a:rPr lang="en-US" sz="1900">
                <a:solidFill>
                  <a:srgbClr val="FF0000"/>
                </a:solidFill>
                <a:highlight>
                  <a:srgbClr val="FFFFFF"/>
                </a:highlight>
                <a:latin typeface="Calibri"/>
                <a:ea typeface="Calibri"/>
                <a:cs typeface="Calibri"/>
                <a:sym typeface="Calibri"/>
              </a:rPr>
              <a:t>roadside units and </a:t>
            </a:r>
            <a:endParaRPr sz="1900">
              <a:solidFill>
                <a:srgbClr val="FF0000"/>
              </a:solidFill>
              <a:highlight>
                <a:srgbClr val="FFFFFF"/>
              </a:highlight>
              <a:latin typeface="Calibri"/>
              <a:ea typeface="Calibri"/>
              <a:cs typeface="Calibri"/>
              <a:sym typeface="Calibri"/>
            </a:endParaRPr>
          </a:p>
          <a:p>
            <a:pPr indent="-349250" lvl="1" marL="914400" rtl="0" algn="l">
              <a:lnSpc>
                <a:spcPct val="115000"/>
              </a:lnSpc>
              <a:spcBef>
                <a:spcPts val="0"/>
              </a:spcBef>
              <a:spcAft>
                <a:spcPts val="0"/>
              </a:spcAft>
              <a:buClr>
                <a:srgbClr val="3F4245"/>
              </a:buClr>
              <a:buSzPts val="1900"/>
              <a:buFont typeface="Calibri"/>
              <a:buChar char="○"/>
            </a:pPr>
            <a:r>
              <a:rPr lang="en-US" sz="1900">
                <a:solidFill>
                  <a:srgbClr val="FF0000"/>
                </a:solidFill>
                <a:highlight>
                  <a:srgbClr val="FFFFFF"/>
                </a:highlight>
                <a:latin typeface="Calibri"/>
                <a:ea typeface="Calibri"/>
                <a:cs typeface="Calibri"/>
                <a:sym typeface="Calibri"/>
              </a:rPr>
              <a:t>pedestrians on busy thoroughfares and at intersections</a:t>
            </a:r>
            <a:r>
              <a:rPr lang="en-US" sz="1900">
                <a:solidFill>
                  <a:srgbClr val="3F4245"/>
                </a:solidFill>
                <a:highlight>
                  <a:srgbClr val="FFFFFF"/>
                </a:highlight>
                <a:latin typeface="Calibri"/>
                <a:ea typeface="Calibri"/>
                <a:cs typeface="Calibri"/>
                <a:sym typeface="Calibri"/>
              </a:rPr>
              <a:t>.</a:t>
            </a:r>
            <a:endParaRPr sz="25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40b74915a6_0_15"/>
          <p:cNvSpPr txBox="1"/>
          <p:nvPr>
            <p:ph idx="1" type="body"/>
          </p:nvPr>
        </p:nvSpPr>
        <p:spPr>
          <a:xfrm>
            <a:off x="311700" y="289767"/>
            <a:ext cx="8520600" cy="634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US" sz="2100">
                <a:solidFill>
                  <a:srgbClr val="3F4245"/>
                </a:solidFill>
                <a:highlight>
                  <a:srgbClr val="FFFFFF"/>
                </a:highlight>
                <a:latin typeface="Calibri"/>
                <a:ea typeface="Calibri"/>
                <a:cs typeface="Calibri"/>
                <a:sym typeface="Calibri"/>
              </a:rPr>
              <a:t>Electric vehicles: </a:t>
            </a:r>
            <a:r>
              <a:rPr lang="en-US" sz="2100">
                <a:solidFill>
                  <a:srgbClr val="3F4245"/>
                </a:solidFill>
                <a:highlight>
                  <a:srgbClr val="FFFFFF"/>
                </a:highlight>
                <a:latin typeface="Calibri"/>
                <a:ea typeface="Calibri"/>
                <a:cs typeface="Calibri"/>
                <a:sym typeface="Calibri"/>
              </a:rPr>
              <a:t> </a:t>
            </a:r>
            <a:endParaRPr sz="2100">
              <a:solidFill>
                <a:srgbClr val="3F4245"/>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solidFill>
                  <a:srgbClr val="3F4245"/>
                </a:solidFill>
                <a:highlight>
                  <a:srgbClr val="FFFFFF"/>
                </a:highlight>
                <a:latin typeface="Calibri"/>
                <a:ea typeface="Calibri"/>
                <a:cs typeface="Calibri"/>
                <a:sym typeface="Calibri"/>
              </a:rPr>
              <a:t>need </a:t>
            </a:r>
            <a:r>
              <a:rPr b="1" lang="en-US" u="sng">
                <a:solidFill>
                  <a:srgbClr val="FF0000"/>
                </a:solidFill>
                <a:highlight>
                  <a:srgbClr val="FFFFFF"/>
                </a:highlight>
                <a:latin typeface="Calibri"/>
                <a:ea typeface="Calibri"/>
                <a:cs typeface="Calibri"/>
                <a:sym typeface="Calibri"/>
              </a:rPr>
              <a:t>continuous monitoring</a:t>
            </a:r>
            <a:r>
              <a:rPr lang="en-US">
                <a:solidFill>
                  <a:srgbClr val="FF0000"/>
                </a:solidFill>
                <a:highlight>
                  <a:srgbClr val="FFFFFF"/>
                </a:highlight>
                <a:latin typeface="Calibri"/>
                <a:ea typeface="Calibri"/>
                <a:cs typeface="Calibri"/>
                <a:sym typeface="Calibri"/>
              </a:rPr>
              <a:t> and can use edge computing for management of data to support </a:t>
            </a:r>
            <a:r>
              <a:rPr lang="en-US" u="sng">
                <a:solidFill>
                  <a:srgbClr val="FF0000"/>
                </a:solidFill>
                <a:highlight>
                  <a:srgbClr val="FFFFFF"/>
                </a:highlight>
                <a:latin typeface="Calibri"/>
                <a:ea typeface="Calibri"/>
                <a:cs typeface="Calibri"/>
                <a:sym typeface="Calibri"/>
              </a:rPr>
              <a:t>predictive maintenance</a:t>
            </a:r>
            <a:r>
              <a:rPr lang="en-US">
                <a:solidFill>
                  <a:srgbClr val="3F4245"/>
                </a:solidFill>
                <a:highlight>
                  <a:srgbClr val="FFFFFF"/>
                </a:highlight>
                <a:latin typeface="Calibri"/>
                <a:ea typeface="Calibri"/>
                <a:cs typeface="Calibri"/>
                <a:sym typeface="Calibri"/>
              </a:rPr>
              <a:t>. </a:t>
            </a:r>
            <a:endParaRPr>
              <a:solidFill>
                <a:srgbClr val="3F4245"/>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solidFill>
                  <a:srgbClr val="FF0000"/>
                </a:solidFill>
                <a:highlight>
                  <a:srgbClr val="FFFFFF"/>
                </a:highlight>
                <a:latin typeface="Calibri"/>
                <a:ea typeface="Calibri"/>
                <a:cs typeface="Calibri"/>
                <a:sym typeface="Calibri"/>
              </a:rPr>
              <a:t>EV batteries must be </a:t>
            </a:r>
            <a:r>
              <a:rPr lang="en-US" u="sng">
                <a:solidFill>
                  <a:srgbClr val="FF0000"/>
                </a:solidFill>
                <a:highlight>
                  <a:srgbClr val="FFFFFF"/>
                </a:highlight>
                <a:latin typeface="Calibri"/>
                <a:ea typeface="Calibri"/>
                <a:cs typeface="Calibri"/>
                <a:sym typeface="Calibri"/>
              </a:rPr>
              <a:t>monitored</a:t>
            </a:r>
            <a:r>
              <a:rPr lang="en-US" u="sng">
                <a:solidFill>
                  <a:srgbClr val="3F4245"/>
                </a:solidFill>
                <a:highlight>
                  <a:srgbClr val="FFFFFF"/>
                </a:highlight>
                <a:latin typeface="Calibri"/>
                <a:ea typeface="Calibri"/>
                <a:cs typeface="Calibri"/>
                <a:sym typeface="Calibri"/>
              </a:rPr>
              <a:t>,</a:t>
            </a:r>
            <a:r>
              <a:rPr lang="en-US">
                <a:solidFill>
                  <a:srgbClr val="3F4245"/>
                </a:solidFill>
                <a:highlight>
                  <a:srgbClr val="FFFFFF"/>
                </a:highlight>
                <a:latin typeface="Calibri"/>
                <a:ea typeface="Calibri"/>
                <a:cs typeface="Calibri"/>
                <a:sym typeface="Calibri"/>
              </a:rPr>
              <a:t> as their </a:t>
            </a:r>
            <a:r>
              <a:rPr lang="en-US">
                <a:solidFill>
                  <a:srgbClr val="FF0000"/>
                </a:solidFill>
                <a:highlight>
                  <a:srgbClr val="FFFFFF"/>
                </a:highlight>
                <a:latin typeface="Calibri"/>
                <a:ea typeface="Calibri"/>
                <a:cs typeface="Calibri"/>
                <a:sym typeface="Calibri"/>
              </a:rPr>
              <a:t>longevity depends on the </a:t>
            </a:r>
            <a:r>
              <a:rPr lang="en-US" u="sng">
                <a:solidFill>
                  <a:srgbClr val="FF0000"/>
                </a:solidFill>
                <a:highlight>
                  <a:srgbClr val="FFFFFF"/>
                </a:highlight>
                <a:latin typeface="Calibri"/>
                <a:ea typeface="Calibri"/>
                <a:cs typeface="Calibri"/>
                <a:sym typeface="Calibri"/>
              </a:rPr>
              <a:t>individual habits </a:t>
            </a:r>
            <a:r>
              <a:rPr lang="en-US">
                <a:solidFill>
                  <a:srgbClr val="FF0000"/>
                </a:solidFill>
                <a:highlight>
                  <a:srgbClr val="FFFFFF"/>
                </a:highlight>
                <a:latin typeface="Calibri"/>
                <a:ea typeface="Calibri"/>
                <a:cs typeface="Calibri"/>
                <a:sym typeface="Calibri"/>
              </a:rPr>
              <a:t>of drivers</a:t>
            </a:r>
            <a:r>
              <a:rPr lang="en-US">
                <a:solidFill>
                  <a:srgbClr val="3F4245"/>
                </a:solidFill>
                <a:highlight>
                  <a:srgbClr val="FFFFFF"/>
                </a:highlight>
                <a:latin typeface="Calibri"/>
                <a:ea typeface="Calibri"/>
                <a:cs typeface="Calibri"/>
                <a:sym typeface="Calibri"/>
              </a:rPr>
              <a:t>, the congestion of the areas they travel and how often they are charged. </a:t>
            </a:r>
            <a:endParaRPr>
              <a:solidFill>
                <a:srgbClr val="3F4245"/>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solidFill>
                  <a:srgbClr val="3F4245"/>
                </a:solidFill>
                <a:highlight>
                  <a:srgbClr val="FFFFFF"/>
                </a:highlight>
                <a:latin typeface="Calibri"/>
                <a:ea typeface="Calibri"/>
                <a:cs typeface="Calibri"/>
                <a:sym typeface="Calibri"/>
              </a:rPr>
              <a:t>Edge computing supports </a:t>
            </a:r>
            <a:r>
              <a:rPr lang="en-US" u="sng">
                <a:solidFill>
                  <a:srgbClr val="FF0000"/>
                </a:solidFill>
                <a:highlight>
                  <a:srgbClr val="FFFFFF"/>
                </a:highlight>
                <a:latin typeface="Calibri"/>
                <a:ea typeface="Calibri"/>
                <a:cs typeface="Calibri"/>
                <a:sym typeface="Calibri"/>
              </a:rPr>
              <a:t>data aggregation</a:t>
            </a:r>
            <a:r>
              <a:rPr lang="en-US">
                <a:solidFill>
                  <a:srgbClr val="FF0000"/>
                </a:solidFill>
                <a:highlight>
                  <a:srgbClr val="FFFFFF"/>
                </a:highlight>
                <a:latin typeface="Calibri"/>
                <a:ea typeface="Calibri"/>
                <a:cs typeface="Calibri"/>
                <a:sym typeface="Calibri"/>
              </a:rPr>
              <a:t> to report the </a:t>
            </a:r>
            <a:r>
              <a:rPr lang="en-US" u="sng">
                <a:solidFill>
                  <a:srgbClr val="FF0000"/>
                </a:solidFill>
                <a:highlight>
                  <a:srgbClr val="FFFFFF"/>
                </a:highlight>
                <a:latin typeface="Calibri"/>
                <a:ea typeface="Calibri"/>
                <a:cs typeface="Calibri"/>
                <a:sym typeface="Calibri"/>
              </a:rPr>
              <a:t>actionable data</a:t>
            </a:r>
            <a:r>
              <a:rPr lang="en-US">
                <a:solidFill>
                  <a:srgbClr val="FF0000"/>
                </a:solidFill>
                <a:highlight>
                  <a:srgbClr val="FFFFFF"/>
                </a:highlight>
                <a:latin typeface="Calibri"/>
                <a:ea typeface="Calibri"/>
                <a:cs typeface="Calibri"/>
                <a:sym typeface="Calibri"/>
              </a:rPr>
              <a:t> for </a:t>
            </a:r>
            <a:r>
              <a:rPr lang="en-US" u="sng">
                <a:solidFill>
                  <a:srgbClr val="FF0000"/>
                </a:solidFill>
                <a:highlight>
                  <a:srgbClr val="FFFFFF"/>
                </a:highlight>
                <a:latin typeface="Calibri"/>
                <a:ea typeface="Calibri"/>
                <a:cs typeface="Calibri"/>
                <a:sym typeface="Calibri"/>
              </a:rPr>
              <a:t>performance and maintenance</a:t>
            </a:r>
            <a:r>
              <a:rPr lang="en-US">
                <a:solidFill>
                  <a:srgbClr val="FF0000"/>
                </a:solidFill>
                <a:highlight>
                  <a:srgbClr val="FFFFFF"/>
                </a:highlight>
                <a:latin typeface="Calibri"/>
                <a:ea typeface="Calibri"/>
                <a:cs typeface="Calibri"/>
                <a:sym typeface="Calibri"/>
              </a:rPr>
              <a:t>.</a:t>
            </a:r>
            <a:endParaRPr>
              <a:solidFill>
                <a:srgbClr val="FF0000"/>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800"/>
              <a:buNone/>
            </a:pPr>
            <a:r>
              <a:rPr b="1" lang="en-US" sz="2100">
                <a:solidFill>
                  <a:srgbClr val="3F4245"/>
                </a:solidFill>
                <a:highlight>
                  <a:srgbClr val="FFFFFF"/>
                </a:highlight>
                <a:latin typeface="Calibri"/>
                <a:ea typeface="Calibri"/>
                <a:cs typeface="Calibri"/>
                <a:sym typeface="Calibri"/>
              </a:rPr>
              <a:t>In EV charging stations:</a:t>
            </a:r>
            <a:endParaRPr b="1" sz="2100">
              <a:solidFill>
                <a:srgbClr val="3F4245"/>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3F4245"/>
              </a:buClr>
              <a:buSzPts val="1800"/>
              <a:buFont typeface="Calibri"/>
              <a:buChar char="●"/>
            </a:pPr>
            <a:r>
              <a:rPr lang="en-US">
                <a:solidFill>
                  <a:srgbClr val="3F4245"/>
                </a:solidFill>
                <a:highlight>
                  <a:srgbClr val="FFFFFF"/>
                </a:highlight>
                <a:latin typeface="Calibri"/>
                <a:ea typeface="Calibri"/>
                <a:cs typeface="Calibri"/>
                <a:sym typeface="Calibri"/>
              </a:rPr>
              <a:t>edge computing can support </a:t>
            </a:r>
            <a:endParaRPr>
              <a:solidFill>
                <a:srgbClr val="3F4245"/>
              </a:solidFill>
              <a:highlight>
                <a:srgbClr val="FFFFFF"/>
              </a:highlight>
              <a:latin typeface="Calibri"/>
              <a:ea typeface="Calibri"/>
              <a:cs typeface="Calibri"/>
              <a:sym typeface="Calibri"/>
            </a:endParaRPr>
          </a:p>
          <a:p>
            <a:pPr indent="-342900" lvl="1" marL="914400" rtl="0" algn="l">
              <a:lnSpc>
                <a:spcPct val="115000"/>
              </a:lnSpc>
              <a:spcBef>
                <a:spcPts val="0"/>
              </a:spcBef>
              <a:spcAft>
                <a:spcPts val="0"/>
              </a:spcAft>
              <a:buClr>
                <a:srgbClr val="3F4245"/>
              </a:buClr>
              <a:buSzPts val="1800"/>
              <a:buFont typeface="Calibri"/>
              <a:buChar char="○"/>
            </a:pPr>
            <a:r>
              <a:rPr lang="en-US" sz="1800">
                <a:solidFill>
                  <a:srgbClr val="FF0000"/>
                </a:solidFill>
                <a:highlight>
                  <a:srgbClr val="FFFFFF"/>
                </a:highlight>
                <a:latin typeface="Calibri"/>
                <a:ea typeface="Calibri"/>
                <a:cs typeface="Calibri"/>
                <a:sym typeface="Calibri"/>
              </a:rPr>
              <a:t>real time monitoring and data aggregation of a </a:t>
            </a:r>
            <a:r>
              <a:rPr lang="en-US" sz="1800" u="sng">
                <a:solidFill>
                  <a:srgbClr val="FF0000"/>
                </a:solidFill>
                <a:highlight>
                  <a:srgbClr val="FFFFFF"/>
                </a:highlight>
                <a:latin typeface="Calibri"/>
                <a:ea typeface="Calibri"/>
                <a:cs typeface="Calibri"/>
                <a:sym typeface="Calibri"/>
              </a:rPr>
              <a:t>range of usage</a:t>
            </a:r>
            <a:r>
              <a:rPr lang="en-US" sz="1800">
                <a:solidFill>
                  <a:srgbClr val="3F4245"/>
                </a:solidFill>
                <a:highlight>
                  <a:srgbClr val="FFFFFF"/>
                </a:highlight>
                <a:latin typeface="Calibri"/>
                <a:ea typeface="Calibri"/>
                <a:cs typeface="Calibri"/>
                <a:sym typeface="Calibri"/>
              </a:rPr>
              <a:t> and </a:t>
            </a:r>
            <a:endParaRPr sz="1800">
              <a:solidFill>
                <a:srgbClr val="3F4245"/>
              </a:solidFill>
              <a:highlight>
                <a:srgbClr val="FFFFFF"/>
              </a:highlight>
              <a:latin typeface="Calibri"/>
              <a:ea typeface="Calibri"/>
              <a:cs typeface="Calibri"/>
              <a:sym typeface="Calibri"/>
            </a:endParaRPr>
          </a:p>
          <a:p>
            <a:pPr indent="-342900" lvl="1" marL="914400" rtl="0" algn="l">
              <a:lnSpc>
                <a:spcPct val="115000"/>
              </a:lnSpc>
              <a:spcBef>
                <a:spcPts val="0"/>
              </a:spcBef>
              <a:spcAft>
                <a:spcPts val="0"/>
              </a:spcAft>
              <a:buClr>
                <a:srgbClr val="3F4245"/>
              </a:buClr>
              <a:buSzPts val="1800"/>
              <a:buFont typeface="Calibri"/>
              <a:buChar char="○"/>
            </a:pPr>
            <a:r>
              <a:rPr lang="en-US" sz="1800">
                <a:solidFill>
                  <a:srgbClr val="3F4245"/>
                </a:solidFill>
                <a:highlight>
                  <a:srgbClr val="FFFFFF"/>
                </a:highlight>
                <a:latin typeface="Calibri"/>
                <a:ea typeface="Calibri"/>
                <a:cs typeface="Calibri"/>
                <a:sym typeface="Calibri"/>
              </a:rPr>
              <a:t>availability metrics to </a:t>
            </a:r>
            <a:r>
              <a:rPr lang="en-US" sz="1800">
                <a:solidFill>
                  <a:srgbClr val="FF0000"/>
                </a:solidFill>
                <a:highlight>
                  <a:srgbClr val="FFFFFF"/>
                </a:highlight>
                <a:latin typeface="Calibri"/>
                <a:ea typeface="Calibri"/>
                <a:cs typeface="Calibri"/>
                <a:sym typeface="Calibri"/>
              </a:rPr>
              <a:t>support</a:t>
            </a:r>
            <a:r>
              <a:rPr lang="en-US" sz="1800" u="sng">
                <a:solidFill>
                  <a:srgbClr val="FF0000"/>
                </a:solidFill>
                <a:highlight>
                  <a:srgbClr val="FFFFFF"/>
                </a:highlight>
                <a:latin typeface="Calibri"/>
                <a:ea typeface="Calibri"/>
                <a:cs typeface="Calibri"/>
                <a:sym typeface="Calibri"/>
              </a:rPr>
              <a:t> optimization of charging stations</a:t>
            </a:r>
            <a:r>
              <a:rPr lang="en-US" sz="1800">
                <a:solidFill>
                  <a:srgbClr val="FF0000"/>
                </a:solidFill>
                <a:highlight>
                  <a:srgbClr val="FFFFFF"/>
                </a:highlight>
                <a:latin typeface="Calibri"/>
                <a:ea typeface="Calibri"/>
                <a:cs typeface="Calibri"/>
                <a:sym typeface="Calibri"/>
              </a:rPr>
              <a:t> </a:t>
            </a:r>
            <a:r>
              <a:rPr lang="en-US" sz="1800">
                <a:solidFill>
                  <a:srgbClr val="3F4245"/>
                </a:solidFill>
                <a:highlight>
                  <a:srgbClr val="FFFFFF"/>
                </a:highlight>
                <a:latin typeface="Calibri"/>
                <a:ea typeface="Calibri"/>
                <a:cs typeface="Calibri"/>
                <a:sym typeface="Calibri"/>
              </a:rPr>
              <a:t>and </a:t>
            </a:r>
            <a:endParaRPr sz="1800">
              <a:solidFill>
                <a:srgbClr val="3F4245"/>
              </a:solidFill>
              <a:highlight>
                <a:srgbClr val="FFFFFF"/>
              </a:highlight>
              <a:latin typeface="Calibri"/>
              <a:ea typeface="Calibri"/>
              <a:cs typeface="Calibri"/>
              <a:sym typeface="Calibri"/>
            </a:endParaRPr>
          </a:p>
          <a:p>
            <a:pPr indent="-342900" lvl="1" marL="914400" rtl="0" algn="l">
              <a:lnSpc>
                <a:spcPct val="115000"/>
              </a:lnSpc>
              <a:spcBef>
                <a:spcPts val="0"/>
              </a:spcBef>
              <a:spcAft>
                <a:spcPts val="0"/>
              </a:spcAft>
              <a:buClr>
                <a:srgbClr val="3F4245"/>
              </a:buClr>
              <a:buSzPts val="1800"/>
              <a:buFont typeface="Calibri"/>
              <a:buChar char="○"/>
            </a:pPr>
            <a:r>
              <a:rPr lang="en-US" sz="1800">
                <a:solidFill>
                  <a:srgbClr val="FF0000"/>
                </a:solidFill>
                <a:highlight>
                  <a:srgbClr val="FFFFFF"/>
                </a:highlight>
                <a:latin typeface="Calibri"/>
                <a:ea typeface="Calibri"/>
                <a:cs typeface="Calibri"/>
                <a:sym typeface="Calibri"/>
              </a:rPr>
              <a:t>planning for </a:t>
            </a:r>
            <a:r>
              <a:rPr lang="en-US" sz="1800" u="sng">
                <a:solidFill>
                  <a:srgbClr val="FF0000"/>
                </a:solidFill>
                <a:highlight>
                  <a:srgbClr val="FFFFFF"/>
                </a:highlight>
                <a:latin typeface="Calibri"/>
                <a:ea typeface="Calibri"/>
                <a:cs typeface="Calibri"/>
                <a:sym typeface="Calibri"/>
              </a:rPr>
              <a:t>placement of future stations</a:t>
            </a:r>
            <a:r>
              <a:rPr lang="en-US" sz="1800">
                <a:solidFill>
                  <a:srgbClr val="3F4245"/>
                </a:solidFill>
                <a:highlight>
                  <a:srgbClr val="FFFFFF"/>
                </a:highlight>
                <a:latin typeface="Calibri"/>
                <a:ea typeface="Calibri"/>
                <a:cs typeface="Calibri"/>
                <a:sym typeface="Calibri"/>
              </a:rPr>
              <a:t>.</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40b74915a6_0_19"/>
          <p:cNvSpPr txBox="1"/>
          <p:nvPr>
            <p:ph idx="1" type="body"/>
          </p:nvPr>
        </p:nvSpPr>
        <p:spPr>
          <a:xfrm>
            <a:off x="311700" y="168133"/>
            <a:ext cx="8520600" cy="65997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30000"/>
              </a:lnSpc>
              <a:spcBef>
                <a:spcPts val="0"/>
              </a:spcBef>
              <a:spcAft>
                <a:spcPts val="0"/>
              </a:spcAft>
              <a:buSzPct val="99701"/>
              <a:buNone/>
            </a:pPr>
            <a:r>
              <a:rPr b="1" lang="en-US" sz="2124">
                <a:solidFill>
                  <a:srgbClr val="3F4245"/>
                </a:solidFill>
                <a:highlight>
                  <a:srgbClr val="FFFFFF"/>
                </a:highlight>
                <a:latin typeface="Calibri"/>
                <a:ea typeface="Calibri"/>
                <a:cs typeface="Calibri"/>
                <a:sym typeface="Calibri"/>
              </a:rPr>
              <a:t>Traffic Management Systems:</a:t>
            </a:r>
            <a:r>
              <a:rPr b="1" lang="en-US">
                <a:solidFill>
                  <a:srgbClr val="3F4245"/>
                </a:solidFill>
                <a:highlight>
                  <a:srgbClr val="FFFFFF"/>
                </a:highlight>
                <a:latin typeface="Calibri"/>
                <a:ea typeface="Calibri"/>
                <a:cs typeface="Calibri"/>
                <a:sym typeface="Calibri"/>
              </a:rPr>
              <a:t> </a:t>
            </a:r>
            <a:r>
              <a:rPr lang="en-US">
                <a:solidFill>
                  <a:srgbClr val="3F4245"/>
                </a:solidFill>
                <a:highlight>
                  <a:srgbClr val="FFFFFF"/>
                </a:highlight>
                <a:latin typeface="Calibri"/>
                <a:ea typeface="Calibri"/>
                <a:cs typeface="Calibri"/>
                <a:sym typeface="Calibri"/>
              </a:rPr>
              <a:t>Highly sophisticated systems today, like </a:t>
            </a:r>
            <a:r>
              <a:rPr lang="en-US" u="sng">
                <a:solidFill>
                  <a:srgbClr val="1F7FA5"/>
                </a:solidFill>
                <a:highlight>
                  <a:srgbClr val="FFFFFF"/>
                </a:highlight>
                <a:latin typeface="Calibri"/>
                <a:ea typeface="Calibri"/>
                <a:cs typeface="Calibri"/>
                <a:sym typeface="Calibri"/>
                <a:hlinkClick r:id="rId3">
                  <a:extLst>
                    <a:ext uri="{A12FA001-AC4F-418D-AE19-62706E023703}">
                      <ahyp:hlinkClr val="tx"/>
                    </a:ext>
                  </a:extLst>
                </a:hlinkClick>
              </a:rPr>
              <a:t>New York City's traffic management system</a:t>
            </a:r>
            <a:r>
              <a:rPr lang="en-US">
                <a:solidFill>
                  <a:srgbClr val="3F4245"/>
                </a:solidFill>
                <a:highlight>
                  <a:srgbClr val="FFFFFF"/>
                </a:highlight>
                <a:latin typeface="Calibri"/>
                <a:ea typeface="Calibri"/>
                <a:cs typeface="Calibri"/>
                <a:sym typeface="Calibri"/>
              </a:rPr>
              <a:t>, </a:t>
            </a:r>
            <a:endParaRPr>
              <a:solidFill>
                <a:srgbClr val="3F4245"/>
              </a:solidFill>
              <a:highlight>
                <a:srgbClr val="FFFFFF"/>
              </a:highlight>
              <a:latin typeface="Calibri"/>
              <a:ea typeface="Calibri"/>
              <a:cs typeface="Calibri"/>
              <a:sym typeface="Calibri"/>
            </a:endParaRPr>
          </a:p>
          <a:p>
            <a:pPr indent="-317182" lvl="0" marL="457200" rtl="0" algn="l">
              <a:lnSpc>
                <a:spcPct val="130000"/>
              </a:lnSpc>
              <a:spcBef>
                <a:spcPts val="600"/>
              </a:spcBef>
              <a:spcAft>
                <a:spcPts val="0"/>
              </a:spcAft>
              <a:buClr>
                <a:srgbClr val="3F4245"/>
              </a:buClr>
              <a:buSzPct val="75000"/>
              <a:buFont typeface="Calibri"/>
              <a:buChar char="●"/>
            </a:pPr>
            <a:r>
              <a:rPr lang="en-US">
                <a:solidFill>
                  <a:srgbClr val="3F4245"/>
                </a:solidFill>
                <a:highlight>
                  <a:srgbClr val="FFFFFF"/>
                </a:highlight>
                <a:latin typeface="Calibri"/>
                <a:ea typeface="Calibri"/>
                <a:cs typeface="Calibri"/>
                <a:sym typeface="Calibri"/>
              </a:rPr>
              <a:t>can </a:t>
            </a:r>
            <a:r>
              <a:rPr lang="en-US" u="sng">
                <a:solidFill>
                  <a:srgbClr val="FF0000"/>
                </a:solidFill>
                <a:highlight>
                  <a:srgbClr val="FFFFFF"/>
                </a:highlight>
                <a:latin typeface="Calibri"/>
                <a:ea typeface="Calibri"/>
                <a:cs typeface="Calibri"/>
                <a:sym typeface="Calibri"/>
              </a:rPr>
              <a:t>adjust the timing</a:t>
            </a:r>
            <a:r>
              <a:rPr lang="en-US">
                <a:solidFill>
                  <a:srgbClr val="FF0000"/>
                </a:solidFill>
                <a:highlight>
                  <a:srgbClr val="FFFFFF"/>
                </a:highlight>
                <a:latin typeface="Calibri"/>
                <a:ea typeface="Calibri"/>
                <a:cs typeface="Calibri"/>
                <a:sym typeface="Calibri"/>
              </a:rPr>
              <a:t> </a:t>
            </a:r>
            <a:r>
              <a:rPr lang="en-US">
                <a:solidFill>
                  <a:srgbClr val="3F4245"/>
                </a:solidFill>
                <a:highlight>
                  <a:srgbClr val="FFFFFF"/>
                </a:highlight>
                <a:latin typeface="Calibri"/>
                <a:ea typeface="Calibri"/>
                <a:cs typeface="Calibri"/>
                <a:sym typeface="Calibri"/>
              </a:rPr>
              <a:t>of traffic signals, </a:t>
            </a:r>
            <a:endParaRPr>
              <a:solidFill>
                <a:srgbClr val="3F4245"/>
              </a:solidFill>
              <a:highlight>
                <a:srgbClr val="FFFFFF"/>
              </a:highlight>
              <a:latin typeface="Calibri"/>
              <a:ea typeface="Calibri"/>
              <a:cs typeface="Calibri"/>
              <a:sym typeface="Calibri"/>
            </a:endParaRPr>
          </a:p>
          <a:p>
            <a:pPr indent="-317182" lvl="0" marL="457200" rtl="0" algn="l">
              <a:lnSpc>
                <a:spcPct val="130000"/>
              </a:lnSpc>
              <a:spcBef>
                <a:spcPts val="0"/>
              </a:spcBef>
              <a:spcAft>
                <a:spcPts val="0"/>
              </a:spcAft>
              <a:buClr>
                <a:srgbClr val="3F4245"/>
              </a:buClr>
              <a:buSzPct val="75000"/>
              <a:buFont typeface="Calibri"/>
              <a:buChar char="●"/>
            </a:pPr>
            <a:r>
              <a:rPr lang="en-US">
                <a:solidFill>
                  <a:srgbClr val="3F4245"/>
                </a:solidFill>
                <a:highlight>
                  <a:srgbClr val="FFFFFF"/>
                </a:highlight>
                <a:latin typeface="Calibri"/>
                <a:ea typeface="Calibri"/>
                <a:cs typeface="Calibri"/>
                <a:sym typeface="Calibri"/>
              </a:rPr>
              <a:t>manage the</a:t>
            </a:r>
            <a:r>
              <a:rPr lang="en-US" u="sng">
                <a:solidFill>
                  <a:srgbClr val="3F4245"/>
                </a:solidFill>
                <a:highlight>
                  <a:srgbClr val="FFFFFF"/>
                </a:highlight>
                <a:latin typeface="Calibri"/>
                <a:ea typeface="Calibri"/>
                <a:cs typeface="Calibri"/>
                <a:sym typeface="Calibri"/>
              </a:rPr>
              <a:t> </a:t>
            </a:r>
            <a:r>
              <a:rPr lang="en-US" u="sng">
                <a:solidFill>
                  <a:srgbClr val="FF0000"/>
                </a:solidFill>
                <a:highlight>
                  <a:srgbClr val="FFFFFF"/>
                </a:highlight>
                <a:latin typeface="Calibri"/>
                <a:ea typeface="Calibri"/>
                <a:cs typeface="Calibri"/>
                <a:sym typeface="Calibri"/>
              </a:rPr>
              <a:t>opening and closing of extra traffic lanes</a:t>
            </a:r>
            <a:r>
              <a:rPr lang="en-US">
                <a:solidFill>
                  <a:srgbClr val="3F4245"/>
                </a:solidFill>
                <a:highlight>
                  <a:srgbClr val="FFFFFF"/>
                </a:highlight>
                <a:latin typeface="Calibri"/>
                <a:ea typeface="Calibri"/>
                <a:cs typeface="Calibri"/>
                <a:sym typeface="Calibri"/>
              </a:rPr>
              <a:t>, </a:t>
            </a:r>
            <a:endParaRPr>
              <a:solidFill>
                <a:srgbClr val="3F4245"/>
              </a:solidFill>
              <a:highlight>
                <a:srgbClr val="FFFFFF"/>
              </a:highlight>
              <a:latin typeface="Calibri"/>
              <a:ea typeface="Calibri"/>
              <a:cs typeface="Calibri"/>
              <a:sym typeface="Calibri"/>
            </a:endParaRPr>
          </a:p>
          <a:p>
            <a:pPr indent="-317182" lvl="0" marL="457200" rtl="0" algn="l">
              <a:lnSpc>
                <a:spcPct val="130000"/>
              </a:lnSpc>
              <a:spcBef>
                <a:spcPts val="0"/>
              </a:spcBef>
              <a:spcAft>
                <a:spcPts val="0"/>
              </a:spcAft>
              <a:buClr>
                <a:srgbClr val="3F4245"/>
              </a:buClr>
              <a:buSzPct val="75000"/>
              <a:buFont typeface="Calibri"/>
              <a:buChar char="●"/>
            </a:pPr>
            <a:r>
              <a:rPr lang="en-US" u="sng">
                <a:solidFill>
                  <a:srgbClr val="FF0000"/>
                </a:solidFill>
                <a:highlight>
                  <a:srgbClr val="FFFFFF"/>
                </a:highlight>
                <a:latin typeface="Calibri"/>
                <a:ea typeface="Calibri"/>
                <a:cs typeface="Calibri"/>
                <a:sym typeface="Calibri"/>
              </a:rPr>
              <a:t>ensure communications</a:t>
            </a:r>
            <a:r>
              <a:rPr lang="en-US">
                <a:solidFill>
                  <a:srgbClr val="3F4245"/>
                </a:solidFill>
                <a:highlight>
                  <a:srgbClr val="FFFFFF"/>
                </a:highlight>
                <a:latin typeface="Calibri"/>
                <a:ea typeface="Calibri"/>
                <a:cs typeface="Calibri"/>
                <a:sym typeface="Calibri"/>
              </a:rPr>
              <a:t> can continue </a:t>
            </a:r>
            <a:r>
              <a:rPr lang="en-US">
                <a:solidFill>
                  <a:srgbClr val="FF0000"/>
                </a:solidFill>
                <a:highlight>
                  <a:srgbClr val="FFFFFF"/>
                </a:highlight>
                <a:latin typeface="Calibri"/>
                <a:ea typeface="Calibri"/>
                <a:cs typeface="Calibri"/>
                <a:sym typeface="Calibri"/>
              </a:rPr>
              <a:t>in the case of a </a:t>
            </a:r>
            <a:r>
              <a:rPr lang="en-US" u="sng">
                <a:solidFill>
                  <a:srgbClr val="FF0000"/>
                </a:solidFill>
                <a:highlight>
                  <a:srgbClr val="FFFFFF"/>
                </a:highlight>
                <a:latin typeface="Calibri"/>
                <a:ea typeface="Calibri"/>
                <a:cs typeface="Calibri"/>
                <a:sym typeface="Calibri"/>
              </a:rPr>
              <a:t>public emergency</a:t>
            </a:r>
            <a:r>
              <a:rPr lang="en-US">
                <a:solidFill>
                  <a:srgbClr val="3F4245"/>
                </a:solidFill>
                <a:highlight>
                  <a:srgbClr val="FFFFFF"/>
                </a:highlight>
                <a:latin typeface="Calibri"/>
                <a:ea typeface="Calibri"/>
                <a:cs typeface="Calibri"/>
                <a:sym typeface="Calibri"/>
              </a:rPr>
              <a:t>, and </a:t>
            </a:r>
            <a:endParaRPr>
              <a:solidFill>
                <a:srgbClr val="3F4245"/>
              </a:solidFill>
              <a:highlight>
                <a:srgbClr val="FFFFFF"/>
              </a:highlight>
              <a:latin typeface="Calibri"/>
              <a:ea typeface="Calibri"/>
              <a:cs typeface="Calibri"/>
              <a:sym typeface="Calibri"/>
            </a:endParaRPr>
          </a:p>
          <a:p>
            <a:pPr indent="-317182" lvl="0" marL="457200" rtl="0" algn="l">
              <a:lnSpc>
                <a:spcPct val="130000"/>
              </a:lnSpc>
              <a:spcBef>
                <a:spcPts val="0"/>
              </a:spcBef>
              <a:spcAft>
                <a:spcPts val="0"/>
              </a:spcAft>
              <a:buClr>
                <a:srgbClr val="3F4245"/>
              </a:buClr>
              <a:buSzPct val="75000"/>
              <a:buFont typeface="Calibri"/>
              <a:buChar char="●"/>
            </a:pPr>
            <a:r>
              <a:rPr lang="en-US">
                <a:solidFill>
                  <a:srgbClr val="3F4245"/>
                </a:solidFill>
                <a:highlight>
                  <a:srgbClr val="FFFFFF"/>
                </a:highlight>
                <a:latin typeface="Calibri"/>
                <a:ea typeface="Calibri"/>
                <a:cs typeface="Calibri"/>
                <a:sym typeface="Calibri"/>
              </a:rPr>
              <a:t>take other </a:t>
            </a:r>
            <a:r>
              <a:rPr b="1" lang="en-US" u="sng">
                <a:solidFill>
                  <a:srgbClr val="FF0000"/>
                </a:solidFill>
                <a:highlight>
                  <a:srgbClr val="FFFFFF"/>
                </a:highlight>
                <a:latin typeface="Calibri"/>
                <a:ea typeface="Calibri"/>
                <a:cs typeface="Calibri"/>
                <a:sym typeface="Calibri"/>
              </a:rPr>
              <a:t>real-time actions to improve safety and convenience.</a:t>
            </a:r>
            <a:endParaRPr b="1" u="sng">
              <a:solidFill>
                <a:srgbClr val="FF0000"/>
              </a:solidFill>
              <a:highlight>
                <a:srgbClr val="FFFFFF"/>
              </a:highlight>
              <a:latin typeface="Calibri"/>
              <a:ea typeface="Calibri"/>
              <a:cs typeface="Calibri"/>
              <a:sym typeface="Calibri"/>
            </a:endParaRPr>
          </a:p>
          <a:p>
            <a:pPr indent="0" lvl="0" marL="457200" rtl="0" algn="l">
              <a:lnSpc>
                <a:spcPct val="115000"/>
              </a:lnSpc>
              <a:spcBef>
                <a:spcPts val="600"/>
              </a:spcBef>
              <a:spcAft>
                <a:spcPts val="0"/>
              </a:spcAft>
              <a:buSzPct val="88235"/>
              <a:buNone/>
            </a:pPr>
            <a:r>
              <a:t/>
            </a:r>
            <a:endParaRPr>
              <a:solidFill>
                <a:srgbClr val="3F4245"/>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SzPct val="88235"/>
              <a:buNone/>
            </a:pPr>
            <a:r>
              <a:rPr b="1" lang="en-US">
                <a:solidFill>
                  <a:srgbClr val="3F4245"/>
                </a:solidFill>
                <a:highlight>
                  <a:srgbClr val="FFFFFF"/>
                </a:highlight>
                <a:latin typeface="Calibri"/>
                <a:ea typeface="Calibri"/>
                <a:cs typeface="Calibri"/>
                <a:sym typeface="Calibri"/>
              </a:rPr>
              <a:t>In </a:t>
            </a:r>
            <a:r>
              <a:rPr b="1" lang="en-US" u="sng">
                <a:solidFill>
                  <a:srgbClr val="1F7FA5"/>
                </a:solidFill>
                <a:highlight>
                  <a:srgbClr val="FFFFFF"/>
                </a:highlight>
                <a:latin typeface="Calibri"/>
                <a:ea typeface="Calibri"/>
                <a:cs typeface="Calibri"/>
                <a:sym typeface="Calibri"/>
                <a:hlinkClick r:id="rId4">
                  <a:extLst>
                    <a:ext uri="{A12FA001-AC4F-418D-AE19-62706E023703}">
                      <ahyp:hlinkClr val="tx"/>
                    </a:ext>
                  </a:extLst>
                </a:hlinkClick>
              </a:rPr>
              <a:t>public transit applications</a:t>
            </a:r>
            <a:r>
              <a:rPr b="1" lang="en-US">
                <a:solidFill>
                  <a:srgbClr val="3F4245"/>
                </a:solidFill>
                <a:highlight>
                  <a:srgbClr val="FFFFFF"/>
                </a:highlight>
                <a:latin typeface="Calibri"/>
                <a:ea typeface="Calibri"/>
                <a:cs typeface="Calibri"/>
                <a:sym typeface="Calibri"/>
              </a:rPr>
              <a:t>,</a:t>
            </a:r>
            <a:r>
              <a:rPr lang="en-US">
                <a:solidFill>
                  <a:srgbClr val="3F4245"/>
                </a:solidFill>
                <a:highlight>
                  <a:srgbClr val="FFFFFF"/>
                </a:highlight>
                <a:latin typeface="Calibri"/>
                <a:ea typeface="Calibri"/>
                <a:cs typeface="Calibri"/>
                <a:sym typeface="Calibri"/>
              </a:rPr>
              <a:t> edge computing systems installed in buses, passenger rail systems and paratransit vehicles can </a:t>
            </a:r>
            <a:endParaRPr>
              <a:solidFill>
                <a:srgbClr val="3F4245"/>
              </a:solidFill>
              <a:highlight>
                <a:srgbClr val="FFFFFF"/>
              </a:highlight>
              <a:latin typeface="Calibri"/>
              <a:ea typeface="Calibri"/>
              <a:cs typeface="Calibri"/>
              <a:sym typeface="Calibri"/>
            </a:endParaRPr>
          </a:p>
          <a:p>
            <a:pPr indent="-317182" lvl="0" marL="457200" rtl="0" algn="l">
              <a:lnSpc>
                <a:spcPct val="115000"/>
              </a:lnSpc>
              <a:spcBef>
                <a:spcPts val="0"/>
              </a:spcBef>
              <a:spcAft>
                <a:spcPts val="0"/>
              </a:spcAft>
              <a:buClr>
                <a:srgbClr val="3F4245"/>
              </a:buClr>
              <a:buSzPct val="75000"/>
              <a:buFont typeface="Calibri"/>
              <a:buChar char="●"/>
            </a:pPr>
            <a:r>
              <a:rPr lang="en-US" u="sng">
                <a:solidFill>
                  <a:srgbClr val="3F4245"/>
                </a:solidFill>
                <a:highlight>
                  <a:srgbClr val="FFFFFF"/>
                </a:highlight>
                <a:latin typeface="Calibri"/>
                <a:ea typeface="Calibri"/>
                <a:cs typeface="Calibri"/>
                <a:sym typeface="Calibri"/>
              </a:rPr>
              <a:t>aggregate and send only the data</a:t>
            </a:r>
            <a:r>
              <a:rPr lang="en-US">
                <a:solidFill>
                  <a:srgbClr val="3F4245"/>
                </a:solidFill>
                <a:highlight>
                  <a:srgbClr val="FFFFFF"/>
                </a:highlight>
                <a:latin typeface="Calibri"/>
                <a:ea typeface="Calibri"/>
                <a:cs typeface="Calibri"/>
                <a:sym typeface="Calibri"/>
              </a:rPr>
              <a:t> needed for to </a:t>
            </a:r>
            <a:r>
              <a:rPr lang="en-US" u="sng">
                <a:solidFill>
                  <a:srgbClr val="3F4245"/>
                </a:solidFill>
                <a:highlight>
                  <a:srgbClr val="FFFFFF"/>
                </a:highlight>
                <a:latin typeface="Calibri"/>
                <a:ea typeface="Calibri"/>
                <a:cs typeface="Calibri"/>
                <a:sym typeface="Calibri"/>
              </a:rPr>
              <a:t>support in-vehicle processes</a:t>
            </a:r>
            <a:r>
              <a:rPr lang="en-US">
                <a:solidFill>
                  <a:srgbClr val="3F4245"/>
                </a:solidFill>
                <a:highlight>
                  <a:srgbClr val="FFFFFF"/>
                </a:highlight>
                <a:latin typeface="Calibri"/>
                <a:ea typeface="Calibri"/>
                <a:cs typeface="Calibri"/>
                <a:sym typeface="Calibri"/>
              </a:rPr>
              <a:t> and </a:t>
            </a:r>
            <a:endParaRPr>
              <a:solidFill>
                <a:srgbClr val="3F4245"/>
              </a:solidFill>
              <a:highlight>
                <a:srgbClr val="FFFFFF"/>
              </a:highlight>
              <a:latin typeface="Calibri"/>
              <a:ea typeface="Calibri"/>
              <a:cs typeface="Calibri"/>
              <a:sym typeface="Calibri"/>
            </a:endParaRPr>
          </a:p>
          <a:p>
            <a:pPr indent="-317182" lvl="0" marL="457200" rtl="0" algn="l">
              <a:lnSpc>
                <a:spcPct val="115000"/>
              </a:lnSpc>
              <a:spcBef>
                <a:spcPts val="0"/>
              </a:spcBef>
              <a:spcAft>
                <a:spcPts val="0"/>
              </a:spcAft>
              <a:buClr>
                <a:srgbClr val="3F4245"/>
              </a:buClr>
              <a:buSzPct val="75000"/>
              <a:buFont typeface="Calibri"/>
              <a:buChar char="●"/>
            </a:pPr>
            <a:r>
              <a:rPr lang="en-US" u="sng">
                <a:solidFill>
                  <a:srgbClr val="3F4245"/>
                </a:solidFill>
                <a:highlight>
                  <a:srgbClr val="FFFFFF"/>
                </a:highlight>
                <a:latin typeface="Calibri"/>
                <a:ea typeface="Calibri"/>
                <a:cs typeface="Calibri"/>
                <a:sym typeface="Calibri"/>
              </a:rPr>
              <a:t>dispatcher insights.</a:t>
            </a:r>
            <a:endParaRPr u="sng">
              <a:solidFill>
                <a:srgbClr val="3F4245"/>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SzPct val="88235"/>
              <a:buNone/>
            </a:pPr>
            <a:r>
              <a:t/>
            </a:r>
            <a:endParaRPr>
              <a:solidFill>
                <a:srgbClr val="3F4245"/>
              </a:solidFill>
              <a:highlight>
                <a:srgbClr val="FFFFFF"/>
              </a:highlight>
              <a:latin typeface="Calibri"/>
              <a:ea typeface="Calibri"/>
              <a:cs typeface="Calibri"/>
              <a:sym typeface="Calibri"/>
            </a:endParaRPr>
          </a:p>
          <a:p>
            <a:pPr indent="0" lvl="0" marL="0" rtl="0" algn="l">
              <a:lnSpc>
                <a:spcPct val="130000"/>
              </a:lnSpc>
              <a:spcBef>
                <a:spcPts val="0"/>
              </a:spcBef>
              <a:spcAft>
                <a:spcPts val="0"/>
              </a:spcAft>
              <a:buSzPct val="105042"/>
              <a:buNone/>
            </a:pPr>
            <a:r>
              <a:rPr b="1" lang="en-US" sz="2016">
                <a:solidFill>
                  <a:srgbClr val="3F4245"/>
                </a:solidFill>
                <a:highlight>
                  <a:srgbClr val="FFFFFF"/>
                </a:highlight>
                <a:latin typeface="Calibri"/>
                <a:ea typeface="Calibri"/>
                <a:cs typeface="Calibri"/>
                <a:sym typeface="Calibri"/>
              </a:rPr>
              <a:t>Smart Cities, Clean Energy and Green Technology:</a:t>
            </a:r>
            <a:r>
              <a:rPr b="1" lang="en-US">
                <a:solidFill>
                  <a:srgbClr val="3F4245"/>
                </a:solidFill>
                <a:highlight>
                  <a:srgbClr val="FFFFFF"/>
                </a:highlight>
                <a:latin typeface="Calibri"/>
                <a:ea typeface="Calibri"/>
                <a:cs typeface="Calibri"/>
                <a:sym typeface="Calibri"/>
              </a:rPr>
              <a:t> </a:t>
            </a:r>
            <a:r>
              <a:rPr lang="en-US">
                <a:solidFill>
                  <a:srgbClr val="3F4245"/>
                </a:solidFill>
                <a:highlight>
                  <a:srgbClr val="FFFFFF"/>
                </a:highlight>
                <a:latin typeface="Calibri"/>
                <a:ea typeface="Calibri"/>
                <a:cs typeface="Calibri"/>
                <a:sym typeface="Calibri"/>
              </a:rPr>
              <a:t>The </a:t>
            </a:r>
            <a:r>
              <a:rPr lang="en-US" u="sng">
                <a:solidFill>
                  <a:srgbClr val="1F7FA5"/>
                </a:solidFill>
                <a:highlight>
                  <a:srgbClr val="FFFFFF"/>
                </a:highlight>
                <a:latin typeface="Calibri"/>
                <a:ea typeface="Calibri"/>
                <a:cs typeface="Calibri"/>
                <a:sym typeface="Calibri"/>
                <a:hlinkClick r:id="rId5">
                  <a:extLst>
                    <a:ext uri="{A12FA001-AC4F-418D-AE19-62706E023703}">
                      <ahyp:hlinkClr val="tx"/>
                    </a:ext>
                  </a:extLst>
                </a:hlinkClick>
              </a:rPr>
              <a:t>green tech</a:t>
            </a:r>
            <a:r>
              <a:rPr lang="en-US">
                <a:solidFill>
                  <a:srgbClr val="3F4245"/>
                </a:solidFill>
                <a:highlight>
                  <a:srgbClr val="FFFFFF"/>
                </a:highlight>
                <a:latin typeface="Calibri"/>
                <a:ea typeface="Calibri"/>
                <a:cs typeface="Calibri"/>
                <a:sym typeface="Calibri"/>
              </a:rPr>
              <a:t> movement is growing. Cities and smart grid systems can use edge computing devices </a:t>
            </a:r>
            <a:endParaRPr>
              <a:solidFill>
                <a:srgbClr val="3F4245"/>
              </a:solidFill>
              <a:highlight>
                <a:srgbClr val="FFFFFF"/>
              </a:highlight>
              <a:latin typeface="Calibri"/>
              <a:ea typeface="Calibri"/>
              <a:cs typeface="Calibri"/>
              <a:sym typeface="Calibri"/>
            </a:endParaRPr>
          </a:p>
          <a:p>
            <a:pPr indent="-317182" lvl="0" marL="457200" rtl="0" algn="l">
              <a:lnSpc>
                <a:spcPct val="130000"/>
              </a:lnSpc>
              <a:spcBef>
                <a:spcPts val="600"/>
              </a:spcBef>
              <a:spcAft>
                <a:spcPts val="0"/>
              </a:spcAft>
              <a:buClr>
                <a:srgbClr val="3F4245"/>
              </a:buClr>
              <a:buSzPct val="75000"/>
              <a:buFont typeface="Calibri"/>
              <a:buChar char="●"/>
            </a:pPr>
            <a:r>
              <a:rPr lang="en-US">
                <a:solidFill>
                  <a:srgbClr val="3F4245"/>
                </a:solidFill>
                <a:highlight>
                  <a:srgbClr val="FFFFFF"/>
                </a:highlight>
                <a:latin typeface="Calibri"/>
                <a:ea typeface="Calibri"/>
                <a:cs typeface="Calibri"/>
                <a:sym typeface="Calibri"/>
              </a:rPr>
              <a:t>to monitor </a:t>
            </a:r>
            <a:r>
              <a:rPr lang="en-US" u="sng">
                <a:solidFill>
                  <a:srgbClr val="FF0000"/>
                </a:solidFill>
                <a:highlight>
                  <a:srgbClr val="FFFFFF"/>
                </a:highlight>
                <a:latin typeface="Calibri"/>
                <a:ea typeface="Calibri"/>
                <a:cs typeface="Calibri"/>
                <a:sym typeface="Calibri"/>
              </a:rPr>
              <a:t>public buildings</a:t>
            </a:r>
            <a:r>
              <a:rPr lang="en-US">
                <a:solidFill>
                  <a:srgbClr val="3F4245"/>
                </a:solidFill>
                <a:highlight>
                  <a:srgbClr val="FFFFFF"/>
                </a:highlight>
                <a:latin typeface="Calibri"/>
                <a:ea typeface="Calibri"/>
                <a:cs typeface="Calibri"/>
                <a:sym typeface="Calibri"/>
              </a:rPr>
              <a:t> and facilities for </a:t>
            </a:r>
            <a:r>
              <a:rPr lang="en-US">
                <a:solidFill>
                  <a:srgbClr val="FF0000"/>
                </a:solidFill>
                <a:highlight>
                  <a:srgbClr val="FFFFFF"/>
                </a:highlight>
                <a:latin typeface="Calibri"/>
                <a:ea typeface="Calibri"/>
                <a:cs typeface="Calibri"/>
                <a:sym typeface="Calibri"/>
              </a:rPr>
              <a:t>greater efficiency in </a:t>
            </a:r>
            <a:endParaRPr>
              <a:solidFill>
                <a:srgbClr val="FF0000"/>
              </a:solidFill>
              <a:highlight>
                <a:srgbClr val="FFFFFF"/>
              </a:highlight>
              <a:latin typeface="Calibri"/>
              <a:ea typeface="Calibri"/>
              <a:cs typeface="Calibri"/>
              <a:sym typeface="Calibri"/>
            </a:endParaRPr>
          </a:p>
          <a:p>
            <a:pPr indent="-314882" lvl="1" marL="914400" rtl="0" algn="l">
              <a:lnSpc>
                <a:spcPct val="130000"/>
              </a:lnSpc>
              <a:spcBef>
                <a:spcPts val="0"/>
              </a:spcBef>
              <a:spcAft>
                <a:spcPts val="0"/>
              </a:spcAft>
              <a:buClr>
                <a:srgbClr val="3F4245"/>
              </a:buClr>
              <a:buSzPct val="100000"/>
              <a:buFont typeface="Calibri"/>
              <a:buChar char="○"/>
            </a:pPr>
            <a:r>
              <a:rPr lang="en-US" sz="1752">
                <a:solidFill>
                  <a:srgbClr val="FF0000"/>
                </a:solidFill>
                <a:highlight>
                  <a:srgbClr val="FFFFFF"/>
                </a:highlight>
                <a:latin typeface="Calibri"/>
                <a:ea typeface="Calibri"/>
                <a:cs typeface="Calibri"/>
                <a:sym typeface="Calibri"/>
              </a:rPr>
              <a:t>lighting, </a:t>
            </a:r>
            <a:endParaRPr sz="1752">
              <a:solidFill>
                <a:srgbClr val="FF0000"/>
              </a:solidFill>
              <a:highlight>
                <a:srgbClr val="FFFFFF"/>
              </a:highlight>
              <a:latin typeface="Calibri"/>
              <a:ea typeface="Calibri"/>
              <a:cs typeface="Calibri"/>
              <a:sym typeface="Calibri"/>
            </a:endParaRPr>
          </a:p>
          <a:p>
            <a:pPr indent="-314882" lvl="1" marL="914400" rtl="0" algn="l">
              <a:lnSpc>
                <a:spcPct val="130000"/>
              </a:lnSpc>
              <a:spcBef>
                <a:spcPts val="0"/>
              </a:spcBef>
              <a:spcAft>
                <a:spcPts val="0"/>
              </a:spcAft>
              <a:buClr>
                <a:srgbClr val="3F4245"/>
              </a:buClr>
              <a:buSzPct val="100000"/>
              <a:buFont typeface="Calibri"/>
              <a:buChar char="○"/>
            </a:pPr>
            <a:r>
              <a:rPr lang="en-US" sz="1752">
                <a:solidFill>
                  <a:srgbClr val="FF0000"/>
                </a:solidFill>
                <a:highlight>
                  <a:srgbClr val="FFFFFF"/>
                </a:highlight>
                <a:latin typeface="Calibri"/>
                <a:ea typeface="Calibri"/>
                <a:cs typeface="Calibri"/>
                <a:sym typeface="Calibri"/>
              </a:rPr>
              <a:t>heating, </a:t>
            </a:r>
            <a:endParaRPr sz="1752">
              <a:solidFill>
                <a:srgbClr val="FF0000"/>
              </a:solidFill>
              <a:highlight>
                <a:srgbClr val="FFFFFF"/>
              </a:highlight>
              <a:latin typeface="Calibri"/>
              <a:ea typeface="Calibri"/>
              <a:cs typeface="Calibri"/>
              <a:sym typeface="Calibri"/>
            </a:endParaRPr>
          </a:p>
          <a:p>
            <a:pPr indent="-314882" lvl="1" marL="914400" rtl="0" algn="l">
              <a:lnSpc>
                <a:spcPct val="130000"/>
              </a:lnSpc>
              <a:spcBef>
                <a:spcPts val="0"/>
              </a:spcBef>
              <a:spcAft>
                <a:spcPts val="0"/>
              </a:spcAft>
              <a:buClr>
                <a:srgbClr val="3F4245"/>
              </a:buClr>
              <a:buSzPct val="100000"/>
              <a:buFont typeface="Calibri"/>
              <a:buChar char="○"/>
            </a:pPr>
            <a:r>
              <a:rPr lang="en-US" sz="1752">
                <a:solidFill>
                  <a:srgbClr val="FF0000"/>
                </a:solidFill>
                <a:highlight>
                  <a:srgbClr val="FFFFFF"/>
                </a:highlight>
                <a:latin typeface="Calibri"/>
                <a:ea typeface="Calibri"/>
                <a:cs typeface="Calibri"/>
                <a:sym typeface="Calibri"/>
              </a:rPr>
              <a:t>clean energy and more.</a:t>
            </a:r>
            <a:endParaRPr sz="1752">
              <a:solidFill>
                <a:srgbClr val="FF0000"/>
              </a:solidFill>
              <a:highlight>
                <a:srgbClr val="FFFFFF"/>
              </a:highlight>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40b74915a6_0_23"/>
          <p:cNvSpPr txBox="1"/>
          <p:nvPr>
            <p:ph type="title"/>
          </p:nvPr>
        </p:nvSpPr>
        <p:spPr>
          <a:xfrm>
            <a:off x="231850" y="243633"/>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FOG Computing</a:t>
            </a:r>
            <a:endParaRPr/>
          </a:p>
        </p:txBody>
      </p:sp>
      <p:sp>
        <p:nvSpPr>
          <p:cNvPr id="402" name="Google Shape;402;g240b74915a6_0_23"/>
          <p:cNvSpPr txBox="1"/>
          <p:nvPr>
            <p:ph idx="1" type="body"/>
          </p:nvPr>
        </p:nvSpPr>
        <p:spPr>
          <a:xfrm>
            <a:off x="311700" y="1007233"/>
            <a:ext cx="3688500" cy="560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a:solidFill>
                  <a:srgbClr val="202124"/>
                </a:solidFill>
                <a:highlight>
                  <a:srgbClr val="FFFFFF"/>
                </a:highlight>
                <a:latin typeface="Calibri"/>
                <a:ea typeface="Calibri"/>
                <a:cs typeface="Calibri"/>
                <a:sym typeface="Calibri"/>
              </a:rPr>
              <a:t>Any device with c</a:t>
            </a:r>
            <a:r>
              <a:rPr lang="en-US">
                <a:solidFill>
                  <a:srgbClr val="FF0000"/>
                </a:solidFill>
                <a:highlight>
                  <a:srgbClr val="FFFFFF"/>
                </a:highlight>
                <a:latin typeface="Calibri"/>
                <a:ea typeface="Calibri"/>
                <a:cs typeface="Calibri"/>
                <a:sym typeface="Calibri"/>
              </a:rPr>
              <a:t>omputing, storage, and network connectivity</a:t>
            </a:r>
            <a:r>
              <a:rPr lang="en-US">
                <a:solidFill>
                  <a:srgbClr val="202124"/>
                </a:solidFill>
                <a:highlight>
                  <a:srgbClr val="FFFFFF"/>
                </a:highlight>
                <a:latin typeface="Calibri"/>
                <a:ea typeface="Calibri"/>
                <a:cs typeface="Calibri"/>
                <a:sym typeface="Calibri"/>
              </a:rPr>
              <a:t> can be a fog node. </a:t>
            </a:r>
            <a:endParaRPr>
              <a:solidFill>
                <a:srgbClr val="202124"/>
              </a:solidFill>
              <a:highlight>
                <a:srgbClr val="FFFFFF"/>
              </a:highlight>
              <a:latin typeface="Calibri"/>
              <a:ea typeface="Calibri"/>
              <a:cs typeface="Calibri"/>
              <a:sym typeface="Calibri"/>
            </a:endParaRPr>
          </a:p>
          <a:p>
            <a:pPr indent="0" lvl="0" marL="0" rtl="0" algn="l">
              <a:lnSpc>
                <a:spcPct val="100000"/>
              </a:lnSpc>
              <a:spcBef>
                <a:spcPts val="3000"/>
              </a:spcBef>
              <a:spcAft>
                <a:spcPts val="0"/>
              </a:spcAft>
              <a:buSzPts val="1800"/>
              <a:buNone/>
            </a:pPr>
            <a:r>
              <a:rPr lang="en-US">
                <a:solidFill>
                  <a:srgbClr val="202124"/>
                </a:solidFill>
                <a:highlight>
                  <a:srgbClr val="FFFFFF"/>
                </a:highlight>
                <a:latin typeface="Calibri"/>
                <a:ea typeface="Calibri"/>
                <a:cs typeface="Calibri"/>
                <a:sym typeface="Calibri"/>
              </a:rPr>
              <a:t>Examples include: </a:t>
            </a:r>
            <a:endParaRPr>
              <a:solidFill>
                <a:srgbClr val="202124"/>
              </a:solidFill>
              <a:highlight>
                <a:srgbClr val="FFFFFF"/>
              </a:highlight>
              <a:latin typeface="Calibri"/>
              <a:ea typeface="Calibri"/>
              <a:cs typeface="Calibri"/>
              <a:sym typeface="Calibri"/>
            </a:endParaRPr>
          </a:p>
          <a:p>
            <a:pPr indent="-342900" lvl="0" marL="457200" rtl="0" algn="l">
              <a:lnSpc>
                <a:spcPct val="100000"/>
              </a:lnSpc>
              <a:spcBef>
                <a:spcPts val="3000"/>
              </a:spcBef>
              <a:spcAft>
                <a:spcPts val="0"/>
              </a:spcAft>
              <a:buClr>
                <a:srgbClr val="202124"/>
              </a:buClr>
              <a:buSzPts val="1800"/>
              <a:buFont typeface="Calibri"/>
              <a:buChar char="●"/>
            </a:pPr>
            <a:r>
              <a:rPr b="1" lang="en-US">
                <a:solidFill>
                  <a:srgbClr val="202124"/>
                </a:solidFill>
                <a:highlight>
                  <a:srgbClr val="FFFFFF"/>
                </a:highlight>
                <a:latin typeface="Calibri"/>
                <a:ea typeface="Calibri"/>
                <a:cs typeface="Calibri"/>
                <a:sym typeface="Calibri"/>
              </a:rPr>
              <a:t>industrial controllers, </a:t>
            </a:r>
            <a:endParaRPr b="1">
              <a:solidFill>
                <a:srgbClr val="202124"/>
              </a:solidFill>
              <a:highlight>
                <a:srgbClr val="FFFFFF"/>
              </a:highlight>
              <a:latin typeface="Calibri"/>
              <a:ea typeface="Calibri"/>
              <a:cs typeface="Calibri"/>
              <a:sym typeface="Calibri"/>
            </a:endParaRPr>
          </a:p>
          <a:p>
            <a:pPr indent="-342900" lvl="0" marL="457200" rtl="0" algn="l">
              <a:lnSpc>
                <a:spcPct val="100000"/>
              </a:lnSpc>
              <a:spcBef>
                <a:spcPts val="0"/>
              </a:spcBef>
              <a:spcAft>
                <a:spcPts val="0"/>
              </a:spcAft>
              <a:buClr>
                <a:srgbClr val="202124"/>
              </a:buClr>
              <a:buSzPts val="1800"/>
              <a:buFont typeface="Calibri"/>
              <a:buChar char="●"/>
            </a:pPr>
            <a:r>
              <a:rPr b="1" lang="en-US">
                <a:solidFill>
                  <a:srgbClr val="202124"/>
                </a:solidFill>
                <a:highlight>
                  <a:srgbClr val="FFFFFF"/>
                </a:highlight>
                <a:latin typeface="Calibri"/>
                <a:ea typeface="Calibri"/>
                <a:cs typeface="Calibri"/>
                <a:sym typeface="Calibri"/>
              </a:rPr>
              <a:t>switches, </a:t>
            </a:r>
            <a:endParaRPr b="1">
              <a:solidFill>
                <a:srgbClr val="202124"/>
              </a:solidFill>
              <a:highlight>
                <a:srgbClr val="FFFFFF"/>
              </a:highlight>
              <a:latin typeface="Calibri"/>
              <a:ea typeface="Calibri"/>
              <a:cs typeface="Calibri"/>
              <a:sym typeface="Calibri"/>
            </a:endParaRPr>
          </a:p>
          <a:p>
            <a:pPr indent="-342900" lvl="0" marL="457200" rtl="0" algn="l">
              <a:lnSpc>
                <a:spcPct val="100000"/>
              </a:lnSpc>
              <a:spcBef>
                <a:spcPts val="0"/>
              </a:spcBef>
              <a:spcAft>
                <a:spcPts val="0"/>
              </a:spcAft>
              <a:buClr>
                <a:srgbClr val="202124"/>
              </a:buClr>
              <a:buSzPts val="1800"/>
              <a:buFont typeface="Calibri"/>
              <a:buChar char="●"/>
            </a:pPr>
            <a:r>
              <a:rPr b="1" lang="en-US">
                <a:solidFill>
                  <a:srgbClr val="202124"/>
                </a:solidFill>
                <a:highlight>
                  <a:srgbClr val="FFFFFF"/>
                </a:highlight>
                <a:latin typeface="Calibri"/>
                <a:ea typeface="Calibri"/>
                <a:cs typeface="Calibri"/>
                <a:sym typeface="Calibri"/>
              </a:rPr>
              <a:t>routers, </a:t>
            </a:r>
            <a:endParaRPr b="1">
              <a:solidFill>
                <a:srgbClr val="202124"/>
              </a:solidFill>
              <a:highlight>
                <a:srgbClr val="FFFFFF"/>
              </a:highlight>
              <a:latin typeface="Calibri"/>
              <a:ea typeface="Calibri"/>
              <a:cs typeface="Calibri"/>
              <a:sym typeface="Calibri"/>
            </a:endParaRPr>
          </a:p>
          <a:p>
            <a:pPr indent="-342900" lvl="0" marL="457200" rtl="0" algn="l">
              <a:lnSpc>
                <a:spcPct val="100000"/>
              </a:lnSpc>
              <a:spcBef>
                <a:spcPts val="0"/>
              </a:spcBef>
              <a:spcAft>
                <a:spcPts val="0"/>
              </a:spcAft>
              <a:buClr>
                <a:srgbClr val="202124"/>
              </a:buClr>
              <a:buSzPts val="1800"/>
              <a:buFont typeface="Calibri"/>
              <a:buChar char="●"/>
            </a:pPr>
            <a:r>
              <a:rPr b="1" lang="en-US">
                <a:solidFill>
                  <a:srgbClr val="202124"/>
                </a:solidFill>
                <a:highlight>
                  <a:srgbClr val="FFFFFF"/>
                </a:highlight>
                <a:latin typeface="Calibri"/>
                <a:ea typeface="Calibri"/>
                <a:cs typeface="Calibri"/>
                <a:sym typeface="Calibri"/>
              </a:rPr>
              <a:t>embedded servers, and </a:t>
            </a:r>
            <a:endParaRPr b="1">
              <a:solidFill>
                <a:srgbClr val="202124"/>
              </a:solidFill>
              <a:highlight>
                <a:srgbClr val="FFFFFF"/>
              </a:highlight>
              <a:latin typeface="Calibri"/>
              <a:ea typeface="Calibri"/>
              <a:cs typeface="Calibri"/>
              <a:sym typeface="Calibri"/>
            </a:endParaRPr>
          </a:p>
          <a:p>
            <a:pPr indent="-342900" lvl="0" marL="457200" rtl="0" algn="l">
              <a:lnSpc>
                <a:spcPct val="100000"/>
              </a:lnSpc>
              <a:spcBef>
                <a:spcPts val="0"/>
              </a:spcBef>
              <a:spcAft>
                <a:spcPts val="0"/>
              </a:spcAft>
              <a:buClr>
                <a:srgbClr val="202124"/>
              </a:buClr>
              <a:buSzPts val="1800"/>
              <a:buFont typeface="Calibri"/>
              <a:buChar char="●"/>
            </a:pPr>
            <a:r>
              <a:rPr b="1" lang="en-US">
                <a:solidFill>
                  <a:srgbClr val="202124"/>
                </a:solidFill>
                <a:highlight>
                  <a:srgbClr val="FFFFFF"/>
                </a:highlight>
                <a:latin typeface="Calibri"/>
                <a:ea typeface="Calibri"/>
                <a:cs typeface="Calibri"/>
                <a:sym typeface="Calibri"/>
              </a:rPr>
              <a:t>video surveillance cameras</a:t>
            </a:r>
            <a:r>
              <a:rPr lang="en-US">
                <a:solidFill>
                  <a:srgbClr val="202124"/>
                </a:solidFill>
                <a:highlight>
                  <a:srgbClr val="FFFFFF"/>
                </a:highlight>
                <a:latin typeface="Calibri"/>
                <a:ea typeface="Calibri"/>
                <a:cs typeface="Calibri"/>
                <a:sym typeface="Calibri"/>
              </a:rPr>
              <a:t>.</a:t>
            </a:r>
            <a:endParaRPr>
              <a:solidFill>
                <a:srgbClr val="FF0000"/>
              </a:solidFill>
              <a:highlight>
                <a:srgbClr val="FFFFFF"/>
              </a:highlight>
              <a:latin typeface="Calibri"/>
              <a:ea typeface="Calibri"/>
              <a:cs typeface="Calibri"/>
              <a:sym typeface="Calibri"/>
            </a:endParaRPr>
          </a:p>
          <a:p>
            <a:pPr indent="0" lvl="0" marL="0" rtl="0" algn="l">
              <a:lnSpc>
                <a:spcPct val="115000"/>
              </a:lnSpc>
              <a:spcBef>
                <a:spcPts val="3000"/>
              </a:spcBef>
              <a:spcAft>
                <a:spcPts val="1200"/>
              </a:spcAft>
              <a:buSzPts val="1800"/>
              <a:buNone/>
            </a:pPr>
            <a:r>
              <a:t/>
            </a:r>
            <a:endParaRPr/>
          </a:p>
        </p:txBody>
      </p:sp>
      <p:pic>
        <p:nvPicPr>
          <p:cNvPr id="403" name="Google Shape;403;g240b74915a6_0_23"/>
          <p:cNvPicPr preferRelativeResize="0"/>
          <p:nvPr/>
        </p:nvPicPr>
        <p:blipFill rotWithShape="1">
          <a:blip r:embed="rId3">
            <a:alphaModFix/>
          </a:blip>
          <a:srcRect b="0" l="0" r="0" t="0"/>
          <a:stretch/>
        </p:blipFill>
        <p:spPr>
          <a:xfrm>
            <a:off x="4000275" y="847200"/>
            <a:ext cx="4990024" cy="43227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40b74915a6_0_29"/>
          <p:cNvSpPr txBox="1"/>
          <p:nvPr>
            <p:ph type="title"/>
          </p:nvPr>
        </p:nvSpPr>
        <p:spPr>
          <a:xfrm>
            <a:off x="311700" y="1675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FOG computing</a:t>
            </a:r>
            <a:endParaRPr/>
          </a:p>
        </p:txBody>
      </p:sp>
      <p:sp>
        <p:nvSpPr>
          <p:cNvPr id="409" name="Google Shape;409;g240b74915a6_0_29"/>
          <p:cNvSpPr txBox="1"/>
          <p:nvPr>
            <p:ph idx="1" type="body"/>
          </p:nvPr>
        </p:nvSpPr>
        <p:spPr>
          <a:xfrm>
            <a:off x="311700" y="1004467"/>
            <a:ext cx="8520600" cy="5702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lang="en-US">
                <a:solidFill>
                  <a:srgbClr val="202124"/>
                </a:solidFill>
                <a:highlight>
                  <a:srgbClr val="FFFFFF"/>
                </a:highlight>
                <a:latin typeface="Calibri"/>
                <a:ea typeface="Calibri"/>
                <a:cs typeface="Calibri"/>
                <a:sym typeface="Calibri"/>
              </a:rPr>
              <a:t>Application of Fog Computing</a:t>
            </a:r>
            <a:endParaRPr>
              <a:solidFill>
                <a:srgbClr val="202124"/>
              </a:solidFill>
              <a:highlight>
                <a:srgbClr val="FFFFFF"/>
              </a:highlight>
              <a:latin typeface="Calibri"/>
              <a:ea typeface="Calibri"/>
              <a:cs typeface="Calibri"/>
              <a:sym typeface="Calibri"/>
            </a:endParaRPr>
          </a:p>
          <a:p>
            <a:pPr indent="-342900" lvl="0" marL="889000" rtl="0" algn="l">
              <a:lnSpc>
                <a:spcPct val="150000"/>
              </a:lnSpc>
              <a:spcBef>
                <a:spcPts val="400"/>
              </a:spcBef>
              <a:spcAft>
                <a:spcPts val="0"/>
              </a:spcAft>
              <a:buClr>
                <a:schemeClr val="dk1"/>
              </a:buClr>
              <a:buSzPts val="1800"/>
              <a:buFont typeface="Calibri"/>
              <a:buChar char="●"/>
            </a:pPr>
            <a:r>
              <a:rPr lang="en-US">
                <a:solidFill>
                  <a:schemeClr val="dk1"/>
                </a:solidFill>
                <a:highlight>
                  <a:srgbClr val="FFFFFF"/>
                </a:highlight>
                <a:latin typeface="Calibri"/>
                <a:ea typeface="Calibri"/>
                <a:cs typeface="Calibri"/>
                <a:sym typeface="Calibri"/>
              </a:rPr>
              <a:t>It's utilized when </a:t>
            </a:r>
            <a:r>
              <a:rPr lang="en-US">
                <a:solidFill>
                  <a:srgbClr val="FF0000"/>
                </a:solidFill>
                <a:highlight>
                  <a:srgbClr val="FFFFFF"/>
                </a:highlight>
                <a:latin typeface="Calibri"/>
                <a:ea typeface="Calibri"/>
                <a:cs typeface="Calibri"/>
                <a:sym typeface="Calibri"/>
              </a:rPr>
              <a:t>only a </a:t>
            </a:r>
            <a:r>
              <a:rPr lang="en-US" u="sng">
                <a:solidFill>
                  <a:srgbClr val="FF0000"/>
                </a:solidFill>
                <a:highlight>
                  <a:srgbClr val="FFFFFF"/>
                </a:highlight>
                <a:latin typeface="Calibri"/>
                <a:ea typeface="Calibri"/>
                <a:cs typeface="Calibri"/>
                <a:sym typeface="Calibri"/>
              </a:rPr>
              <a:t>small amount of data</a:t>
            </a:r>
            <a:r>
              <a:rPr lang="en-US">
                <a:solidFill>
                  <a:srgbClr val="FF0000"/>
                </a:solidFill>
                <a:highlight>
                  <a:srgbClr val="FFFFFF"/>
                </a:highlight>
                <a:latin typeface="Calibri"/>
                <a:ea typeface="Calibri"/>
                <a:cs typeface="Calibri"/>
                <a:sym typeface="Calibri"/>
              </a:rPr>
              <a:t> has to be s</a:t>
            </a:r>
            <a:r>
              <a:rPr lang="en-US" u="sng">
                <a:solidFill>
                  <a:srgbClr val="FF0000"/>
                </a:solidFill>
                <a:highlight>
                  <a:srgbClr val="FFFFFF"/>
                </a:highlight>
                <a:latin typeface="Calibri"/>
                <a:ea typeface="Calibri"/>
                <a:cs typeface="Calibri"/>
                <a:sym typeface="Calibri"/>
              </a:rPr>
              <a:t>ent to the cloud</a:t>
            </a:r>
            <a:r>
              <a:rPr lang="en-US" u="sng">
                <a:solidFill>
                  <a:schemeClr val="dk1"/>
                </a:solidFill>
                <a:highlight>
                  <a:srgbClr val="FFFFFF"/>
                </a:highlight>
                <a:latin typeface="Calibri"/>
                <a:ea typeface="Calibri"/>
                <a:cs typeface="Calibri"/>
                <a:sym typeface="Calibri"/>
              </a:rPr>
              <a:t>.</a:t>
            </a:r>
            <a:r>
              <a:rPr lang="en-US">
                <a:solidFill>
                  <a:schemeClr val="dk1"/>
                </a:solidFill>
                <a:highlight>
                  <a:srgbClr val="FFFFFF"/>
                </a:highlight>
                <a:latin typeface="Calibri"/>
                <a:ea typeface="Calibri"/>
                <a:cs typeface="Calibri"/>
                <a:sym typeface="Calibri"/>
              </a:rPr>
              <a:t> This data is chosen </a:t>
            </a:r>
            <a:r>
              <a:rPr lang="en-US">
                <a:solidFill>
                  <a:srgbClr val="FF0000"/>
                </a:solidFill>
                <a:highlight>
                  <a:srgbClr val="FFFFFF"/>
                </a:highlight>
                <a:latin typeface="Calibri"/>
                <a:ea typeface="Calibri"/>
                <a:cs typeface="Calibri"/>
                <a:sym typeface="Calibri"/>
              </a:rPr>
              <a:t>for </a:t>
            </a:r>
            <a:r>
              <a:rPr lang="en-US" u="sng">
                <a:solidFill>
                  <a:srgbClr val="FF0000"/>
                </a:solidFill>
                <a:highlight>
                  <a:srgbClr val="FFFFFF"/>
                </a:highlight>
                <a:latin typeface="Calibri"/>
                <a:ea typeface="Calibri"/>
                <a:cs typeface="Calibri"/>
                <a:sym typeface="Calibri"/>
              </a:rPr>
              <a:t>long-term storage</a:t>
            </a:r>
            <a:r>
              <a:rPr lang="en-US">
                <a:solidFill>
                  <a:srgbClr val="FF0000"/>
                </a:solidFill>
                <a:highlight>
                  <a:srgbClr val="FFFFFF"/>
                </a:highlight>
                <a:latin typeface="Calibri"/>
                <a:ea typeface="Calibri"/>
                <a:cs typeface="Calibri"/>
                <a:sym typeface="Calibri"/>
              </a:rPr>
              <a:t> and is accessed by the </a:t>
            </a:r>
            <a:r>
              <a:rPr lang="en-US" u="sng">
                <a:solidFill>
                  <a:srgbClr val="FF0000"/>
                </a:solidFill>
                <a:highlight>
                  <a:srgbClr val="FFFFFF"/>
                </a:highlight>
                <a:latin typeface="Calibri"/>
                <a:ea typeface="Calibri"/>
                <a:cs typeface="Calibri"/>
                <a:sym typeface="Calibri"/>
              </a:rPr>
              <a:t>host less frequently</a:t>
            </a:r>
            <a:r>
              <a:rPr lang="en-US">
                <a:solidFill>
                  <a:schemeClr val="dk1"/>
                </a:solidFill>
                <a:highlight>
                  <a:srgbClr val="FFFFFF"/>
                </a:highlight>
                <a:latin typeface="Calibri"/>
                <a:ea typeface="Calibri"/>
                <a:cs typeface="Calibri"/>
                <a:sym typeface="Calibri"/>
              </a:rPr>
              <a:t>.</a:t>
            </a:r>
            <a:endParaRPr>
              <a:solidFill>
                <a:schemeClr val="dk1"/>
              </a:solidFill>
              <a:highlight>
                <a:srgbClr val="FFFFFF"/>
              </a:highlight>
              <a:latin typeface="Calibri"/>
              <a:ea typeface="Calibri"/>
              <a:cs typeface="Calibri"/>
              <a:sym typeface="Calibri"/>
            </a:endParaRPr>
          </a:p>
          <a:p>
            <a:pPr indent="-342900" lvl="0" marL="889000" rtl="0" algn="l">
              <a:lnSpc>
                <a:spcPct val="150000"/>
              </a:lnSpc>
              <a:spcBef>
                <a:spcPts val="0"/>
              </a:spcBef>
              <a:spcAft>
                <a:spcPts val="0"/>
              </a:spcAft>
              <a:buClr>
                <a:schemeClr val="dk1"/>
              </a:buClr>
              <a:buSzPts val="1800"/>
              <a:buFont typeface="Calibri"/>
              <a:buChar char="●"/>
            </a:pPr>
            <a:r>
              <a:rPr lang="en-US">
                <a:solidFill>
                  <a:schemeClr val="dk1"/>
                </a:solidFill>
                <a:highlight>
                  <a:srgbClr val="FFFFFF"/>
                </a:highlight>
                <a:latin typeface="Calibri"/>
                <a:ea typeface="Calibri"/>
                <a:cs typeface="Calibri"/>
                <a:sym typeface="Calibri"/>
              </a:rPr>
              <a:t>It's </a:t>
            </a:r>
            <a:r>
              <a:rPr lang="en-US">
                <a:solidFill>
                  <a:srgbClr val="FF0000"/>
                </a:solidFill>
                <a:highlight>
                  <a:srgbClr val="FFFFFF"/>
                </a:highlight>
                <a:latin typeface="Calibri"/>
                <a:ea typeface="Calibri"/>
                <a:cs typeface="Calibri"/>
                <a:sym typeface="Calibri"/>
              </a:rPr>
              <a:t>utilized when a </a:t>
            </a:r>
            <a:r>
              <a:rPr lang="en-US" u="sng">
                <a:solidFill>
                  <a:srgbClr val="FF0000"/>
                </a:solidFill>
                <a:highlight>
                  <a:srgbClr val="FFFFFF"/>
                </a:highlight>
                <a:latin typeface="Calibri"/>
                <a:ea typeface="Calibri"/>
                <a:cs typeface="Calibri"/>
                <a:sym typeface="Calibri"/>
              </a:rPr>
              <a:t>large number of services must be delivered</a:t>
            </a:r>
            <a:r>
              <a:rPr lang="en-US">
                <a:solidFill>
                  <a:srgbClr val="FF0000"/>
                </a:solidFill>
                <a:highlight>
                  <a:srgbClr val="FFFFFF"/>
                </a:highlight>
                <a:latin typeface="Calibri"/>
                <a:ea typeface="Calibri"/>
                <a:cs typeface="Calibri"/>
                <a:sym typeface="Calibri"/>
              </a:rPr>
              <a:t> over a </a:t>
            </a:r>
            <a:r>
              <a:rPr lang="en-US" u="sng">
                <a:solidFill>
                  <a:srgbClr val="FF0000"/>
                </a:solidFill>
                <a:highlight>
                  <a:srgbClr val="FFFFFF"/>
                </a:highlight>
                <a:latin typeface="Calibri"/>
                <a:ea typeface="Calibri"/>
                <a:cs typeface="Calibri"/>
                <a:sym typeface="Calibri"/>
              </a:rPr>
              <a:t>broad region and at various places.</a:t>
            </a:r>
            <a:endParaRPr u="sng">
              <a:solidFill>
                <a:srgbClr val="FF0000"/>
              </a:solidFill>
              <a:highlight>
                <a:srgbClr val="FFFFFF"/>
              </a:highlight>
              <a:latin typeface="Calibri"/>
              <a:ea typeface="Calibri"/>
              <a:cs typeface="Calibri"/>
              <a:sym typeface="Calibri"/>
            </a:endParaRPr>
          </a:p>
          <a:p>
            <a:pPr indent="-342900" lvl="0" marL="889000" rtl="0" algn="l">
              <a:lnSpc>
                <a:spcPct val="150000"/>
              </a:lnSpc>
              <a:spcBef>
                <a:spcPts val="0"/>
              </a:spcBef>
              <a:spcAft>
                <a:spcPts val="0"/>
              </a:spcAft>
              <a:buClr>
                <a:schemeClr val="dk1"/>
              </a:buClr>
              <a:buSzPts val="1800"/>
              <a:buFont typeface="Calibri"/>
              <a:buChar char="●"/>
            </a:pPr>
            <a:r>
              <a:rPr lang="en-US">
                <a:solidFill>
                  <a:schemeClr val="dk1"/>
                </a:solidFill>
                <a:highlight>
                  <a:srgbClr val="FFFFFF"/>
                </a:highlight>
                <a:latin typeface="Calibri"/>
                <a:ea typeface="Calibri"/>
                <a:cs typeface="Calibri"/>
                <a:sym typeface="Calibri"/>
              </a:rPr>
              <a:t>Fog computing is required for devices that are </a:t>
            </a:r>
            <a:r>
              <a:rPr lang="en-US">
                <a:solidFill>
                  <a:srgbClr val="FF0000"/>
                </a:solidFill>
                <a:highlight>
                  <a:srgbClr val="FFFFFF"/>
                </a:highlight>
                <a:latin typeface="Calibri"/>
                <a:ea typeface="Calibri"/>
                <a:cs typeface="Calibri"/>
                <a:sym typeface="Calibri"/>
              </a:rPr>
              <a:t>subjected to </a:t>
            </a:r>
            <a:r>
              <a:rPr lang="en-US" u="sng">
                <a:solidFill>
                  <a:srgbClr val="FF0000"/>
                </a:solidFill>
                <a:highlight>
                  <a:srgbClr val="FFFFFF"/>
                </a:highlight>
                <a:latin typeface="Calibri"/>
                <a:ea typeface="Calibri"/>
                <a:cs typeface="Calibri"/>
                <a:sym typeface="Calibri"/>
              </a:rPr>
              <a:t>demanding calculations and processing</a:t>
            </a:r>
            <a:r>
              <a:rPr lang="en-US" u="sng">
                <a:solidFill>
                  <a:schemeClr val="dk1"/>
                </a:solidFill>
                <a:highlight>
                  <a:srgbClr val="FFFFFF"/>
                </a:highlight>
                <a:latin typeface="Calibri"/>
                <a:ea typeface="Calibri"/>
                <a:cs typeface="Calibri"/>
                <a:sym typeface="Calibri"/>
              </a:rPr>
              <a:t>.</a:t>
            </a:r>
            <a:endParaRPr u="sng">
              <a:solidFill>
                <a:schemeClr val="dk1"/>
              </a:solidFill>
              <a:highlight>
                <a:srgbClr val="FFFFFF"/>
              </a:highlight>
              <a:latin typeface="Calibri"/>
              <a:ea typeface="Calibri"/>
              <a:cs typeface="Calibri"/>
              <a:sym typeface="Calibri"/>
            </a:endParaRPr>
          </a:p>
          <a:p>
            <a:pPr indent="-342900" lvl="0" marL="889000" rtl="0" algn="l">
              <a:lnSpc>
                <a:spcPct val="150000"/>
              </a:lnSpc>
              <a:spcBef>
                <a:spcPts val="0"/>
              </a:spcBef>
              <a:spcAft>
                <a:spcPts val="0"/>
              </a:spcAft>
              <a:buClr>
                <a:schemeClr val="dk1"/>
              </a:buClr>
              <a:buSzPts val="1800"/>
              <a:buFont typeface="Calibri"/>
              <a:buChar char="●"/>
            </a:pPr>
            <a:r>
              <a:rPr lang="en-US">
                <a:solidFill>
                  <a:schemeClr val="dk1"/>
                </a:solidFill>
                <a:highlight>
                  <a:srgbClr val="FFFFFF"/>
                </a:highlight>
                <a:latin typeface="Calibri"/>
                <a:ea typeface="Calibri"/>
                <a:cs typeface="Calibri"/>
                <a:sym typeface="Calibri"/>
              </a:rPr>
              <a:t>Fog computing is utilized in IoT devices (for example, the Car-to-Car Consortium in Europe), Devices with Sensors and Cameras (IIoT-Industrial Internet of Things), and other applications.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240b74915a6_0_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111"/>
              <a:buNone/>
            </a:pPr>
            <a:r>
              <a:rPr b="1" lang="en-US" sz="2577"/>
              <a:t>The characteristic of fog computing are as follows:</a:t>
            </a:r>
            <a:endParaRPr b="1" sz="3577"/>
          </a:p>
        </p:txBody>
      </p:sp>
      <p:sp>
        <p:nvSpPr>
          <p:cNvPr id="415" name="Google Shape;415;g240b74915a6_0_3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The characteristic of fog computing are as follows: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t>1. </a:t>
            </a:r>
            <a:r>
              <a:rPr lang="en-US">
                <a:solidFill>
                  <a:srgbClr val="FF0000"/>
                </a:solidFill>
              </a:rPr>
              <a:t>Contextual location awareness and low latency</a:t>
            </a:r>
            <a:endParaRPr>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lang="en-US"/>
              <a:t>2. </a:t>
            </a:r>
            <a:r>
              <a:rPr lang="en-US">
                <a:solidFill>
                  <a:schemeClr val="dk1"/>
                </a:solidFill>
              </a:rPr>
              <a:t>Geographic distribution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t>3. </a:t>
            </a:r>
            <a:r>
              <a:rPr lang="en-US">
                <a:solidFill>
                  <a:srgbClr val="FF0000"/>
                </a:solidFill>
              </a:rPr>
              <a:t>Deployment near IoT endpoints</a:t>
            </a:r>
            <a:endParaRPr>
              <a:solidFill>
                <a:srgbClr val="FF0000"/>
              </a:solidFill>
            </a:endParaRPr>
          </a:p>
          <a:p>
            <a:pPr indent="0" lvl="0" marL="0" rtl="0" algn="l">
              <a:lnSpc>
                <a:spcPct val="115000"/>
              </a:lnSpc>
              <a:spcBef>
                <a:spcPts val="1200"/>
              </a:spcBef>
              <a:spcAft>
                <a:spcPts val="0"/>
              </a:spcAft>
              <a:buClr>
                <a:schemeClr val="dk1"/>
              </a:buClr>
              <a:buSzPts val="1100"/>
              <a:buFont typeface="Arial"/>
              <a:buNone/>
            </a:pPr>
            <a:r>
              <a:rPr lang="en-US"/>
              <a:t>4. </a:t>
            </a:r>
            <a:r>
              <a:rPr b="1" lang="en-US">
                <a:solidFill>
                  <a:schemeClr val="dk1"/>
                </a:solidFill>
              </a:rPr>
              <a:t>Wireless communication</a:t>
            </a:r>
            <a:r>
              <a:rPr lang="en-US">
                <a:solidFill>
                  <a:schemeClr val="dk1"/>
                </a:solidFill>
              </a:rPr>
              <a:t> between the f</a:t>
            </a:r>
            <a:r>
              <a:rPr b="1" lang="en-US">
                <a:solidFill>
                  <a:schemeClr val="dk1"/>
                </a:solidFill>
              </a:rPr>
              <a:t>og and the IoT endpoint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t>5. </a:t>
            </a:r>
            <a:r>
              <a:rPr lang="en-US">
                <a:solidFill>
                  <a:srgbClr val="FF0000"/>
                </a:solidFill>
              </a:rPr>
              <a:t>Use for real-time interactions</a:t>
            </a:r>
            <a:endParaRPr>
              <a:solidFill>
                <a:srgbClr val="FF0000"/>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40b74915a6_0_39"/>
          <p:cNvSpPr txBox="1"/>
          <p:nvPr>
            <p:ph idx="1" type="body"/>
          </p:nvPr>
        </p:nvSpPr>
        <p:spPr>
          <a:xfrm>
            <a:off x="311700" y="1034900"/>
            <a:ext cx="8520600" cy="5056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Advantages of Fog Computing</a:t>
            </a:r>
            <a:endParaRPr sz="2000">
              <a:solidFill>
                <a:schemeClr val="dk1"/>
              </a:solidFill>
              <a:highlight>
                <a:srgbClr val="FFFFFF"/>
              </a:highlight>
              <a:latin typeface="Calibri"/>
              <a:ea typeface="Calibri"/>
              <a:cs typeface="Calibri"/>
              <a:sym typeface="Calibri"/>
            </a:endParaRPr>
          </a:p>
          <a:p>
            <a:pPr indent="-355600" lvl="0" marL="889000" rtl="0" algn="l">
              <a:lnSpc>
                <a:spcPct val="150000"/>
              </a:lnSpc>
              <a:spcBef>
                <a:spcPts val="40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The </a:t>
            </a:r>
            <a:r>
              <a:rPr lang="en-US" sz="2000" u="sng">
                <a:solidFill>
                  <a:schemeClr val="dk1"/>
                </a:solidFill>
                <a:highlight>
                  <a:srgbClr val="FFFFFF"/>
                </a:highlight>
                <a:latin typeface="Calibri"/>
                <a:ea typeface="Calibri"/>
                <a:cs typeface="Calibri"/>
                <a:sym typeface="Calibri"/>
              </a:rPr>
              <a:t>q</a:t>
            </a:r>
            <a:r>
              <a:rPr lang="en-US" sz="2000" u="sng">
                <a:solidFill>
                  <a:srgbClr val="FF0000"/>
                </a:solidFill>
                <a:highlight>
                  <a:srgbClr val="FFFFFF"/>
                </a:highlight>
                <a:latin typeface="Calibri"/>
                <a:ea typeface="Calibri"/>
                <a:cs typeface="Calibri"/>
                <a:sym typeface="Calibri"/>
              </a:rPr>
              <a:t>uantity of data</a:t>
            </a:r>
            <a:r>
              <a:rPr lang="en-US" sz="2000">
                <a:solidFill>
                  <a:srgbClr val="FF0000"/>
                </a:solidFill>
                <a:highlight>
                  <a:srgbClr val="FFFFFF"/>
                </a:highlight>
                <a:latin typeface="Calibri"/>
                <a:ea typeface="Calibri"/>
                <a:cs typeface="Calibri"/>
                <a:sym typeface="Calibri"/>
              </a:rPr>
              <a:t> that has to be transmitted to the </a:t>
            </a:r>
            <a:r>
              <a:rPr lang="en-US" sz="2000" u="sng">
                <a:solidFill>
                  <a:srgbClr val="FF0000"/>
                </a:solidFill>
                <a:highlight>
                  <a:srgbClr val="FFFFFF"/>
                </a:highlight>
                <a:latin typeface="Calibri"/>
                <a:ea typeface="Calibri"/>
                <a:cs typeface="Calibri"/>
                <a:sym typeface="Calibri"/>
              </a:rPr>
              <a:t>cloud is reduced</a:t>
            </a:r>
            <a:r>
              <a:rPr lang="en-US" sz="2000">
                <a:solidFill>
                  <a:srgbClr val="FF0000"/>
                </a:solidFill>
                <a:highlight>
                  <a:srgbClr val="FFFFFF"/>
                </a:highlight>
                <a:latin typeface="Calibri"/>
                <a:ea typeface="Calibri"/>
                <a:cs typeface="Calibri"/>
                <a:sym typeface="Calibri"/>
              </a:rPr>
              <a:t> </a:t>
            </a:r>
            <a:r>
              <a:rPr lang="en-US" sz="2000">
                <a:solidFill>
                  <a:schemeClr val="dk1"/>
                </a:solidFill>
                <a:highlight>
                  <a:srgbClr val="FFFFFF"/>
                </a:highlight>
                <a:latin typeface="Calibri"/>
                <a:ea typeface="Calibri"/>
                <a:cs typeface="Calibri"/>
                <a:sym typeface="Calibri"/>
              </a:rPr>
              <a:t>using this method.</a:t>
            </a:r>
            <a:endParaRPr sz="2000">
              <a:solidFill>
                <a:schemeClr val="dk1"/>
              </a:solidFill>
              <a:highlight>
                <a:srgbClr val="FFFFFF"/>
              </a:highlight>
              <a:latin typeface="Calibri"/>
              <a:ea typeface="Calibri"/>
              <a:cs typeface="Calibri"/>
              <a:sym typeface="Calibri"/>
            </a:endParaRPr>
          </a:p>
          <a:p>
            <a:pPr indent="-355600" lvl="0" marL="889000" rtl="0" algn="l">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Because the </a:t>
            </a:r>
            <a:r>
              <a:rPr lang="en-US" sz="2000" u="sng">
                <a:solidFill>
                  <a:srgbClr val="FF0000"/>
                </a:solidFill>
                <a:highlight>
                  <a:srgbClr val="FFFFFF"/>
                </a:highlight>
                <a:latin typeface="Calibri"/>
                <a:ea typeface="Calibri"/>
                <a:cs typeface="Calibri"/>
                <a:sym typeface="Calibri"/>
              </a:rPr>
              <a:t>distance </a:t>
            </a:r>
            <a:r>
              <a:rPr lang="en-US" sz="2000">
                <a:solidFill>
                  <a:srgbClr val="FF0000"/>
                </a:solidFill>
                <a:highlight>
                  <a:srgbClr val="FFFFFF"/>
                </a:highlight>
                <a:latin typeface="Calibri"/>
                <a:ea typeface="Calibri"/>
                <a:cs typeface="Calibri"/>
                <a:sym typeface="Calibri"/>
              </a:rPr>
              <a:t>that data has to travel is </a:t>
            </a:r>
            <a:r>
              <a:rPr lang="en-US" sz="2000" u="sng">
                <a:solidFill>
                  <a:srgbClr val="FF0000"/>
                </a:solidFill>
                <a:highlight>
                  <a:srgbClr val="FFFFFF"/>
                </a:highlight>
                <a:latin typeface="Calibri"/>
                <a:ea typeface="Calibri"/>
                <a:cs typeface="Calibri"/>
                <a:sym typeface="Calibri"/>
              </a:rPr>
              <a:t>decreased</a:t>
            </a:r>
            <a:r>
              <a:rPr lang="en-US" sz="2000">
                <a:solidFill>
                  <a:srgbClr val="FF0000"/>
                </a:solidFill>
                <a:highlight>
                  <a:srgbClr val="FFFFFF"/>
                </a:highlight>
                <a:latin typeface="Calibri"/>
                <a:ea typeface="Calibri"/>
                <a:cs typeface="Calibri"/>
                <a:sym typeface="Calibri"/>
              </a:rPr>
              <a:t>, network </a:t>
            </a:r>
            <a:r>
              <a:rPr lang="en-US" sz="2000" u="sng">
                <a:solidFill>
                  <a:srgbClr val="FF0000"/>
                </a:solidFill>
                <a:highlight>
                  <a:srgbClr val="FFFFFF"/>
                </a:highlight>
                <a:latin typeface="Calibri"/>
                <a:ea typeface="Calibri"/>
                <a:cs typeface="Calibri"/>
                <a:sym typeface="Calibri"/>
              </a:rPr>
              <a:t>bandwidth is saved</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355600" lvl="0" marL="889000" rtl="0" algn="l">
              <a:lnSpc>
                <a:spcPct val="150000"/>
              </a:lnSpc>
              <a:spcBef>
                <a:spcPts val="0"/>
              </a:spcBef>
              <a:spcAft>
                <a:spcPts val="0"/>
              </a:spcAft>
              <a:buClr>
                <a:srgbClr val="FF0000"/>
              </a:buClr>
              <a:buSzPts val="2000"/>
              <a:buFont typeface="Calibri"/>
              <a:buChar char="●"/>
            </a:pPr>
            <a:r>
              <a:rPr lang="en-US" sz="2000">
                <a:solidFill>
                  <a:srgbClr val="FF0000"/>
                </a:solidFill>
                <a:highlight>
                  <a:srgbClr val="FFFFFF"/>
                </a:highlight>
                <a:latin typeface="Calibri"/>
                <a:ea typeface="Calibri"/>
                <a:cs typeface="Calibri"/>
                <a:sym typeface="Calibri"/>
              </a:rPr>
              <a:t>Reduces the </a:t>
            </a:r>
            <a:r>
              <a:rPr lang="en-US" sz="2000" u="sng">
                <a:solidFill>
                  <a:srgbClr val="FF0000"/>
                </a:solidFill>
                <a:highlight>
                  <a:srgbClr val="FFFFFF"/>
                </a:highlight>
                <a:latin typeface="Calibri"/>
                <a:ea typeface="Calibri"/>
                <a:cs typeface="Calibri"/>
                <a:sym typeface="Calibri"/>
              </a:rPr>
              <a:t>system's reaction time</a:t>
            </a:r>
            <a:r>
              <a:rPr lang="en-US" sz="2000">
                <a:solidFill>
                  <a:srgbClr val="FF0000"/>
                </a:solidFill>
                <a:highlight>
                  <a:srgbClr val="FFFFFF"/>
                </a:highlight>
                <a:latin typeface="Calibri"/>
                <a:ea typeface="Calibri"/>
                <a:cs typeface="Calibri"/>
                <a:sym typeface="Calibri"/>
              </a:rPr>
              <a:t>.</a:t>
            </a:r>
            <a:endParaRPr sz="2000">
              <a:solidFill>
                <a:srgbClr val="FF0000"/>
              </a:solidFill>
              <a:highlight>
                <a:srgbClr val="FFFFFF"/>
              </a:highlight>
              <a:latin typeface="Calibri"/>
              <a:ea typeface="Calibri"/>
              <a:cs typeface="Calibri"/>
              <a:sym typeface="Calibri"/>
            </a:endParaRPr>
          </a:p>
          <a:p>
            <a:pPr indent="-355600" lvl="0" marL="889000" rtl="0" algn="l">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Because the </a:t>
            </a:r>
            <a:r>
              <a:rPr lang="en-US" sz="2000">
                <a:solidFill>
                  <a:srgbClr val="FF0000"/>
                </a:solidFill>
                <a:highlight>
                  <a:srgbClr val="FFFFFF"/>
                </a:highlight>
                <a:latin typeface="Calibri"/>
                <a:ea typeface="Calibri"/>
                <a:cs typeface="Calibri"/>
                <a:sym typeface="Calibri"/>
              </a:rPr>
              <a:t>data is kept near to the host</a:t>
            </a:r>
            <a:r>
              <a:rPr lang="en-US" sz="2000">
                <a:solidFill>
                  <a:schemeClr val="dk1"/>
                </a:solidFill>
                <a:highlight>
                  <a:srgbClr val="FFFFFF"/>
                </a:highlight>
                <a:latin typeface="Calibri"/>
                <a:ea typeface="Calibri"/>
                <a:cs typeface="Calibri"/>
                <a:sym typeface="Calibri"/>
              </a:rPr>
              <a:t>, it </a:t>
            </a:r>
            <a:r>
              <a:rPr lang="en-US" sz="2000" u="sng">
                <a:solidFill>
                  <a:srgbClr val="FF0000"/>
                </a:solidFill>
                <a:highlight>
                  <a:srgbClr val="FFFFFF"/>
                </a:highlight>
                <a:latin typeface="Calibri"/>
                <a:ea typeface="Calibri"/>
                <a:cs typeface="Calibri"/>
                <a:sym typeface="Calibri"/>
              </a:rPr>
              <a:t>increases</a:t>
            </a:r>
            <a:r>
              <a:rPr lang="en-US" sz="2000">
                <a:solidFill>
                  <a:srgbClr val="FF0000"/>
                </a:solidFill>
                <a:highlight>
                  <a:srgbClr val="FFFFFF"/>
                </a:highlight>
                <a:latin typeface="Calibri"/>
                <a:ea typeface="Calibri"/>
                <a:cs typeface="Calibri"/>
                <a:sym typeface="Calibri"/>
              </a:rPr>
              <a:t> the system's </a:t>
            </a:r>
            <a:r>
              <a:rPr lang="en-US" sz="2000" u="sng">
                <a:solidFill>
                  <a:srgbClr val="FF0000"/>
                </a:solidFill>
                <a:highlight>
                  <a:srgbClr val="FFFFFF"/>
                </a:highlight>
                <a:latin typeface="Calibri"/>
                <a:ea typeface="Calibri"/>
                <a:cs typeface="Calibri"/>
                <a:sym typeface="Calibri"/>
              </a:rPr>
              <a:t>overall security.</a:t>
            </a:r>
            <a:endParaRPr sz="2000" u="sng"/>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40b74915a6_0_43"/>
          <p:cNvSpPr txBox="1"/>
          <p:nvPr>
            <p:ph type="title"/>
          </p:nvPr>
        </p:nvSpPr>
        <p:spPr>
          <a:xfrm>
            <a:off x="311700" y="258833"/>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Application of FOG </a:t>
            </a:r>
            <a:endParaRPr/>
          </a:p>
        </p:txBody>
      </p:sp>
      <p:sp>
        <p:nvSpPr>
          <p:cNvPr id="426" name="Google Shape;426;g240b74915a6_0_43"/>
          <p:cNvSpPr txBox="1"/>
          <p:nvPr>
            <p:ph idx="1" type="body"/>
          </p:nvPr>
        </p:nvSpPr>
        <p:spPr>
          <a:xfrm>
            <a:off x="311700" y="1022433"/>
            <a:ext cx="8686800" cy="5714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b="1" lang="en-US" sz="1700">
                <a:solidFill>
                  <a:srgbClr val="202124"/>
                </a:solidFill>
                <a:highlight>
                  <a:srgbClr val="FFFFFF"/>
                </a:highlight>
                <a:latin typeface="Calibri"/>
                <a:ea typeface="Calibri"/>
                <a:cs typeface="Calibri"/>
                <a:sym typeface="Calibri"/>
              </a:rPr>
              <a:t>1. Smart homes</a:t>
            </a:r>
            <a:r>
              <a:rPr lang="en-US" sz="1700">
                <a:solidFill>
                  <a:srgbClr val="0D0D0D"/>
                </a:solidFill>
                <a:highlight>
                  <a:srgbClr val="FFFFFF"/>
                </a:highlight>
                <a:latin typeface="Calibri"/>
                <a:ea typeface="Calibri"/>
                <a:cs typeface="Calibri"/>
                <a:sym typeface="Calibri"/>
              </a:rPr>
              <a:t> </a:t>
            </a:r>
            <a:r>
              <a:rPr lang="en-US" sz="1700">
                <a:solidFill>
                  <a:srgbClr val="202124"/>
                </a:solidFill>
                <a:highlight>
                  <a:srgbClr val="FFFFFF"/>
                </a:highlight>
                <a:latin typeface="Calibri"/>
                <a:ea typeface="Calibri"/>
                <a:cs typeface="Calibri"/>
                <a:sym typeface="Calibri"/>
              </a:rPr>
              <a:t>One of the most common fog computing use cases is a smart home. A smart home consists of </a:t>
            </a:r>
            <a:endParaRPr sz="1700">
              <a:solidFill>
                <a:srgbClr val="202124"/>
              </a:solidFill>
              <a:highlight>
                <a:srgbClr val="FFFFFF"/>
              </a:highlight>
              <a:latin typeface="Calibri"/>
              <a:ea typeface="Calibri"/>
              <a:cs typeface="Calibri"/>
              <a:sym typeface="Calibri"/>
            </a:endParaRPr>
          </a:p>
          <a:p>
            <a:pPr indent="-336550" lvl="0" marL="1371600" rtl="0" algn="l">
              <a:lnSpc>
                <a:spcPct val="100000"/>
              </a:lnSpc>
              <a:spcBef>
                <a:spcPts val="3000"/>
              </a:spcBef>
              <a:spcAft>
                <a:spcPts val="0"/>
              </a:spcAft>
              <a:buClr>
                <a:srgbClr val="202124"/>
              </a:buClr>
              <a:buSzPts val="1700"/>
              <a:buFont typeface="Calibri"/>
              <a:buChar char="●"/>
            </a:pPr>
            <a:r>
              <a:rPr lang="en-US" sz="1700">
                <a:solidFill>
                  <a:srgbClr val="202124"/>
                </a:solidFill>
                <a:highlight>
                  <a:srgbClr val="FFFFFF"/>
                </a:highlight>
                <a:latin typeface="Calibri"/>
                <a:ea typeface="Calibri"/>
                <a:cs typeface="Calibri"/>
                <a:sym typeface="Calibri"/>
              </a:rPr>
              <a:t>a </a:t>
            </a:r>
            <a:r>
              <a:rPr lang="en-US" sz="1700">
                <a:solidFill>
                  <a:srgbClr val="FF0000"/>
                </a:solidFill>
                <a:highlight>
                  <a:srgbClr val="FFFFFF"/>
                </a:highlight>
                <a:latin typeface="Calibri"/>
                <a:ea typeface="Calibri"/>
                <a:cs typeface="Calibri"/>
                <a:sym typeface="Calibri"/>
              </a:rPr>
              <a:t>technology-controlled ventilation and heating system </a:t>
            </a:r>
            <a:r>
              <a:rPr lang="en-US" sz="1700">
                <a:solidFill>
                  <a:srgbClr val="202124"/>
                </a:solidFill>
                <a:highlight>
                  <a:srgbClr val="FFFFFF"/>
                </a:highlight>
                <a:latin typeface="Calibri"/>
                <a:ea typeface="Calibri"/>
                <a:cs typeface="Calibri"/>
                <a:sym typeface="Calibri"/>
              </a:rPr>
              <a:t>such as the Nest Learning Thermostat, </a:t>
            </a:r>
            <a:endParaRPr sz="1700">
              <a:solidFill>
                <a:srgbClr val="202124"/>
              </a:solidFill>
              <a:highlight>
                <a:srgbClr val="FFFFFF"/>
              </a:highlight>
              <a:latin typeface="Calibri"/>
              <a:ea typeface="Calibri"/>
              <a:cs typeface="Calibri"/>
              <a:sym typeface="Calibri"/>
            </a:endParaRPr>
          </a:p>
          <a:p>
            <a:pPr indent="-336550" lvl="0" marL="1371600" rtl="0" algn="l">
              <a:lnSpc>
                <a:spcPct val="100000"/>
              </a:lnSpc>
              <a:spcBef>
                <a:spcPts val="0"/>
              </a:spcBef>
              <a:spcAft>
                <a:spcPts val="0"/>
              </a:spcAft>
              <a:buClr>
                <a:srgbClr val="202124"/>
              </a:buClr>
              <a:buSzPts val="1700"/>
              <a:buFont typeface="Calibri"/>
              <a:buChar char="●"/>
            </a:pPr>
            <a:r>
              <a:rPr lang="en-US" sz="1700">
                <a:solidFill>
                  <a:srgbClr val="FF0000"/>
                </a:solidFill>
                <a:highlight>
                  <a:srgbClr val="FFFFFF"/>
                </a:highlight>
                <a:latin typeface="Calibri"/>
                <a:ea typeface="Calibri"/>
                <a:cs typeface="Calibri"/>
                <a:sym typeface="Calibri"/>
              </a:rPr>
              <a:t>smart lighting,</a:t>
            </a:r>
            <a:r>
              <a:rPr lang="en-US" sz="1700">
                <a:solidFill>
                  <a:srgbClr val="202124"/>
                </a:solidFill>
                <a:highlight>
                  <a:srgbClr val="FFFFFF"/>
                </a:highlight>
                <a:latin typeface="Calibri"/>
                <a:ea typeface="Calibri"/>
                <a:cs typeface="Calibri"/>
                <a:sym typeface="Calibri"/>
              </a:rPr>
              <a:t> </a:t>
            </a:r>
            <a:endParaRPr sz="1700">
              <a:solidFill>
                <a:srgbClr val="202124"/>
              </a:solidFill>
              <a:highlight>
                <a:srgbClr val="FFFFFF"/>
              </a:highlight>
              <a:latin typeface="Calibri"/>
              <a:ea typeface="Calibri"/>
              <a:cs typeface="Calibri"/>
              <a:sym typeface="Calibri"/>
            </a:endParaRPr>
          </a:p>
          <a:p>
            <a:pPr indent="-336550" lvl="0" marL="1371600" rtl="0" algn="l">
              <a:lnSpc>
                <a:spcPct val="100000"/>
              </a:lnSpc>
              <a:spcBef>
                <a:spcPts val="0"/>
              </a:spcBef>
              <a:spcAft>
                <a:spcPts val="0"/>
              </a:spcAft>
              <a:buClr>
                <a:srgbClr val="202124"/>
              </a:buClr>
              <a:buSzPts val="1700"/>
              <a:buFont typeface="Calibri"/>
              <a:buChar char="●"/>
            </a:pPr>
            <a:r>
              <a:rPr lang="en-US" sz="1700">
                <a:solidFill>
                  <a:srgbClr val="FF0000"/>
                </a:solidFill>
                <a:highlight>
                  <a:srgbClr val="FFFFFF"/>
                </a:highlight>
                <a:latin typeface="Calibri"/>
                <a:ea typeface="Calibri"/>
                <a:cs typeface="Calibri"/>
                <a:sym typeface="Calibri"/>
              </a:rPr>
              <a:t>programmable shades and sprinklers</a:t>
            </a:r>
            <a:r>
              <a:rPr lang="en-US" sz="1700">
                <a:solidFill>
                  <a:srgbClr val="202124"/>
                </a:solidFill>
                <a:highlight>
                  <a:srgbClr val="FFFFFF"/>
                </a:highlight>
                <a:latin typeface="Calibri"/>
                <a:ea typeface="Calibri"/>
                <a:cs typeface="Calibri"/>
                <a:sym typeface="Calibri"/>
              </a:rPr>
              <a:t>, </a:t>
            </a:r>
            <a:endParaRPr sz="1700">
              <a:solidFill>
                <a:srgbClr val="202124"/>
              </a:solidFill>
              <a:highlight>
                <a:srgbClr val="FFFFFF"/>
              </a:highlight>
              <a:latin typeface="Calibri"/>
              <a:ea typeface="Calibri"/>
              <a:cs typeface="Calibri"/>
              <a:sym typeface="Calibri"/>
            </a:endParaRPr>
          </a:p>
          <a:p>
            <a:pPr indent="-336550" lvl="0" marL="1371600" rtl="0" algn="l">
              <a:lnSpc>
                <a:spcPct val="100000"/>
              </a:lnSpc>
              <a:spcBef>
                <a:spcPts val="0"/>
              </a:spcBef>
              <a:spcAft>
                <a:spcPts val="0"/>
              </a:spcAft>
              <a:buClr>
                <a:srgbClr val="202124"/>
              </a:buClr>
              <a:buSzPts val="1700"/>
              <a:buFont typeface="Calibri"/>
              <a:buChar char="●"/>
            </a:pPr>
            <a:r>
              <a:rPr lang="en-US" sz="1700">
                <a:solidFill>
                  <a:srgbClr val="FF0000"/>
                </a:solidFill>
                <a:highlight>
                  <a:srgbClr val="FFFFFF"/>
                </a:highlight>
                <a:latin typeface="Calibri"/>
                <a:ea typeface="Calibri"/>
                <a:cs typeface="Calibri"/>
                <a:sym typeface="Calibri"/>
              </a:rPr>
              <a:t>smart intercom systems</a:t>
            </a:r>
            <a:r>
              <a:rPr lang="en-US" sz="1700">
                <a:solidFill>
                  <a:srgbClr val="202124"/>
                </a:solidFill>
                <a:highlight>
                  <a:srgbClr val="FFFFFF"/>
                </a:highlight>
                <a:latin typeface="Calibri"/>
                <a:ea typeface="Calibri"/>
                <a:cs typeface="Calibri"/>
                <a:sym typeface="Calibri"/>
              </a:rPr>
              <a:t> to communicate with </a:t>
            </a:r>
            <a:r>
              <a:rPr lang="en-US" sz="1700">
                <a:solidFill>
                  <a:srgbClr val="FF0000"/>
                </a:solidFill>
                <a:highlight>
                  <a:srgbClr val="FFFFFF"/>
                </a:highlight>
                <a:latin typeface="Calibri"/>
                <a:ea typeface="Calibri"/>
                <a:cs typeface="Calibri"/>
                <a:sym typeface="Calibri"/>
              </a:rPr>
              <a:t>people indoors as well as those at the door, and </a:t>
            </a:r>
            <a:endParaRPr sz="1700">
              <a:solidFill>
                <a:srgbClr val="FF0000"/>
              </a:solidFill>
              <a:highlight>
                <a:srgbClr val="FFFFFF"/>
              </a:highlight>
              <a:latin typeface="Calibri"/>
              <a:ea typeface="Calibri"/>
              <a:cs typeface="Calibri"/>
              <a:sym typeface="Calibri"/>
            </a:endParaRPr>
          </a:p>
          <a:p>
            <a:pPr indent="-336550" lvl="0" marL="1371600" rtl="0" algn="l">
              <a:lnSpc>
                <a:spcPct val="100000"/>
              </a:lnSpc>
              <a:spcBef>
                <a:spcPts val="0"/>
              </a:spcBef>
              <a:spcAft>
                <a:spcPts val="0"/>
              </a:spcAft>
              <a:buClr>
                <a:srgbClr val="202124"/>
              </a:buClr>
              <a:buSzPts val="1700"/>
              <a:buFont typeface="Calibri"/>
              <a:buChar char="●"/>
            </a:pPr>
            <a:r>
              <a:rPr lang="en-US" sz="1700">
                <a:solidFill>
                  <a:srgbClr val="202124"/>
                </a:solidFill>
                <a:highlight>
                  <a:srgbClr val="FFFFFF"/>
                </a:highlight>
                <a:latin typeface="Calibri"/>
                <a:ea typeface="Calibri"/>
                <a:cs typeface="Calibri"/>
                <a:sym typeface="Calibri"/>
              </a:rPr>
              <a:t>an </a:t>
            </a:r>
            <a:r>
              <a:rPr lang="en-US" sz="1700">
                <a:solidFill>
                  <a:srgbClr val="FF0000"/>
                </a:solidFill>
                <a:highlight>
                  <a:srgbClr val="FFFFFF"/>
                </a:highlight>
                <a:latin typeface="Calibri"/>
                <a:ea typeface="Calibri"/>
                <a:cs typeface="Calibri"/>
                <a:sym typeface="Calibri"/>
              </a:rPr>
              <a:t>intelligent alarm </a:t>
            </a:r>
            <a:r>
              <a:rPr lang="en-US" sz="1700">
                <a:solidFill>
                  <a:srgbClr val="202124"/>
                </a:solidFill>
                <a:highlight>
                  <a:srgbClr val="FFFFFF"/>
                </a:highlight>
                <a:latin typeface="Calibri"/>
                <a:ea typeface="Calibri"/>
                <a:cs typeface="Calibri"/>
                <a:sym typeface="Calibri"/>
              </a:rPr>
              <a:t>system. </a:t>
            </a:r>
            <a:endParaRPr sz="1700">
              <a:solidFill>
                <a:srgbClr val="202124"/>
              </a:solidFill>
              <a:highlight>
                <a:srgbClr val="FFFFFF"/>
              </a:highlight>
              <a:latin typeface="Calibri"/>
              <a:ea typeface="Calibri"/>
              <a:cs typeface="Calibri"/>
              <a:sym typeface="Calibri"/>
            </a:endParaRPr>
          </a:p>
          <a:p>
            <a:pPr indent="0" lvl="0" marL="457200" rtl="0" algn="l">
              <a:lnSpc>
                <a:spcPct val="150000"/>
              </a:lnSpc>
              <a:spcBef>
                <a:spcPts val="3000"/>
              </a:spcBef>
              <a:spcAft>
                <a:spcPts val="3000"/>
              </a:spcAft>
              <a:buSzPts val="1800"/>
              <a:buNone/>
            </a:pPr>
            <a:r>
              <a:rPr lang="en-US" sz="1700">
                <a:solidFill>
                  <a:srgbClr val="202124"/>
                </a:solidFill>
                <a:highlight>
                  <a:srgbClr val="FFFFFF"/>
                </a:highlight>
                <a:latin typeface="Calibri"/>
                <a:ea typeface="Calibri"/>
                <a:cs typeface="Calibri"/>
                <a:sym typeface="Calibri"/>
              </a:rPr>
              <a:t>Fog computing can be used to </a:t>
            </a:r>
            <a:r>
              <a:rPr b="1" lang="en-US" sz="1700">
                <a:solidFill>
                  <a:srgbClr val="202124"/>
                </a:solidFill>
                <a:highlight>
                  <a:srgbClr val="FFFFFF"/>
                </a:highlight>
                <a:latin typeface="Calibri"/>
                <a:ea typeface="Calibri"/>
                <a:cs typeface="Calibri"/>
                <a:sym typeface="Calibri"/>
              </a:rPr>
              <a:t>create a personalized alarm system.</a:t>
            </a:r>
            <a:r>
              <a:rPr lang="en-US" sz="1700">
                <a:solidFill>
                  <a:srgbClr val="202124"/>
                </a:solidFill>
                <a:highlight>
                  <a:srgbClr val="FFFFFF"/>
                </a:highlight>
                <a:latin typeface="Calibri"/>
                <a:ea typeface="Calibri"/>
                <a:cs typeface="Calibri"/>
                <a:sym typeface="Calibri"/>
              </a:rPr>
              <a:t> It can also be used to </a:t>
            </a:r>
            <a:r>
              <a:rPr b="1" lang="en-US" sz="1700">
                <a:solidFill>
                  <a:srgbClr val="202124"/>
                </a:solidFill>
                <a:highlight>
                  <a:srgbClr val="FFFFFF"/>
                </a:highlight>
                <a:latin typeface="Calibri"/>
                <a:ea typeface="Calibri"/>
                <a:cs typeface="Calibri"/>
                <a:sym typeface="Calibri"/>
              </a:rPr>
              <a:t>automate certain events, such as turning on water sprinklers based on time and temperature.</a:t>
            </a:r>
            <a:r>
              <a:rPr b="1" lang="en-US" sz="1700">
                <a:solidFill>
                  <a:srgbClr val="0D0D0D"/>
                </a:solidFill>
                <a:highlight>
                  <a:srgbClr val="FFFFFF"/>
                </a:highlight>
                <a:latin typeface="Calibri"/>
                <a:ea typeface="Calibri"/>
                <a:cs typeface="Calibri"/>
                <a:sym typeface="Calibri"/>
              </a:rPr>
              <a:t> </a:t>
            </a:r>
            <a:endParaRPr sz="1700">
              <a:solidFill>
                <a:srgbClr val="202124"/>
              </a:solidFill>
              <a:highlight>
                <a:srgbClr val="FFFFFF"/>
              </a:highlight>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40b74915a6_0_48"/>
          <p:cNvSpPr txBox="1"/>
          <p:nvPr>
            <p:ph idx="1" type="body"/>
          </p:nvPr>
        </p:nvSpPr>
        <p:spPr>
          <a:xfrm>
            <a:off x="357325" y="197600"/>
            <a:ext cx="8520600" cy="64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a:solidFill>
                  <a:srgbClr val="202124"/>
                </a:solidFill>
                <a:highlight>
                  <a:srgbClr val="FFFFFF"/>
                </a:highlight>
                <a:latin typeface="Calibri"/>
                <a:ea typeface="Calibri"/>
                <a:cs typeface="Calibri"/>
                <a:sym typeface="Calibri"/>
              </a:rPr>
              <a:t>2. </a:t>
            </a:r>
            <a:r>
              <a:rPr b="1" lang="en-US" sz="2000">
                <a:solidFill>
                  <a:srgbClr val="202124"/>
                </a:solidFill>
                <a:highlight>
                  <a:srgbClr val="FFFFFF"/>
                </a:highlight>
                <a:latin typeface="Calibri"/>
                <a:ea typeface="Calibri"/>
                <a:cs typeface="Calibri"/>
                <a:sym typeface="Calibri"/>
              </a:rPr>
              <a:t>Smart cities</a:t>
            </a:r>
            <a:r>
              <a:rPr lang="en-US" sz="2000">
                <a:solidFill>
                  <a:srgbClr val="0D0D0D"/>
                </a:solidFill>
                <a:highlight>
                  <a:srgbClr val="FFFFFF"/>
                </a:highlight>
                <a:latin typeface="Calibri"/>
                <a:ea typeface="Calibri"/>
                <a:cs typeface="Calibri"/>
                <a:sym typeface="Calibri"/>
              </a:rPr>
              <a:t> </a:t>
            </a:r>
            <a:r>
              <a:rPr lang="en-US">
                <a:solidFill>
                  <a:srgbClr val="202124"/>
                </a:solidFill>
                <a:highlight>
                  <a:srgbClr val="FFFFFF"/>
                </a:highlight>
                <a:latin typeface="Calibri"/>
                <a:ea typeface="Calibri"/>
                <a:cs typeface="Calibri"/>
                <a:sym typeface="Calibri"/>
              </a:rPr>
              <a:t>Smart cities aspire to be automated at every front, from </a:t>
            </a:r>
            <a:r>
              <a:rPr lang="en-US">
                <a:solidFill>
                  <a:srgbClr val="FF0000"/>
                </a:solidFill>
                <a:highlight>
                  <a:srgbClr val="FFFFFF"/>
                </a:highlight>
                <a:latin typeface="Calibri"/>
                <a:ea typeface="Calibri"/>
                <a:cs typeface="Calibri"/>
                <a:sym typeface="Calibri"/>
              </a:rPr>
              <a:t>garbage collection to traffic management. </a:t>
            </a:r>
            <a:endParaRPr>
              <a:solidFill>
                <a:srgbClr val="FF0000"/>
              </a:solidFill>
              <a:highlight>
                <a:srgbClr val="FFFFFF"/>
              </a:highlight>
              <a:latin typeface="Calibri"/>
              <a:ea typeface="Calibri"/>
              <a:cs typeface="Calibri"/>
              <a:sym typeface="Calibri"/>
            </a:endParaRPr>
          </a:p>
          <a:p>
            <a:pPr indent="0" lvl="0" marL="0" rtl="0" algn="l">
              <a:lnSpc>
                <a:spcPct val="150000"/>
              </a:lnSpc>
              <a:spcBef>
                <a:spcPts val="3000"/>
              </a:spcBef>
              <a:spcAft>
                <a:spcPts val="0"/>
              </a:spcAft>
              <a:buClr>
                <a:schemeClr val="dk1"/>
              </a:buClr>
              <a:buSzPts val="1100"/>
              <a:buFont typeface="Arial"/>
              <a:buNone/>
            </a:pPr>
            <a:r>
              <a:rPr lang="en-US">
                <a:solidFill>
                  <a:srgbClr val="202124"/>
                </a:solidFill>
                <a:highlight>
                  <a:srgbClr val="FFFFFF"/>
                </a:highlight>
                <a:latin typeface="Calibri"/>
                <a:ea typeface="Calibri"/>
                <a:cs typeface="Calibri"/>
                <a:sym typeface="Calibri"/>
              </a:rPr>
              <a:t>Fog computing is particularly pertinent when it comes to</a:t>
            </a:r>
            <a:r>
              <a:rPr b="1" lang="en-US">
                <a:solidFill>
                  <a:srgbClr val="202124"/>
                </a:solidFill>
                <a:highlight>
                  <a:srgbClr val="FFFFFF"/>
                </a:highlight>
                <a:latin typeface="Calibri"/>
                <a:ea typeface="Calibri"/>
                <a:cs typeface="Calibri"/>
                <a:sym typeface="Calibri"/>
              </a:rPr>
              <a:t> traffic regulation.</a:t>
            </a:r>
            <a:r>
              <a:rPr lang="en-US">
                <a:solidFill>
                  <a:srgbClr val="202124"/>
                </a:solidFill>
                <a:highlight>
                  <a:srgbClr val="FFFFFF"/>
                </a:highlight>
                <a:latin typeface="Calibri"/>
                <a:ea typeface="Calibri"/>
                <a:cs typeface="Calibri"/>
                <a:sym typeface="Calibri"/>
              </a:rPr>
              <a:t> </a:t>
            </a:r>
            <a:endParaRPr>
              <a:solidFill>
                <a:srgbClr val="202124"/>
              </a:solidFill>
              <a:highlight>
                <a:srgbClr val="FFFFFF"/>
              </a:highlight>
              <a:latin typeface="Calibri"/>
              <a:ea typeface="Calibri"/>
              <a:cs typeface="Calibri"/>
              <a:sym typeface="Calibri"/>
            </a:endParaRPr>
          </a:p>
          <a:p>
            <a:pPr indent="-342900" lvl="0" marL="457200" rtl="0" algn="l">
              <a:lnSpc>
                <a:spcPct val="150000"/>
              </a:lnSpc>
              <a:spcBef>
                <a:spcPts val="3000"/>
              </a:spcBef>
              <a:spcAft>
                <a:spcPts val="0"/>
              </a:spcAft>
              <a:buClr>
                <a:schemeClr val="dk1"/>
              </a:buClr>
              <a:buSzPts val="1800"/>
              <a:buFont typeface="Calibri"/>
              <a:buChar char="●"/>
            </a:pPr>
            <a:r>
              <a:rPr lang="en-US">
                <a:solidFill>
                  <a:srgbClr val="202124"/>
                </a:solidFill>
                <a:highlight>
                  <a:srgbClr val="FFFFFF"/>
                </a:highlight>
                <a:latin typeface="Calibri"/>
                <a:ea typeface="Calibri"/>
                <a:cs typeface="Calibri"/>
                <a:sym typeface="Calibri"/>
              </a:rPr>
              <a:t>Sensors are set up at traffic signals and road barriers for </a:t>
            </a:r>
            <a:r>
              <a:rPr lang="en-US">
                <a:solidFill>
                  <a:srgbClr val="FF0000"/>
                </a:solidFill>
                <a:highlight>
                  <a:srgbClr val="FFFFFF"/>
                </a:highlight>
                <a:latin typeface="Calibri"/>
                <a:ea typeface="Calibri"/>
                <a:cs typeface="Calibri"/>
                <a:sym typeface="Calibri"/>
              </a:rPr>
              <a:t>detecting pedestrians, cyclists, and vehicles. </a:t>
            </a:r>
            <a:endParaRPr>
              <a:solidFill>
                <a:srgbClr val="FF0000"/>
              </a:solidFill>
              <a:highlight>
                <a:srgbClr val="FFFFFF"/>
              </a:highlight>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a:solidFill>
                  <a:srgbClr val="FF0000"/>
                </a:solidFill>
                <a:highlight>
                  <a:srgbClr val="FFFFFF"/>
                </a:highlight>
                <a:latin typeface="Calibri"/>
                <a:ea typeface="Calibri"/>
                <a:cs typeface="Calibri"/>
                <a:sym typeface="Calibri"/>
              </a:rPr>
              <a:t>Speedometers can measure </a:t>
            </a:r>
            <a:r>
              <a:rPr lang="en-US" u="sng">
                <a:solidFill>
                  <a:srgbClr val="FF0000"/>
                </a:solidFill>
                <a:highlight>
                  <a:srgbClr val="FFFFFF"/>
                </a:highlight>
                <a:latin typeface="Calibri"/>
                <a:ea typeface="Calibri"/>
                <a:cs typeface="Calibri"/>
                <a:sym typeface="Calibri"/>
              </a:rPr>
              <a:t>how fast</a:t>
            </a:r>
            <a:r>
              <a:rPr lang="en-US">
                <a:solidFill>
                  <a:srgbClr val="202124"/>
                </a:solidFill>
                <a:highlight>
                  <a:srgbClr val="FFFFFF"/>
                </a:highlight>
                <a:latin typeface="Calibri"/>
                <a:ea typeface="Calibri"/>
                <a:cs typeface="Calibri"/>
                <a:sym typeface="Calibri"/>
              </a:rPr>
              <a:t> they are traveling and </a:t>
            </a:r>
            <a:r>
              <a:rPr lang="en-US">
                <a:solidFill>
                  <a:srgbClr val="FF0000"/>
                </a:solidFill>
                <a:highlight>
                  <a:srgbClr val="FFFFFF"/>
                </a:highlight>
                <a:latin typeface="Calibri"/>
                <a:ea typeface="Calibri"/>
                <a:cs typeface="Calibri"/>
                <a:sym typeface="Calibri"/>
              </a:rPr>
              <a:t>how likely it can </a:t>
            </a:r>
            <a:r>
              <a:rPr lang="en-US" u="sng">
                <a:solidFill>
                  <a:srgbClr val="FF0000"/>
                </a:solidFill>
                <a:highlight>
                  <a:srgbClr val="FFFFFF"/>
                </a:highlight>
                <a:latin typeface="Calibri"/>
                <a:ea typeface="Calibri"/>
                <a:cs typeface="Calibri"/>
                <a:sym typeface="Calibri"/>
              </a:rPr>
              <a:t>result in a collision. </a:t>
            </a:r>
            <a:endParaRPr u="sng">
              <a:solidFill>
                <a:srgbClr val="FF0000"/>
              </a:solidFill>
              <a:highlight>
                <a:srgbClr val="FFFFFF"/>
              </a:highlight>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a:solidFill>
                  <a:srgbClr val="202124"/>
                </a:solidFill>
                <a:highlight>
                  <a:srgbClr val="FFFFFF"/>
                </a:highlight>
                <a:latin typeface="Calibri"/>
                <a:ea typeface="Calibri"/>
                <a:cs typeface="Calibri"/>
                <a:sym typeface="Calibri"/>
              </a:rPr>
              <a:t>These sensors use wireless and </a:t>
            </a:r>
            <a:r>
              <a:rPr lang="en-US" u="sng">
                <a:solidFill>
                  <a:srgbClr val="1155CC"/>
                </a:solidFill>
                <a:highlight>
                  <a:srgbClr val="FFFFFF"/>
                </a:highlight>
                <a:latin typeface="Calibri"/>
                <a:ea typeface="Calibri"/>
                <a:cs typeface="Calibri"/>
                <a:sym typeface="Calibri"/>
                <a:hlinkClick r:id="rId3">
                  <a:extLst>
                    <a:ext uri="{A12FA001-AC4F-418D-AE19-62706E023703}">
                      <ahyp:hlinkClr val="tx"/>
                    </a:ext>
                  </a:extLst>
                </a:hlinkClick>
              </a:rPr>
              <a:t>cellular technology</a:t>
            </a:r>
            <a:r>
              <a:rPr lang="en-US">
                <a:solidFill>
                  <a:srgbClr val="202124"/>
                </a:solidFill>
                <a:highlight>
                  <a:srgbClr val="FFFFFF"/>
                </a:highlight>
                <a:latin typeface="Calibri"/>
                <a:ea typeface="Calibri"/>
                <a:cs typeface="Calibri"/>
                <a:sym typeface="Calibri"/>
              </a:rPr>
              <a:t> to collate this data. </a:t>
            </a:r>
            <a:endParaRPr>
              <a:solidFill>
                <a:srgbClr val="202124"/>
              </a:solidFill>
              <a:highlight>
                <a:srgbClr val="FFFFFF"/>
              </a:highlight>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Char char="●"/>
            </a:pPr>
            <a:r>
              <a:rPr lang="en-US">
                <a:solidFill>
                  <a:srgbClr val="202124"/>
                </a:solidFill>
                <a:highlight>
                  <a:srgbClr val="FFFFFF"/>
                </a:highlight>
                <a:latin typeface="Calibri"/>
                <a:ea typeface="Calibri"/>
                <a:cs typeface="Calibri"/>
                <a:sym typeface="Calibri"/>
              </a:rPr>
              <a:t>Traffic </a:t>
            </a:r>
            <a:r>
              <a:rPr lang="en-US">
                <a:solidFill>
                  <a:srgbClr val="FF0000"/>
                </a:solidFill>
                <a:highlight>
                  <a:srgbClr val="FFFFFF"/>
                </a:highlight>
                <a:latin typeface="Calibri"/>
                <a:ea typeface="Calibri"/>
                <a:cs typeface="Calibri"/>
                <a:sym typeface="Calibri"/>
              </a:rPr>
              <a:t>signals automatically turn red or stay green for a longer time</a:t>
            </a:r>
            <a:r>
              <a:rPr lang="en-US">
                <a:solidFill>
                  <a:srgbClr val="202124"/>
                </a:solidFill>
                <a:highlight>
                  <a:srgbClr val="FFFFFF"/>
                </a:highlight>
                <a:latin typeface="Calibri"/>
                <a:ea typeface="Calibri"/>
                <a:cs typeface="Calibri"/>
                <a:sym typeface="Calibri"/>
              </a:rPr>
              <a:t> based on the information processed from these sensors.</a:t>
            </a:r>
            <a:r>
              <a:rPr lang="en-US">
                <a:solidFill>
                  <a:srgbClr val="0D0D0D"/>
                </a:solidFill>
                <a:highlight>
                  <a:srgbClr val="FFFFFF"/>
                </a:highlight>
                <a:latin typeface="Calibri"/>
                <a:ea typeface="Calibri"/>
                <a:cs typeface="Calibri"/>
                <a:sym typeface="Calibri"/>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40b74915a6_0_52"/>
          <p:cNvSpPr txBox="1"/>
          <p:nvPr>
            <p:ph idx="1" type="body"/>
          </p:nvPr>
        </p:nvSpPr>
        <p:spPr>
          <a:xfrm>
            <a:off x="368725" y="168100"/>
            <a:ext cx="8520600" cy="65691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US">
                <a:solidFill>
                  <a:srgbClr val="202124"/>
                </a:solidFill>
                <a:highlight>
                  <a:srgbClr val="FFFFFF"/>
                </a:highlight>
                <a:latin typeface="Calibri"/>
                <a:ea typeface="Calibri"/>
                <a:cs typeface="Calibri"/>
                <a:sym typeface="Calibri"/>
              </a:rPr>
              <a:t>3. </a:t>
            </a:r>
            <a:r>
              <a:rPr b="1" lang="en-US" sz="2000">
                <a:solidFill>
                  <a:srgbClr val="202124"/>
                </a:solidFill>
                <a:highlight>
                  <a:srgbClr val="FFFFFF"/>
                </a:highlight>
                <a:latin typeface="Calibri"/>
                <a:ea typeface="Calibri"/>
                <a:cs typeface="Calibri"/>
                <a:sym typeface="Calibri"/>
              </a:rPr>
              <a:t>Video surveillance</a:t>
            </a:r>
            <a:r>
              <a:rPr b="1" lang="en-US" sz="2000">
                <a:solidFill>
                  <a:srgbClr val="0D0D0D"/>
                </a:solidFill>
                <a:highlight>
                  <a:srgbClr val="FFFFFF"/>
                </a:highlight>
                <a:latin typeface="Calibri"/>
                <a:ea typeface="Calibri"/>
                <a:cs typeface="Calibri"/>
                <a:sym typeface="Calibri"/>
              </a:rPr>
              <a:t> </a:t>
            </a:r>
            <a:r>
              <a:rPr lang="en-US">
                <a:solidFill>
                  <a:srgbClr val="202124"/>
                </a:solidFill>
                <a:highlight>
                  <a:srgbClr val="FFFFFF"/>
                </a:highlight>
                <a:latin typeface="Calibri"/>
                <a:ea typeface="Calibri"/>
                <a:cs typeface="Calibri"/>
                <a:sym typeface="Calibri"/>
              </a:rPr>
              <a:t>The most prevalent example of fog computing is perhaps video surveillance, given that </a:t>
            </a:r>
            <a:r>
              <a:rPr b="1" lang="en-US">
                <a:solidFill>
                  <a:srgbClr val="FF0000"/>
                </a:solidFill>
                <a:highlight>
                  <a:srgbClr val="FFFFFF"/>
                </a:highlight>
                <a:latin typeface="Calibri"/>
                <a:ea typeface="Calibri"/>
                <a:cs typeface="Calibri"/>
                <a:sym typeface="Calibri"/>
              </a:rPr>
              <a:t>continuous streams of videos are large </a:t>
            </a:r>
            <a:r>
              <a:rPr b="1" lang="en-US">
                <a:solidFill>
                  <a:srgbClr val="202124"/>
                </a:solidFill>
                <a:highlight>
                  <a:srgbClr val="FFFFFF"/>
                </a:highlight>
                <a:latin typeface="Calibri"/>
                <a:ea typeface="Calibri"/>
                <a:cs typeface="Calibri"/>
                <a:sym typeface="Calibri"/>
              </a:rPr>
              <a:t>and </a:t>
            </a:r>
            <a:r>
              <a:rPr b="1" lang="en-US">
                <a:solidFill>
                  <a:srgbClr val="FF0000"/>
                </a:solidFill>
                <a:highlight>
                  <a:srgbClr val="FFFFFF"/>
                </a:highlight>
                <a:latin typeface="Calibri"/>
                <a:ea typeface="Calibri"/>
                <a:cs typeface="Calibri"/>
                <a:sym typeface="Calibri"/>
              </a:rPr>
              <a:t>cumbersome to transfer across networks</a:t>
            </a:r>
            <a:r>
              <a:rPr b="1" lang="en-US">
                <a:solidFill>
                  <a:srgbClr val="202124"/>
                </a:solidFill>
                <a:highlight>
                  <a:srgbClr val="FFFFFF"/>
                </a:highlight>
                <a:latin typeface="Calibri"/>
                <a:ea typeface="Calibri"/>
                <a:cs typeface="Calibri"/>
                <a:sym typeface="Calibri"/>
              </a:rPr>
              <a:t>. </a:t>
            </a:r>
            <a:endParaRPr b="1">
              <a:solidFill>
                <a:srgbClr val="202124"/>
              </a:solidFill>
              <a:highlight>
                <a:srgbClr val="FFFFFF"/>
              </a:highlight>
              <a:latin typeface="Calibri"/>
              <a:ea typeface="Calibri"/>
              <a:cs typeface="Calibri"/>
              <a:sym typeface="Calibri"/>
            </a:endParaRPr>
          </a:p>
          <a:p>
            <a:pPr indent="-342900" lvl="0" marL="914400" rtl="0" algn="l">
              <a:lnSpc>
                <a:spcPct val="150000"/>
              </a:lnSpc>
              <a:spcBef>
                <a:spcPts val="3000"/>
              </a:spcBef>
              <a:spcAft>
                <a:spcPts val="0"/>
              </a:spcAft>
              <a:buClr>
                <a:schemeClr val="dk1"/>
              </a:buClr>
              <a:buSzPts val="1800"/>
              <a:buFont typeface="Calibri"/>
              <a:buChar char="●"/>
            </a:pPr>
            <a:r>
              <a:rPr lang="en-US">
                <a:solidFill>
                  <a:srgbClr val="202124"/>
                </a:solidFill>
                <a:highlight>
                  <a:srgbClr val="FFFFFF"/>
                </a:highlight>
                <a:latin typeface="Calibri"/>
                <a:ea typeface="Calibri"/>
                <a:cs typeface="Calibri"/>
                <a:sym typeface="Calibri"/>
              </a:rPr>
              <a:t>The nature of the involved data </a:t>
            </a:r>
            <a:r>
              <a:rPr lang="en-US">
                <a:solidFill>
                  <a:srgbClr val="FF0000"/>
                </a:solidFill>
                <a:highlight>
                  <a:srgbClr val="FFFFFF"/>
                </a:highlight>
                <a:latin typeface="Calibri"/>
                <a:ea typeface="Calibri"/>
                <a:cs typeface="Calibri"/>
                <a:sym typeface="Calibri"/>
              </a:rPr>
              <a:t>results in latency problems and network challenges. </a:t>
            </a:r>
            <a:endParaRPr>
              <a:solidFill>
                <a:srgbClr val="FF0000"/>
              </a:solidFill>
              <a:highlight>
                <a:srgbClr val="FFFFFF"/>
              </a:highlight>
              <a:latin typeface="Calibri"/>
              <a:ea typeface="Calibri"/>
              <a:cs typeface="Calibri"/>
              <a:sym typeface="Calibri"/>
            </a:endParaRPr>
          </a:p>
          <a:p>
            <a:pPr indent="-342900" lvl="0" marL="914400" rtl="0" algn="l">
              <a:lnSpc>
                <a:spcPct val="150000"/>
              </a:lnSpc>
              <a:spcBef>
                <a:spcPts val="0"/>
              </a:spcBef>
              <a:spcAft>
                <a:spcPts val="0"/>
              </a:spcAft>
              <a:buClr>
                <a:schemeClr val="dk1"/>
              </a:buClr>
              <a:buSzPts val="1800"/>
              <a:buFont typeface="Calibri"/>
              <a:buChar char="●"/>
            </a:pPr>
            <a:r>
              <a:rPr lang="en-US">
                <a:solidFill>
                  <a:srgbClr val="FF0000"/>
                </a:solidFill>
                <a:highlight>
                  <a:srgbClr val="FFFFFF"/>
                </a:highlight>
                <a:latin typeface="Calibri"/>
                <a:ea typeface="Calibri"/>
                <a:cs typeface="Calibri"/>
                <a:sym typeface="Calibri"/>
              </a:rPr>
              <a:t>Costs also tend to be high</a:t>
            </a:r>
            <a:r>
              <a:rPr lang="en-US">
                <a:solidFill>
                  <a:srgbClr val="202124"/>
                </a:solidFill>
                <a:highlight>
                  <a:srgbClr val="FFFFFF"/>
                </a:highlight>
                <a:latin typeface="Calibri"/>
                <a:ea typeface="Calibri"/>
                <a:cs typeface="Calibri"/>
                <a:sym typeface="Calibri"/>
              </a:rPr>
              <a:t> for </a:t>
            </a:r>
            <a:r>
              <a:rPr lang="en-US">
                <a:solidFill>
                  <a:srgbClr val="FF0000"/>
                </a:solidFill>
                <a:highlight>
                  <a:srgbClr val="FFFFFF"/>
                </a:highlight>
                <a:latin typeface="Calibri"/>
                <a:ea typeface="Calibri"/>
                <a:cs typeface="Calibri"/>
                <a:sym typeface="Calibri"/>
              </a:rPr>
              <a:t>storing media content. </a:t>
            </a:r>
            <a:endParaRPr>
              <a:solidFill>
                <a:srgbClr val="FF0000"/>
              </a:solidFill>
              <a:highlight>
                <a:srgbClr val="FFFFFF"/>
              </a:highlight>
              <a:latin typeface="Calibri"/>
              <a:ea typeface="Calibri"/>
              <a:cs typeface="Calibri"/>
              <a:sym typeface="Calibri"/>
            </a:endParaRPr>
          </a:p>
          <a:p>
            <a:pPr indent="-342900" lvl="0" marL="914400" rtl="0" algn="l">
              <a:lnSpc>
                <a:spcPct val="150000"/>
              </a:lnSpc>
              <a:spcBef>
                <a:spcPts val="0"/>
              </a:spcBef>
              <a:spcAft>
                <a:spcPts val="0"/>
              </a:spcAft>
              <a:buClr>
                <a:schemeClr val="dk1"/>
              </a:buClr>
              <a:buSzPts val="1800"/>
              <a:buFont typeface="Calibri"/>
              <a:buChar char="●"/>
            </a:pPr>
            <a:r>
              <a:rPr lang="en-US">
                <a:solidFill>
                  <a:srgbClr val="202124"/>
                </a:solidFill>
                <a:highlight>
                  <a:srgbClr val="FFFFFF"/>
                </a:highlight>
                <a:latin typeface="Calibri"/>
                <a:ea typeface="Calibri"/>
                <a:cs typeface="Calibri"/>
                <a:sym typeface="Calibri"/>
              </a:rPr>
              <a:t>Video surveillance is used in malls and other large public areas and has also been implemented in the streets of numerous communities. </a:t>
            </a:r>
            <a:endParaRPr>
              <a:solidFill>
                <a:srgbClr val="202124"/>
              </a:solidFill>
              <a:highlight>
                <a:srgbClr val="FFFFFF"/>
              </a:highlight>
              <a:latin typeface="Calibri"/>
              <a:ea typeface="Calibri"/>
              <a:cs typeface="Calibri"/>
              <a:sym typeface="Calibri"/>
            </a:endParaRPr>
          </a:p>
          <a:p>
            <a:pPr indent="-342900" lvl="0" marL="914400" rtl="0" algn="l">
              <a:lnSpc>
                <a:spcPct val="150000"/>
              </a:lnSpc>
              <a:spcBef>
                <a:spcPts val="0"/>
              </a:spcBef>
              <a:spcAft>
                <a:spcPts val="0"/>
              </a:spcAft>
              <a:buClr>
                <a:schemeClr val="dk1"/>
              </a:buClr>
              <a:buSzPts val="1800"/>
              <a:buChar char="●"/>
            </a:pPr>
            <a:r>
              <a:rPr lang="en-US">
                <a:solidFill>
                  <a:srgbClr val="FF0000"/>
                </a:solidFill>
                <a:highlight>
                  <a:srgbClr val="FFFFFF"/>
                </a:highlight>
                <a:latin typeface="Calibri"/>
                <a:ea typeface="Calibri"/>
                <a:cs typeface="Calibri"/>
                <a:sym typeface="Calibri"/>
              </a:rPr>
              <a:t>Fog nodes can detect anomalies in crowd patterns and automatically alert authorities</a:t>
            </a:r>
            <a:r>
              <a:rPr lang="en-US">
                <a:solidFill>
                  <a:srgbClr val="202124"/>
                </a:solidFill>
                <a:highlight>
                  <a:srgbClr val="FFFFFF"/>
                </a:highlight>
                <a:latin typeface="Calibri"/>
                <a:ea typeface="Calibri"/>
                <a:cs typeface="Calibri"/>
                <a:sym typeface="Calibri"/>
              </a:rPr>
              <a:t> if they notice violence in the footage.</a:t>
            </a:r>
            <a:r>
              <a:rPr lang="en-US">
                <a:solidFill>
                  <a:srgbClr val="0D0D0D"/>
                </a:solidFill>
                <a:highlight>
                  <a:srgbClr val="FFFFFF"/>
                </a:highlight>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67d4c02fbf_0_2"/>
          <p:cNvSpPr txBox="1"/>
          <p:nvPr/>
        </p:nvSpPr>
        <p:spPr>
          <a:xfrm>
            <a:off x="0" y="391475"/>
            <a:ext cx="8915400" cy="4476600"/>
          </a:xfrm>
          <a:prstGeom prst="rect">
            <a:avLst/>
          </a:prstGeom>
          <a:noFill/>
          <a:ln>
            <a:noFill/>
          </a:ln>
        </p:spPr>
        <p:txBody>
          <a:bodyPr anchorCtr="0" anchor="t" bIns="0" lIns="0" spcFirstLastPara="1" rIns="0" wrap="square" tIns="889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3.  Low or high reporting frequency:</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This classification is based on how often the object should report monitored parameters.</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p>
          <a:p>
            <a:pPr indent="-355600" lvl="0" marL="457200" marR="0" rtl="0" algn="l">
              <a:lnSpc>
                <a:spcPct val="100000"/>
              </a:lnSpc>
              <a:spcBef>
                <a:spcPts val="0"/>
              </a:spcBef>
              <a:spcAft>
                <a:spcPts val="0"/>
              </a:spcAft>
              <a:buSzPts val="2000"/>
              <a:buChar char="●"/>
            </a:pPr>
            <a:r>
              <a:rPr lang="en-US" sz="2000"/>
              <a:t> </a:t>
            </a:r>
            <a:r>
              <a:rPr b="0" i="0" lang="en-US" sz="2000" u="none" cap="none" strike="noStrike">
                <a:solidFill>
                  <a:srgbClr val="000000"/>
                </a:solidFill>
                <a:latin typeface="Arial"/>
                <a:ea typeface="Arial"/>
                <a:cs typeface="Arial"/>
                <a:sym typeface="Arial"/>
              </a:rPr>
              <a:t> E.g. A rust sensor may report values once a month.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 motion sensor may report acceleration several hundred times per second.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Higher frequencies drive higher energy consumption, which may create constraints on the possible power source (and therefore the object mobility and the transmission range).</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40b74915a6_0_56"/>
          <p:cNvSpPr txBox="1"/>
          <p:nvPr>
            <p:ph idx="1" type="body"/>
          </p:nvPr>
        </p:nvSpPr>
        <p:spPr>
          <a:xfrm>
            <a:off x="231875" y="426633"/>
            <a:ext cx="8520600" cy="5960700"/>
          </a:xfrm>
          <a:prstGeom prst="rect">
            <a:avLst/>
          </a:prstGeom>
          <a:noFill/>
          <a:ln>
            <a:noFill/>
          </a:ln>
        </p:spPr>
        <p:txBody>
          <a:bodyPr anchorCtr="0" anchor="t" bIns="91425" lIns="91425" spcFirstLastPara="1" rIns="91425" wrap="square" tIns="91425">
            <a:normAutofit fontScale="92500"/>
          </a:bodyPr>
          <a:lstStyle/>
          <a:p>
            <a:pPr indent="0" lvl="0" marL="457200" rtl="0" algn="l">
              <a:lnSpc>
                <a:spcPct val="150000"/>
              </a:lnSpc>
              <a:spcBef>
                <a:spcPts val="0"/>
              </a:spcBef>
              <a:spcAft>
                <a:spcPts val="0"/>
              </a:spcAft>
              <a:buClr>
                <a:schemeClr val="dk1"/>
              </a:buClr>
              <a:buSzPct val="55000"/>
              <a:buFont typeface="Arial"/>
              <a:buNone/>
            </a:pPr>
            <a:r>
              <a:rPr b="1" lang="en-US" sz="2000">
                <a:solidFill>
                  <a:srgbClr val="202124"/>
                </a:solidFill>
                <a:highlight>
                  <a:srgbClr val="FFFFFF"/>
                </a:highlight>
                <a:latin typeface="Calibri"/>
                <a:ea typeface="Calibri"/>
                <a:cs typeface="Calibri"/>
                <a:sym typeface="Calibri"/>
              </a:rPr>
              <a:t>4. Healthcare</a:t>
            </a:r>
            <a:r>
              <a:rPr lang="en-US" sz="2000">
                <a:solidFill>
                  <a:srgbClr val="0D0D0D"/>
                </a:solidFill>
                <a:highlight>
                  <a:srgbClr val="FFFFFF"/>
                </a:highlight>
                <a:latin typeface="Calibri"/>
                <a:ea typeface="Calibri"/>
                <a:cs typeface="Calibri"/>
                <a:sym typeface="Calibri"/>
              </a:rPr>
              <a:t> </a:t>
            </a:r>
            <a:endParaRPr sz="2000">
              <a:solidFill>
                <a:srgbClr val="0D0D0D"/>
              </a:solidFill>
              <a:highlight>
                <a:srgbClr val="FFFFFF"/>
              </a:highlight>
              <a:latin typeface="Calibri"/>
              <a:ea typeface="Calibri"/>
              <a:cs typeface="Calibri"/>
              <a:sym typeface="Calibri"/>
            </a:endParaRPr>
          </a:p>
          <a:p>
            <a:pPr indent="-334327" lvl="0" marL="457200" rtl="0" algn="l">
              <a:lnSpc>
                <a:spcPct val="150000"/>
              </a:lnSpc>
              <a:spcBef>
                <a:spcPts val="3000"/>
              </a:spcBef>
              <a:spcAft>
                <a:spcPts val="0"/>
              </a:spcAft>
              <a:buClr>
                <a:srgbClr val="202124"/>
              </a:buClr>
              <a:buSzPct val="75000"/>
              <a:buFont typeface="Calibri"/>
              <a:buChar char="●"/>
            </a:pPr>
            <a:r>
              <a:rPr lang="en-US">
                <a:solidFill>
                  <a:srgbClr val="202124"/>
                </a:solidFill>
                <a:highlight>
                  <a:srgbClr val="FFFFFF"/>
                </a:highlight>
                <a:latin typeface="Calibri"/>
                <a:ea typeface="Calibri"/>
                <a:cs typeface="Calibri"/>
                <a:sym typeface="Calibri"/>
              </a:rPr>
              <a:t>The healthcare industry is one of the most governed industries, with regulations such as HIPAA being mandatory for hospitals and healthcare providers. </a:t>
            </a:r>
            <a:endParaRPr>
              <a:solidFill>
                <a:srgbClr val="202124"/>
              </a:solidFill>
              <a:highlight>
                <a:srgbClr val="FFFFFF"/>
              </a:highlight>
              <a:latin typeface="Calibri"/>
              <a:ea typeface="Calibri"/>
              <a:cs typeface="Calibri"/>
              <a:sym typeface="Calibri"/>
            </a:endParaRPr>
          </a:p>
          <a:p>
            <a:pPr indent="-334327" lvl="0" marL="457200" marR="0" rtl="0" algn="l">
              <a:lnSpc>
                <a:spcPct val="150000"/>
              </a:lnSpc>
              <a:spcBef>
                <a:spcPts val="0"/>
              </a:spcBef>
              <a:spcAft>
                <a:spcPts val="0"/>
              </a:spcAft>
              <a:buClr>
                <a:srgbClr val="202124"/>
              </a:buClr>
              <a:buSzPct val="75000"/>
              <a:buFont typeface="Calibri"/>
              <a:buChar char="●"/>
            </a:pPr>
            <a:r>
              <a:rPr lang="en-US">
                <a:solidFill>
                  <a:srgbClr val="202124"/>
                </a:solidFill>
                <a:highlight>
                  <a:srgbClr val="FFFFFF"/>
                </a:highlight>
                <a:latin typeface="Calibri"/>
                <a:ea typeface="Calibri"/>
                <a:cs typeface="Calibri"/>
                <a:sym typeface="Calibri"/>
              </a:rPr>
              <a:t>This sector is always looking to innovate and </a:t>
            </a:r>
            <a:r>
              <a:rPr b="1" lang="en-US">
                <a:solidFill>
                  <a:srgbClr val="FF0000"/>
                </a:solidFill>
                <a:highlight>
                  <a:srgbClr val="FFFFFF"/>
                </a:highlight>
                <a:latin typeface="Calibri"/>
                <a:ea typeface="Calibri"/>
                <a:cs typeface="Calibri"/>
                <a:sym typeface="Calibri"/>
              </a:rPr>
              <a:t>address emergencies in real-time, such as a drop in vitals.</a:t>
            </a:r>
            <a:r>
              <a:rPr lang="en-US">
                <a:solidFill>
                  <a:srgbClr val="FF0000"/>
                </a:solidFill>
                <a:highlight>
                  <a:srgbClr val="FFFFFF"/>
                </a:highlight>
                <a:latin typeface="Calibri"/>
                <a:ea typeface="Calibri"/>
                <a:cs typeface="Calibri"/>
                <a:sym typeface="Calibri"/>
              </a:rPr>
              <a:t> </a:t>
            </a:r>
            <a:endParaRPr>
              <a:solidFill>
                <a:srgbClr val="FF0000"/>
              </a:solidFill>
              <a:highlight>
                <a:srgbClr val="FFFFFF"/>
              </a:highlight>
              <a:latin typeface="Calibri"/>
              <a:ea typeface="Calibri"/>
              <a:cs typeface="Calibri"/>
              <a:sym typeface="Calibri"/>
            </a:endParaRPr>
          </a:p>
          <a:p>
            <a:pPr indent="-334327" lvl="0" marL="457200" marR="0" rtl="0" algn="l">
              <a:lnSpc>
                <a:spcPct val="150000"/>
              </a:lnSpc>
              <a:spcBef>
                <a:spcPts val="0"/>
              </a:spcBef>
              <a:spcAft>
                <a:spcPts val="0"/>
              </a:spcAft>
              <a:buClr>
                <a:srgbClr val="202124"/>
              </a:buClr>
              <a:buSzPct val="75000"/>
              <a:buFont typeface="Calibri"/>
              <a:buChar char="●"/>
            </a:pPr>
            <a:r>
              <a:rPr lang="en-US">
                <a:solidFill>
                  <a:srgbClr val="202124"/>
                </a:solidFill>
                <a:highlight>
                  <a:srgbClr val="FFFFFF"/>
                </a:highlight>
                <a:latin typeface="Calibri"/>
                <a:ea typeface="Calibri"/>
                <a:cs typeface="Calibri"/>
                <a:sym typeface="Calibri"/>
              </a:rPr>
              <a:t>One way of doing it is </a:t>
            </a:r>
            <a:r>
              <a:rPr b="1" lang="en-US">
                <a:solidFill>
                  <a:srgbClr val="202124"/>
                </a:solidFill>
                <a:highlight>
                  <a:srgbClr val="FFFFFF"/>
                </a:highlight>
                <a:latin typeface="Calibri"/>
                <a:ea typeface="Calibri"/>
                <a:cs typeface="Calibri"/>
                <a:sym typeface="Calibri"/>
              </a:rPr>
              <a:t>using data from wearables, blood glucose monitors, and other health apps to look for signs of bodily distress</a:t>
            </a:r>
            <a:r>
              <a:rPr lang="en-US">
                <a:solidFill>
                  <a:srgbClr val="202124"/>
                </a:solidFill>
                <a:highlight>
                  <a:srgbClr val="FFFFFF"/>
                </a:highlight>
                <a:latin typeface="Calibri"/>
                <a:ea typeface="Calibri"/>
                <a:cs typeface="Calibri"/>
                <a:sym typeface="Calibri"/>
              </a:rPr>
              <a:t>. </a:t>
            </a:r>
            <a:endParaRPr>
              <a:solidFill>
                <a:srgbClr val="202124"/>
              </a:solidFill>
              <a:highlight>
                <a:srgbClr val="FFFFFF"/>
              </a:highlight>
              <a:latin typeface="Calibri"/>
              <a:ea typeface="Calibri"/>
              <a:cs typeface="Calibri"/>
              <a:sym typeface="Calibri"/>
            </a:endParaRPr>
          </a:p>
          <a:p>
            <a:pPr indent="-334327" lvl="0" marL="457200" marR="0" rtl="0" algn="l">
              <a:lnSpc>
                <a:spcPct val="150000"/>
              </a:lnSpc>
              <a:spcBef>
                <a:spcPts val="0"/>
              </a:spcBef>
              <a:spcAft>
                <a:spcPts val="0"/>
              </a:spcAft>
              <a:buClr>
                <a:srgbClr val="202124"/>
              </a:buClr>
              <a:buSzPct val="75000"/>
              <a:buFont typeface="Calibri"/>
              <a:buChar char="●"/>
            </a:pPr>
            <a:r>
              <a:rPr lang="en-US">
                <a:solidFill>
                  <a:srgbClr val="202124"/>
                </a:solidFill>
                <a:highlight>
                  <a:srgbClr val="FFFFFF"/>
                </a:highlight>
                <a:latin typeface="Calibri"/>
                <a:ea typeface="Calibri"/>
                <a:cs typeface="Calibri"/>
                <a:sym typeface="Calibri"/>
              </a:rPr>
              <a:t>This data should </a:t>
            </a:r>
            <a:r>
              <a:rPr b="1" lang="en-US">
                <a:solidFill>
                  <a:srgbClr val="FF0000"/>
                </a:solidFill>
                <a:highlight>
                  <a:srgbClr val="FFFFFF"/>
                </a:highlight>
                <a:latin typeface="Calibri"/>
                <a:ea typeface="Calibri"/>
                <a:cs typeface="Calibri"/>
                <a:sym typeface="Calibri"/>
              </a:rPr>
              <a:t>not face any latency issues as even a few seconds of delay can make a huge difference in a critical situation</a:t>
            </a:r>
            <a:r>
              <a:rPr lang="en-US">
                <a:solidFill>
                  <a:srgbClr val="FF0000"/>
                </a:solidFill>
                <a:highlight>
                  <a:srgbClr val="FFFFFF"/>
                </a:highlight>
                <a:latin typeface="Calibri"/>
                <a:ea typeface="Calibri"/>
                <a:cs typeface="Calibri"/>
                <a:sym typeface="Calibri"/>
              </a:rPr>
              <a:t>,</a:t>
            </a:r>
            <a:r>
              <a:rPr lang="en-US">
                <a:solidFill>
                  <a:srgbClr val="202124"/>
                </a:solidFill>
                <a:highlight>
                  <a:srgbClr val="FFFFFF"/>
                </a:highlight>
                <a:latin typeface="Calibri"/>
                <a:ea typeface="Calibri"/>
                <a:cs typeface="Calibri"/>
                <a:sym typeface="Calibri"/>
              </a:rPr>
              <a:t> such as a stroke.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40b74915a6_0_6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lang="en-US">
                <a:solidFill>
                  <a:srgbClr val="202124"/>
                </a:solidFill>
                <a:highlight>
                  <a:srgbClr val="FFFFFF"/>
                </a:highlight>
                <a:latin typeface="Calibri"/>
                <a:ea typeface="Calibri"/>
                <a:cs typeface="Calibri"/>
                <a:sym typeface="Calibri"/>
              </a:rPr>
              <a:t>5. Others</a:t>
            </a:r>
            <a:r>
              <a:rPr lang="en-US">
                <a:solidFill>
                  <a:srgbClr val="0D0D0D"/>
                </a:solidFill>
                <a:highlight>
                  <a:srgbClr val="FFFFFF"/>
                </a:highlight>
                <a:latin typeface="Calibri"/>
                <a:ea typeface="Calibri"/>
                <a:cs typeface="Calibri"/>
                <a:sym typeface="Calibri"/>
              </a:rPr>
              <a:t> </a:t>
            </a:r>
            <a:r>
              <a:rPr lang="en-US">
                <a:solidFill>
                  <a:srgbClr val="202124"/>
                </a:solidFill>
                <a:highlight>
                  <a:srgbClr val="FFFFFF"/>
                </a:highlight>
                <a:latin typeface="Calibri"/>
                <a:ea typeface="Calibri"/>
                <a:cs typeface="Calibri"/>
                <a:sym typeface="Calibri"/>
              </a:rPr>
              <a:t>Other industries that use fog computing include </a:t>
            </a:r>
            <a:r>
              <a:rPr b="1" lang="en-US">
                <a:solidFill>
                  <a:srgbClr val="FF0000"/>
                </a:solidFill>
                <a:highlight>
                  <a:srgbClr val="FFFFFF"/>
                </a:highlight>
                <a:latin typeface="Calibri"/>
                <a:ea typeface="Calibri"/>
                <a:cs typeface="Calibri"/>
                <a:sym typeface="Calibri"/>
              </a:rPr>
              <a:t>retail, oil &amp; gas, government &amp; military, and hospitality.</a:t>
            </a:r>
            <a:r>
              <a:rPr lang="en-US">
                <a:solidFill>
                  <a:srgbClr val="FF0000"/>
                </a:solidFill>
                <a:highlight>
                  <a:srgbClr val="FFFFFF"/>
                </a:highlight>
                <a:latin typeface="Calibri"/>
                <a:ea typeface="Calibri"/>
                <a:cs typeface="Calibri"/>
                <a:sym typeface="Calibri"/>
              </a:rPr>
              <a:t> </a:t>
            </a:r>
            <a:r>
              <a:rPr lang="en-US">
                <a:solidFill>
                  <a:srgbClr val="202124"/>
                </a:solidFill>
                <a:highlight>
                  <a:srgbClr val="FFFFFF"/>
                </a:highlight>
                <a:latin typeface="Calibri"/>
                <a:ea typeface="Calibri"/>
                <a:cs typeface="Calibri"/>
                <a:sym typeface="Calibri"/>
              </a:rPr>
              <a:t>Personal assistants such as</a:t>
            </a:r>
            <a:r>
              <a:rPr b="1" lang="en-US">
                <a:solidFill>
                  <a:srgbClr val="202124"/>
                </a:solidFill>
                <a:highlight>
                  <a:srgbClr val="FFFFFF"/>
                </a:highlight>
                <a:latin typeface="Calibri"/>
                <a:ea typeface="Calibri"/>
                <a:cs typeface="Calibri"/>
                <a:sym typeface="Calibri"/>
              </a:rPr>
              <a:t> Siri and Alexa are available across devices and are compatible with most, such as smartwatches</a:t>
            </a:r>
            <a:r>
              <a:rPr lang="en-US">
                <a:solidFill>
                  <a:srgbClr val="202124"/>
                </a:solidFill>
                <a:highlight>
                  <a:srgbClr val="FFFFFF"/>
                </a:highlight>
                <a:latin typeface="Calibri"/>
                <a:ea typeface="Calibri"/>
                <a:cs typeface="Calibri"/>
                <a:sym typeface="Calibri"/>
              </a:rPr>
              <a:t>. </a:t>
            </a:r>
            <a:endParaRPr>
              <a:solidFill>
                <a:srgbClr val="202124"/>
              </a:solidFill>
              <a:highlight>
                <a:srgbClr val="FFFFFF"/>
              </a:highlight>
              <a:latin typeface="Calibri"/>
              <a:ea typeface="Calibri"/>
              <a:cs typeface="Calibri"/>
              <a:sym typeface="Calibri"/>
            </a:endParaRPr>
          </a:p>
          <a:p>
            <a:pPr indent="0" lvl="0" marL="457200" rtl="0" algn="l">
              <a:lnSpc>
                <a:spcPct val="150000"/>
              </a:lnSpc>
              <a:spcBef>
                <a:spcPts val="3000"/>
              </a:spcBef>
              <a:spcAft>
                <a:spcPts val="3000"/>
              </a:spcAft>
              <a:buClr>
                <a:schemeClr val="dk1"/>
              </a:buClr>
              <a:buSzPts val="1100"/>
              <a:buFont typeface="Arial"/>
              <a:buNone/>
            </a:pPr>
            <a:r>
              <a:rPr lang="en-US">
                <a:solidFill>
                  <a:srgbClr val="202124"/>
                </a:solidFill>
                <a:highlight>
                  <a:srgbClr val="FFFFFF"/>
                </a:highlight>
                <a:latin typeface="Calibri"/>
                <a:ea typeface="Calibri"/>
                <a:cs typeface="Calibri"/>
                <a:sym typeface="Calibri"/>
              </a:rPr>
              <a:t>This flexibility and presence mean that we can count on </a:t>
            </a:r>
            <a:r>
              <a:rPr b="1" lang="en-US">
                <a:solidFill>
                  <a:srgbClr val="FF0000"/>
                </a:solidFill>
                <a:highlight>
                  <a:srgbClr val="FFFFFF"/>
                </a:highlight>
                <a:latin typeface="Calibri"/>
                <a:ea typeface="Calibri"/>
                <a:cs typeface="Calibri"/>
                <a:sym typeface="Calibri"/>
              </a:rPr>
              <a:t>fog computing to become a crucial part of various industry verticals.</a:t>
            </a:r>
            <a:r>
              <a:rPr lang="en-US">
                <a:solidFill>
                  <a:srgbClr val="202124"/>
                </a:solidFill>
                <a:highlight>
                  <a:srgbClr val="FFFFFF"/>
                </a:highlight>
                <a:latin typeface="Calibri"/>
                <a:ea typeface="Calibri"/>
                <a:cs typeface="Calibri"/>
                <a:sym typeface="Calibri"/>
              </a:rPr>
              <a:t> Any enterprise that offers real-time solutions will need to incorporate fog computing into its existing </a:t>
            </a:r>
            <a:r>
              <a:rPr lang="en-US" u="sng">
                <a:solidFill>
                  <a:srgbClr val="1155CC"/>
                </a:solidFill>
                <a:highlight>
                  <a:srgbClr val="FFFFFF"/>
                </a:highlight>
                <a:latin typeface="Calibri"/>
                <a:ea typeface="Calibri"/>
                <a:cs typeface="Calibri"/>
                <a:sym typeface="Calibri"/>
                <a:hlinkClick r:id="rId3">
                  <a:extLst>
                    <a:ext uri="{A12FA001-AC4F-418D-AE19-62706E023703}">
                      <ahyp:hlinkClr val="tx"/>
                    </a:ext>
                  </a:extLst>
                </a:hlinkClick>
              </a:rPr>
              <a:t>cloud infrastructure</a:t>
            </a:r>
            <a:r>
              <a:rPr lang="en-US">
                <a:solidFill>
                  <a:srgbClr val="202124"/>
                </a:solidFill>
                <a:highlight>
                  <a:srgbClr val="FFFFFF"/>
                </a:highlight>
                <a:latin typeface="Calibri"/>
                <a:ea typeface="Calibri"/>
                <a:cs typeface="Calibri"/>
                <a:sym typeface="Calibri"/>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40b74915a6_0_6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Cloud Computing</a:t>
            </a:r>
            <a:endParaRPr/>
          </a:p>
        </p:txBody>
      </p:sp>
      <p:sp>
        <p:nvSpPr>
          <p:cNvPr id="452" name="Google Shape;452;g240b74915a6_0_6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US">
                <a:solidFill>
                  <a:srgbClr val="202124"/>
                </a:solidFill>
                <a:highlight>
                  <a:srgbClr val="FFFFFF"/>
                </a:highlight>
                <a:latin typeface="Calibri"/>
                <a:ea typeface="Calibri"/>
                <a:cs typeface="Calibri"/>
                <a:sym typeface="Calibri"/>
              </a:rPr>
              <a:t>Cloud computing is </a:t>
            </a:r>
            <a:endParaRPr>
              <a:solidFill>
                <a:srgbClr val="202124"/>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US">
                <a:solidFill>
                  <a:srgbClr val="FF0000"/>
                </a:solidFill>
                <a:highlight>
                  <a:srgbClr val="FFFFFF"/>
                </a:highlight>
                <a:latin typeface="Calibri"/>
                <a:ea typeface="Calibri"/>
                <a:cs typeface="Calibri"/>
                <a:sym typeface="Calibri"/>
              </a:rPr>
              <a:t>mainly to store, process and analyze massive volumes of data for deeper insights using powerful data analytics </a:t>
            </a:r>
            <a:r>
              <a:rPr lang="en-US">
                <a:solidFill>
                  <a:srgbClr val="202124"/>
                </a:solidFill>
                <a:highlight>
                  <a:srgbClr val="FFFFFF"/>
                </a:highlight>
                <a:latin typeface="Calibri"/>
                <a:ea typeface="Calibri"/>
                <a:cs typeface="Calibri"/>
                <a:sym typeface="Calibri"/>
              </a:rPr>
              <a:t>enginesand ML mechanisms which edge computing never be able to support </a:t>
            </a:r>
            <a:endParaRPr>
              <a:solidFill>
                <a:srgbClr val="202124"/>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rgbClr val="202124"/>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a:solidFill>
                  <a:srgbClr val="202124"/>
                </a:solidFill>
                <a:highlight>
                  <a:srgbClr val="FFFFFF"/>
                </a:highlight>
                <a:latin typeface="Calibri"/>
                <a:ea typeface="Calibri"/>
                <a:cs typeface="Calibri"/>
                <a:sym typeface="Calibri"/>
              </a:rPr>
              <a:t>It contributes to </a:t>
            </a:r>
            <a:endParaRPr>
              <a:solidFill>
                <a:srgbClr val="202124"/>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FF0000"/>
              </a:buClr>
              <a:buSzPts val="1800"/>
              <a:buFont typeface="Calibri"/>
              <a:buChar char="●"/>
            </a:pPr>
            <a:r>
              <a:rPr lang="en-US">
                <a:solidFill>
                  <a:srgbClr val="FF0000"/>
                </a:solidFill>
                <a:highlight>
                  <a:srgbClr val="FFFFFF"/>
                </a:highlight>
                <a:latin typeface="Calibri"/>
                <a:ea typeface="Calibri"/>
                <a:cs typeface="Calibri"/>
                <a:sym typeface="Calibri"/>
              </a:rPr>
              <a:t>reduce the downtime and energy consumption</a:t>
            </a:r>
            <a:endParaRPr>
              <a:solidFill>
                <a:srgbClr val="FF0000"/>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FF0000"/>
              </a:buClr>
              <a:buSzPts val="1800"/>
              <a:buFont typeface="Calibri"/>
              <a:buChar char="●"/>
            </a:pPr>
            <a:r>
              <a:rPr lang="en-US">
                <a:solidFill>
                  <a:srgbClr val="FF0000"/>
                </a:solidFill>
                <a:highlight>
                  <a:srgbClr val="FFFFFF"/>
                </a:highlight>
                <a:latin typeface="Calibri"/>
                <a:ea typeface="Calibri"/>
                <a:cs typeface="Calibri"/>
                <a:sym typeface="Calibri"/>
              </a:rPr>
              <a:t>Increase the production rate </a:t>
            </a:r>
            <a:endParaRPr>
              <a:solidFill>
                <a:srgbClr val="FF0000"/>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FF0000"/>
              </a:buClr>
              <a:buSzPts val="1800"/>
              <a:buFont typeface="Calibri"/>
              <a:buChar char="●"/>
            </a:pPr>
            <a:r>
              <a:rPr lang="en-US">
                <a:solidFill>
                  <a:srgbClr val="FF0000"/>
                </a:solidFill>
                <a:highlight>
                  <a:srgbClr val="FFFFFF"/>
                </a:highlight>
                <a:latin typeface="Calibri"/>
                <a:ea typeface="Calibri"/>
                <a:cs typeface="Calibri"/>
                <a:sym typeface="Calibri"/>
              </a:rPr>
              <a:t>Optimization</a:t>
            </a:r>
            <a:endParaRPr>
              <a:solidFill>
                <a:srgbClr val="FF0000"/>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FF0000"/>
              </a:buClr>
              <a:buSzPts val="1800"/>
              <a:buFont typeface="Calibri"/>
              <a:buChar char="●"/>
            </a:pPr>
            <a:r>
              <a:rPr lang="en-US">
                <a:solidFill>
                  <a:srgbClr val="FF0000"/>
                </a:solidFill>
                <a:highlight>
                  <a:srgbClr val="FFFFFF"/>
                </a:highlight>
                <a:latin typeface="Calibri"/>
                <a:ea typeface="Calibri"/>
                <a:cs typeface="Calibri"/>
                <a:sym typeface="Calibri"/>
              </a:rPr>
              <a:t>Capacity planning etc</a:t>
            </a:r>
            <a:endParaRPr>
              <a:solidFill>
                <a:srgbClr val="FF0000"/>
              </a:solidFill>
              <a:highlight>
                <a:srgbClr val="FFFFFF"/>
              </a:highlight>
              <a:latin typeface="Calibri"/>
              <a:ea typeface="Calibri"/>
              <a:cs typeface="Calibri"/>
              <a:sym typeface="Calibri"/>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g240b74915a6_0_69"/>
          <p:cNvPicPr preferRelativeResize="0"/>
          <p:nvPr/>
        </p:nvPicPr>
        <p:blipFill rotWithShape="1">
          <a:blip r:embed="rId3">
            <a:alphaModFix/>
          </a:blip>
          <a:srcRect b="0" l="0" r="0" t="0"/>
          <a:stretch/>
        </p:blipFill>
        <p:spPr>
          <a:xfrm>
            <a:off x="686225" y="126467"/>
            <a:ext cx="7513849" cy="49808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g240b74915a6_0_73"/>
          <p:cNvPicPr preferRelativeResize="0"/>
          <p:nvPr/>
        </p:nvPicPr>
        <p:blipFill rotWithShape="1">
          <a:blip r:embed="rId3">
            <a:alphaModFix/>
          </a:blip>
          <a:srcRect b="0" l="0" r="0" t="0"/>
          <a:stretch/>
        </p:blipFill>
        <p:spPr>
          <a:xfrm>
            <a:off x="339460" y="162033"/>
            <a:ext cx="2824241" cy="6695958"/>
          </a:xfrm>
          <a:prstGeom prst="rect">
            <a:avLst/>
          </a:prstGeom>
          <a:noFill/>
          <a:ln>
            <a:noFill/>
          </a:ln>
        </p:spPr>
      </p:pic>
      <p:pic>
        <p:nvPicPr>
          <p:cNvPr id="463" name="Google Shape;463;g240b74915a6_0_73"/>
          <p:cNvPicPr preferRelativeResize="0"/>
          <p:nvPr/>
        </p:nvPicPr>
        <p:blipFill rotWithShape="1">
          <a:blip r:embed="rId4">
            <a:alphaModFix/>
          </a:blip>
          <a:srcRect b="0" l="0" r="0" t="0"/>
          <a:stretch/>
        </p:blipFill>
        <p:spPr>
          <a:xfrm>
            <a:off x="5869897" y="82400"/>
            <a:ext cx="3025877" cy="6695958"/>
          </a:xfrm>
          <a:prstGeom prst="rect">
            <a:avLst/>
          </a:prstGeom>
          <a:noFill/>
          <a:ln>
            <a:noFill/>
          </a:ln>
        </p:spPr>
      </p:pic>
      <p:pic>
        <p:nvPicPr>
          <p:cNvPr id="464" name="Google Shape;464;g240b74915a6_0_73"/>
          <p:cNvPicPr preferRelativeResize="0"/>
          <p:nvPr/>
        </p:nvPicPr>
        <p:blipFill rotWithShape="1">
          <a:blip r:embed="rId5">
            <a:alphaModFix/>
          </a:blip>
          <a:srcRect b="0" l="0" r="0" t="0"/>
          <a:stretch/>
        </p:blipFill>
        <p:spPr>
          <a:xfrm>
            <a:off x="3348038" y="1287384"/>
            <a:ext cx="2447925" cy="2619375"/>
          </a:xfrm>
          <a:prstGeom prst="rect">
            <a:avLst/>
          </a:prstGeom>
          <a:noFill/>
          <a:ln>
            <a:noFill/>
          </a:ln>
        </p:spPr>
      </p:pic>
      <p:sp>
        <p:nvSpPr>
          <p:cNvPr id="465" name="Google Shape;465;g240b74915a6_0_73"/>
          <p:cNvSpPr txBox="1"/>
          <p:nvPr/>
        </p:nvSpPr>
        <p:spPr>
          <a:xfrm>
            <a:off x="3713000" y="487467"/>
            <a:ext cx="152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MyBMC App</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40b74915a6_0_80"/>
          <p:cNvSpPr txBox="1"/>
          <p:nvPr>
            <p:ph type="title"/>
          </p:nvPr>
        </p:nvSpPr>
        <p:spPr>
          <a:xfrm>
            <a:off x="380150" y="3196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US"/>
              <a:t>Applications</a:t>
            </a:r>
            <a:endParaRPr/>
          </a:p>
        </p:txBody>
      </p:sp>
      <p:sp>
        <p:nvSpPr>
          <p:cNvPr id="471" name="Google Shape;471;g240b74915a6_0_80"/>
          <p:cNvSpPr txBox="1"/>
          <p:nvPr>
            <p:ph idx="1" type="body"/>
          </p:nvPr>
        </p:nvSpPr>
        <p:spPr>
          <a:xfrm>
            <a:off x="311700" y="1202167"/>
            <a:ext cx="8520600" cy="52155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Clr>
                <a:schemeClr val="dk1"/>
              </a:buClr>
              <a:buSzPct val="75000"/>
              <a:buChar char="●"/>
            </a:pPr>
            <a:r>
              <a:rPr lang="en-US">
                <a:solidFill>
                  <a:schemeClr val="dk1"/>
                </a:solidFill>
              </a:rPr>
              <a:t>Connected Roadways</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Connected factories</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Smart connected buildings</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Smart creatures </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Population monitoring </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Railway surveillance system</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Railway track monitoring system</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Train monitoring and reporting system</a:t>
            </a:r>
            <a:endParaRPr>
              <a:solidFill>
                <a:schemeClr val="dk1"/>
              </a:solidFill>
            </a:endParaRPr>
          </a:p>
          <a:p>
            <a:pPr indent="0" lvl="0" marL="0" rtl="0" algn="l">
              <a:lnSpc>
                <a:spcPct val="115000"/>
              </a:lnSpc>
              <a:spcBef>
                <a:spcPts val="1200"/>
              </a:spcBef>
              <a:spcAft>
                <a:spcPts val="0"/>
              </a:spcAft>
              <a:buSzPct val="88235"/>
              <a:buNone/>
            </a:pPr>
            <a:r>
              <a:rPr lang="en-US">
                <a:solidFill>
                  <a:schemeClr val="dk1"/>
                </a:solidFill>
              </a:rPr>
              <a:t>Every group will </a:t>
            </a:r>
            <a:endParaRPr>
              <a:solidFill>
                <a:schemeClr val="dk1"/>
              </a:solidFill>
            </a:endParaRPr>
          </a:p>
          <a:p>
            <a:pPr indent="-325755" lvl="0" marL="457200" rtl="0" algn="l">
              <a:lnSpc>
                <a:spcPct val="115000"/>
              </a:lnSpc>
              <a:spcBef>
                <a:spcPts val="1200"/>
              </a:spcBef>
              <a:spcAft>
                <a:spcPts val="0"/>
              </a:spcAft>
              <a:buClr>
                <a:schemeClr val="dk1"/>
              </a:buClr>
              <a:buSzPct val="75000"/>
              <a:buChar char="●"/>
            </a:pPr>
            <a:r>
              <a:rPr lang="en-US">
                <a:solidFill>
                  <a:schemeClr val="dk1"/>
                </a:solidFill>
              </a:rPr>
              <a:t>Select one example </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Identify the layer specific actions/responses/activities (for each layer - edge - fog - cloud)</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Identify the sensors/actuators required</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Identify the best suited protocols </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Select the architecture</a:t>
            </a:r>
            <a:endParaRPr>
              <a:solidFill>
                <a:schemeClr val="dk1"/>
              </a:solidFill>
            </a:endParaRPr>
          </a:p>
          <a:p>
            <a:pPr indent="-325755" lvl="0" marL="457200" rtl="0" algn="l">
              <a:lnSpc>
                <a:spcPct val="115000"/>
              </a:lnSpc>
              <a:spcBef>
                <a:spcPts val="0"/>
              </a:spcBef>
              <a:spcAft>
                <a:spcPts val="0"/>
              </a:spcAft>
              <a:buClr>
                <a:schemeClr val="dk1"/>
              </a:buClr>
              <a:buSzPct val="75000"/>
              <a:buChar char="●"/>
            </a:pPr>
            <a:r>
              <a:rPr lang="en-US">
                <a:solidFill>
                  <a:schemeClr val="dk1"/>
                </a:solidFill>
              </a:rPr>
              <a:t>Identify the information needed to be sent at the higher level  </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5" name="Shape 475"/>
        <p:cNvGrpSpPr/>
        <p:nvPr/>
      </p:nvGrpSpPr>
      <p:grpSpPr>
        <a:xfrm>
          <a:off x="0" y="0"/>
          <a:ext cx="0" cy="0"/>
          <a:chOff x="0" y="0"/>
          <a:chExt cx="0" cy="0"/>
        </a:xfrm>
      </p:grpSpPr>
      <p:sp>
        <p:nvSpPr>
          <p:cNvPr id="476" name="Google Shape;476;p93"/>
          <p:cNvSpPr txBox="1"/>
          <p:nvPr>
            <p:ph idx="4294967295" type="title"/>
          </p:nvPr>
        </p:nvSpPr>
        <p:spPr>
          <a:xfrm>
            <a:off x="187553" y="-355092"/>
            <a:ext cx="7657871" cy="858520"/>
          </a:xfrm>
          <a:prstGeom prst="rect">
            <a:avLst/>
          </a:prstGeom>
          <a:noFill/>
          <a:ln>
            <a:noFill/>
          </a:ln>
        </p:spPr>
        <p:txBody>
          <a:bodyPr anchorCtr="0" anchor="t" bIns="0" lIns="0" spcFirstLastPara="1" rIns="0" wrap="square" tIns="443675">
            <a:spAutoFit/>
          </a:bodyPr>
          <a:lstStyle/>
          <a:p>
            <a:pPr indent="0" lvl="0" marL="436880" marR="0" rtl="0" algn="l">
              <a:lnSpc>
                <a:spcPct val="100000"/>
              </a:lnSpc>
              <a:spcBef>
                <a:spcPts val="0"/>
              </a:spcBef>
              <a:spcAft>
                <a:spcPts val="0"/>
              </a:spcAft>
              <a:buClr>
                <a:srgbClr val="000000"/>
              </a:buClr>
              <a:buSzPts val="2700"/>
              <a:buFont typeface="Arial"/>
              <a:buNone/>
            </a:pPr>
            <a:r>
              <a:rPr b="0" i="0" lang="en-US" sz="2700" u="none" cap="small" strike="noStrike">
                <a:solidFill>
                  <a:srgbClr val="000000"/>
                </a:solidFill>
                <a:latin typeface="Arial"/>
                <a:ea typeface="Arial"/>
                <a:cs typeface="Arial"/>
                <a:sym typeface="Arial"/>
              </a:rPr>
              <a:t>Edge Computing (95)</a:t>
            </a:r>
            <a:endParaRPr b="0" i="0" sz="2700" u="none" cap="none" strike="noStrike">
              <a:solidFill>
                <a:srgbClr val="000000"/>
              </a:solidFill>
              <a:latin typeface="Arial"/>
              <a:ea typeface="Arial"/>
              <a:cs typeface="Arial"/>
              <a:sym typeface="Arial"/>
            </a:endParaRPr>
          </a:p>
        </p:txBody>
      </p:sp>
      <p:sp>
        <p:nvSpPr>
          <p:cNvPr id="477" name="Google Shape;477;p93"/>
          <p:cNvSpPr txBox="1"/>
          <p:nvPr/>
        </p:nvSpPr>
        <p:spPr>
          <a:xfrm>
            <a:off x="187325" y="593725"/>
            <a:ext cx="8651240" cy="5922010"/>
          </a:xfrm>
          <a:prstGeom prst="rect">
            <a:avLst/>
          </a:prstGeom>
          <a:noFill/>
          <a:ln>
            <a:noFill/>
          </a:ln>
        </p:spPr>
        <p:txBody>
          <a:bodyPr anchorCtr="0" anchor="t" bIns="0" lIns="0" spcFirstLastPara="1" rIns="0" wrap="square" tIns="12700">
            <a:spAutoFit/>
          </a:bodyPr>
          <a:lstStyle/>
          <a:p>
            <a:pPr indent="-342900" lvl="0" marL="629285" marR="635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Fog computing solutions are being adopted by many industries, and efforts to develop distributed applications and analytics tools are being introduced at an accelerating pace. </a:t>
            </a:r>
            <a:endParaRPr b="0" i="0" sz="2400" u="none" cap="none" strike="noStrike">
              <a:solidFill>
                <a:srgbClr val="000000"/>
              </a:solidFill>
              <a:latin typeface="Arial"/>
              <a:ea typeface="Arial"/>
              <a:cs typeface="Arial"/>
              <a:sym typeface="Arial"/>
            </a:endParaRPr>
          </a:p>
          <a:p>
            <a:pPr indent="-342900" lvl="0" marL="629285" marR="635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 natural place for a fog node is in the network device</a:t>
            </a:r>
            <a:endParaRPr b="0" i="0" sz="2400" u="none" cap="none" strike="noStrike">
              <a:solidFill>
                <a:srgbClr val="000000"/>
              </a:solidFill>
              <a:latin typeface="Arial"/>
              <a:ea typeface="Arial"/>
              <a:cs typeface="Arial"/>
              <a:sym typeface="Arial"/>
            </a:endParaRPr>
          </a:p>
          <a:p>
            <a:pPr indent="0" lvl="0" marL="286385" marR="635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that sits closest to the IoT endpoints, and these nodes are typically spread throughout an IoT network. </a:t>
            </a:r>
            <a:endParaRPr b="0" i="0" sz="2400" u="none" cap="none" strike="noStrike">
              <a:solidFill>
                <a:srgbClr val="000000"/>
              </a:solidFill>
              <a:latin typeface="Arial"/>
              <a:ea typeface="Arial"/>
              <a:cs typeface="Arial"/>
              <a:sym typeface="Arial"/>
            </a:endParaRPr>
          </a:p>
          <a:p>
            <a:pPr indent="-342900" lvl="0" marL="629285" marR="635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However, in recent years, the concept of IoT computing has been pushed even further to the edge, and in some cases it now resides directly in the sensors and IoT devices.</a:t>
            </a:r>
            <a:endParaRPr b="0" i="0" sz="2400" u="none" cap="none" strike="noStrike">
              <a:solidFill>
                <a:srgbClr val="000000"/>
              </a:solidFill>
              <a:latin typeface="Arial"/>
              <a:ea typeface="Arial"/>
              <a:cs typeface="Arial"/>
              <a:sym typeface="Arial"/>
            </a:endParaRPr>
          </a:p>
          <a:p>
            <a:pPr indent="-342900" lvl="0" marL="629285" marR="635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Note: </a:t>
            </a:r>
            <a:endParaRPr b="0" i="0" sz="2400" u="none" cap="none" strike="noStrike">
              <a:solidFill>
                <a:srgbClr val="000000"/>
              </a:solidFill>
              <a:latin typeface="Arial"/>
              <a:ea typeface="Arial"/>
              <a:cs typeface="Arial"/>
              <a:sym typeface="Arial"/>
            </a:endParaRPr>
          </a:p>
          <a:p>
            <a:pPr indent="0" lvl="0" marL="286385" marR="635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Edge computing is also sometimes called “mist” computing. If clouds exist in the sky, and fog sits near the ground, then mist is what actually sits on the ground. Thus, the concept of mist is to extend fog to the furthest point possible, right into the IoT endpoint device itself.</a:t>
            </a:r>
            <a:endParaRPr b="0" i="0" sz="2400" u="none" cap="none" strike="noStrike">
              <a:solidFill>
                <a:srgbClr val="000000"/>
              </a:solidFill>
              <a:latin typeface="Arial"/>
              <a:ea typeface="Arial"/>
              <a:cs typeface="Arial"/>
              <a:sym typeface="Arial"/>
            </a:endParaRPr>
          </a:p>
        </p:txBody>
      </p:sp>
      <p:sp>
        <p:nvSpPr>
          <p:cNvPr id="478" name="Google Shape;478;p93"/>
          <p:cNvSpPr txBox="1"/>
          <p:nvPr/>
        </p:nvSpPr>
        <p:spPr>
          <a:xfrm>
            <a:off x="3302000" y="3275330"/>
            <a:ext cx="2540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79" name="Google Shape;479;p93"/>
          <p:cNvSpPr txBox="1"/>
          <p:nvPr/>
        </p:nvSpPr>
        <p:spPr>
          <a:xfrm>
            <a:off x="3302000" y="3275330"/>
            <a:ext cx="2540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3" name="Shape 483"/>
        <p:cNvGrpSpPr/>
        <p:nvPr/>
      </p:nvGrpSpPr>
      <p:grpSpPr>
        <a:xfrm>
          <a:off x="0" y="0"/>
          <a:ext cx="0" cy="0"/>
          <a:chOff x="0" y="0"/>
          <a:chExt cx="0" cy="0"/>
        </a:xfrm>
      </p:grpSpPr>
      <p:sp>
        <p:nvSpPr>
          <p:cNvPr id="484" name="Google Shape;484;p94"/>
          <p:cNvSpPr txBox="1"/>
          <p:nvPr>
            <p:ph type="title"/>
          </p:nvPr>
        </p:nvSpPr>
        <p:spPr>
          <a:xfrm>
            <a:off x="187553" y="50038"/>
            <a:ext cx="7657871" cy="1323670"/>
          </a:xfrm>
          <a:prstGeom prst="rect">
            <a:avLst/>
          </a:prstGeom>
          <a:noFill/>
          <a:ln>
            <a:noFill/>
          </a:ln>
        </p:spPr>
        <p:txBody>
          <a:bodyPr anchorCtr="0" anchor="t" bIns="0" lIns="0" spcFirstLastPara="1" rIns="0" wrap="square" tIns="443675">
            <a:spAutoFit/>
          </a:bodyPr>
          <a:lstStyle/>
          <a:p>
            <a:pPr indent="0" lvl="0" marL="436880" rtl="0" algn="l">
              <a:lnSpc>
                <a:spcPct val="100000"/>
              </a:lnSpc>
              <a:spcBef>
                <a:spcPts val="0"/>
              </a:spcBef>
              <a:spcAft>
                <a:spcPts val="0"/>
              </a:spcAft>
              <a:buSzPts val="1400"/>
              <a:buNone/>
            </a:pPr>
            <a:r>
              <a:rPr lang="en-US" sz="2700" cap="small"/>
              <a:t>Edge Computing</a:t>
            </a:r>
            <a:endParaRPr sz="2700"/>
          </a:p>
        </p:txBody>
      </p:sp>
      <p:sp>
        <p:nvSpPr>
          <p:cNvPr id="485" name="Google Shape;485;p94"/>
          <p:cNvSpPr txBox="1"/>
          <p:nvPr/>
        </p:nvSpPr>
        <p:spPr>
          <a:xfrm>
            <a:off x="421000" y="1064175"/>
            <a:ext cx="8302500" cy="4799100"/>
          </a:xfrm>
          <a:prstGeom prst="rect">
            <a:avLst/>
          </a:prstGeom>
          <a:noFill/>
          <a:ln>
            <a:noFill/>
          </a:ln>
        </p:spPr>
        <p:txBody>
          <a:bodyPr anchorCtr="0" anchor="t" bIns="0" lIns="0" spcFirstLastPara="1" rIns="0" wrap="square" tIns="12700">
            <a:spAutoFit/>
          </a:bodyPr>
          <a:lstStyle/>
          <a:p>
            <a:pPr indent="0" lvl="0" marL="286385" marR="635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Edge computing is a part of distributed topology  in which information processing is located close to the </a:t>
            </a:r>
            <a:r>
              <a:rPr b="1" i="0" lang="en-US" sz="2400" u="none" cap="none" strike="noStrike">
                <a:solidFill>
                  <a:srgbClr val="000000"/>
                </a:solidFill>
                <a:latin typeface="Arial"/>
                <a:ea typeface="Arial"/>
                <a:cs typeface="Arial"/>
                <a:sym typeface="Arial"/>
              </a:rPr>
              <a:t>edge </a:t>
            </a:r>
            <a:r>
              <a:rPr b="0" i="0" lang="en-US" sz="2400" u="none" cap="none" strike="noStrike">
                <a:solidFill>
                  <a:srgbClr val="000000"/>
                </a:solidFill>
                <a:latin typeface="Arial"/>
                <a:ea typeface="Arial"/>
                <a:cs typeface="Arial"/>
                <a:sym typeface="Arial"/>
              </a:rPr>
              <a:t>– where things and people produce or consume that information.”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55"/>
              </a:spcBef>
              <a:spcAft>
                <a:spcPts val="0"/>
              </a:spcAft>
              <a:buClr>
                <a:srgbClr val="000000"/>
              </a:buClr>
              <a:buSzPts val="3500"/>
              <a:buFont typeface="Arial"/>
              <a:buNone/>
            </a:pPr>
            <a:r>
              <a:t/>
            </a:r>
            <a:endParaRPr b="0" i="0" sz="3500" u="none" cap="none" strike="noStrike">
              <a:solidFill>
                <a:srgbClr val="000000"/>
              </a:solidFill>
              <a:latin typeface="Arial"/>
              <a:ea typeface="Arial"/>
              <a:cs typeface="Arial"/>
              <a:sym typeface="Arial"/>
            </a:endParaRPr>
          </a:p>
          <a:p>
            <a:pPr indent="-273685" lvl="0" marL="286385"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Edge compute–capable	meters are	able to communicate</a:t>
            </a:r>
            <a:endParaRPr b="0" i="0" sz="2400" u="none" cap="none" strike="noStrike">
              <a:solidFill>
                <a:srgbClr val="000000"/>
              </a:solidFill>
              <a:latin typeface="Arial"/>
              <a:ea typeface="Arial"/>
              <a:cs typeface="Arial"/>
              <a:sym typeface="Arial"/>
            </a:endParaRPr>
          </a:p>
          <a:p>
            <a:pPr indent="0" lvl="0" marL="286385"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with each other to share information on small subsets.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50"/>
              <a:buFont typeface="Arial"/>
              <a:buNone/>
            </a:pPr>
            <a:r>
              <a:t/>
            </a:r>
            <a:endParaRPr b="0" i="0" sz="3550" u="none" cap="none" strike="noStrike">
              <a:solidFill>
                <a:srgbClr val="000000"/>
              </a:solidFill>
              <a:latin typeface="Arial"/>
              <a:ea typeface="Arial"/>
              <a:cs typeface="Arial"/>
              <a:sym typeface="Arial"/>
            </a:endParaRPr>
          </a:p>
          <a:p>
            <a:pPr indent="-273685" lvl="0" marL="286385"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Edge computing	is also	sometimes	called	“mist”</a:t>
            </a:r>
            <a:endParaRPr b="0" i="0" sz="2400" u="none" cap="none" strike="noStrike">
              <a:solidFill>
                <a:srgbClr val="000000"/>
              </a:solidFill>
              <a:latin typeface="Arial"/>
              <a:ea typeface="Arial"/>
              <a:cs typeface="Arial"/>
              <a:sym typeface="Arial"/>
            </a:endParaRPr>
          </a:p>
          <a:p>
            <a:pPr indent="0" lvl="0" marL="286385"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computing.</a:t>
            </a:r>
            <a:endParaRPr b="0" i="0" sz="2400" u="none" cap="none" strike="noStrike">
              <a:solidFill>
                <a:srgbClr val="000000"/>
              </a:solidFill>
              <a:latin typeface="Arial"/>
              <a:ea typeface="Arial"/>
              <a:cs typeface="Arial"/>
              <a:sym typeface="Arial"/>
            </a:endParaRPr>
          </a:p>
          <a:p>
            <a:pPr indent="0" lvl="0" marL="286385" marR="0" rtl="0" algn="l">
              <a:lnSpc>
                <a:spcPct val="100000"/>
              </a:lnSpc>
              <a:spcBef>
                <a:spcPts val="0"/>
              </a:spcBef>
              <a:spcAft>
                <a:spcPts val="0"/>
              </a:spcAft>
              <a:buClr>
                <a:srgbClr val="000000"/>
              </a:buClr>
              <a:buSzPts val="2400"/>
              <a:buFont typeface="Arial"/>
              <a:buNone/>
            </a:pPr>
            <a:r>
              <a:t/>
            </a:r>
            <a:endParaRPr sz="2400"/>
          </a:p>
          <a:p>
            <a:pPr indent="0" lvl="0" marL="286385" marR="0" rtl="0" algn="l">
              <a:lnSpc>
                <a:spcPct val="100000"/>
              </a:lnSpc>
              <a:spcBef>
                <a:spcPts val="0"/>
              </a:spcBef>
              <a:spcAft>
                <a:spcPts val="0"/>
              </a:spcAft>
              <a:buClr>
                <a:srgbClr val="000000"/>
              </a:buClr>
              <a:buSzPts val="2400"/>
              <a:buFont typeface="Arial"/>
              <a:buNone/>
            </a:pPr>
            <a:r>
              <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9" name="Shape 489"/>
        <p:cNvGrpSpPr/>
        <p:nvPr/>
      </p:nvGrpSpPr>
      <p:grpSpPr>
        <a:xfrm>
          <a:off x="0" y="0"/>
          <a:ext cx="0" cy="0"/>
          <a:chOff x="0" y="0"/>
          <a:chExt cx="0" cy="0"/>
        </a:xfrm>
      </p:grpSpPr>
      <p:sp>
        <p:nvSpPr>
          <p:cNvPr id="490" name="Google Shape;490;p95"/>
          <p:cNvSpPr txBox="1"/>
          <p:nvPr>
            <p:ph type="title"/>
          </p:nvPr>
        </p:nvSpPr>
        <p:spPr>
          <a:xfrm>
            <a:off x="187553" y="50038"/>
            <a:ext cx="7657871" cy="1323670"/>
          </a:xfrm>
          <a:prstGeom prst="rect">
            <a:avLst/>
          </a:prstGeom>
          <a:noFill/>
          <a:ln>
            <a:noFill/>
          </a:ln>
        </p:spPr>
        <p:txBody>
          <a:bodyPr anchorCtr="0" anchor="t" bIns="0" lIns="0" spcFirstLastPara="1" rIns="0" wrap="square" tIns="854325">
            <a:spAutoFit/>
          </a:bodyPr>
          <a:lstStyle/>
          <a:p>
            <a:pPr indent="0" lvl="0" marL="360680" rtl="0" algn="l">
              <a:lnSpc>
                <a:spcPct val="100000"/>
              </a:lnSpc>
              <a:spcBef>
                <a:spcPts val="0"/>
              </a:spcBef>
              <a:spcAft>
                <a:spcPts val="0"/>
              </a:spcAft>
              <a:buSzPts val="1400"/>
              <a:buNone/>
            </a:pPr>
            <a:r>
              <a:rPr lang="en-US" cap="small"/>
              <a:t>The Hierarchy of Edge, Fog, and Cloud</a:t>
            </a:r>
            <a:endParaRPr cap="small"/>
          </a:p>
        </p:txBody>
      </p:sp>
      <p:sp>
        <p:nvSpPr>
          <p:cNvPr id="491" name="Google Shape;491;p95"/>
          <p:cNvSpPr txBox="1"/>
          <p:nvPr>
            <p:ph idx="1" type="body"/>
          </p:nvPr>
        </p:nvSpPr>
        <p:spPr>
          <a:xfrm>
            <a:off x="535940" y="1622805"/>
            <a:ext cx="7312659" cy="4423410"/>
          </a:xfrm>
          <a:prstGeom prst="rect">
            <a:avLst/>
          </a:prstGeom>
          <a:noFill/>
          <a:ln>
            <a:noFill/>
          </a:ln>
        </p:spPr>
        <p:txBody>
          <a:bodyPr anchorCtr="0" anchor="t" bIns="0" lIns="0" spcFirstLastPara="1" rIns="0" wrap="square" tIns="12700">
            <a:spAutoFit/>
          </a:bodyPr>
          <a:lstStyle/>
          <a:p>
            <a:pPr indent="-274319" lvl="0" marL="286385" marR="5080" rtl="0" algn="just">
              <a:lnSpc>
                <a:spcPct val="100000"/>
              </a:lnSpc>
              <a:spcBef>
                <a:spcPts val="0"/>
              </a:spcBef>
              <a:spcAft>
                <a:spcPts val="0"/>
              </a:spcAft>
              <a:buClr>
                <a:srgbClr val="FD8537"/>
              </a:buClr>
              <a:buSzPts val="1650"/>
              <a:buFont typeface="Noto Sans Symbols"/>
              <a:buNone/>
            </a:pPr>
            <a:r>
              <a:rPr lang="en-US"/>
              <a:t>This  model  suggests  a  hierarchical  organization  of network, compute, and data storage resources.</a:t>
            </a:r>
            <a:endParaRPr/>
          </a:p>
          <a:p>
            <a:pPr indent="0" lvl="0" marL="0" rtl="0" algn="l">
              <a:lnSpc>
                <a:spcPct val="100000"/>
              </a:lnSpc>
              <a:spcBef>
                <a:spcPts val="0"/>
              </a:spcBef>
              <a:spcAft>
                <a:spcPts val="0"/>
              </a:spcAft>
              <a:buClr>
                <a:srgbClr val="FD8537"/>
              </a:buClr>
              <a:buSzPts val="3550"/>
              <a:buFont typeface="Noto Sans Symbols"/>
              <a:buNone/>
            </a:pPr>
            <a:r>
              <a:t/>
            </a:r>
            <a:endParaRPr sz="3550"/>
          </a:p>
          <a:p>
            <a:pPr indent="-274319" lvl="0" marL="286385" marR="6985" rtl="0" algn="just">
              <a:lnSpc>
                <a:spcPct val="100000"/>
              </a:lnSpc>
              <a:spcBef>
                <a:spcPts val="0"/>
              </a:spcBef>
              <a:spcAft>
                <a:spcPts val="0"/>
              </a:spcAft>
              <a:buClr>
                <a:srgbClr val="FD8537"/>
              </a:buClr>
              <a:buSzPts val="1650"/>
              <a:buFont typeface="Noto Sans Symbols"/>
              <a:buNone/>
            </a:pPr>
            <a:r>
              <a:rPr lang="en-US"/>
              <a:t>At each stage, data is collected, analyzed, and responded to when necessary, according to the capabilities of the resources at each layer.</a:t>
            </a:r>
            <a:endParaRPr/>
          </a:p>
          <a:p>
            <a:pPr indent="0" lvl="0" marL="0" rtl="0" algn="l">
              <a:lnSpc>
                <a:spcPct val="100000"/>
              </a:lnSpc>
              <a:spcBef>
                <a:spcPts val="20"/>
              </a:spcBef>
              <a:spcAft>
                <a:spcPts val="0"/>
              </a:spcAft>
              <a:buClr>
                <a:srgbClr val="FD8537"/>
              </a:buClr>
              <a:buSzPts val="3550"/>
              <a:buFont typeface="Noto Sans Symbols"/>
              <a:buNone/>
            </a:pPr>
            <a:r>
              <a:t/>
            </a:r>
            <a:endParaRPr sz="3550"/>
          </a:p>
          <a:p>
            <a:pPr indent="-273685" lvl="0" marL="286385" rtl="0" algn="l">
              <a:lnSpc>
                <a:spcPct val="100000"/>
              </a:lnSpc>
              <a:spcBef>
                <a:spcPts val="5"/>
              </a:spcBef>
              <a:spcAft>
                <a:spcPts val="0"/>
              </a:spcAft>
              <a:buClr>
                <a:srgbClr val="FD8537"/>
              </a:buClr>
              <a:buSzPts val="1650"/>
              <a:buFont typeface="Noto Sans Symbols"/>
              <a:buNone/>
            </a:pPr>
            <a:r>
              <a:rPr lang="en-US">
                <a:latin typeface="Arial"/>
                <a:ea typeface="Arial"/>
                <a:cs typeface="Arial"/>
                <a:sym typeface="Arial"/>
              </a:rPr>
              <a:t>advantage of hierarchy</a:t>
            </a:r>
            <a:endParaRPr>
              <a:latin typeface="Arial"/>
              <a:ea typeface="Arial"/>
              <a:cs typeface="Arial"/>
              <a:sym typeface="Arial"/>
            </a:endParaRPr>
          </a:p>
          <a:p>
            <a:pPr indent="-274320" lvl="1" marL="652780" rtl="0" algn="l">
              <a:lnSpc>
                <a:spcPct val="100000"/>
              </a:lnSpc>
              <a:spcBef>
                <a:spcPts val="505"/>
              </a:spcBef>
              <a:spcAft>
                <a:spcPts val="0"/>
              </a:spcAft>
              <a:buClr>
                <a:srgbClr val="FD8537"/>
              </a:buClr>
              <a:buSzPts val="1650"/>
              <a:buFont typeface="Quattrocento Sans"/>
              <a:buChar char="⚫"/>
            </a:pPr>
            <a:r>
              <a:rPr lang="en-US" sz="2100">
                <a:latin typeface="Arial"/>
                <a:ea typeface="Arial"/>
                <a:cs typeface="Arial"/>
                <a:sym typeface="Arial"/>
              </a:rPr>
              <a:t>response	to events from	resources close to the	end</a:t>
            </a:r>
            <a:endParaRPr sz="2100">
              <a:latin typeface="Arial"/>
              <a:ea typeface="Arial"/>
              <a:cs typeface="Arial"/>
              <a:sym typeface="Arial"/>
            </a:endParaRPr>
          </a:p>
          <a:p>
            <a:pPr indent="0" lvl="0" marL="652780" rtl="0" algn="l">
              <a:lnSpc>
                <a:spcPct val="100000"/>
              </a:lnSpc>
              <a:spcBef>
                <a:spcPts val="0"/>
              </a:spcBef>
              <a:spcAft>
                <a:spcPts val="0"/>
              </a:spcAft>
              <a:buSzPts val="1400"/>
              <a:buNone/>
            </a:pPr>
            <a:r>
              <a:rPr lang="en-US" sz="2100">
                <a:latin typeface="Arial"/>
                <a:ea typeface="Arial"/>
                <a:cs typeface="Arial"/>
                <a:sym typeface="Arial"/>
              </a:rPr>
              <a:t>device is	fast and can result in immediate benefits</a:t>
            </a:r>
            <a:endParaRPr sz="2100">
              <a:latin typeface="Arial"/>
              <a:ea typeface="Arial"/>
              <a:cs typeface="Arial"/>
              <a:sym typeface="Arial"/>
            </a:endParaRPr>
          </a:p>
          <a:p>
            <a:pPr indent="-274320" lvl="1" marL="652780" rtl="0" algn="l">
              <a:lnSpc>
                <a:spcPct val="100000"/>
              </a:lnSpc>
              <a:spcBef>
                <a:spcPts val="505"/>
              </a:spcBef>
              <a:spcAft>
                <a:spcPts val="0"/>
              </a:spcAft>
              <a:buClr>
                <a:srgbClr val="FD8537"/>
              </a:buClr>
              <a:buSzPts val="1650"/>
              <a:buFont typeface="Quattrocento Sans"/>
              <a:buChar char="⚫"/>
            </a:pPr>
            <a:r>
              <a:rPr lang="en-US" sz="2100">
                <a:latin typeface="Arial"/>
                <a:ea typeface="Arial"/>
                <a:cs typeface="Arial"/>
                <a:sym typeface="Arial"/>
              </a:rPr>
              <a:t>resources available in the cloud when necessary.</a:t>
            </a:r>
            <a:endParaRPr sz="2100">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5" name="Shape 495"/>
        <p:cNvGrpSpPr/>
        <p:nvPr/>
      </p:nvGrpSpPr>
      <p:grpSpPr>
        <a:xfrm>
          <a:off x="0" y="0"/>
          <a:ext cx="0" cy="0"/>
          <a:chOff x="0" y="0"/>
          <a:chExt cx="0" cy="0"/>
        </a:xfrm>
      </p:grpSpPr>
      <p:sp>
        <p:nvSpPr>
          <p:cNvPr id="496" name="Google Shape;496;p96"/>
          <p:cNvSpPr txBox="1"/>
          <p:nvPr/>
        </p:nvSpPr>
        <p:spPr>
          <a:xfrm>
            <a:off x="535940" y="1622805"/>
            <a:ext cx="7312659" cy="3321050"/>
          </a:xfrm>
          <a:prstGeom prst="rect">
            <a:avLst/>
          </a:prstGeom>
          <a:noFill/>
          <a:ln>
            <a:noFill/>
          </a:ln>
        </p:spPr>
        <p:txBody>
          <a:bodyPr anchorCtr="0" anchor="t" bIns="0" lIns="0" spcFirstLastPara="1" rIns="0" wrap="square" tIns="12700">
            <a:spAutoFit/>
          </a:bodyPr>
          <a:lstStyle/>
          <a:p>
            <a:pPr indent="-343535" lvl="0" marL="355600" marR="5080" rtl="0" algn="l">
              <a:lnSpc>
                <a:spcPct val="100000"/>
              </a:lnSpc>
              <a:spcBef>
                <a:spcPts val="0"/>
              </a:spcBef>
              <a:spcAft>
                <a:spcPts val="0"/>
              </a:spcAft>
              <a:buClr>
                <a:srgbClr val="FD8537"/>
              </a:buClr>
              <a:buSzPts val="1650"/>
              <a:buFont typeface="Arial"/>
              <a:buChar char="•"/>
            </a:pPr>
            <a:r>
              <a:rPr b="0" i="0" lang="en-US" sz="2400" u="none" cap="none" strike="noStrike">
                <a:solidFill>
                  <a:srgbClr val="000000"/>
                </a:solidFill>
                <a:latin typeface="Times New Roman"/>
                <a:ea typeface="Times New Roman"/>
                <a:cs typeface="Times New Roman"/>
                <a:sym typeface="Times New Roman"/>
              </a:rPr>
              <a:t>Figure 2.16	illustrates the	hierarchical	nature	of edge, fog, and cloud computing across an IoT system.</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Arial"/>
              <a:buNone/>
            </a:pPr>
            <a:r>
              <a:t/>
            </a:r>
            <a:endParaRPr b="0" i="0" sz="3550" u="none" cap="none" strike="noStrike">
              <a:solidFill>
                <a:srgbClr val="000000"/>
              </a:solidFill>
              <a:latin typeface="Times New Roman"/>
              <a:ea typeface="Times New Roman"/>
              <a:cs typeface="Times New Roman"/>
              <a:sym typeface="Times New Roman"/>
            </a:endParaRPr>
          </a:p>
          <a:p>
            <a:pPr indent="-343535" lvl="0" marL="355600" marR="5080" rtl="0" algn="l">
              <a:lnSpc>
                <a:spcPct val="100000"/>
              </a:lnSpc>
              <a:spcBef>
                <a:spcPts val="0"/>
              </a:spcBef>
              <a:spcAft>
                <a:spcPts val="0"/>
              </a:spcAft>
              <a:buClr>
                <a:srgbClr val="FD8537"/>
              </a:buClr>
              <a:buSzPts val="1650"/>
              <a:buFont typeface="Arial"/>
              <a:buChar char="•"/>
            </a:pPr>
            <a:r>
              <a:rPr b="0" i="0" lang="en-US" sz="2400" u="none" cap="none" strike="noStrike">
                <a:solidFill>
                  <a:srgbClr val="000000"/>
                </a:solidFill>
                <a:latin typeface="Times New Roman"/>
                <a:ea typeface="Times New Roman"/>
                <a:cs typeface="Times New Roman"/>
                <a:sym typeface="Times New Roman"/>
              </a:rPr>
              <a:t>From an architectural standpoint,	fog	nodes	closest to the network edge receive the data from IoT devices.</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D8537"/>
              </a:buClr>
              <a:buSzPts val="3550"/>
              <a:buFont typeface="Arial"/>
              <a:buNone/>
            </a:pPr>
            <a:r>
              <a:t/>
            </a:r>
            <a:endParaRPr b="0" i="0" sz="3550" u="none" cap="none" strike="noStrike">
              <a:solidFill>
                <a:srgbClr val="000000"/>
              </a:solidFill>
              <a:latin typeface="Times New Roman"/>
              <a:ea typeface="Times New Roman"/>
              <a:cs typeface="Times New Roman"/>
              <a:sym typeface="Times New Roman"/>
            </a:endParaRPr>
          </a:p>
          <a:p>
            <a:pPr indent="-343535" lvl="0" marL="355600" marR="5080" rtl="0" algn="l">
              <a:lnSpc>
                <a:spcPct val="100000"/>
              </a:lnSpc>
              <a:spcBef>
                <a:spcPts val="0"/>
              </a:spcBef>
              <a:spcAft>
                <a:spcPts val="0"/>
              </a:spcAft>
              <a:buClr>
                <a:srgbClr val="FD8537"/>
              </a:buClr>
              <a:buSzPts val="1650"/>
              <a:buFont typeface="Arial"/>
              <a:buChar char="•"/>
            </a:pPr>
            <a:r>
              <a:rPr b="0" i="0" lang="en-US" sz="2400" u="none" cap="none" strike="noStrike">
                <a:solidFill>
                  <a:srgbClr val="000000"/>
                </a:solidFill>
                <a:latin typeface="Times New Roman"/>
                <a:ea typeface="Times New Roman"/>
                <a:cs typeface="Times New Roman"/>
                <a:sym typeface="Times New Roman"/>
              </a:rPr>
              <a:t>The fog IoT application then directs different types of data to the optimal place for analysis: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78dc65cd05_0_4"/>
          <p:cNvSpPr txBox="1"/>
          <p:nvPr/>
        </p:nvSpPr>
        <p:spPr>
          <a:xfrm>
            <a:off x="0" y="-65725"/>
            <a:ext cx="8915400" cy="5400300"/>
          </a:xfrm>
          <a:prstGeom prst="rect">
            <a:avLst/>
          </a:prstGeom>
          <a:noFill/>
          <a:ln>
            <a:noFill/>
          </a:ln>
        </p:spPr>
        <p:txBody>
          <a:bodyPr anchorCtr="0" anchor="t" bIns="0" lIns="0" spcFirstLastPara="1" rIns="0" wrap="square" tIns="889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4.  Simple or rich data: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This classification is based on the quantity of data  exchanged at each report cycle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None/>
            </a:pPr>
            <a:r>
              <a:t/>
            </a:r>
            <a:endParaRPr sz="2000">
              <a:solidFill>
                <a:schemeClr val="dk1"/>
              </a:solidFill>
            </a:endParaRPr>
          </a:p>
          <a:p>
            <a:pPr indent="-355600" lvl="0" marL="457200" marR="0" rtl="0" algn="l">
              <a:lnSpc>
                <a:spcPct val="100000"/>
              </a:lnSpc>
              <a:spcBef>
                <a:spcPts val="600"/>
              </a:spcBef>
              <a:spcAft>
                <a:spcPts val="0"/>
              </a:spcAft>
              <a:buClr>
                <a:schemeClr val="dk1"/>
              </a:buClr>
              <a:buSzPts val="2000"/>
              <a:buChar char="●"/>
            </a:pPr>
            <a:r>
              <a:rPr lang="en-US" sz="2000">
                <a:solidFill>
                  <a:schemeClr val="dk1"/>
                </a:solidFill>
              </a:rPr>
              <a:t> </a:t>
            </a:r>
            <a:r>
              <a:rPr b="0" i="0" lang="en-US" sz="2000" u="none" cap="none" strike="noStrike">
                <a:solidFill>
                  <a:schemeClr val="dk1"/>
                </a:solidFill>
                <a:latin typeface="Arial"/>
                <a:ea typeface="Arial"/>
                <a:cs typeface="Arial"/>
                <a:sym typeface="Arial"/>
              </a:rPr>
              <a:t>E.g humidity sensor in a field may report a simple daily index value (on a binary scale from 0 to 255),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An engine sensor may report hundreds of parameters, from temperature to pressure, gas velocity, compression speed, carbon index, and many others.</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Richer data typically drives higher power consumption.</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0" name="Shape 500"/>
        <p:cNvGrpSpPr/>
        <p:nvPr/>
      </p:nvGrpSpPr>
      <p:grpSpPr>
        <a:xfrm>
          <a:off x="0" y="0"/>
          <a:ext cx="0" cy="0"/>
          <a:chOff x="0" y="0"/>
          <a:chExt cx="0" cy="0"/>
        </a:xfrm>
      </p:grpSpPr>
      <p:pic>
        <p:nvPicPr>
          <p:cNvPr id="501" name="Google Shape;501;p97"/>
          <p:cNvPicPr preferRelativeResize="0"/>
          <p:nvPr/>
        </p:nvPicPr>
        <p:blipFill rotWithShape="1">
          <a:blip r:embed="rId3">
            <a:alphaModFix/>
          </a:blip>
          <a:srcRect b="0" l="0" r="0" t="0"/>
          <a:stretch/>
        </p:blipFill>
        <p:spPr>
          <a:xfrm>
            <a:off x="0" y="0"/>
            <a:ext cx="9143999" cy="685799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5" name="Shape 505"/>
        <p:cNvGrpSpPr/>
        <p:nvPr/>
      </p:nvGrpSpPr>
      <p:grpSpPr>
        <a:xfrm>
          <a:off x="0" y="0"/>
          <a:ext cx="0" cy="0"/>
          <a:chOff x="0" y="0"/>
          <a:chExt cx="0" cy="0"/>
        </a:xfrm>
      </p:grpSpPr>
      <p:sp>
        <p:nvSpPr>
          <p:cNvPr id="506" name="Google Shape;506;p98"/>
          <p:cNvSpPr txBox="1"/>
          <p:nvPr/>
        </p:nvSpPr>
        <p:spPr>
          <a:xfrm>
            <a:off x="535940" y="249428"/>
            <a:ext cx="8074659" cy="4978400"/>
          </a:xfrm>
          <a:prstGeom prst="rect">
            <a:avLst/>
          </a:prstGeom>
          <a:noFill/>
          <a:ln>
            <a:noFill/>
          </a:ln>
        </p:spPr>
        <p:txBody>
          <a:bodyPr anchorCtr="0" anchor="t" bIns="0" lIns="0" spcFirstLastPara="1" rIns="0" wrap="square" tIns="12050">
            <a:spAutoFit/>
          </a:bodyPr>
          <a:lstStyle/>
          <a:p>
            <a:pPr indent="-274319" lvl="0" marL="286385" marR="154305"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fog IoT application directs different types of data for analysis:</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FD8537"/>
              </a:buClr>
              <a:buSzPts val="3500"/>
              <a:buFont typeface="Noto Sans Symbols"/>
              <a:buNone/>
            </a:pPr>
            <a:r>
              <a:t/>
            </a:r>
            <a:endParaRPr b="0" i="0" sz="3500" u="none" cap="none" strike="noStrike">
              <a:solidFill>
                <a:srgbClr val="000000"/>
              </a:solidFill>
              <a:latin typeface="Times New Roman"/>
              <a:ea typeface="Times New Roman"/>
              <a:cs typeface="Times New Roman"/>
              <a:sym typeface="Times New Roman"/>
            </a:endParaRPr>
          </a:p>
          <a:p>
            <a:pPr indent="-342900" lvl="1" marL="812800" marR="5715" rtl="0" algn="just">
              <a:lnSpc>
                <a:spcPct val="100000"/>
              </a:lnSpc>
              <a:spcBef>
                <a:spcPts val="0"/>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a:t>
            </a:r>
            <a:r>
              <a:rPr b="0" i="0" lang="en-US" sz="2100" u="none" cap="none" strike="noStrike">
                <a:solidFill>
                  <a:srgbClr val="000000"/>
                </a:solidFill>
                <a:latin typeface="Arial"/>
                <a:ea typeface="Arial"/>
                <a:cs typeface="Arial"/>
                <a:sym typeface="Arial"/>
              </a:rPr>
              <a:t>most time-sensitive </a:t>
            </a:r>
            <a:r>
              <a:rPr b="1" i="0" lang="en-US" sz="2400" u="none" cap="none" strike="noStrike">
                <a:solidFill>
                  <a:srgbClr val="000000"/>
                </a:solidFill>
                <a:latin typeface="Times New Roman"/>
                <a:ea typeface="Times New Roman"/>
                <a:cs typeface="Times New Roman"/>
                <a:sym typeface="Times New Roman"/>
              </a:rPr>
              <a:t>data </a:t>
            </a:r>
            <a:r>
              <a:rPr b="0" i="0" lang="en-US" sz="2400" u="none" cap="none" strike="noStrike">
                <a:solidFill>
                  <a:srgbClr val="000000"/>
                </a:solidFill>
                <a:latin typeface="Times New Roman"/>
                <a:ea typeface="Times New Roman"/>
                <a:cs typeface="Times New Roman"/>
                <a:sym typeface="Times New Roman"/>
              </a:rPr>
              <a:t>is analyzed on the edge or fog node closest to the things generating the data.</a:t>
            </a:r>
            <a:endParaRPr b="0" i="0" sz="2400" u="none" cap="none" strike="noStrike">
              <a:solidFill>
                <a:srgbClr val="000000"/>
              </a:solidFill>
              <a:latin typeface="Times New Roman"/>
              <a:ea typeface="Times New Roman"/>
              <a:cs typeface="Times New Roman"/>
              <a:sym typeface="Times New Roman"/>
            </a:endParaRPr>
          </a:p>
          <a:p>
            <a:pPr indent="0" lvl="1" marL="0" marR="0" rtl="0" algn="l">
              <a:lnSpc>
                <a:spcPct val="100000"/>
              </a:lnSpc>
              <a:spcBef>
                <a:spcPts val="10"/>
              </a:spcBef>
              <a:spcAft>
                <a:spcPts val="0"/>
              </a:spcAft>
              <a:buClr>
                <a:srgbClr val="FD8537"/>
              </a:buClr>
              <a:buSzPts val="3500"/>
              <a:buFont typeface="Noto Sans Symbols"/>
              <a:buNone/>
            </a:pPr>
            <a:r>
              <a:t/>
            </a:r>
            <a:endParaRPr b="0" i="0" sz="3500" u="none" cap="none" strike="noStrike">
              <a:solidFill>
                <a:srgbClr val="000000"/>
              </a:solidFill>
              <a:latin typeface="Times New Roman"/>
              <a:ea typeface="Times New Roman"/>
              <a:cs typeface="Times New Roman"/>
              <a:sym typeface="Times New Roman"/>
            </a:endParaRPr>
          </a:p>
          <a:p>
            <a:pPr indent="-342900" lvl="1" marL="812800" marR="6350" rtl="0" algn="just">
              <a:lnSpc>
                <a:spcPct val="100000"/>
              </a:lnSpc>
              <a:spcBef>
                <a:spcPts val="0"/>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Data that can wait seconds or minutes for action is passed along to an aggregation node for analysis and action.</a:t>
            </a:r>
            <a:endParaRPr b="0" i="0" sz="2400" u="none" cap="none" strike="noStrike">
              <a:solidFill>
                <a:srgbClr val="000000"/>
              </a:solidFill>
              <a:latin typeface="Times New Roman"/>
              <a:ea typeface="Times New Roman"/>
              <a:cs typeface="Times New Roman"/>
              <a:sym typeface="Times New Roman"/>
            </a:endParaRPr>
          </a:p>
          <a:p>
            <a:pPr indent="0" lvl="1" marL="0" marR="0" rtl="0" algn="l">
              <a:lnSpc>
                <a:spcPct val="100000"/>
              </a:lnSpc>
              <a:spcBef>
                <a:spcPts val="10"/>
              </a:spcBef>
              <a:spcAft>
                <a:spcPts val="0"/>
              </a:spcAft>
              <a:buClr>
                <a:srgbClr val="FD8537"/>
              </a:buClr>
              <a:buSzPts val="3500"/>
              <a:buFont typeface="Noto Sans Symbols"/>
              <a:buNone/>
            </a:pPr>
            <a:r>
              <a:t/>
            </a:r>
            <a:endParaRPr b="0" i="0" sz="3500" u="none" cap="none" strike="noStrike">
              <a:solidFill>
                <a:srgbClr val="000000"/>
              </a:solidFill>
              <a:latin typeface="Times New Roman"/>
              <a:ea typeface="Times New Roman"/>
              <a:cs typeface="Times New Roman"/>
              <a:sym typeface="Times New Roman"/>
            </a:endParaRPr>
          </a:p>
          <a:p>
            <a:pPr indent="-342900" lvl="1" marL="812800" marR="5080" rtl="0" algn="just">
              <a:lnSpc>
                <a:spcPct val="100000"/>
              </a:lnSpc>
              <a:spcBef>
                <a:spcPts val="0"/>
              </a:spcBef>
              <a:spcAft>
                <a:spcPts val="0"/>
              </a:spcAft>
              <a:buClr>
                <a:srgbClr val="FD8537"/>
              </a:buClr>
              <a:buSzPts val="1900"/>
              <a:buFont typeface="Noto Sans Symbols"/>
              <a:buChar char="⮚"/>
            </a:pPr>
            <a:r>
              <a:rPr b="0" i="0" lang="en-US" sz="2400" u="none" cap="none" strike="noStrike">
                <a:solidFill>
                  <a:srgbClr val="000000"/>
                </a:solidFill>
                <a:latin typeface="Times New Roman"/>
                <a:ea typeface="Times New Roman"/>
                <a:cs typeface="Times New Roman"/>
                <a:sym typeface="Times New Roman"/>
              </a:rPr>
              <a:t>Data that is </a:t>
            </a:r>
            <a:r>
              <a:rPr b="1" i="0" lang="en-US" sz="2400" u="none" cap="none" strike="noStrike">
                <a:solidFill>
                  <a:srgbClr val="000000"/>
                </a:solidFill>
                <a:latin typeface="Times New Roman"/>
                <a:ea typeface="Times New Roman"/>
                <a:cs typeface="Times New Roman"/>
                <a:sym typeface="Times New Roman"/>
              </a:rPr>
              <a:t>less time sensitive </a:t>
            </a:r>
            <a:r>
              <a:rPr b="0" i="0" lang="en-US" sz="2400" u="none" cap="none" strike="noStrike">
                <a:solidFill>
                  <a:srgbClr val="000000"/>
                </a:solidFill>
                <a:latin typeface="Times New Roman"/>
                <a:ea typeface="Times New Roman"/>
                <a:cs typeface="Times New Roman"/>
                <a:sym typeface="Times New Roman"/>
              </a:rPr>
              <a:t>is sent to the cloud for historical  analysis,  big  data  analytics,  and  long-term storage.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1"/>
          <p:cNvSpPr txBox="1"/>
          <p:nvPr/>
        </p:nvSpPr>
        <p:spPr>
          <a:xfrm>
            <a:off x="154950" y="467675"/>
            <a:ext cx="8852700" cy="4784400"/>
          </a:xfrm>
          <a:prstGeom prst="rect">
            <a:avLst/>
          </a:prstGeom>
          <a:noFill/>
          <a:ln>
            <a:noFill/>
          </a:ln>
        </p:spPr>
        <p:txBody>
          <a:bodyPr anchorCtr="0" anchor="t" bIns="0" lIns="0" spcFirstLastPara="1" rIns="0" wrap="square" tIns="88900">
            <a:spAutoFit/>
          </a:bodyPr>
          <a:lstStyle/>
          <a:p>
            <a:pPr indent="0" lvl="0" marL="0" marR="0" rtl="0" algn="l">
              <a:lnSpc>
                <a:spcPct val="100000"/>
              </a:lnSpc>
              <a:spcBef>
                <a:spcPts val="60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5</a:t>
            </a:r>
            <a:r>
              <a:rPr b="0" i="0" lang="en-US" sz="2000" u="none" cap="none" strike="noStrike">
                <a:solidFill>
                  <a:schemeClr val="dk1"/>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Report range:</a:t>
            </a:r>
            <a:r>
              <a:rPr b="0" i="0" lang="en-US" sz="2000" u="none" cap="none" strike="noStrike">
                <a:solidFill>
                  <a:srgbClr val="000000"/>
                </a:solidFill>
                <a:latin typeface="Arial"/>
                <a:ea typeface="Arial"/>
                <a:cs typeface="Arial"/>
                <a:sym typeface="Arial"/>
              </a:rPr>
              <a:t> </a:t>
            </a:r>
            <a:endParaRPr sz="2000"/>
          </a:p>
          <a:p>
            <a:pPr indent="0" lvl="0" marL="0" marR="0" rtl="0" algn="l">
              <a:lnSpc>
                <a:spcPct val="100000"/>
              </a:lnSpc>
              <a:spcBef>
                <a:spcPts val="600"/>
              </a:spcBef>
              <a:spcAft>
                <a:spcPts val="0"/>
              </a:spcAft>
              <a:buClr>
                <a:srgbClr val="000000"/>
              </a:buClr>
              <a:buSzPts val="2000"/>
              <a:buFont typeface="Arial"/>
              <a:buNone/>
            </a:pPr>
            <a:r>
              <a:t/>
            </a:r>
            <a:endParaRPr sz="2000"/>
          </a:p>
          <a:p>
            <a:pPr indent="-355600" lvl="0" marL="457200" marR="0" rtl="0" algn="l">
              <a:lnSpc>
                <a:spcPct val="100000"/>
              </a:lnSpc>
              <a:spcBef>
                <a:spcPts val="6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classification is based on the distance at which the gateway is located.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600"/>
              </a:spcBef>
              <a:spcAft>
                <a:spcPts val="0"/>
              </a:spcAft>
              <a:buNone/>
            </a:pPr>
            <a:r>
              <a:t/>
            </a:r>
            <a:endParaRPr sz="2000"/>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For example, for your fitness band to communicate with your phone, it needs to be located a few meters away at most.</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By contrast, a moisture sensor in the asphalt of a road may need to communicate with its reader several hundred meters or even kilometers away.</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2023-08-04T04:05:00Z</dcterms:created>
  <dc:creator>dell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2020-03-18T11:00:00Z</vt:filetime>
  </property>
  <property fmtid="{D5CDD505-2E9C-101B-9397-08002B2CF9AE}" pid="3" name="Creator">
    <vt:lpwstr>Microsoft® PowerPoint® 2010</vt:lpwstr>
  </property>
  <property fmtid="{D5CDD505-2E9C-101B-9397-08002B2CF9AE}" pid="4" name="LastSaved">
    <vt:filetime>2023-07-15T11:00:00Z</vt:filetime>
  </property>
  <property fmtid="{D5CDD505-2E9C-101B-9397-08002B2CF9AE}" pid="5" name="Producer">
    <vt:lpwstr>Microsoft® PowerPoint® 2010</vt:lpwstr>
  </property>
  <property fmtid="{D5CDD505-2E9C-101B-9397-08002B2CF9AE}" pid="6" name="ICV">
    <vt:lpwstr>5C66C31BEF5F42D9AB70C9E6C350B59C</vt:lpwstr>
  </property>
  <property fmtid="{D5CDD505-2E9C-101B-9397-08002B2CF9AE}" pid="7" name="KSOProductBuildVer">
    <vt:lpwstr>1033-11.2.0.11537</vt:lpwstr>
  </property>
</Properties>
</file>