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Lst>
  <p:sldSz cy="6858000" cx="9144000"/>
  <p:notesSz cx="9144000" cy="6858000"/>
  <p:embeddedFontLst>
    <p:embeddedFont>
      <p:font typeface="Libre Franklin"/>
      <p:regular r:id="rId67"/>
      <p:bold r:id="rId68"/>
      <p:italic r:id="rId69"/>
      <p:boldItalic r:id="rId70"/>
    </p:embeddedFont>
    <p:embeddedFont>
      <p:font typeface="Nunito"/>
      <p:regular r:id="rId71"/>
      <p:bold r:id="rId72"/>
      <p:italic r:id="rId73"/>
      <p:boldItalic r:id="rId74"/>
    </p:embeddedFont>
    <p:embeddedFont>
      <p:font typeface="Libre Franklin Medium"/>
      <p:regular r:id="rId75"/>
      <p:bold r:id="rId76"/>
      <p:italic r:id="rId77"/>
      <p:boldItalic r:id="rId7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15:clr>
            <a:srgbClr val="A4A3A4"/>
          </p15:clr>
        </p15:guide>
      </p15:sldGuideLst>
    </p:ext>
    <p:ext uri="GoogleSlidesCustomDataVersion2">
      <go:slidesCustomData xmlns:go="http://customooxmlschemas.google.com/" r:id="rId79" roundtripDataSignature="AMtx7mhXzju7HhjIiHZzzzBWCjCQBRt5y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Nunito-italic.fntdata"/><Relationship Id="rId72" Type="http://schemas.openxmlformats.org/officeDocument/2006/relationships/font" Target="fonts/Nunito-bold.fntdata"/><Relationship Id="rId31" Type="http://schemas.openxmlformats.org/officeDocument/2006/relationships/slide" Target="slides/slide26.xml"/><Relationship Id="rId75" Type="http://schemas.openxmlformats.org/officeDocument/2006/relationships/font" Target="fonts/LibreFranklinMedium-regular.fntdata"/><Relationship Id="rId30" Type="http://schemas.openxmlformats.org/officeDocument/2006/relationships/slide" Target="slides/slide25.xml"/><Relationship Id="rId74" Type="http://schemas.openxmlformats.org/officeDocument/2006/relationships/font" Target="fonts/Nunito-boldItalic.fntdata"/><Relationship Id="rId33" Type="http://schemas.openxmlformats.org/officeDocument/2006/relationships/slide" Target="slides/slide28.xml"/><Relationship Id="rId77" Type="http://schemas.openxmlformats.org/officeDocument/2006/relationships/font" Target="fonts/LibreFranklinMedium-italic.fntdata"/><Relationship Id="rId32" Type="http://schemas.openxmlformats.org/officeDocument/2006/relationships/slide" Target="slides/slide27.xml"/><Relationship Id="rId76" Type="http://schemas.openxmlformats.org/officeDocument/2006/relationships/font" Target="fonts/LibreFranklinMedium-bold.fntdata"/><Relationship Id="rId35" Type="http://schemas.openxmlformats.org/officeDocument/2006/relationships/slide" Target="slides/slide30.xml"/><Relationship Id="rId79" Type="http://customschemas.google.com/relationships/presentationmetadata" Target="metadata"/><Relationship Id="rId34" Type="http://schemas.openxmlformats.org/officeDocument/2006/relationships/slide" Target="slides/slide29.xml"/><Relationship Id="rId78" Type="http://schemas.openxmlformats.org/officeDocument/2006/relationships/font" Target="fonts/LibreFranklinMedium-boldItalic.fntdata"/><Relationship Id="rId71" Type="http://schemas.openxmlformats.org/officeDocument/2006/relationships/font" Target="fonts/Nunito-regular.fntdata"/><Relationship Id="rId70" Type="http://schemas.openxmlformats.org/officeDocument/2006/relationships/font" Target="fonts/LibreFranklin-bold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font" Target="fonts/LibreFranklin-bold.fntdata"/><Relationship Id="rId23" Type="http://schemas.openxmlformats.org/officeDocument/2006/relationships/slide" Target="slides/slide18.xml"/><Relationship Id="rId67" Type="http://schemas.openxmlformats.org/officeDocument/2006/relationships/font" Target="fonts/LibreFranklin-regular.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LibreFranklin-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1: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 name="Google Shape;46;p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43cb922527_0_3: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8" name="Google Shape;98;g243cb922527_0_3: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5e0ffdbc70_0_21: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3" name="Google Shape;103;g25e0ffdbc70_0_21: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8: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 name="Google Shape;108;p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9: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3" name="Google Shape;113;p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0: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8" name="Google Shape;118;p1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1: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4" name="Google Shape;124;p1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2: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0" name="Google Shape;130;p1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3: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5" name="Google Shape;135;p1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4: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1" name="Google Shape;141;p1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5: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7" name="Google Shape;147;p1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2: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 name="Google Shape;52;p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6: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 name="Google Shape;154;p1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7: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0" name="Google Shape;160;p1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8: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p1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9: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p1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20: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9" name="Google Shape;179;p2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43e1694690_0_0: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4" name="Google Shape;184;g243e1694690_0_0: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21: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9" name="Google Shape;189;p2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22: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4" name="Google Shape;194;p2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43cb922527_0_11: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243cb922527_0_11: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43cb922527_0_16: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g243cb922527_0_16: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3: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7" name="Google Shape;57;p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43cb922527_0_21: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g243cb922527_0_21: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43cb922527_0_26: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g243cb922527_0_26: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43cb922527_0_33: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243cb922527_0_33: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3: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4" name="Google Shape;224;p2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5: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0" name="Google Shape;230;p2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4: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5" name="Google Shape;235;p2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7: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1" name="Google Shape;241;p2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8: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7" name="Google Shape;247;p2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9: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2" name="Google Shape;252;p2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30: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8" name="Google Shape;258;p3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4: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3" name="Google Shape;63;p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31: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3" name="Google Shape;263;p3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33: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9" name="Google Shape;269;p3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48: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5" name="Google Shape;275;p4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49: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0" name="Google Shape;280;p4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50: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7" name="Google Shape;287;p5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51: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3" name="Google Shape;293;p5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52: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8" name="Google Shape;298;p5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53: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7" name="Google Shape;307;p5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54: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2" name="Google Shape;312;p5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55: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7" name="Google Shape;317;p5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5: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9" name="Google Shape;69;p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56: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2" name="Google Shape;322;p5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57: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7" name="Google Shape;327;p5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58: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2" name="Google Shape;332;p5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59: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7" name="Google Shape;337;p5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60: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2" name="Google Shape;342;p6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61: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8" name="Google Shape;348;p6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62: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3" name="Google Shape;353;p6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63: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9" name="Google Shape;359;p6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44080ae8ab_0_3: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44080ae8ab_0_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64: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0" name="Google Shape;370;p6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6: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5" name="Google Shape;75;p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65: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6" name="Google Shape;376;p6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83fe2e66c3_0_1: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3" name="Google Shape;383;g283fe2e66c3_0_1: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5e0ffdbc70_0_0: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1" name="Google Shape;81;g25e0ffdbc70_0_0: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5e0ffdbc70_0_9: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6" name="Google Shape;86;g25e0ffdbc70_0_9: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7: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2" name="Google Shape;92;p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obj">
  <p:cSld name="OBJECT">
    <p:bg>
      <p:bgPr>
        <a:solidFill>
          <a:schemeClr val="lt1"/>
        </a:solidFill>
      </p:bgPr>
    </p:bg>
    <p:spTree>
      <p:nvGrpSpPr>
        <p:cNvPr id="12" name="Shape 12"/>
        <p:cNvGrpSpPr/>
        <p:nvPr/>
      </p:nvGrpSpPr>
      <p:grpSpPr>
        <a:xfrm>
          <a:off x="0" y="0"/>
          <a:ext cx="0" cy="0"/>
          <a:chOff x="0" y="0"/>
          <a:chExt cx="0" cy="0"/>
        </a:xfrm>
      </p:grpSpPr>
      <p:pic>
        <p:nvPicPr>
          <p:cNvPr id="13" name="Google Shape;13;p156"/>
          <p:cNvPicPr preferRelativeResize="0"/>
          <p:nvPr/>
        </p:nvPicPr>
        <p:blipFill rotWithShape="1">
          <a:blip r:embed="rId2">
            <a:alphaModFix/>
          </a:blip>
          <a:srcRect b="0" l="0" r="0" t="0"/>
          <a:stretch/>
        </p:blipFill>
        <p:spPr>
          <a:xfrm>
            <a:off x="65532" y="70104"/>
            <a:ext cx="9012936" cy="6691873"/>
          </a:xfrm>
          <a:prstGeom prst="rect">
            <a:avLst/>
          </a:prstGeom>
          <a:noFill/>
          <a:ln>
            <a:noFill/>
          </a:ln>
        </p:spPr>
      </p:pic>
      <p:sp>
        <p:nvSpPr>
          <p:cNvPr id="14" name="Google Shape;14;p156"/>
          <p:cNvSpPr/>
          <p:nvPr/>
        </p:nvSpPr>
        <p:spPr>
          <a:xfrm>
            <a:off x="65532" y="70104"/>
            <a:ext cx="9013190" cy="6692265"/>
          </a:xfrm>
          <a:custGeom>
            <a:rect b="b" l="l" r="r" t="t"/>
            <a:pathLst>
              <a:path extrusionOk="0" h="6692265" w="9013190">
                <a:moveTo>
                  <a:pt x="0" y="329819"/>
                </a:moveTo>
                <a:lnTo>
                  <a:pt x="3576" y="281088"/>
                </a:lnTo>
                <a:lnTo>
                  <a:pt x="13965" y="234576"/>
                </a:lnTo>
                <a:lnTo>
                  <a:pt x="30656" y="190791"/>
                </a:lnTo>
                <a:lnTo>
                  <a:pt x="53139" y="150245"/>
                </a:lnTo>
                <a:lnTo>
                  <a:pt x="80905" y="113448"/>
                </a:lnTo>
                <a:lnTo>
                  <a:pt x="113441" y="80911"/>
                </a:lnTo>
                <a:lnTo>
                  <a:pt x="150240" y="53144"/>
                </a:lnTo>
                <a:lnTo>
                  <a:pt x="190789" y="30660"/>
                </a:lnTo>
                <a:lnTo>
                  <a:pt x="234580" y="13967"/>
                </a:lnTo>
                <a:lnTo>
                  <a:pt x="281102" y="3576"/>
                </a:lnTo>
                <a:lnTo>
                  <a:pt x="329844" y="0"/>
                </a:lnTo>
                <a:lnTo>
                  <a:pt x="8683117" y="0"/>
                </a:lnTo>
                <a:lnTo>
                  <a:pt x="8731847" y="3576"/>
                </a:lnTo>
                <a:lnTo>
                  <a:pt x="8778359" y="13967"/>
                </a:lnTo>
                <a:lnTo>
                  <a:pt x="8822144" y="30660"/>
                </a:lnTo>
                <a:lnTo>
                  <a:pt x="8862690" y="53144"/>
                </a:lnTo>
                <a:lnTo>
                  <a:pt x="8899487" y="80911"/>
                </a:lnTo>
                <a:lnTo>
                  <a:pt x="8932024" y="113448"/>
                </a:lnTo>
                <a:lnTo>
                  <a:pt x="8959791" y="150245"/>
                </a:lnTo>
                <a:lnTo>
                  <a:pt x="8982275" y="190791"/>
                </a:lnTo>
                <a:lnTo>
                  <a:pt x="8998968" y="234576"/>
                </a:lnTo>
                <a:lnTo>
                  <a:pt x="9009359" y="281088"/>
                </a:lnTo>
                <a:lnTo>
                  <a:pt x="9012936" y="329819"/>
                </a:lnTo>
                <a:lnTo>
                  <a:pt x="9012936" y="6362026"/>
                </a:lnTo>
                <a:lnTo>
                  <a:pt x="9009359" y="6410769"/>
                </a:lnTo>
                <a:lnTo>
                  <a:pt x="8998968" y="6457290"/>
                </a:lnTo>
                <a:lnTo>
                  <a:pt x="8982275" y="6501081"/>
                </a:lnTo>
                <a:lnTo>
                  <a:pt x="8959791" y="6541631"/>
                </a:lnTo>
                <a:lnTo>
                  <a:pt x="8932024" y="6578430"/>
                </a:lnTo>
                <a:lnTo>
                  <a:pt x="8899487" y="6610967"/>
                </a:lnTo>
                <a:lnTo>
                  <a:pt x="8862690" y="6638733"/>
                </a:lnTo>
                <a:lnTo>
                  <a:pt x="8822144" y="6661216"/>
                </a:lnTo>
                <a:lnTo>
                  <a:pt x="8778359" y="6677908"/>
                </a:lnTo>
                <a:lnTo>
                  <a:pt x="8731847" y="6688297"/>
                </a:lnTo>
                <a:lnTo>
                  <a:pt x="8683117" y="6691873"/>
                </a:lnTo>
                <a:lnTo>
                  <a:pt x="329844" y="6691873"/>
                </a:lnTo>
                <a:lnTo>
                  <a:pt x="281102" y="6688297"/>
                </a:lnTo>
                <a:lnTo>
                  <a:pt x="234580" y="6677908"/>
                </a:lnTo>
                <a:lnTo>
                  <a:pt x="190789" y="6661216"/>
                </a:lnTo>
                <a:lnTo>
                  <a:pt x="150240" y="6638733"/>
                </a:lnTo>
                <a:lnTo>
                  <a:pt x="113441" y="6610967"/>
                </a:lnTo>
                <a:lnTo>
                  <a:pt x="80905" y="6578430"/>
                </a:lnTo>
                <a:lnTo>
                  <a:pt x="53139" y="6541631"/>
                </a:lnTo>
                <a:lnTo>
                  <a:pt x="30656" y="6501081"/>
                </a:lnTo>
                <a:lnTo>
                  <a:pt x="13965" y="6457290"/>
                </a:lnTo>
                <a:lnTo>
                  <a:pt x="3576" y="6410769"/>
                </a:lnTo>
                <a:lnTo>
                  <a:pt x="0" y="6362026"/>
                </a:lnTo>
                <a:lnTo>
                  <a:pt x="0" y="329819"/>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 name="Google Shape;15;p156"/>
          <p:cNvSpPr/>
          <p:nvPr/>
        </p:nvSpPr>
        <p:spPr>
          <a:xfrm>
            <a:off x="62484" y="1395983"/>
            <a:ext cx="9022080" cy="121920"/>
          </a:xfrm>
          <a:custGeom>
            <a:rect b="b" l="l" r="r" t="t"/>
            <a:pathLst>
              <a:path extrusionOk="0" h="121919" w="9022080">
                <a:moveTo>
                  <a:pt x="9022080" y="0"/>
                </a:moveTo>
                <a:lnTo>
                  <a:pt x="0" y="0"/>
                </a:lnTo>
                <a:lnTo>
                  <a:pt x="0" y="121920"/>
                </a:lnTo>
                <a:lnTo>
                  <a:pt x="9022080" y="121920"/>
                </a:lnTo>
                <a:lnTo>
                  <a:pt x="9022080" y="0"/>
                </a:lnTo>
                <a:close/>
              </a:path>
            </a:pathLst>
          </a:custGeom>
          <a:solidFill>
            <a:srgbClr val="E6B0A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 name="Google Shape;16;p156"/>
          <p:cNvSpPr/>
          <p:nvPr/>
        </p:nvSpPr>
        <p:spPr>
          <a:xfrm>
            <a:off x="62484" y="2976372"/>
            <a:ext cx="9022080" cy="111760"/>
          </a:xfrm>
          <a:custGeom>
            <a:rect b="b" l="l" r="r" t="t"/>
            <a:pathLst>
              <a:path extrusionOk="0" h="111760" w="9022080">
                <a:moveTo>
                  <a:pt x="9022080" y="0"/>
                </a:moveTo>
                <a:lnTo>
                  <a:pt x="0" y="0"/>
                </a:lnTo>
                <a:lnTo>
                  <a:pt x="0" y="111251"/>
                </a:lnTo>
                <a:lnTo>
                  <a:pt x="9022080" y="111251"/>
                </a:lnTo>
                <a:lnTo>
                  <a:pt x="9022080" y="0"/>
                </a:lnTo>
                <a:close/>
              </a:path>
            </a:pathLst>
          </a:custGeom>
          <a:solidFill>
            <a:srgbClr val="91848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 name="Google Shape;17;p156"/>
          <p:cNvSpPr txBox="1"/>
          <p:nvPr>
            <p:ph type="ctrTitle"/>
          </p:nvPr>
        </p:nvSpPr>
        <p:spPr>
          <a:xfrm>
            <a:off x="59435" y="1517903"/>
            <a:ext cx="9025128" cy="145859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56"/>
          <p:cNvSpPr txBox="1"/>
          <p:nvPr>
            <p:ph idx="1" type="subTitle"/>
          </p:nvPr>
        </p:nvSpPr>
        <p:spPr>
          <a:xfrm>
            <a:off x="1371600" y="3840480"/>
            <a:ext cx="6400800" cy="1714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56"/>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56"/>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56"/>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2" name="Shape 22"/>
        <p:cNvGrpSpPr/>
        <p:nvPr/>
      </p:nvGrpSpPr>
      <p:grpSpPr>
        <a:xfrm>
          <a:off x="0" y="0"/>
          <a:ext cx="0" cy="0"/>
          <a:chOff x="0" y="0"/>
          <a:chExt cx="0" cy="0"/>
        </a:xfrm>
      </p:grpSpPr>
      <p:sp>
        <p:nvSpPr>
          <p:cNvPr id="23" name="Google Shape;23;p157"/>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57"/>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57"/>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6" name="Shape 26"/>
        <p:cNvGrpSpPr/>
        <p:nvPr/>
      </p:nvGrpSpPr>
      <p:grpSpPr>
        <a:xfrm>
          <a:off x="0" y="0"/>
          <a:ext cx="0" cy="0"/>
          <a:chOff x="0" y="0"/>
          <a:chExt cx="0" cy="0"/>
        </a:xfrm>
      </p:grpSpPr>
      <p:sp>
        <p:nvSpPr>
          <p:cNvPr id="27" name="Google Shape;27;p158"/>
          <p:cNvSpPr txBox="1"/>
          <p:nvPr>
            <p:ph type="title"/>
          </p:nvPr>
        </p:nvSpPr>
        <p:spPr>
          <a:xfrm>
            <a:off x="848055" y="688974"/>
            <a:ext cx="7447889" cy="6350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1" sz="2000">
                <a:solidFill>
                  <a:srgbClr val="696363"/>
                </a:solidFill>
                <a:latin typeface="Libre Franklin Medium"/>
                <a:ea typeface="Libre Franklin Medium"/>
                <a:cs typeface="Libre Franklin Medium"/>
                <a:sym typeface="Libre Franklin Medium"/>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58"/>
          <p:cNvSpPr txBox="1"/>
          <p:nvPr>
            <p:ph idx="1" type="body"/>
          </p:nvPr>
        </p:nvSpPr>
        <p:spPr>
          <a:xfrm>
            <a:off x="535940" y="1212240"/>
            <a:ext cx="8071484" cy="3836035"/>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0" i="0" sz="2200">
                <a:solidFill>
                  <a:schemeClr val="dk1"/>
                </a:solidFill>
                <a:latin typeface="Times New Roman"/>
                <a:ea typeface="Times New Roman"/>
                <a:cs typeface="Times New Roman"/>
                <a:sym typeface="Times New Roman"/>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9" name="Google Shape;29;p158"/>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58"/>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58"/>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2" name="Shape 32"/>
        <p:cNvGrpSpPr/>
        <p:nvPr/>
      </p:nvGrpSpPr>
      <p:grpSpPr>
        <a:xfrm>
          <a:off x="0" y="0"/>
          <a:ext cx="0" cy="0"/>
          <a:chOff x="0" y="0"/>
          <a:chExt cx="0" cy="0"/>
        </a:xfrm>
      </p:grpSpPr>
      <p:sp>
        <p:nvSpPr>
          <p:cNvPr id="33" name="Google Shape;33;p159"/>
          <p:cNvSpPr txBox="1"/>
          <p:nvPr>
            <p:ph type="title"/>
          </p:nvPr>
        </p:nvSpPr>
        <p:spPr>
          <a:xfrm>
            <a:off x="848055" y="688974"/>
            <a:ext cx="7447889" cy="6350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1" sz="2000">
                <a:solidFill>
                  <a:srgbClr val="696363"/>
                </a:solidFill>
                <a:latin typeface="Libre Franklin Medium"/>
                <a:ea typeface="Libre Franklin Medium"/>
                <a:cs typeface="Libre Franklin Medium"/>
                <a:sym typeface="Libre Franklin Medium"/>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59"/>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59"/>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59"/>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7" name="Shape 37"/>
        <p:cNvGrpSpPr/>
        <p:nvPr/>
      </p:nvGrpSpPr>
      <p:grpSpPr>
        <a:xfrm>
          <a:off x="0" y="0"/>
          <a:ext cx="0" cy="0"/>
          <a:chOff x="0" y="0"/>
          <a:chExt cx="0" cy="0"/>
        </a:xfrm>
      </p:grpSpPr>
      <p:sp>
        <p:nvSpPr>
          <p:cNvPr id="38" name="Google Shape;38;p160"/>
          <p:cNvSpPr txBox="1"/>
          <p:nvPr>
            <p:ph type="title"/>
          </p:nvPr>
        </p:nvSpPr>
        <p:spPr>
          <a:xfrm>
            <a:off x="848055" y="688974"/>
            <a:ext cx="7447889" cy="6350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1" sz="2000">
                <a:solidFill>
                  <a:srgbClr val="696363"/>
                </a:solidFill>
                <a:latin typeface="Libre Franklin Medium"/>
                <a:ea typeface="Libre Franklin Medium"/>
                <a:cs typeface="Libre Franklin Medium"/>
                <a:sym typeface="Libre Franklin Medium"/>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60"/>
          <p:cNvSpPr txBox="1"/>
          <p:nvPr>
            <p:ph idx="1" type="body"/>
          </p:nvPr>
        </p:nvSpPr>
        <p:spPr>
          <a:xfrm>
            <a:off x="457200" y="1577340"/>
            <a:ext cx="397764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0" name="Google Shape;40;p160"/>
          <p:cNvSpPr txBox="1"/>
          <p:nvPr>
            <p:ph idx="2" type="body"/>
          </p:nvPr>
        </p:nvSpPr>
        <p:spPr>
          <a:xfrm>
            <a:off x="4709160" y="1577340"/>
            <a:ext cx="397764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1" name="Google Shape;41;p160"/>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60"/>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60"/>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55"/>
          <p:cNvSpPr/>
          <p:nvPr/>
        </p:nvSpPr>
        <p:spPr>
          <a:xfrm>
            <a:off x="64007" y="70103"/>
            <a:ext cx="9013190" cy="6693534"/>
          </a:xfrm>
          <a:custGeom>
            <a:rect b="b" l="l" r="r" t="t"/>
            <a:pathLst>
              <a:path extrusionOk="0" h="6693534" w="9013190">
                <a:moveTo>
                  <a:pt x="0" y="329946"/>
                </a:moveTo>
                <a:lnTo>
                  <a:pt x="3577" y="281184"/>
                </a:lnTo>
                <a:lnTo>
                  <a:pt x="13968" y="234645"/>
                </a:lnTo>
                <a:lnTo>
                  <a:pt x="30664" y="190840"/>
                </a:lnTo>
                <a:lnTo>
                  <a:pt x="53153" y="150277"/>
                </a:lnTo>
                <a:lnTo>
                  <a:pt x="80925" y="113468"/>
                </a:lnTo>
                <a:lnTo>
                  <a:pt x="113469" y="80923"/>
                </a:lnTo>
                <a:lnTo>
                  <a:pt x="150276" y="53151"/>
                </a:lnTo>
                <a:lnTo>
                  <a:pt x="190835" y="30662"/>
                </a:lnTo>
                <a:lnTo>
                  <a:pt x="234636" y="13967"/>
                </a:lnTo>
                <a:lnTo>
                  <a:pt x="281168" y="3576"/>
                </a:lnTo>
                <a:lnTo>
                  <a:pt x="329920" y="0"/>
                </a:lnTo>
                <a:lnTo>
                  <a:pt x="8682990" y="0"/>
                </a:lnTo>
                <a:lnTo>
                  <a:pt x="8731751" y="3576"/>
                </a:lnTo>
                <a:lnTo>
                  <a:pt x="8778290" y="13967"/>
                </a:lnTo>
                <a:lnTo>
                  <a:pt x="8822095" y="30662"/>
                </a:lnTo>
                <a:lnTo>
                  <a:pt x="8862658" y="53151"/>
                </a:lnTo>
                <a:lnTo>
                  <a:pt x="8899467" y="80923"/>
                </a:lnTo>
                <a:lnTo>
                  <a:pt x="8932012" y="113468"/>
                </a:lnTo>
                <a:lnTo>
                  <a:pt x="8959784" y="150277"/>
                </a:lnTo>
                <a:lnTo>
                  <a:pt x="8982273" y="190840"/>
                </a:lnTo>
                <a:lnTo>
                  <a:pt x="8998968" y="234645"/>
                </a:lnTo>
                <a:lnTo>
                  <a:pt x="9009359" y="281184"/>
                </a:lnTo>
                <a:lnTo>
                  <a:pt x="9012936" y="329946"/>
                </a:lnTo>
                <a:lnTo>
                  <a:pt x="9012936" y="6363487"/>
                </a:lnTo>
                <a:lnTo>
                  <a:pt x="9009359" y="6412239"/>
                </a:lnTo>
                <a:lnTo>
                  <a:pt x="8998968" y="6458771"/>
                </a:lnTo>
                <a:lnTo>
                  <a:pt x="8982273" y="6502572"/>
                </a:lnTo>
                <a:lnTo>
                  <a:pt x="8959784" y="6543131"/>
                </a:lnTo>
                <a:lnTo>
                  <a:pt x="8932012" y="6579938"/>
                </a:lnTo>
                <a:lnTo>
                  <a:pt x="8899467" y="6612482"/>
                </a:lnTo>
                <a:lnTo>
                  <a:pt x="8862658" y="6640254"/>
                </a:lnTo>
                <a:lnTo>
                  <a:pt x="8822095" y="6662743"/>
                </a:lnTo>
                <a:lnTo>
                  <a:pt x="8778290" y="6679439"/>
                </a:lnTo>
                <a:lnTo>
                  <a:pt x="8731751" y="6689830"/>
                </a:lnTo>
                <a:lnTo>
                  <a:pt x="8682990" y="6693408"/>
                </a:lnTo>
                <a:lnTo>
                  <a:pt x="329920" y="6693408"/>
                </a:lnTo>
                <a:lnTo>
                  <a:pt x="281168" y="6689830"/>
                </a:lnTo>
                <a:lnTo>
                  <a:pt x="234636" y="6679439"/>
                </a:lnTo>
                <a:lnTo>
                  <a:pt x="190835" y="6662743"/>
                </a:lnTo>
                <a:lnTo>
                  <a:pt x="150276" y="6640254"/>
                </a:lnTo>
                <a:lnTo>
                  <a:pt x="113469" y="6612482"/>
                </a:lnTo>
                <a:lnTo>
                  <a:pt x="80925" y="6579938"/>
                </a:lnTo>
                <a:lnTo>
                  <a:pt x="53153" y="6543131"/>
                </a:lnTo>
                <a:lnTo>
                  <a:pt x="30664" y="6502572"/>
                </a:lnTo>
                <a:lnTo>
                  <a:pt x="13968" y="6458771"/>
                </a:lnTo>
                <a:lnTo>
                  <a:pt x="3577" y="6412239"/>
                </a:lnTo>
                <a:lnTo>
                  <a:pt x="0" y="6363487"/>
                </a:lnTo>
                <a:lnTo>
                  <a:pt x="0" y="329946"/>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 name="Google Shape;7;p155"/>
          <p:cNvSpPr txBox="1"/>
          <p:nvPr>
            <p:ph type="title"/>
          </p:nvPr>
        </p:nvSpPr>
        <p:spPr>
          <a:xfrm>
            <a:off x="848055" y="688974"/>
            <a:ext cx="7447889" cy="6350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1" sz="2000" u="none" cap="none" strike="noStrike">
                <a:solidFill>
                  <a:srgbClr val="696363"/>
                </a:solidFill>
                <a:latin typeface="Libre Franklin Medium"/>
                <a:ea typeface="Libre Franklin Medium"/>
                <a:cs typeface="Libre Franklin Medium"/>
                <a:sym typeface="Libre Franklin Medium"/>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155"/>
          <p:cNvSpPr txBox="1"/>
          <p:nvPr>
            <p:ph idx="1" type="body"/>
          </p:nvPr>
        </p:nvSpPr>
        <p:spPr>
          <a:xfrm>
            <a:off x="535940" y="1212240"/>
            <a:ext cx="8071484" cy="3836035"/>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2200" u="none" cap="none" strike="noStrike">
                <a:solidFill>
                  <a:schemeClr val="dk1"/>
                </a:solidFill>
                <a:latin typeface="Times New Roman"/>
                <a:ea typeface="Times New Roman"/>
                <a:cs typeface="Times New Roman"/>
                <a:sym typeface="Times New Roman"/>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9" name="Google Shape;9;p155"/>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55"/>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1" name="Google Shape;11;p155"/>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jpg"/><Relationship Id="rId4" Type="http://schemas.openxmlformats.org/officeDocument/2006/relationships/hyperlink" Target="https://www.finoit.com/blog/top-15-sensor-types-used-iot/"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www.finoit.com/blog/top-15-sensor-types-used-io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5.jp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1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7.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16.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 Id="rId3"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sp>
        <p:nvSpPr>
          <p:cNvPr id="48" name="Google Shape;48;p1"/>
          <p:cNvSpPr txBox="1"/>
          <p:nvPr/>
        </p:nvSpPr>
        <p:spPr>
          <a:xfrm>
            <a:off x="3911353" y="3186800"/>
            <a:ext cx="1994400" cy="4137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rgbClr val="000000"/>
              </a:buClr>
              <a:buSzPts val="2600"/>
              <a:buFont typeface="Arial"/>
              <a:buNone/>
            </a:pPr>
            <a:r>
              <a:rPr b="0" i="0" lang="en-US" sz="2600" u="none" cap="none" strike="noStrike">
                <a:solidFill>
                  <a:srgbClr val="696363"/>
                </a:solidFill>
                <a:latin typeface="Times New Roman"/>
                <a:ea typeface="Times New Roman"/>
                <a:cs typeface="Times New Roman"/>
                <a:sym typeface="Times New Roman"/>
              </a:rPr>
              <a:t>Module 3</a:t>
            </a:r>
            <a:endParaRPr b="0" i="0" sz="2600" u="none" cap="none" strike="noStrike">
              <a:solidFill>
                <a:schemeClr val="dk1"/>
              </a:solidFill>
              <a:latin typeface="Times New Roman"/>
              <a:ea typeface="Times New Roman"/>
              <a:cs typeface="Times New Roman"/>
              <a:sym typeface="Times New Roman"/>
            </a:endParaRPr>
          </a:p>
        </p:txBody>
      </p:sp>
      <p:sp>
        <p:nvSpPr>
          <p:cNvPr id="49" name="Google Shape;49;p1"/>
          <p:cNvSpPr txBox="1"/>
          <p:nvPr/>
        </p:nvSpPr>
        <p:spPr>
          <a:xfrm>
            <a:off x="60960" y="1553412"/>
            <a:ext cx="9022080" cy="1614545"/>
          </a:xfrm>
          <a:prstGeom prst="rect">
            <a:avLst/>
          </a:prstGeom>
          <a:solidFill>
            <a:srgbClr val="D24717"/>
          </a:solidFill>
          <a:ln>
            <a:noFill/>
          </a:ln>
        </p:spPr>
        <p:txBody>
          <a:bodyPr anchorCtr="0" anchor="t" bIns="0" lIns="0" spcFirstLastPara="1" rIns="0" wrap="square" tIns="379725">
            <a:spAutoFit/>
          </a:bodyPr>
          <a:lstStyle/>
          <a:p>
            <a:pPr indent="0" lvl="0" marL="855344" marR="0" rtl="0" algn="ctr">
              <a:lnSpc>
                <a:spcPct val="100000"/>
              </a:lnSpc>
              <a:spcBef>
                <a:spcPts val="0"/>
              </a:spcBef>
              <a:spcAft>
                <a:spcPts val="0"/>
              </a:spcAft>
              <a:buClr>
                <a:srgbClr val="000000"/>
              </a:buClr>
              <a:buSzPts val="4000"/>
              <a:buFont typeface="Arial"/>
              <a:buNone/>
            </a:pPr>
            <a:r>
              <a:rPr b="0" i="0" lang="en-US" sz="4000" u="none" cap="none" strike="noStrike">
                <a:solidFill>
                  <a:schemeClr val="dk1"/>
                </a:solidFill>
                <a:latin typeface="Libre Franklin Medium"/>
                <a:ea typeface="Libre Franklin Medium"/>
                <a:cs typeface="Libre Franklin Medium"/>
                <a:sym typeface="Libre Franklin Medium"/>
              </a:rPr>
              <a:t>Principles of Connecetd Devices and Protocols in IOT</a:t>
            </a:r>
            <a:endParaRPr b="0" i="0" sz="4000" u="none" cap="none" strike="noStrike">
              <a:solidFill>
                <a:schemeClr val="dk1"/>
              </a:solidFill>
              <a:latin typeface="Libre Franklin Medium"/>
              <a:ea typeface="Libre Franklin Medium"/>
              <a:cs typeface="Libre Franklin Medium"/>
              <a:sym typeface="Libre Franklin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243cb922527_0_3"/>
          <p:cNvSpPr txBox="1"/>
          <p:nvPr/>
        </p:nvSpPr>
        <p:spPr>
          <a:xfrm>
            <a:off x="228600" y="1358625"/>
            <a:ext cx="8460600" cy="3699900"/>
          </a:xfrm>
          <a:prstGeom prst="rect">
            <a:avLst/>
          </a:prstGeom>
          <a:noFill/>
          <a:ln>
            <a:noFill/>
          </a:ln>
        </p:spPr>
        <p:txBody>
          <a:bodyPr anchorCtr="0" anchor="t" bIns="0" lIns="0" spcFirstLastPara="1" rIns="0" wrap="square" tIns="88250">
            <a:spAutoFit/>
          </a:bodyPr>
          <a:lstStyle/>
          <a:p>
            <a:pPr indent="0" lvl="0" marL="457200" marR="0" rtl="0" algn="l">
              <a:lnSpc>
                <a:spcPct val="100000"/>
              </a:lnSpc>
              <a:spcBef>
                <a:spcPts val="0"/>
              </a:spcBef>
              <a:spcAft>
                <a:spcPts val="0"/>
              </a:spcAft>
              <a:buClr>
                <a:srgbClr val="000000"/>
              </a:buClr>
              <a:buSzPts val="2600"/>
              <a:buFont typeface="Arial"/>
              <a:buNone/>
            </a:pPr>
            <a:r>
              <a:rPr b="1" i="0" lang="en-US" sz="2600" u="none" cap="none" strike="noStrike">
                <a:solidFill>
                  <a:srgbClr val="FF0000"/>
                </a:solidFill>
                <a:latin typeface="Times New Roman"/>
                <a:ea typeface="Times New Roman"/>
                <a:cs typeface="Times New Roman"/>
                <a:sym typeface="Times New Roman"/>
              </a:rPr>
              <a:t>Contact or no-contact:</a:t>
            </a:r>
            <a:endParaRPr b="0" i="0" sz="2600" u="none" cap="none" strike="noStrike">
              <a:solidFill>
                <a:schemeClr val="dk1"/>
              </a:solidFill>
              <a:latin typeface="Times New Roman"/>
              <a:ea typeface="Times New Roman"/>
              <a:cs typeface="Times New Roman"/>
              <a:sym typeface="Times New Roman"/>
            </a:endParaRPr>
          </a:p>
          <a:p>
            <a:pPr indent="-198118" lvl="0" marL="286385" marR="125729" rtl="0" algn="l">
              <a:lnSpc>
                <a:spcPct val="100000"/>
              </a:lnSpc>
              <a:spcBef>
                <a:spcPts val="600"/>
              </a:spcBef>
              <a:spcAft>
                <a:spcPts val="0"/>
              </a:spcAft>
              <a:buClr>
                <a:srgbClr val="D24717"/>
              </a:buClr>
              <a:buSzPts val="1000"/>
              <a:buFont typeface="Quattrocento Sans"/>
              <a:buChar char="⚫"/>
            </a:pPr>
            <a:r>
              <a:rPr b="0" i="0" lang="en-US" sz="2600" u="none" cap="none" strike="noStrike">
                <a:solidFill>
                  <a:schemeClr val="dk1"/>
                </a:solidFill>
                <a:latin typeface="Times New Roman"/>
                <a:ea typeface="Times New Roman"/>
                <a:cs typeface="Times New Roman"/>
                <a:sym typeface="Times New Roman"/>
              </a:rPr>
              <a:t>Sensors can be categorized based on whether they </a:t>
            </a:r>
            <a:r>
              <a:rPr b="1" i="0" lang="en-US" sz="2600" u="none" cap="none" strike="noStrike">
                <a:solidFill>
                  <a:schemeClr val="dk1"/>
                </a:solidFill>
                <a:latin typeface="Times New Roman"/>
                <a:ea typeface="Times New Roman"/>
                <a:cs typeface="Times New Roman"/>
                <a:sym typeface="Times New Roman"/>
              </a:rPr>
              <a:t>require  physical contact with what they are measuring  (contact) </a:t>
            </a:r>
            <a:r>
              <a:rPr b="0" i="0" lang="en-US" sz="2600" u="none" cap="none" strike="noStrike">
                <a:solidFill>
                  <a:schemeClr val="dk1"/>
                </a:solidFill>
                <a:latin typeface="Times New Roman"/>
                <a:ea typeface="Times New Roman"/>
                <a:cs typeface="Times New Roman"/>
                <a:sym typeface="Times New Roman"/>
              </a:rPr>
              <a:t>or </a:t>
            </a:r>
            <a:r>
              <a:rPr b="1" i="0" lang="en-US" sz="2600" u="none" cap="none" strike="noStrike">
                <a:solidFill>
                  <a:schemeClr val="dk1"/>
                </a:solidFill>
                <a:latin typeface="Times New Roman"/>
                <a:ea typeface="Times New Roman"/>
                <a:cs typeface="Times New Roman"/>
                <a:sym typeface="Times New Roman"/>
              </a:rPr>
              <a:t>not (no-contact).</a:t>
            </a:r>
            <a:endParaRPr b="1" i="0" sz="2600" u="none" cap="none" strike="noStrike">
              <a:solidFill>
                <a:schemeClr val="dk1"/>
              </a:solidFill>
              <a:latin typeface="Times New Roman"/>
              <a:ea typeface="Times New Roman"/>
              <a:cs typeface="Times New Roman"/>
              <a:sym typeface="Times New Roman"/>
            </a:endParaRPr>
          </a:p>
          <a:p>
            <a:pPr indent="-210184" lvl="0" marL="286385" marR="125729" rtl="0" algn="l">
              <a:lnSpc>
                <a:spcPct val="100000"/>
              </a:lnSpc>
              <a:spcBef>
                <a:spcPts val="600"/>
              </a:spcBef>
              <a:spcAft>
                <a:spcPts val="0"/>
              </a:spcAft>
              <a:buClr>
                <a:schemeClr val="dk1"/>
              </a:buClr>
              <a:buSzPts val="1400"/>
              <a:buFont typeface="Times New Roman"/>
              <a:buChar char="⚫"/>
            </a:pPr>
            <a:r>
              <a:rPr b="1" i="0" lang="en-US" sz="2600" u="none" cap="none" strike="noStrike">
                <a:solidFill>
                  <a:schemeClr val="dk1"/>
                </a:solidFill>
                <a:latin typeface="Times New Roman"/>
                <a:ea typeface="Times New Roman"/>
                <a:cs typeface="Times New Roman"/>
                <a:sym typeface="Times New Roman"/>
              </a:rPr>
              <a:t>Examples include Oral thermometer(Contact) and Infrared thermometer(No-contact)</a:t>
            </a:r>
            <a:endParaRPr b="1" i="0" sz="2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10"/>
              </a:spcBef>
              <a:spcAft>
                <a:spcPts val="0"/>
              </a:spcAft>
              <a:buClr>
                <a:srgbClr val="D24717"/>
              </a:buClr>
              <a:buSzPts val="3750"/>
              <a:buFont typeface="Quattrocento Sans"/>
              <a:buNone/>
            </a:pPr>
            <a:r>
              <a:t/>
            </a:r>
            <a:endParaRPr b="0" i="0" sz="3750" u="none" cap="none" strike="noStrike">
              <a:solidFill>
                <a:schemeClr val="dk1"/>
              </a:solidFill>
              <a:latin typeface="Times New Roman"/>
              <a:ea typeface="Times New Roman"/>
              <a:cs typeface="Times New Roman"/>
              <a:sym typeface="Times New Roman"/>
            </a:endParaRPr>
          </a:p>
          <a:p>
            <a:pPr indent="0" lvl="0" marL="457200" marR="5080" rtl="0" algn="l">
              <a:lnSpc>
                <a:spcPct val="100000"/>
              </a:lnSpc>
              <a:spcBef>
                <a:spcPts val="600"/>
              </a:spcBef>
              <a:spcAft>
                <a:spcPts val="0"/>
              </a:spcAft>
              <a:buClr>
                <a:srgbClr val="000000"/>
              </a:buClr>
              <a:buSzPts val="2600"/>
              <a:buFont typeface="Arial"/>
              <a:buNone/>
            </a:pPr>
            <a:r>
              <a:t/>
            </a:r>
            <a:endParaRPr b="0" i="0" sz="26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25e0ffdbc70_0_21"/>
          <p:cNvSpPr txBox="1"/>
          <p:nvPr/>
        </p:nvSpPr>
        <p:spPr>
          <a:xfrm>
            <a:off x="231525" y="1358625"/>
            <a:ext cx="8471700" cy="4398900"/>
          </a:xfrm>
          <a:prstGeom prst="rect">
            <a:avLst/>
          </a:prstGeom>
          <a:noFill/>
          <a:ln>
            <a:noFill/>
          </a:ln>
        </p:spPr>
        <p:txBody>
          <a:bodyPr anchorCtr="0" anchor="t" bIns="0" lIns="0" spcFirstLastPara="1" rIns="0" wrap="square" tIns="88250">
            <a:spAutoFit/>
          </a:bodyPr>
          <a:lstStyle/>
          <a:p>
            <a:pPr indent="0" lvl="0" marL="457200" marR="0" rtl="0" algn="l">
              <a:lnSpc>
                <a:spcPct val="100000"/>
              </a:lnSpc>
              <a:spcBef>
                <a:spcPts val="5"/>
              </a:spcBef>
              <a:spcAft>
                <a:spcPts val="0"/>
              </a:spcAft>
              <a:buClr>
                <a:srgbClr val="000000"/>
              </a:buClr>
              <a:buSzPts val="2600"/>
              <a:buFont typeface="Arial"/>
              <a:buNone/>
            </a:pPr>
            <a:r>
              <a:rPr b="1" i="0" lang="en-US" sz="2600" u="none" cap="none" strike="noStrike">
                <a:solidFill>
                  <a:srgbClr val="FF0000"/>
                </a:solidFill>
                <a:latin typeface="Times New Roman"/>
                <a:ea typeface="Times New Roman"/>
                <a:cs typeface="Times New Roman"/>
                <a:sym typeface="Times New Roman"/>
              </a:rPr>
              <a:t>Absolute or relative:</a:t>
            </a:r>
            <a:endParaRPr b="0" i="0" sz="2600" u="none" cap="none" strike="noStrike">
              <a:solidFill>
                <a:srgbClr val="FF0000"/>
              </a:solidFill>
              <a:latin typeface="Times New Roman"/>
              <a:ea typeface="Times New Roman"/>
              <a:cs typeface="Times New Roman"/>
              <a:sym typeface="Times New Roman"/>
            </a:endParaRPr>
          </a:p>
          <a:p>
            <a:pPr indent="-217168" lvl="0" marL="286385" marR="5080" rtl="0" algn="l">
              <a:lnSpc>
                <a:spcPct val="100000"/>
              </a:lnSpc>
              <a:spcBef>
                <a:spcPts val="600"/>
              </a:spcBef>
              <a:spcAft>
                <a:spcPts val="0"/>
              </a:spcAft>
              <a:buClr>
                <a:schemeClr val="dk1"/>
              </a:buClr>
              <a:buSzPts val="1300"/>
              <a:buFont typeface="Quattrocento Sans"/>
              <a:buChar char="⚫"/>
            </a:pPr>
            <a:r>
              <a:rPr b="0" i="0" lang="en-US" sz="2600" u="none" cap="none" strike="noStrike">
                <a:solidFill>
                  <a:schemeClr val="dk1"/>
                </a:solidFill>
                <a:latin typeface="Times New Roman"/>
                <a:ea typeface="Times New Roman"/>
                <a:cs typeface="Times New Roman"/>
                <a:sym typeface="Times New Roman"/>
              </a:rPr>
              <a:t>Sensors can be categorized based on </a:t>
            </a:r>
            <a:r>
              <a:rPr b="1" i="0" lang="en-US" sz="2600" u="none" cap="none" strike="noStrike">
                <a:solidFill>
                  <a:schemeClr val="dk1"/>
                </a:solidFill>
                <a:latin typeface="Times New Roman"/>
                <a:ea typeface="Times New Roman"/>
                <a:cs typeface="Times New Roman"/>
                <a:sym typeface="Times New Roman"/>
              </a:rPr>
              <a:t>whether they  measure on an absolute scale (absolute) </a:t>
            </a:r>
            <a:r>
              <a:rPr b="0" i="0" lang="en-US" sz="2600" u="none" cap="none" strike="noStrike">
                <a:solidFill>
                  <a:schemeClr val="dk1"/>
                </a:solidFill>
                <a:latin typeface="Times New Roman"/>
                <a:ea typeface="Times New Roman"/>
                <a:cs typeface="Times New Roman"/>
                <a:sym typeface="Times New Roman"/>
              </a:rPr>
              <a:t>or based on a  difference with </a:t>
            </a:r>
            <a:r>
              <a:rPr b="1" i="0" lang="en-US" sz="2600" u="none" cap="none" strike="noStrike">
                <a:solidFill>
                  <a:schemeClr val="dk1"/>
                </a:solidFill>
                <a:latin typeface="Times New Roman"/>
                <a:ea typeface="Times New Roman"/>
                <a:cs typeface="Times New Roman"/>
                <a:sym typeface="Times New Roman"/>
              </a:rPr>
              <a:t>a fixed or variable reference value  (relative).</a:t>
            </a:r>
            <a:endParaRPr b="1" i="0" sz="2600" u="none" cap="none" strike="noStrike">
              <a:solidFill>
                <a:schemeClr val="dk1"/>
              </a:solidFill>
              <a:latin typeface="Times New Roman"/>
              <a:ea typeface="Times New Roman"/>
              <a:cs typeface="Times New Roman"/>
              <a:sym typeface="Times New Roman"/>
            </a:endParaRPr>
          </a:p>
          <a:p>
            <a:pPr indent="0" lvl="0" marL="457200" marR="5080" rtl="0" algn="l">
              <a:lnSpc>
                <a:spcPct val="100000"/>
              </a:lnSpc>
              <a:spcBef>
                <a:spcPts val="600"/>
              </a:spcBef>
              <a:spcAft>
                <a:spcPts val="0"/>
              </a:spcAft>
              <a:buNone/>
            </a:pPr>
            <a:r>
              <a:t/>
            </a:r>
            <a:endParaRPr b="1" sz="2600">
              <a:solidFill>
                <a:schemeClr val="dk1"/>
              </a:solidFill>
              <a:latin typeface="Times New Roman"/>
              <a:ea typeface="Times New Roman"/>
              <a:cs typeface="Times New Roman"/>
              <a:sym typeface="Times New Roman"/>
            </a:endParaRPr>
          </a:p>
          <a:p>
            <a:pPr indent="-217168" lvl="0" marL="286385" marR="5080" rtl="0" algn="l">
              <a:lnSpc>
                <a:spcPct val="100000"/>
              </a:lnSpc>
              <a:spcBef>
                <a:spcPts val="600"/>
              </a:spcBef>
              <a:spcAft>
                <a:spcPts val="0"/>
              </a:spcAft>
              <a:buClr>
                <a:schemeClr val="dk1"/>
              </a:buClr>
              <a:buSzPts val="1300"/>
              <a:buFont typeface="Times New Roman"/>
              <a:buChar char="⚫"/>
            </a:pPr>
            <a:r>
              <a:rPr lang="en-US" sz="2600">
                <a:solidFill>
                  <a:schemeClr val="dk1"/>
                </a:solidFill>
                <a:highlight>
                  <a:srgbClr val="FFFFFF"/>
                </a:highlight>
                <a:latin typeface="Times New Roman"/>
                <a:ea typeface="Times New Roman"/>
                <a:cs typeface="Times New Roman"/>
                <a:sym typeface="Times New Roman"/>
              </a:rPr>
              <a:t>Ex. An absolute pressure sensor measures the pressure in relation to a reference pressure which is the vacuum.</a:t>
            </a:r>
            <a:endParaRPr sz="2600">
              <a:solidFill>
                <a:schemeClr val="dk1"/>
              </a:solidFill>
              <a:highlight>
                <a:srgbClr val="FFFFFF"/>
              </a:highlight>
              <a:latin typeface="Times New Roman"/>
              <a:ea typeface="Times New Roman"/>
              <a:cs typeface="Times New Roman"/>
              <a:sym typeface="Times New Roman"/>
            </a:endParaRPr>
          </a:p>
          <a:p>
            <a:pPr indent="0" lvl="0" marL="0" marR="5080" rtl="0" algn="l">
              <a:lnSpc>
                <a:spcPct val="100000"/>
              </a:lnSpc>
              <a:spcBef>
                <a:spcPts val="600"/>
              </a:spcBef>
              <a:spcAft>
                <a:spcPts val="0"/>
              </a:spcAft>
              <a:buNone/>
            </a:pPr>
            <a:r>
              <a:rPr lang="en-US" sz="2600">
                <a:solidFill>
                  <a:schemeClr val="dk1"/>
                </a:solidFill>
                <a:highlight>
                  <a:srgbClr val="FFFFFF"/>
                </a:highlight>
                <a:latin typeface="Times New Roman"/>
                <a:ea typeface="Times New Roman"/>
                <a:cs typeface="Times New Roman"/>
                <a:sym typeface="Times New Roman"/>
              </a:rPr>
              <a:t>   A relative pressure sensor refers to the ambient atmospheric pressure and therefore measures the difference between the process pressure and the atmospheric pressure.</a:t>
            </a:r>
            <a:endParaRPr b="1" sz="26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8"/>
          <p:cNvSpPr txBox="1"/>
          <p:nvPr/>
        </p:nvSpPr>
        <p:spPr>
          <a:xfrm>
            <a:off x="196450" y="533400"/>
            <a:ext cx="8840100" cy="5545200"/>
          </a:xfrm>
          <a:prstGeom prst="rect">
            <a:avLst/>
          </a:prstGeom>
          <a:noFill/>
          <a:ln>
            <a:noFill/>
          </a:ln>
        </p:spPr>
        <p:txBody>
          <a:bodyPr anchorCtr="0" anchor="t" bIns="0" lIns="0" spcFirstLastPara="1" rIns="0" wrap="square" tIns="88250">
            <a:spAutoFit/>
          </a:bodyPr>
          <a:lstStyle/>
          <a:p>
            <a:pPr indent="0" lvl="0" marL="457200" marR="0" rtl="0" algn="l">
              <a:lnSpc>
                <a:spcPct val="100000"/>
              </a:lnSpc>
              <a:spcBef>
                <a:spcPts val="0"/>
              </a:spcBef>
              <a:spcAft>
                <a:spcPts val="0"/>
              </a:spcAft>
              <a:buClr>
                <a:srgbClr val="000000"/>
              </a:buClr>
              <a:buSzPts val="2600"/>
              <a:buFont typeface="Arial"/>
              <a:buNone/>
            </a:pPr>
            <a:r>
              <a:rPr b="1" i="0" lang="en-US" sz="2600" u="none" cap="none" strike="noStrike">
                <a:solidFill>
                  <a:srgbClr val="FF0000"/>
                </a:solidFill>
                <a:latin typeface="Times New Roman"/>
                <a:ea typeface="Times New Roman"/>
                <a:cs typeface="Times New Roman"/>
                <a:sym typeface="Times New Roman"/>
              </a:rPr>
              <a:t>Area of application:</a:t>
            </a:r>
            <a:endParaRPr b="0" i="0" sz="2600" u="none" cap="none" strike="noStrike">
              <a:solidFill>
                <a:srgbClr val="FF0000"/>
              </a:solidFill>
              <a:latin typeface="Times New Roman"/>
              <a:ea typeface="Times New Roman"/>
              <a:cs typeface="Times New Roman"/>
              <a:sym typeface="Times New Roman"/>
            </a:endParaRPr>
          </a:p>
          <a:p>
            <a:pPr indent="-223518" lvl="0" marL="286385" marR="0" rtl="0" algn="l">
              <a:lnSpc>
                <a:spcPct val="100000"/>
              </a:lnSpc>
              <a:spcBef>
                <a:spcPts val="600"/>
              </a:spcBef>
              <a:spcAft>
                <a:spcPts val="0"/>
              </a:spcAft>
              <a:buClr>
                <a:srgbClr val="D24717"/>
              </a:buClr>
              <a:buSzPts val="1400"/>
              <a:buFont typeface="Quattrocento Sans"/>
              <a:buChar char="⚫"/>
            </a:pPr>
            <a:r>
              <a:rPr b="0" i="0" lang="en-US" sz="2600" u="none" cap="none" strike="noStrike">
                <a:solidFill>
                  <a:schemeClr val="dk1"/>
                </a:solidFill>
                <a:latin typeface="Times New Roman"/>
                <a:ea typeface="Times New Roman"/>
                <a:cs typeface="Times New Roman"/>
                <a:sym typeface="Times New Roman"/>
              </a:rPr>
              <a:t>Sensors can be categorized based on the </a:t>
            </a:r>
            <a:r>
              <a:rPr b="1" i="0" lang="en-US" sz="2600" u="none" cap="none" strike="noStrike">
                <a:solidFill>
                  <a:schemeClr val="dk1"/>
                </a:solidFill>
                <a:latin typeface="Times New Roman"/>
                <a:ea typeface="Times New Roman"/>
                <a:cs typeface="Times New Roman"/>
                <a:sym typeface="Times New Roman"/>
              </a:rPr>
              <a:t>specific industry </a:t>
            </a:r>
            <a:r>
              <a:rPr b="0" i="0" lang="en-US" sz="2600" u="none" cap="none" strike="noStrike">
                <a:solidFill>
                  <a:schemeClr val="dk1"/>
                </a:solidFill>
                <a:latin typeface="Times New Roman"/>
                <a:ea typeface="Times New Roman"/>
                <a:cs typeface="Times New Roman"/>
                <a:sym typeface="Times New Roman"/>
              </a:rPr>
              <a:t>or </a:t>
            </a:r>
            <a:r>
              <a:rPr b="1" i="0" lang="en-US" sz="2600" u="none" cap="none" strike="noStrike">
                <a:solidFill>
                  <a:schemeClr val="dk1"/>
                </a:solidFill>
                <a:latin typeface="Times New Roman"/>
                <a:ea typeface="Times New Roman"/>
                <a:cs typeface="Times New Roman"/>
                <a:sym typeface="Times New Roman"/>
              </a:rPr>
              <a:t>vertical </a:t>
            </a:r>
            <a:r>
              <a:rPr b="0" i="0" lang="en-US" sz="2600" u="none" cap="none" strike="noStrike">
                <a:solidFill>
                  <a:schemeClr val="dk1"/>
                </a:solidFill>
                <a:latin typeface="Times New Roman"/>
                <a:ea typeface="Times New Roman"/>
                <a:cs typeface="Times New Roman"/>
                <a:sym typeface="Times New Roman"/>
              </a:rPr>
              <a:t>where they are being used.</a:t>
            </a:r>
            <a:endParaRPr b="0" i="0" sz="2600" u="none" cap="none" strike="noStrike">
              <a:solidFill>
                <a:schemeClr val="dk1"/>
              </a:solidFill>
              <a:latin typeface="Times New Roman"/>
              <a:ea typeface="Times New Roman"/>
              <a:cs typeface="Times New Roman"/>
              <a:sym typeface="Times New Roman"/>
            </a:endParaRPr>
          </a:p>
          <a:p>
            <a:pPr indent="-229868" lvl="0" marL="286385" marR="0" rtl="0" algn="l">
              <a:lnSpc>
                <a:spcPct val="100000"/>
              </a:lnSpc>
              <a:spcBef>
                <a:spcPts val="600"/>
              </a:spcBef>
              <a:spcAft>
                <a:spcPts val="0"/>
              </a:spcAft>
              <a:buClr>
                <a:schemeClr val="dk1"/>
              </a:buClr>
              <a:buSzPts val="1500"/>
              <a:buFont typeface="Times New Roman"/>
              <a:buChar char="⚫"/>
            </a:pPr>
            <a:r>
              <a:rPr lang="en-US" sz="2600">
                <a:solidFill>
                  <a:schemeClr val="dk1"/>
                </a:solidFill>
                <a:latin typeface="Times New Roman"/>
                <a:ea typeface="Times New Roman"/>
                <a:cs typeface="Times New Roman"/>
                <a:sym typeface="Times New Roman"/>
              </a:rPr>
              <a:t>e.g physical sensors, chemical, biological sensors etc..</a:t>
            </a:r>
            <a:endParaRPr sz="2600">
              <a:solidFill>
                <a:schemeClr val="dk1"/>
              </a:solidFill>
              <a:latin typeface="Times New Roman"/>
              <a:ea typeface="Times New Roman"/>
              <a:cs typeface="Times New Roman"/>
              <a:sym typeface="Times New Roman"/>
            </a:endParaRPr>
          </a:p>
          <a:p>
            <a:pPr indent="0" lvl="0" marL="0" marR="0" rtl="0" algn="l">
              <a:lnSpc>
                <a:spcPct val="100000"/>
              </a:lnSpc>
              <a:spcBef>
                <a:spcPts val="5"/>
              </a:spcBef>
              <a:spcAft>
                <a:spcPts val="0"/>
              </a:spcAft>
              <a:buClr>
                <a:srgbClr val="000000"/>
              </a:buClr>
              <a:buSzPts val="3750"/>
              <a:buFont typeface="Arial"/>
              <a:buNone/>
            </a:pPr>
            <a:r>
              <a:t/>
            </a:r>
            <a:endParaRPr b="0" i="0" sz="3750" u="none" cap="none" strike="noStrike">
              <a:solidFill>
                <a:schemeClr val="dk1"/>
              </a:solidFill>
              <a:latin typeface="Times New Roman"/>
              <a:ea typeface="Times New Roman"/>
              <a:cs typeface="Times New Roman"/>
              <a:sym typeface="Times New Roman"/>
            </a:endParaRPr>
          </a:p>
          <a:p>
            <a:pPr indent="-134620" lvl="0" marL="286385" marR="5080" rtl="0" algn="l">
              <a:lnSpc>
                <a:spcPct val="100000"/>
              </a:lnSpc>
              <a:spcBef>
                <a:spcPts val="605"/>
              </a:spcBef>
              <a:spcAft>
                <a:spcPts val="0"/>
              </a:spcAft>
              <a:buClr>
                <a:srgbClr val="D24717"/>
              </a:buClr>
              <a:buSzPts val="2200"/>
              <a:buFont typeface="Quattrocento Sans"/>
              <a:buNone/>
            </a:pPr>
            <a:r>
              <a:t/>
            </a:r>
            <a:endParaRPr b="0" i="0" sz="2600" u="none" cap="none" strike="noStrike">
              <a:solidFill>
                <a:schemeClr val="dk1"/>
              </a:solidFill>
              <a:latin typeface="Times New Roman"/>
              <a:ea typeface="Times New Roman"/>
              <a:cs typeface="Times New Roman"/>
              <a:sym typeface="Times New Roman"/>
            </a:endParaRPr>
          </a:p>
          <a:p>
            <a:pPr indent="0" lvl="0" marL="457200" marR="0" rtl="0" algn="l">
              <a:lnSpc>
                <a:spcPct val="100000"/>
              </a:lnSpc>
              <a:spcBef>
                <a:spcPts val="695"/>
              </a:spcBef>
              <a:spcAft>
                <a:spcPts val="0"/>
              </a:spcAft>
              <a:buClr>
                <a:srgbClr val="000000"/>
              </a:buClr>
              <a:buSzPts val="2600"/>
              <a:buFont typeface="Arial"/>
              <a:buNone/>
            </a:pPr>
            <a:r>
              <a:rPr b="1" i="0" lang="en-US" sz="2600" u="none" cap="none" strike="noStrike">
                <a:solidFill>
                  <a:srgbClr val="FF0000"/>
                </a:solidFill>
                <a:latin typeface="Times New Roman"/>
                <a:ea typeface="Times New Roman"/>
                <a:cs typeface="Times New Roman"/>
                <a:sym typeface="Times New Roman"/>
              </a:rPr>
              <a:t>What sensors measure:</a:t>
            </a:r>
            <a:endParaRPr b="0" i="0" sz="2600" u="none" cap="none" strike="noStrike">
              <a:solidFill>
                <a:srgbClr val="FF0000"/>
              </a:solidFill>
              <a:latin typeface="Times New Roman"/>
              <a:ea typeface="Times New Roman"/>
              <a:cs typeface="Times New Roman"/>
              <a:sym typeface="Times New Roman"/>
            </a:endParaRPr>
          </a:p>
          <a:p>
            <a:pPr indent="-223518" lvl="0" marL="286385" marR="0" rtl="0" algn="l">
              <a:lnSpc>
                <a:spcPct val="100000"/>
              </a:lnSpc>
              <a:spcBef>
                <a:spcPts val="600"/>
              </a:spcBef>
              <a:spcAft>
                <a:spcPts val="0"/>
              </a:spcAft>
              <a:buClr>
                <a:srgbClr val="D24717"/>
              </a:buClr>
              <a:buSzPts val="1400"/>
              <a:buFont typeface="Quattrocento Sans"/>
              <a:buChar char="⚫"/>
            </a:pPr>
            <a:r>
              <a:rPr b="0" i="0" lang="en-US" sz="2600" u="none" cap="none" strike="noStrike">
                <a:solidFill>
                  <a:schemeClr val="dk1"/>
                </a:solidFill>
                <a:latin typeface="Times New Roman"/>
                <a:ea typeface="Times New Roman"/>
                <a:cs typeface="Times New Roman"/>
                <a:sym typeface="Times New Roman"/>
              </a:rPr>
              <a:t>Sensors can be categorized </a:t>
            </a:r>
            <a:r>
              <a:rPr b="1" i="0" lang="en-US" sz="2600" u="none" cap="none" strike="noStrike">
                <a:solidFill>
                  <a:schemeClr val="dk1"/>
                </a:solidFill>
                <a:latin typeface="Times New Roman"/>
                <a:ea typeface="Times New Roman"/>
                <a:cs typeface="Times New Roman"/>
                <a:sym typeface="Times New Roman"/>
              </a:rPr>
              <a:t>based on their applications</a:t>
            </a:r>
            <a:endParaRPr b="0" i="0" sz="2600" u="none" cap="none" strike="noStrike">
              <a:solidFill>
                <a:schemeClr val="dk1"/>
              </a:solidFill>
              <a:latin typeface="Times New Roman"/>
              <a:ea typeface="Times New Roman"/>
              <a:cs typeface="Times New Roman"/>
              <a:sym typeface="Times New Roman"/>
            </a:endParaRPr>
          </a:p>
          <a:p>
            <a:pPr indent="0" lvl="0" marL="286385" marR="0" rtl="0" algn="l">
              <a:lnSpc>
                <a:spcPct val="100000"/>
              </a:lnSpc>
              <a:spcBef>
                <a:spcPts val="5"/>
              </a:spcBef>
              <a:spcAft>
                <a:spcPts val="0"/>
              </a:spcAft>
              <a:buClr>
                <a:srgbClr val="000000"/>
              </a:buClr>
              <a:buSzPts val="2600"/>
              <a:buFont typeface="Arial"/>
              <a:buNone/>
            </a:pPr>
            <a:r>
              <a:rPr b="0" i="0" lang="en-US" sz="2600" u="none" cap="none" strike="noStrike">
                <a:solidFill>
                  <a:schemeClr val="dk1"/>
                </a:solidFill>
                <a:latin typeface="Times New Roman"/>
                <a:ea typeface="Times New Roman"/>
                <a:cs typeface="Times New Roman"/>
                <a:sym typeface="Times New Roman"/>
              </a:rPr>
              <a:t>or </a:t>
            </a:r>
            <a:r>
              <a:rPr b="1" i="0" lang="en-US" sz="2600" u="none" cap="none" strike="noStrike">
                <a:solidFill>
                  <a:schemeClr val="dk1"/>
                </a:solidFill>
                <a:latin typeface="Times New Roman"/>
                <a:ea typeface="Times New Roman"/>
                <a:cs typeface="Times New Roman"/>
                <a:sym typeface="Times New Roman"/>
              </a:rPr>
              <a:t>what physical variables they measure.</a:t>
            </a:r>
            <a:endParaRPr b="1" i="0" sz="2600" u="none" cap="none" strike="noStrike">
              <a:solidFill>
                <a:schemeClr val="dk1"/>
              </a:solidFill>
              <a:latin typeface="Times New Roman"/>
              <a:ea typeface="Times New Roman"/>
              <a:cs typeface="Times New Roman"/>
              <a:sym typeface="Times New Roman"/>
            </a:endParaRPr>
          </a:p>
          <a:p>
            <a:pPr indent="-223518" lvl="0" marL="286385" marR="5080" rtl="0" algn="l">
              <a:lnSpc>
                <a:spcPct val="100000"/>
              </a:lnSpc>
              <a:spcBef>
                <a:spcPts val="0"/>
              </a:spcBef>
              <a:spcAft>
                <a:spcPts val="0"/>
              </a:spcAft>
              <a:buClr>
                <a:srgbClr val="D24717"/>
              </a:buClr>
              <a:buSzPts val="1400"/>
              <a:buFont typeface="Quattrocento Sans"/>
              <a:buChar char="⚫"/>
            </a:pPr>
            <a:r>
              <a:rPr b="0" i="0" lang="en-US" sz="2600" u="none" cap="none" strike="noStrike">
                <a:solidFill>
                  <a:schemeClr val="dk1"/>
                </a:solidFill>
                <a:latin typeface="Times New Roman"/>
                <a:ea typeface="Times New Roman"/>
                <a:cs typeface="Times New Roman"/>
                <a:sym typeface="Times New Roman"/>
              </a:rPr>
              <a:t>– This is the most useful classification scheme for the pragmatic application of sensors in an IoT network.</a:t>
            </a:r>
            <a:endParaRPr b="1" i="0" sz="2600" u="none" cap="none" strike="noStrike">
              <a:solidFill>
                <a:schemeClr val="dk1"/>
              </a:solidFill>
              <a:latin typeface="Times New Roman"/>
              <a:ea typeface="Times New Roman"/>
              <a:cs typeface="Times New Roman"/>
              <a:sym typeface="Times New Roman"/>
            </a:endParaRPr>
          </a:p>
          <a:p>
            <a:pPr indent="-134620" lvl="0" marL="286385" marR="5080" rtl="0" algn="l">
              <a:lnSpc>
                <a:spcPct val="100000"/>
              </a:lnSpc>
              <a:spcBef>
                <a:spcPts val="605"/>
              </a:spcBef>
              <a:spcAft>
                <a:spcPts val="0"/>
              </a:spcAft>
              <a:buClr>
                <a:srgbClr val="D24717"/>
              </a:buClr>
              <a:buSzPts val="2200"/>
              <a:buFont typeface="Quattrocento Sans"/>
              <a:buNone/>
            </a:pPr>
            <a:r>
              <a:t/>
            </a:r>
            <a:endParaRPr b="0" i="0" sz="26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4" name="Shape 114"/>
        <p:cNvGrpSpPr/>
        <p:nvPr/>
      </p:nvGrpSpPr>
      <p:grpSpPr>
        <a:xfrm>
          <a:off x="0" y="0"/>
          <a:ext cx="0" cy="0"/>
          <a:chOff x="0" y="0"/>
          <a:chExt cx="0" cy="0"/>
        </a:xfrm>
      </p:grpSpPr>
      <p:sp>
        <p:nvSpPr>
          <p:cNvPr id="115" name="Google Shape;115;p9"/>
          <p:cNvSpPr txBox="1"/>
          <p:nvPr/>
        </p:nvSpPr>
        <p:spPr>
          <a:xfrm>
            <a:off x="993444" y="1358613"/>
            <a:ext cx="7578725" cy="4090222"/>
          </a:xfrm>
          <a:prstGeom prst="rect">
            <a:avLst/>
          </a:prstGeom>
          <a:noFill/>
          <a:ln>
            <a:noFill/>
          </a:ln>
        </p:spPr>
        <p:txBody>
          <a:bodyPr anchorCtr="0" anchor="t" bIns="0" lIns="0" spcFirstLastPara="1" rIns="0" wrap="square" tIns="88250">
            <a:sp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dk1"/>
              </a:solidFill>
              <a:latin typeface="Times New Roman"/>
              <a:ea typeface="Times New Roman"/>
              <a:cs typeface="Times New Roman"/>
              <a:sym typeface="Times New Roman"/>
            </a:endParaRPr>
          </a:p>
          <a:p>
            <a:pPr indent="-274319" lvl="0" marL="286385" marR="5080" rtl="0" algn="l">
              <a:lnSpc>
                <a:spcPct val="100000"/>
              </a:lnSpc>
              <a:spcBef>
                <a:spcPts val="0"/>
              </a:spcBef>
              <a:spcAft>
                <a:spcPts val="0"/>
              </a:spcAft>
              <a:buClr>
                <a:srgbClr val="D24717"/>
              </a:buClr>
              <a:buSzPts val="2200"/>
              <a:buFont typeface="Quattrocento Sans"/>
              <a:buChar char="⚫"/>
            </a:pPr>
            <a:r>
              <a:rPr b="0" i="0" lang="en-US" sz="2600" u="none" cap="none" strike="noStrike">
                <a:solidFill>
                  <a:schemeClr val="dk1"/>
                </a:solidFill>
                <a:latin typeface="Times New Roman"/>
                <a:ea typeface="Times New Roman"/>
                <a:cs typeface="Times New Roman"/>
                <a:sym typeface="Times New Roman"/>
              </a:rPr>
              <a:t>Note that this is by no means an exhaustive list, and there are  many other classification and taxonomic schemes for sensors,  including those based on material, cost, design, and other  factors.</a:t>
            </a:r>
            <a:endParaRPr b="0" i="0" sz="1400" u="none" cap="none" strike="noStrike">
              <a:solidFill>
                <a:srgbClr val="000000"/>
              </a:solidFill>
              <a:latin typeface="Arial"/>
              <a:ea typeface="Arial"/>
              <a:cs typeface="Arial"/>
              <a:sym typeface="Arial"/>
            </a:endParaRPr>
          </a:p>
          <a:p>
            <a:pPr indent="-134620" lvl="0" marL="286385" marR="5080" rtl="0" algn="l">
              <a:lnSpc>
                <a:spcPct val="100000"/>
              </a:lnSpc>
              <a:spcBef>
                <a:spcPts val="0"/>
              </a:spcBef>
              <a:spcAft>
                <a:spcPts val="0"/>
              </a:spcAft>
              <a:buClr>
                <a:srgbClr val="D24717"/>
              </a:buClr>
              <a:buSzPts val="2200"/>
              <a:buFont typeface="Quattrocento Sans"/>
              <a:buNone/>
            </a:pPr>
            <a:r>
              <a:t/>
            </a:r>
            <a:endParaRPr b="0" i="0" sz="2600" u="none" cap="none" strike="noStrike">
              <a:solidFill>
                <a:schemeClr val="dk1"/>
              </a:solidFill>
              <a:latin typeface="Times New Roman"/>
              <a:ea typeface="Times New Roman"/>
              <a:cs typeface="Times New Roman"/>
              <a:sym typeface="Times New Roman"/>
            </a:endParaRPr>
          </a:p>
          <a:p>
            <a:pPr indent="-274319" lvl="0" marL="286385" marR="5080" rtl="0" algn="l">
              <a:lnSpc>
                <a:spcPct val="100000"/>
              </a:lnSpc>
              <a:spcBef>
                <a:spcPts val="0"/>
              </a:spcBef>
              <a:spcAft>
                <a:spcPts val="0"/>
              </a:spcAft>
              <a:buClr>
                <a:srgbClr val="D24717"/>
              </a:buClr>
              <a:buSzPts val="2200"/>
              <a:buFont typeface="Quattrocento Sans"/>
              <a:buChar char="⚫"/>
            </a:pPr>
            <a:r>
              <a:rPr b="0" i="0" lang="en-US" sz="2600" u="none" cap="none" strike="noStrike">
                <a:solidFill>
                  <a:schemeClr val="dk1"/>
                </a:solidFill>
                <a:latin typeface="Times New Roman"/>
                <a:ea typeface="Times New Roman"/>
                <a:cs typeface="Times New Roman"/>
                <a:sym typeface="Times New Roman"/>
              </a:rPr>
              <a:t> The most useful classification scheme for the pragmatic application of sensors in an IoT network is to simply classify based on what physical phenomenon a sensor is measuring</a:t>
            </a:r>
            <a:endParaRPr b="0" i="0" sz="26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0"/>
          <p:cNvSpPr txBox="1"/>
          <p:nvPr>
            <p:ph type="title"/>
          </p:nvPr>
        </p:nvSpPr>
        <p:spPr>
          <a:xfrm>
            <a:off x="507288" y="369823"/>
            <a:ext cx="6973570" cy="75692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SzPts val="1400"/>
              <a:buNone/>
            </a:pPr>
            <a:r>
              <a:rPr i="0" lang="en-US" sz="2400">
                <a:latin typeface="Libre Franklin Medium"/>
                <a:ea typeface="Libre Franklin Medium"/>
                <a:cs typeface="Libre Franklin Medium"/>
                <a:sym typeface="Libre Franklin Medium"/>
              </a:rPr>
              <a:t>Categorization based on what physical phenomenon a  sensor is measuring</a:t>
            </a:r>
            <a:endParaRPr sz="2400">
              <a:latin typeface="Libre Franklin Medium"/>
              <a:ea typeface="Libre Franklin Medium"/>
              <a:cs typeface="Libre Franklin Medium"/>
              <a:sym typeface="Libre Franklin Medium"/>
            </a:endParaRPr>
          </a:p>
        </p:txBody>
      </p:sp>
      <p:pic>
        <p:nvPicPr>
          <p:cNvPr id="121" name="Google Shape;121;p10"/>
          <p:cNvPicPr preferRelativeResize="0"/>
          <p:nvPr/>
        </p:nvPicPr>
        <p:blipFill rotWithShape="1">
          <a:blip r:embed="rId3">
            <a:alphaModFix/>
          </a:blip>
          <a:srcRect b="0" l="0" r="0" t="0"/>
          <a:stretch/>
        </p:blipFill>
        <p:spPr>
          <a:xfrm>
            <a:off x="856488" y="1214627"/>
            <a:ext cx="7632152" cy="527840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1"/>
          <p:cNvSpPr txBox="1"/>
          <p:nvPr/>
        </p:nvSpPr>
        <p:spPr>
          <a:xfrm>
            <a:off x="993444" y="688974"/>
            <a:ext cx="601980" cy="6350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4000"/>
              <a:buFont typeface="Arial"/>
              <a:buNone/>
            </a:pPr>
            <a:r>
              <a:rPr b="0" i="0" lang="en-US" sz="4000" u="none" cap="none" strike="noStrike">
                <a:solidFill>
                  <a:srgbClr val="696363"/>
                </a:solidFill>
                <a:latin typeface="Libre Franklin Medium"/>
                <a:ea typeface="Libre Franklin Medium"/>
                <a:cs typeface="Libre Franklin Medium"/>
                <a:sym typeface="Libre Franklin Medium"/>
              </a:rPr>
              <a:t>11</a:t>
            </a:r>
            <a:endParaRPr b="0" i="0" sz="4000" u="none" cap="none" strike="noStrike">
              <a:solidFill>
                <a:schemeClr val="dk1"/>
              </a:solidFill>
              <a:latin typeface="Libre Franklin Medium"/>
              <a:ea typeface="Libre Franklin Medium"/>
              <a:cs typeface="Libre Franklin Medium"/>
              <a:sym typeface="Libre Franklin Medium"/>
            </a:endParaRPr>
          </a:p>
        </p:txBody>
      </p:sp>
      <p:pic>
        <p:nvPicPr>
          <p:cNvPr id="127" name="Google Shape;127;p11"/>
          <p:cNvPicPr preferRelativeResize="0"/>
          <p:nvPr/>
        </p:nvPicPr>
        <p:blipFill rotWithShape="1">
          <a:blip r:embed="rId3">
            <a:alphaModFix/>
          </a:blip>
          <a:srcRect b="0" l="0" r="0" t="0"/>
          <a:stretch/>
        </p:blipFill>
        <p:spPr>
          <a:xfrm>
            <a:off x="429768" y="787908"/>
            <a:ext cx="8357616" cy="549859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12"/>
          <p:cNvPicPr preferRelativeResize="0"/>
          <p:nvPr/>
        </p:nvPicPr>
        <p:blipFill rotWithShape="1">
          <a:blip r:embed="rId3">
            <a:alphaModFix/>
          </a:blip>
          <a:srcRect b="0" l="0" r="0" t="0"/>
          <a:stretch/>
        </p:blipFill>
        <p:spPr>
          <a:xfrm>
            <a:off x="571500" y="856488"/>
            <a:ext cx="8131225" cy="507339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13"/>
          <p:cNvPicPr preferRelativeResize="0"/>
          <p:nvPr/>
        </p:nvPicPr>
        <p:blipFill rotWithShape="1">
          <a:blip r:embed="rId3">
            <a:alphaModFix/>
          </a:blip>
          <a:srcRect b="0" l="0" r="0" t="0"/>
          <a:stretch/>
        </p:blipFill>
        <p:spPr>
          <a:xfrm>
            <a:off x="571500" y="643127"/>
            <a:ext cx="8072628" cy="5428488"/>
          </a:xfrm>
          <a:prstGeom prst="rect">
            <a:avLst/>
          </a:prstGeom>
          <a:noFill/>
          <a:ln>
            <a:noFill/>
          </a:ln>
        </p:spPr>
      </p:pic>
      <p:sp>
        <p:nvSpPr>
          <p:cNvPr id="138" name="Google Shape;138;p13"/>
          <p:cNvSpPr txBox="1"/>
          <p:nvPr/>
        </p:nvSpPr>
        <p:spPr>
          <a:xfrm>
            <a:off x="228600" y="6019800"/>
            <a:ext cx="9057600" cy="585000"/>
          </a:xfrm>
          <a:prstGeom prst="rect">
            <a:avLst/>
          </a:prstGeom>
          <a:noFill/>
          <a:ln>
            <a:noFill/>
          </a:ln>
        </p:spPr>
        <p:txBody>
          <a:bodyPr anchorCtr="0" anchor="t" bIns="91425" lIns="91425" spcFirstLastPara="1" rIns="91425" wrap="square" tIns="91425">
            <a:spAutoFit/>
          </a:bodyPr>
          <a:lstStyle/>
          <a:p>
            <a:pPr indent="0" lvl="0" marL="0" marR="6985" rtl="0" algn="just">
              <a:spcBef>
                <a:spcPts val="0"/>
              </a:spcBef>
              <a:spcAft>
                <a:spcPts val="0"/>
              </a:spcAft>
              <a:buNone/>
            </a:pPr>
            <a:r>
              <a:rPr b="1" lang="en-US" sz="2600" u="sng">
                <a:solidFill>
                  <a:schemeClr val="hlink"/>
                </a:solidFill>
                <a:latin typeface="Times New Roman"/>
                <a:ea typeface="Times New Roman"/>
                <a:cs typeface="Times New Roman"/>
                <a:sym typeface="Times New Roman"/>
                <a:hlinkClick r:id="rId4"/>
              </a:rPr>
              <a:t>https://www.finoit.com/blog/top-15-sensor-types-used-iot/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2" name="Shape 142"/>
        <p:cNvGrpSpPr/>
        <p:nvPr/>
      </p:nvGrpSpPr>
      <p:grpSpPr>
        <a:xfrm>
          <a:off x="0" y="0"/>
          <a:ext cx="0" cy="0"/>
          <a:chOff x="0" y="0"/>
          <a:chExt cx="0" cy="0"/>
        </a:xfrm>
      </p:grpSpPr>
      <p:sp>
        <p:nvSpPr>
          <p:cNvPr id="143" name="Google Shape;143;p14"/>
          <p:cNvSpPr txBox="1"/>
          <p:nvPr>
            <p:ph type="title"/>
          </p:nvPr>
        </p:nvSpPr>
        <p:spPr>
          <a:xfrm>
            <a:off x="459751" y="261875"/>
            <a:ext cx="8532000" cy="5817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SzPts val="1400"/>
              <a:buNone/>
            </a:pPr>
            <a:r>
              <a:rPr i="0" lang="en-US" sz="3700">
                <a:solidFill>
                  <a:srgbClr val="C00000"/>
                </a:solidFill>
                <a:latin typeface="Libre Franklin Medium"/>
                <a:ea typeface="Libre Franklin Medium"/>
                <a:cs typeface="Libre Franklin Medium"/>
                <a:sym typeface="Libre Franklin Medium"/>
              </a:rPr>
              <a:t>Precision agriculture (smart farming)</a:t>
            </a:r>
            <a:endParaRPr sz="3700">
              <a:latin typeface="Libre Franklin Medium"/>
              <a:ea typeface="Libre Franklin Medium"/>
              <a:cs typeface="Libre Franklin Medium"/>
              <a:sym typeface="Libre Franklin Medium"/>
            </a:endParaRPr>
          </a:p>
        </p:txBody>
      </p:sp>
      <p:sp>
        <p:nvSpPr>
          <p:cNvPr id="144" name="Google Shape;144;p14"/>
          <p:cNvSpPr txBox="1"/>
          <p:nvPr/>
        </p:nvSpPr>
        <p:spPr>
          <a:xfrm>
            <a:off x="152400" y="961570"/>
            <a:ext cx="8839200" cy="4905900"/>
          </a:xfrm>
          <a:prstGeom prst="rect">
            <a:avLst/>
          </a:prstGeom>
          <a:noFill/>
          <a:ln>
            <a:noFill/>
          </a:ln>
        </p:spPr>
        <p:txBody>
          <a:bodyPr anchorCtr="0" anchor="t" bIns="0" lIns="0" spcFirstLastPara="1" rIns="0" wrap="square" tIns="12050">
            <a:sp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Times New Roman"/>
                <a:ea typeface="Times New Roman"/>
                <a:cs typeface="Times New Roman"/>
                <a:sym typeface="Times New Roman"/>
              </a:rPr>
              <a:t>A fascinating use case to highlight the power of sensors and IoT is in the area of precision agriculture (sometimes referred to as smart farming), which uses a variety of technical advances to improve the efficiency,  sustainability, and profitability of traditional farming practices.</a:t>
            </a:r>
            <a:endParaRPr b="0" i="0" sz="2200" u="none" cap="none" strike="noStrike">
              <a:solidFill>
                <a:schemeClr val="dk1"/>
              </a:solidFill>
              <a:latin typeface="Times New Roman"/>
              <a:ea typeface="Times New Roman"/>
              <a:cs typeface="Times New Roman"/>
              <a:sym typeface="Times New Roman"/>
            </a:endParaRPr>
          </a:p>
          <a:p>
            <a:pPr indent="-274319" lvl="0" marL="286385" marR="29844" rtl="0" algn="just">
              <a:lnSpc>
                <a:spcPct val="100000"/>
              </a:lnSpc>
              <a:spcBef>
                <a:spcPts val="600"/>
              </a:spcBef>
              <a:spcAft>
                <a:spcPts val="0"/>
              </a:spcAft>
              <a:buClr>
                <a:srgbClr val="D24717"/>
              </a:buClr>
              <a:buSzPts val="1850"/>
              <a:buFont typeface="Quattrocento Sans"/>
              <a:buChar char="⚫"/>
            </a:pPr>
            <a:r>
              <a:rPr b="0" i="0" lang="en-US" sz="2200" u="none" cap="none" strike="noStrike">
                <a:solidFill>
                  <a:schemeClr val="dk1"/>
                </a:solidFill>
                <a:latin typeface="Times New Roman"/>
                <a:ea typeface="Times New Roman"/>
                <a:cs typeface="Times New Roman"/>
                <a:sym typeface="Times New Roman"/>
              </a:rPr>
              <a:t>This includes the </a:t>
            </a:r>
            <a:r>
              <a:rPr b="0" i="1" lang="en-US" sz="2200" u="none" cap="none" strike="noStrike">
                <a:solidFill>
                  <a:srgbClr val="6F2F9F"/>
                </a:solidFill>
                <a:latin typeface="Times New Roman"/>
                <a:ea typeface="Times New Roman"/>
                <a:cs typeface="Times New Roman"/>
                <a:sym typeface="Times New Roman"/>
              </a:rPr>
              <a:t>use of GPS and satellite aerial imagery for determining field  viability; </a:t>
            </a:r>
            <a:r>
              <a:rPr b="0" i="1" lang="en-US" sz="2200" u="none" cap="none" strike="noStrike">
                <a:solidFill>
                  <a:srgbClr val="FF0000"/>
                </a:solidFill>
                <a:latin typeface="Times New Roman"/>
                <a:ea typeface="Times New Roman"/>
                <a:cs typeface="Times New Roman"/>
                <a:sym typeface="Times New Roman"/>
              </a:rPr>
              <a:t>robots for high-precision planting, harvesting, irrigation, and so on; a</a:t>
            </a:r>
            <a:r>
              <a:rPr b="0" i="0" lang="en-US" sz="2200" u="none" cap="none" strike="noStrike">
                <a:solidFill>
                  <a:schemeClr val="dk1"/>
                </a:solidFill>
                <a:latin typeface="Times New Roman"/>
                <a:ea typeface="Times New Roman"/>
                <a:cs typeface="Times New Roman"/>
                <a:sym typeface="Times New Roman"/>
              </a:rPr>
              <a:t>nd  </a:t>
            </a:r>
            <a:r>
              <a:rPr b="0" i="1" lang="en-US" sz="2200" u="none" cap="none" strike="noStrike">
                <a:solidFill>
                  <a:srgbClr val="6F2F9F"/>
                </a:solidFill>
                <a:latin typeface="Times New Roman"/>
                <a:ea typeface="Times New Roman"/>
                <a:cs typeface="Times New Roman"/>
                <a:sym typeface="Times New Roman"/>
              </a:rPr>
              <a:t>real-time analytics and artificial intelligence to predict optimal crop yield, weather  impacts, and soil quality</a:t>
            </a:r>
            <a:r>
              <a:rPr b="0" i="0" lang="en-US" sz="2200" u="none" cap="none" strike="noStrike">
                <a:solidFill>
                  <a:schemeClr val="dk1"/>
                </a:solidFill>
                <a:latin typeface="Times New Roman"/>
                <a:ea typeface="Times New Roman"/>
                <a:cs typeface="Times New Roman"/>
                <a:sym typeface="Times New Roman"/>
              </a:rPr>
              <a:t>.</a:t>
            </a:r>
            <a:endParaRPr b="0" i="0" sz="2200" u="none" cap="none" strike="noStrike">
              <a:solidFill>
                <a:schemeClr val="dk1"/>
              </a:solidFill>
              <a:latin typeface="Times New Roman"/>
              <a:ea typeface="Times New Roman"/>
              <a:cs typeface="Times New Roman"/>
              <a:sym typeface="Times New Roman"/>
            </a:endParaRPr>
          </a:p>
          <a:p>
            <a:pPr indent="-274319" lvl="0" marL="286385" marR="5080" rtl="0" algn="just">
              <a:lnSpc>
                <a:spcPct val="100000"/>
              </a:lnSpc>
              <a:spcBef>
                <a:spcPts val="605"/>
              </a:spcBef>
              <a:spcAft>
                <a:spcPts val="0"/>
              </a:spcAft>
              <a:buClr>
                <a:srgbClr val="D24717"/>
              </a:buClr>
              <a:buSzPts val="1850"/>
              <a:buFont typeface="Quattrocento Sans"/>
              <a:buChar char="⚫"/>
            </a:pPr>
            <a:r>
              <a:rPr b="0" i="0" lang="en-US" sz="2200" u="none" cap="none" strike="noStrike">
                <a:solidFill>
                  <a:schemeClr val="dk1"/>
                </a:solidFill>
                <a:latin typeface="Times New Roman"/>
                <a:ea typeface="Times New Roman"/>
                <a:cs typeface="Times New Roman"/>
                <a:sym typeface="Times New Roman"/>
              </a:rPr>
              <a:t>Among the most significant impacts of precision agriculture are those dealing  with </a:t>
            </a:r>
            <a:r>
              <a:rPr b="1" i="0" lang="en-US" sz="2200" u="none" cap="none" strike="noStrike">
                <a:solidFill>
                  <a:schemeClr val="dk1"/>
                </a:solidFill>
                <a:latin typeface="Times New Roman"/>
                <a:ea typeface="Times New Roman"/>
                <a:cs typeface="Times New Roman"/>
                <a:sym typeface="Times New Roman"/>
              </a:rPr>
              <a:t>sensor measurement of a variety of soil characteristics</a:t>
            </a:r>
            <a:r>
              <a:rPr b="0" i="0" lang="en-US" sz="2200" u="none" cap="none" strike="noStrike">
                <a:solidFill>
                  <a:schemeClr val="dk1"/>
                </a:solidFill>
                <a:latin typeface="Times New Roman"/>
                <a:ea typeface="Times New Roman"/>
                <a:cs typeface="Times New Roman"/>
                <a:sym typeface="Times New Roman"/>
              </a:rPr>
              <a:t>. </a:t>
            </a:r>
            <a:r>
              <a:rPr b="0" i="1" lang="en-US" sz="2200" u="none" cap="none" strike="noStrike">
                <a:solidFill>
                  <a:srgbClr val="00AFEF"/>
                </a:solidFill>
                <a:latin typeface="Times New Roman"/>
                <a:ea typeface="Times New Roman"/>
                <a:cs typeface="Times New Roman"/>
                <a:sym typeface="Times New Roman"/>
              </a:rPr>
              <a:t>These  include real- time measurement of soil quality, pH levels, salinity, toxicity levels,  moisture levels for irrigation planning, nutrient levels for fertilization planning, and  so on</a:t>
            </a:r>
            <a:r>
              <a:rPr b="0" i="0" lang="en-US" sz="2200" u="none" cap="none" strike="noStrike">
                <a:solidFill>
                  <a:schemeClr val="dk1"/>
                </a:solidFill>
                <a:latin typeface="Times New Roman"/>
                <a:ea typeface="Times New Roman"/>
                <a:cs typeface="Times New Roman"/>
                <a:sym typeface="Times New Roman"/>
              </a:rPr>
              <a:t>.</a:t>
            </a:r>
            <a:endParaRPr b="0" i="0" sz="2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45"/>
              </a:spcBef>
              <a:spcAft>
                <a:spcPts val="0"/>
              </a:spcAft>
              <a:buClr>
                <a:srgbClr val="D24717"/>
              </a:buClr>
              <a:buSzPts val="2200"/>
              <a:buFont typeface="Quattrocento Sans"/>
              <a:buNone/>
            </a:pPr>
            <a:r>
              <a:t/>
            </a:r>
            <a:endParaRPr b="0" i="0" sz="2200" u="none" cap="none" strike="noStrike">
              <a:solidFill>
                <a:schemeClr val="dk1"/>
              </a:solidFill>
              <a:latin typeface="Times New Roman"/>
              <a:ea typeface="Times New Roman"/>
              <a:cs typeface="Times New Roman"/>
              <a:sym typeface="Times New Roman"/>
            </a:endParaRPr>
          </a:p>
          <a:p>
            <a:pPr indent="-274320" lvl="0" marL="287020" marR="0" rtl="0" algn="l">
              <a:lnSpc>
                <a:spcPct val="100000"/>
              </a:lnSpc>
              <a:spcBef>
                <a:spcPts val="0"/>
              </a:spcBef>
              <a:spcAft>
                <a:spcPts val="0"/>
              </a:spcAft>
              <a:buClr>
                <a:srgbClr val="D24717"/>
              </a:buClr>
              <a:buSzPts val="1850"/>
              <a:buFont typeface="Quattrocento Sans"/>
              <a:buChar char="⚫"/>
            </a:pPr>
            <a:r>
              <a:rPr b="0" i="0" lang="en-US" sz="2200" u="none" cap="none" strike="noStrike">
                <a:solidFill>
                  <a:schemeClr val="dk1"/>
                </a:solidFill>
                <a:latin typeface="Times New Roman"/>
                <a:ea typeface="Times New Roman"/>
                <a:cs typeface="Times New Roman"/>
                <a:sym typeface="Times New Roman"/>
              </a:rPr>
              <a:t>All this detailed sensor data can be analyzed to provide highly valuable and</a:t>
            </a:r>
            <a:endParaRPr b="0" i="0" sz="2200" u="none" cap="none" strike="noStrike">
              <a:solidFill>
                <a:schemeClr val="dk1"/>
              </a:solidFill>
              <a:latin typeface="Times New Roman"/>
              <a:ea typeface="Times New Roman"/>
              <a:cs typeface="Times New Roman"/>
              <a:sym typeface="Times New Roman"/>
            </a:endParaRPr>
          </a:p>
          <a:p>
            <a:pPr indent="0" lvl="0" marL="286385"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Times New Roman"/>
                <a:ea typeface="Times New Roman"/>
                <a:cs typeface="Times New Roman"/>
                <a:sym typeface="Times New Roman"/>
              </a:rPr>
              <a:t>actionable insight to boost productivity and crop yield.</a:t>
            </a:r>
            <a:endParaRPr b="0" i="0" sz="2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231152" y="76200"/>
            <a:ext cx="9704400" cy="3822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SzPts val="1400"/>
              <a:buNone/>
            </a:pPr>
            <a:r>
              <a:rPr b="1" i="0" lang="en-US" sz="2400">
                <a:latin typeface="Libre Franklin Medium"/>
                <a:ea typeface="Libre Franklin Medium"/>
                <a:cs typeface="Libre Franklin Medium"/>
                <a:sym typeface="Libre Franklin Medium"/>
              </a:rPr>
              <a:t>IoT Use Case: Area of precision agriculture  (smart farming)</a:t>
            </a:r>
            <a:endParaRPr b="1" sz="2400">
              <a:latin typeface="Libre Franklin Medium"/>
              <a:ea typeface="Libre Franklin Medium"/>
              <a:cs typeface="Libre Franklin Medium"/>
              <a:sym typeface="Libre Franklin Medium"/>
            </a:endParaRPr>
          </a:p>
        </p:txBody>
      </p:sp>
      <p:sp>
        <p:nvSpPr>
          <p:cNvPr id="150" name="Google Shape;150;p15"/>
          <p:cNvSpPr txBox="1"/>
          <p:nvPr/>
        </p:nvSpPr>
        <p:spPr>
          <a:xfrm>
            <a:off x="993444" y="457200"/>
            <a:ext cx="7615500" cy="1936800"/>
          </a:xfrm>
          <a:prstGeom prst="rect">
            <a:avLst/>
          </a:prstGeom>
          <a:noFill/>
          <a:ln>
            <a:noFill/>
          </a:ln>
        </p:spPr>
        <p:txBody>
          <a:bodyPr anchorCtr="0" anchor="t" bIns="0" lIns="0" spcFirstLastPara="1" rIns="0" wrap="square" tIns="12700">
            <a:spAutoFit/>
          </a:bodyPr>
          <a:lstStyle/>
          <a:p>
            <a:pPr indent="-274319" lvl="0" marL="286385" marR="5080" rtl="0" algn="l">
              <a:lnSpc>
                <a:spcPct val="100000"/>
              </a:lnSpc>
              <a:spcBef>
                <a:spcPts val="0"/>
              </a:spcBef>
              <a:spcAft>
                <a:spcPts val="0"/>
              </a:spcAft>
              <a:buClr>
                <a:srgbClr val="D24717"/>
              </a:buClr>
              <a:buSzPts val="2050"/>
              <a:buFont typeface="Quattrocento Sans"/>
              <a:buChar char="⚫"/>
            </a:pPr>
            <a:r>
              <a:rPr b="0" i="0" lang="en-US" sz="2400" u="none" cap="none" strike="noStrike">
                <a:solidFill>
                  <a:schemeClr val="dk1"/>
                </a:solidFill>
                <a:latin typeface="Times New Roman"/>
                <a:ea typeface="Times New Roman"/>
                <a:cs typeface="Times New Roman"/>
                <a:sym typeface="Times New Roman"/>
              </a:rPr>
              <a:t>biodegradable, passive microsensors to measure soil and crop conditions.</a:t>
            </a:r>
            <a:endParaRPr b="0" i="0" sz="2400" u="none" cap="none" strike="noStrike">
              <a:solidFill>
                <a:schemeClr val="dk1"/>
              </a:solidFill>
              <a:latin typeface="Times New Roman"/>
              <a:ea typeface="Times New Roman"/>
              <a:cs typeface="Times New Roman"/>
              <a:sym typeface="Times New Roman"/>
            </a:endParaRPr>
          </a:p>
          <a:p>
            <a:pPr indent="-274319" lvl="0" marL="286385" marR="5080" rtl="0" algn="just">
              <a:lnSpc>
                <a:spcPct val="100000"/>
              </a:lnSpc>
              <a:spcBef>
                <a:spcPts val="600"/>
              </a:spcBef>
              <a:spcAft>
                <a:spcPts val="0"/>
              </a:spcAft>
              <a:buClr>
                <a:srgbClr val="D24717"/>
              </a:buClr>
              <a:buSzPts val="2050"/>
              <a:buFont typeface="Quattrocento Sans"/>
              <a:buChar char="⚫"/>
            </a:pPr>
            <a:r>
              <a:rPr b="0" i="0" lang="en-US" sz="2400" u="none" cap="none" strike="noStrike">
                <a:solidFill>
                  <a:schemeClr val="dk1"/>
                </a:solidFill>
                <a:latin typeface="Times New Roman"/>
                <a:ea typeface="Times New Roman"/>
                <a:cs typeface="Times New Roman"/>
                <a:sym typeface="Times New Roman"/>
              </a:rPr>
              <a:t>These sensors, developed at North Dakota State University  (NDSU), can be planted directly in the soil and left in the ground  to biodegrade without any harm to soil quality.</a:t>
            </a:r>
            <a:endParaRPr b="0" i="0" sz="2400" u="none" cap="none" strike="noStrike">
              <a:solidFill>
                <a:schemeClr val="dk1"/>
              </a:solidFill>
              <a:latin typeface="Times New Roman"/>
              <a:ea typeface="Times New Roman"/>
              <a:cs typeface="Times New Roman"/>
              <a:sym typeface="Times New Roman"/>
            </a:endParaRPr>
          </a:p>
        </p:txBody>
      </p:sp>
      <p:pic>
        <p:nvPicPr>
          <p:cNvPr id="151" name="Google Shape;151;p15"/>
          <p:cNvPicPr preferRelativeResize="0"/>
          <p:nvPr/>
        </p:nvPicPr>
        <p:blipFill rotWithShape="1">
          <a:blip r:embed="rId3">
            <a:alphaModFix/>
          </a:blip>
          <a:srcRect b="0" l="0" r="0" t="0"/>
          <a:stretch/>
        </p:blipFill>
        <p:spPr>
          <a:xfrm>
            <a:off x="249994" y="2667000"/>
            <a:ext cx="8229600" cy="3962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2"/>
          <p:cNvSpPr txBox="1"/>
          <p:nvPr/>
        </p:nvSpPr>
        <p:spPr>
          <a:xfrm>
            <a:off x="108750" y="1358625"/>
            <a:ext cx="8927700" cy="5146800"/>
          </a:xfrm>
          <a:prstGeom prst="rect">
            <a:avLst/>
          </a:prstGeom>
          <a:noFill/>
          <a:ln>
            <a:noFill/>
          </a:ln>
        </p:spPr>
        <p:txBody>
          <a:bodyPr anchorCtr="0" anchor="t" bIns="0" lIns="0" spcFirstLastPara="1" rIns="0" wrap="square" tIns="88250">
            <a:spAutoFit/>
          </a:bodyPr>
          <a:lstStyle/>
          <a:p>
            <a:pPr indent="-274319" lvl="0" marL="286385" marR="0" rtl="0" algn="l">
              <a:lnSpc>
                <a:spcPct val="100000"/>
              </a:lnSpc>
              <a:spcBef>
                <a:spcPts val="0"/>
              </a:spcBef>
              <a:spcAft>
                <a:spcPts val="0"/>
              </a:spcAft>
              <a:buClr>
                <a:srgbClr val="D24717"/>
              </a:buClr>
              <a:buSzPts val="2200"/>
              <a:buFont typeface="Quattrocento Sans"/>
              <a:buChar char="⚫"/>
            </a:pPr>
            <a:r>
              <a:rPr b="0" i="0" lang="en-US" sz="2600" u="none" cap="none" strike="noStrike">
                <a:solidFill>
                  <a:schemeClr val="dk1"/>
                </a:solidFill>
                <a:latin typeface="Times New Roman"/>
                <a:ea typeface="Times New Roman"/>
                <a:cs typeface="Times New Roman"/>
                <a:sym typeface="Times New Roman"/>
              </a:rPr>
              <a:t>Sensors are fundamental building blocks of IoT networks</a:t>
            </a:r>
            <a:endParaRPr b="0" i="0" sz="2600" u="none" cap="none" strike="noStrike">
              <a:solidFill>
                <a:schemeClr val="dk1"/>
              </a:solidFill>
              <a:latin typeface="Times New Roman"/>
              <a:ea typeface="Times New Roman"/>
              <a:cs typeface="Times New Roman"/>
              <a:sym typeface="Times New Roman"/>
            </a:endParaRPr>
          </a:p>
          <a:p>
            <a:pPr indent="-274319" lvl="0" marL="286385" marR="5080" rtl="0" algn="just">
              <a:lnSpc>
                <a:spcPct val="100000"/>
              </a:lnSpc>
              <a:spcBef>
                <a:spcPts val="600"/>
              </a:spcBef>
              <a:spcAft>
                <a:spcPts val="0"/>
              </a:spcAft>
              <a:buClr>
                <a:srgbClr val="D24717"/>
              </a:buClr>
              <a:buSzPts val="2200"/>
              <a:buFont typeface="Quattrocento Sans"/>
              <a:buChar char="⚫"/>
            </a:pPr>
            <a:r>
              <a:rPr b="0" i="0" lang="en-US" sz="2600" u="none" cap="none" strike="noStrike">
                <a:solidFill>
                  <a:schemeClr val="dk1"/>
                </a:solidFill>
                <a:latin typeface="Times New Roman"/>
                <a:ea typeface="Times New Roman"/>
                <a:cs typeface="Times New Roman"/>
                <a:sym typeface="Times New Roman"/>
              </a:rPr>
              <a:t>Sensors are the foundational elements found in smart  objects—the “things” in the Internet of Things</a:t>
            </a:r>
            <a:endParaRPr b="0" i="0" sz="2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10"/>
              </a:spcBef>
              <a:spcAft>
                <a:spcPts val="0"/>
              </a:spcAft>
              <a:buClr>
                <a:srgbClr val="D24717"/>
              </a:buClr>
              <a:buSzPts val="3750"/>
              <a:buFont typeface="Quattrocento Sans"/>
              <a:buNone/>
            </a:pPr>
            <a:r>
              <a:t/>
            </a:r>
            <a:endParaRPr b="0" i="0" sz="3750" u="none" cap="none" strike="noStrike">
              <a:solidFill>
                <a:schemeClr val="dk1"/>
              </a:solidFill>
              <a:latin typeface="Times New Roman"/>
              <a:ea typeface="Times New Roman"/>
              <a:cs typeface="Times New Roman"/>
              <a:sym typeface="Times New Roman"/>
            </a:endParaRPr>
          </a:p>
          <a:p>
            <a:pPr indent="-274319" lvl="0" marL="286385" marR="6985" rtl="0" algn="just">
              <a:lnSpc>
                <a:spcPct val="100000"/>
              </a:lnSpc>
              <a:spcBef>
                <a:spcPts val="0"/>
              </a:spcBef>
              <a:spcAft>
                <a:spcPts val="0"/>
              </a:spcAft>
              <a:buClr>
                <a:srgbClr val="D24717"/>
              </a:buClr>
              <a:buSzPts val="2200"/>
              <a:buFont typeface="Quattrocento Sans"/>
              <a:buChar char="⚫"/>
            </a:pPr>
            <a:r>
              <a:rPr b="0" i="0" lang="en-US" sz="2600" u="none" cap="none" strike="noStrike">
                <a:solidFill>
                  <a:srgbClr val="FF0000"/>
                </a:solidFill>
                <a:latin typeface="Times New Roman"/>
                <a:ea typeface="Times New Roman"/>
                <a:cs typeface="Times New Roman"/>
                <a:sym typeface="Times New Roman"/>
              </a:rPr>
              <a:t>Smart objects are </a:t>
            </a:r>
            <a:r>
              <a:rPr b="1" i="0" lang="en-US" sz="2600" u="none" cap="none" strike="noStrike">
                <a:solidFill>
                  <a:srgbClr val="FF0000"/>
                </a:solidFill>
                <a:latin typeface="Times New Roman"/>
                <a:ea typeface="Times New Roman"/>
                <a:cs typeface="Times New Roman"/>
                <a:sym typeface="Times New Roman"/>
              </a:rPr>
              <a:t>any physical objects </a:t>
            </a:r>
            <a:r>
              <a:rPr b="0" i="0" lang="en-US" sz="2600" u="none" cap="none" strike="noStrike">
                <a:solidFill>
                  <a:srgbClr val="FF0000"/>
                </a:solidFill>
                <a:latin typeface="Times New Roman"/>
                <a:ea typeface="Times New Roman"/>
                <a:cs typeface="Times New Roman"/>
                <a:sym typeface="Times New Roman"/>
              </a:rPr>
              <a:t>that contain  </a:t>
            </a:r>
            <a:r>
              <a:rPr b="1" i="0" lang="en-US" sz="2600" u="none" cap="none" strike="noStrike">
                <a:solidFill>
                  <a:srgbClr val="FF0000"/>
                </a:solidFill>
                <a:latin typeface="Times New Roman"/>
                <a:ea typeface="Times New Roman"/>
                <a:cs typeface="Times New Roman"/>
                <a:sym typeface="Times New Roman"/>
              </a:rPr>
              <a:t>embedded technology to sense and/or interact with  their environment in a meaningful way by being  interconnected and enabling communication  among themselves or an external agent.</a:t>
            </a:r>
            <a:endParaRPr b="1" i="0" sz="2600" u="none" cap="none" strike="noStrike">
              <a:solidFill>
                <a:srgbClr val="FF0000"/>
              </a:solidFill>
              <a:latin typeface="Times New Roman"/>
              <a:ea typeface="Times New Roman"/>
              <a:cs typeface="Times New Roman"/>
              <a:sym typeface="Times New Roman"/>
            </a:endParaRPr>
          </a:p>
          <a:p>
            <a:pPr indent="0" lvl="0" marL="0" marR="6985" rtl="0" algn="just">
              <a:lnSpc>
                <a:spcPct val="100000"/>
              </a:lnSpc>
              <a:spcBef>
                <a:spcPts val="0"/>
              </a:spcBef>
              <a:spcAft>
                <a:spcPts val="0"/>
              </a:spcAft>
              <a:buClr>
                <a:srgbClr val="000000"/>
              </a:buClr>
              <a:buSzPts val="2600"/>
              <a:buFont typeface="Arial"/>
              <a:buNone/>
            </a:pPr>
            <a:r>
              <a:t/>
            </a:r>
            <a:endParaRPr b="1" i="0" sz="2600" u="none" cap="none" strike="noStrike">
              <a:solidFill>
                <a:srgbClr val="FF0000"/>
              </a:solidFill>
              <a:latin typeface="Times New Roman"/>
              <a:ea typeface="Times New Roman"/>
              <a:cs typeface="Times New Roman"/>
              <a:sym typeface="Times New Roman"/>
            </a:endParaRPr>
          </a:p>
          <a:p>
            <a:pPr indent="0" lvl="0" marL="0" marR="6985" rtl="0" algn="just">
              <a:lnSpc>
                <a:spcPct val="100000"/>
              </a:lnSpc>
              <a:spcBef>
                <a:spcPts val="0"/>
              </a:spcBef>
              <a:spcAft>
                <a:spcPts val="0"/>
              </a:spcAft>
              <a:buClr>
                <a:srgbClr val="000000"/>
              </a:buClr>
              <a:buSzPts val="2600"/>
              <a:buFont typeface="Arial"/>
              <a:buNone/>
            </a:pPr>
            <a:r>
              <a:t/>
            </a:r>
            <a:endParaRPr b="1" i="0" sz="2600" u="none" cap="none" strike="noStrike">
              <a:solidFill>
                <a:srgbClr val="FF0000"/>
              </a:solidFill>
              <a:latin typeface="Times New Roman"/>
              <a:ea typeface="Times New Roman"/>
              <a:cs typeface="Times New Roman"/>
              <a:sym typeface="Times New Roman"/>
            </a:endParaRPr>
          </a:p>
          <a:p>
            <a:pPr indent="0" lvl="0" marL="0" marR="6985" rtl="0" algn="just">
              <a:lnSpc>
                <a:spcPct val="100000"/>
              </a:lnSpc>
              <a:spcBef>
                <a:spcPts val="0"/>
              </a:spcBef>
              <a:spcAft>
                <a:spcPts val="0"/>
              </a:spcAft>
              <a:buClr>
                <a:srgbClr val="000000"/>
              </a:buClr>
              <a:buSzPts val="2600"/>
              <a:buFont typeface="Arial"/>
              <a:buNone/>
            </a:pPr>
            <a:r>
              <a:rPr b="1" i="0" lang="en-US" sz="2600" u="sng" cap="none" strike="noStrike">
                <a:solidFill>
                  <a:schemeClr val="hlink"/>
                </a:solidFill>
                <a:latin typeface="Times New Roman"/>
                <a:ea typeface="Times New Roman"/>
                <a:cs typeface="Times New Roman"/>
                <a:sym typeface="Times New Roman"/>
                <a:hlinkClick r:id="rId3"/>
              </a:rPr>
              <a:t>https://www.finoit.com/blog/top-15-sensor-types-used-iot/</a:t>
            </a:r>
            <a:endParaRPr b="1" i="0" sz="2600" u="none" cap="none" strike="noStrike">
              <a:solidFill>
                <a:srgbClr val="FF0000"/>
              </a:solidFill>
              <a:latin typeface="Times New Roman"/>
              <a:ea typeface="Times New Roman"/>
              <a:cs typeface="Times New Roman"/>
              <a:sym typeface="Times New Roman"/>
            </a:endParaRPr>
          </a:p>
          <a:p>
            <a:pPr indent="0" lvl="0" marL="0" marR="6985" rtl="0" algn="just">
              <a:lnSpc>
                <a:spcPct val="100000"/>
              </a:lnSpc>
              <a:spcBef>
                <a:spcPts val="0"/>
              </a:spcBef>
              <a:spcAft>
                <a:spcPts val="0"/>
              </a:spcAft>
              <a:buClr>
                <a:srgbClr val="000000"/>
              </a:buClr>
              <a:buSzPts val="2600"/>
              <a:buFont typeface="Arial"/>
              <a:buNone/>
            </a:pPr>
            <a:r>
              <a:t/>
            </a:r>
            <a:endParaRPr b="1" i="0" sz="2600" u="none" cap="none" strike="noStrike">
              <a:solidFill>
                <a:srgbClr val="FF0000"/>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6"/>
          <p:cNvSpPr txBox="1"/>
          <p:nvPr>
            <p:ph type="title"/>
          </p:nvPr>
        </p:nvSpPr>
        <p:spPr>
          <a:xfrm>
            <a:off x="993453" y="688975"/>
            <a:ext cx="8256300" cy="6279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SzPts val="1400"/>
              <a:buNone/>
            </a:pPr>
            <a:r>
              <a:rPr lang="en-US" sz="4000"/>
              <a:t>Sensors in a Smart Phone</a:t>
            </a:r>
            <a:endParaRPr sz="4000"/>
          </a:p>
        </p:txBody>
      </p:sp>
      <p:pic>
        <p:nvPicPr>
          <p:cNvPr id="157" name="Google Shape;157;p16"/>
          <p:cNvPicPr preferRelativeResize="0"/>
          <p:nvPr/>
        </p:nvPicPr>
        <p:blipFill rotWithShape="1">
          <a:blip r:embed="rId3">
            <a:alphaModFix/>
          </a:blip>
          <a:srcRect b="0" l="0" r="0" t="0"/>
          <a:stretch/>
        </p:blipFill>
        <p:spPr>
          <a:xfrm>
            <a:off x="1219200" y="1571244"/>
            <a:ext cx="6425184" cy="483434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1" name="Shape 161"/>
        <p:cNvGrpSpPr/>
        <p:nvPr/>
      </p:nvGrpSpPr>
      <p:grpSpPr>
        <a:xfrm>
          <a:off x="0" y="0"/>
          <a:ext cx="0" cy="0"/>
          <a:chOff x="0" y="0"/>
          <a:chExt cx="0" cy="0"/>
        </a:xfrm>
      </p:grpSpPr>
      <p:pic>
        <p:nvPicPr>
          <p:cNvPr id="162" name="Google Shape;162;p17"/>
          <p:cNvPicPr preferRelativeResize="0"/>
          <p:nvPr/>
        </p:nvPicPr>
        <p:blipFill rotWithShape="1">
          <a:blip r:embed="rId3">
            <a:alphaModFix/>
          </a:blip>
          <a:srcRect b="0" l="0" r="0" t="0"/>
          <a:stretch/>
        </p:blipFill>
        <p:spPr>
          <a:xfrm>
            <a:off x="1066800" y="609600"/>
            <a:ext cx="7467600" cy="5071872"/>
          </a:xfrm>
          <a:prstGeom prst="rect">
            <a:avLst/>
          </a:prstGeom>
          <a:noFill/>
          <a:ln>
            <a:noFill/>
          </a:ln>
        </p:spPr>
      </p:pic>
      <p:sp>
        <p:nvSpPr>
          <p:cNvPr id="163" name="Google Shape;163;p17"/>
          <p:cNvSpPr txBox="1"/>
          <p:nvPr/>
        </p:nvSpPr>
        <p:spPr>
          <a:xfrm>
            <a:off x="2435732" y="5943091"/>
            <a:ext cx="5143500" cy="3308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Figure 3-3 </a:t>
            </a:r>
            <a:r>
              <a:rPr b="0" i="1" lang="en-US" sz="2000" u="none" cap="none" strike="noStrike">
                <a:solidFill>
                  <a:schemeClr val="dk1"/>
                </a:solidFill>
                <a:latin typeface="Times New Roman"/>
                <a:ea typeface="Times New Roman"/>
                <a:cs typeface="Times New Roman"/>
                <a:sym typeface="Times New Roman"/>
              </a:rPr>
              <a:t>Growth and Predictions in the Number of Sensors</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993460" y="190875"/>
            <a:ext cx="50559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i="0" lang="en-US" sz="3600">
                <a:latin typeface="Libre Franklin Medium"/>
                <a:ea typeface="Libre Franklin Medium"/>
                <a:cs typeface="Libre Franklin Medium"/>
                <a:sym typeface="Libre Franklin Medium"/>
              </a:rPr>
              <a:t>Actuators</a:t>
            </a:r>
            <a:endParaRPr sz="3600">
              <a:latin typeface="Libre Franklin Medium"/>
              <a:ea typeface="Libre Franklin Medium"/>
              <a:cs typeface="Libre Franklin Medium"/>
              <a:sym typeface="Libre Franklin Medium"/>
            </a:endParaRPr>
          </a:p>
        </p:txBody>
      </p:sp>
      <p:sp>
        <p:nvSpPr>
          <p:cNvPr id="169" name="Google Shape;169;p18"/>
          <p:cNvSpPr txBox="1"/>
          <p:nvPr/>
        </p:nvSpPr>
        <p:spPr>
          <a:xfrm>
            <a:off x="479925" y="767175"/>
            <a:ext cx="8354100" cy="5201400"/>
          </a:xfrm>
          <a:prstGeom prst="rect">
            <a:avLst/>
          </a:prstGeom>
          <a:noFill/>
          <a:ln>
            <a:noFill/>
          </a:ln>
        </p:spPr>
        <p:txBody>
          <a:bodyPr anchorCtr="0" anchor="t" bIns="0" lIns="0" spcFirstLastPara="1" rIns="0" wrap="square" tIns="88900">
            <a:spAutoFit/>
          </a:bodyPr>
          <a:lstStyle/>
          <a:p>
            <a:pPr indent="-274319" lvl="0" marL="286385" marR="0" rtl="0" algn="l">
              <a:lnSpc>
                <a:spcPct val="100000"/>
              </a:lnSpc>
              <a:spcBef>
                <a:spcPts val="0"/>
              </a:spcBef>
              <a:spcAft>
                <a:spcPts val="0"/>
              </a:spcAft>
              <a:buClr>
                <a:srgbClr val="D24717"/>
              </a:buClr>
              <a:buSzPts val="2200"/>
              <a:buFont typeface="Quattrocento Sans"/>
              <a:buChar char="⚫"/>
            </a:pPr>
            <a:r>
              <a:rPr b="0" i="0" lang="en-US" sz="2600" u="none" cap="none" strike="noStrike">
                <a:solidFill>
                  <a:schemeClr val="dk1"/>
                </a:solidFill>
                <a:latin typeface="Times New Roman"/>
                <a:ea typeface="Times New Roman"/>
                <a:cs typeface="Times New Roman"/>
                <a:sym typeface="Times New Roman"/>
              </a:rPr>
              <a:t>Actuators are natural complements to sensors</a:t>
            </a:r>
            <a:endParaRPr b="0" i="0" sz="2600" u="none" cap="none" strike="noStrike">
              <a:solidFill>
                <a:schemeClr val="dk1"/>
              </a:solidFill>
              <a:latin typeface="Times New Roman"/>
              <a:ea typeface="Times New Roman"/>
              <a:cs typeface="Times New Roman"/>
              <a:sym typeface="Times New Roman"/>
            </a:endParaRPr>
          </a:p>
          <a:p>
            <a:pPr indent="-274319" lvl="0" marL="286385" marR="367665" rtl="0" algn="l">
              <a:lnSpc>
                <a:spcPct val="100000"/>
              </a:lnSpc>
              <a:spcBef>
                <a:spcPts val="605"/>
              </a:spcBef>
              <a:spcAft>
                <a:spcPts val="0"/>
              </a:spcAft>
              <a:buClr>
                <a:srgbClr val="D24717"/>
              </a:buClr>
              <a:buSzPts val="2200"/>
              <a:buFont typeface="Quattrocento Sans"/>
              <a:buChar char="⚫"/>
            </a:pPr>
            <a:r>
              <a:rPr b="0" i="0" lang="en-US" sz="2600" u="none" cap="none" strike="noStrike">
                <a:solidFill>
                  <a:schemeClr val="dk1"/>
                </a:solidFill>
                <a:latin typeface="Times New Roman"/>
                <a:ea typeface="Times New Roman"/>
                <a:cs typeface="Times New Roman"/>
                <a:sym typeface="Times New Roman"/>
              </a:rPr>
              <a:t>Sensors are designed to sense and measure practically any  measurable variable in the physical world.</a:t>
            </a:r>
            <a:endParaRPr b="0" i="0" sz="2600" u="none" cap="none" strike="noStrike">
              <a:solidFill>
                <a:schemeClr val="dk1"/>
              </a:solidFill>
              <a:latin typeface="Times New Roman"/>
              <a:ea typeface="Times New Roman"/>
              <a:cs typeface="Times New Roman"/>
              <a:sym typeface="Times New Roman"/>
            </a:endParaRPr>
          </a:p>
          <a:p>
            <a:pPr indent="-274319" lvl="0" marL="286385" marR="504190" rtl="0" algn="l">
              <a:lnSpc>
                <a:spcPct val="100000"/>
              </a:lnSpc>
              <a:spcBef>
                <a:spcPts val="600"/>
              </a:spcBef>
              <a:spcAft>
                <a:spcPts val="0"/>
              </a:spcAft>
              <a:buClr>
                <a:srgbClr val="D24717"/>
              </a:buClr>
              <a:buSzPts val="2200"/>
              <a:buFont typeface="Quattrocento Sans"/>
              <a:buChar char="⚫"/>
            </a:pPr>
            <a:r>
              <a:rPr b="0" i="0" lang="en-US" sz="2600" u="none" cap="none" strike="noStrike">
                <a:solidFill>
                  <a:schemeClr val="dk1"/>
                </a:solidFill>
                <a:latin typeface="Times New Roman"/>
                <a:ea typeface="Times New Roman"/>
                <a:cs typeface="Times New Roman"/>
                <a:sym typeface="Times New Roman"/>
              </a:rPr>
              <a:t>They convert their measurements (typically analog) into  electric signals or digital representations that can be  consumed by an intelligent agent (a device or a human).</a:t>
            </a:r>
            <a:endParaRPr b="0" i="0" sz="2600" u="none" cap="none" strike="noStrike">
              <a:solidFill>
                <a:schemeClr val="dk1"/>
              </a:solidFill>
              <a:latin typeface="Times New Roman"/>
              <a:ea typeface="Times New Roman"/>
              <a:cs typeface="Times New Roman"/>
              <a:sym typeface="Times New Roman"/>
            </a:endParaRPr>
          </a:p>
          <a:p>
            <a:pPr indent="-274319" lvl="0" marL="286385" marR="5080" rtl="0" algn="l">
              <a:lnSpc>
                <a:spcPct val="100000"/>
              </a:lnSpc>
              <a:spcBef>
                <a:spcPts val="600"/>
              </a:spcBef>
              <a:spcAft>
                <a:spcPts val="0"/>
              </a:spcAft>
              <a:buClr>
                <a:srgbClr val="D24717"/>
              </a:buClr>
              <a:buSzPts val="2200"/>
              <a:buFont typeface="Quattrocento Sans"/>
              <a:buChar char="⚫"/>
            </a:pPr>
            <a:r>
              <a:rPr b="1" i="0" lang="en-US" sz="2600" u="none" cap="none" strike="noStrike">
                <a:solidFill>
                  <a:srgbClr val="FF0000"/>
                </a:solidFill>
                <a:latin typeface="Times New Roman"/>
                <a:ea typeface="Times New Roman"/>
                <a:cs typeface="Times New Roman"/>
                <a:sym typeface="Times New Roman"/>
              </a:rPr>
              <a:t>Actuators, on the others hand, receive some type of  control signal (commonly an electric signal or  digital command) that triggers a physical effect,  usually some type of motion, force, and so on.</a:t>
            </a:r>
            <a:endParaRPr b="0" i="0" sz="2600" u="none" cap="none" strike="noStrike">
              <a:solidFill>
                <a:schemeClr val="dk1"/>
              </a:solidFill>
              <a:latin typeface="Times New Roman"/>
              <a:ea typeface="Times New Roman"/>
              <a:cs typeface="Times New Roman"/>
              <a:sym typeface="Times New Roman"/>
            </a:endParaRPr>
          </a:p>
          <a:p>
            <a:pPr indent="-274319" lvl="0" marL="286385" marR="282575" rtl="0" algn="l">
              <a:lnSpc>
                <a:spcPct val="100000"/>
              </a:lnSpc>
              <a:spcBef>
                <a:spcPts val="605"/>
              </a:spcBef>
              <a:spcAft>
                <a:spcPts val="0"/>
              </a:spcAft>
              <a:buClr>
                <a:srgbClr val="D24717"/>
              </a:buClr>
              <a:buSzPts val="2200"/>
              <a:buFont typeface="Quattrocento Sans"/>
              <a:buChar char="⚫"/>
            </a:pPr>
            <a:r>
              <a:rPr b="1" i="1" lang="en-US" sz="2600" u="none" cap="none" strike="noStrike">
                <a:solidFill>
                  <a:srgbClr val="6F2F9F"/>
                </a:solidFill>
                <a:latin typeface="Times New Roman"/>
                <a:ea typeface="Times New Roman"/>
                <a:cs typeface="Times New Roman"/>
                <a:sym typeface="Times New Roman"/>
              </a:rPr>
              <a:t>Sensors provide the information, actuators provide the  action</a:t>
            </a:r>
            <a:endParaRPr b="0" i="0" sz="26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19"/>
          <p:cNvPicPr preferRelativeResize="0"/>
          <p:nvPr/>
        </p:nvPicPr>
        <p:blipFill rotWithShape="1">
          <a:blip r:embed="rId3">
            <a:alphaModFix/>
          </a:blip>
          <a:srcRect b="0" l="0" r="0" t="0"/>
          <a:stretch/>
        </p:blipFill>
        <p:spPr>
          <a:xfrm>
            <a:off x="856488" y="76200"/>
            <a:ext cx="7431022" cy="4201916"/>
          </a:xfrm>
          <a:prstGeom prst="rect">
            <a:avLst/>
          </a:prstGeom>
          <a:noFill/>
          <a:ln>
            <a:noFill/>
          </a:ln>
        </p:spPr>
      </p:pic>
      <p:sp>
        <p:nvSpPr>
          <p:cNvPr id="175" name="Google Shape;175;p19"/>
          <p:cNvSpPr txBox="1"/>
          <p:nvPr/>
        </p:nvSpPr>
        <p:spPr>
          <a:xfrm>
            <a:off x="152400" y="4209770"/>
            <a:ext cx="8686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EF"/>
                </a:solidFill>
                <a:latin typeface="Times New Roman"/>
                <a:ea typeface="Times New Roman"/>
                <a:cs typeface="Times New Roman"/>
                <a:sym typeface="Times New Roman"/>
              </a:rPr>
              <a:t>Figure </a:t>
            </a:r>
            <a:r>
              <a:rPr b="0" i="0" lang="en-US" sz="1800" u="none" cap="none" strike="noStrike">
                <a:solidFill>
                  <a:srgbClr val="000000"/>
                </a:solidFill>
                <a:latin typeface="Times New Roman"/>
                <a:ea typeface="Times New Roman"/>
                <a:cs typeface="Times New Roman"/>
                <a:sym typeface="Times New Roman"/>
              </a:rPr>
              <a:t>demonstrates the symmetry and complementary nature of these two types of devices</a:t>
            </a:r>
            <a:endParaRPr b="0" i="0" sz="1800" u="none" cap="none" strike="noStrike">
              <a:solidFill>
                <a:schemeClr val="dk1"/>
              </a:solidFill>
              <a:latin typeface="Calibri"/>
              <a:ea typeface="Calibri"/>
              <a:cs typeface="Calibri"/>
              <a:sym typeface="Calibri"/>
            </a:endParaRPr>
          </a:p>
        </p:txBody>
      </p:sp>
      <p:pic>
        <p:nvPicPr>
          <p:cNvPr id="176" name="Google Shape;176;p19"/>
          <p:cNvPicPr preferRelativeResize="0"/>
          <p:nvPr/>
        </p:nvPicPr>
        <p:blipFill>
          <a:blip r:embed="rId4">
            <a:alphaModFix/>
          </a:blip>
          <a:stretch>
            <a:fillRect/>
          </a:stretch>
        </p:blipFill>
        <p:spPr>
          <a:xfrm>
            <a:off x="1041050" y="5262100"/>
            <a:ext cx="6587825" cy="10157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0" name="Shape 180"/>
        <p:cNvGrpSpPr/>
        <p:nvPr/>
      </p:nvGrpSpPr>
      <p:grpSpPr>
        <a:xfrm>
          <a:off x="0" y="0"/>
          <a:ext cx="0" cy="0"/>
          <a:chOff x="0" y="0"/>
          <a:chExt cx="0" cy="0"/>
        </a:xfrm>
      </p:grpSpPr>
      <p:sp>
        <p:nvSpPr>
          <p:cNvPr id="181" name="Google Shape;181;p20"/>
          <p:cNvSpPr txBox="1"/>
          <p:nvPr/>
        </p:nvSpPr>
        <p:spPr>
          <a:xfrm>
            <a:off x="0" y="-33050"/>
            <a:ext cx="9024300" cy="70188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2500"/>
              <a:buFont typeface="Arial"/>
              <a:buChar char="•"/>
            </a:pPr>
            <a:r>
              <a:rPr b="0" i="0" lang="en-US" sz="2500" u="none" cap="none" strike="noStrike">
                <a:solidFill>
                  <a:schemeClr val="dk1"/>
                </a:solidFill>
                <a:latin typeface="Times New Roman"/>
                <a:ea typeface="Times New Roman"/>
                <a:cs typeface="Times New Roman"/>
                <a:sym typeface="Times New Roman"/>
              </a:rPr>
              <a:t>Humans use their five senses to sense and measure their environment. </a:t>
            </a:r>
            <a:endParaRPr b="0" i="0" sz="17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2500"/>
              <a:buFont typeface="Arial"/>
              <a:buChar char="•"/>
            </a:pPr>
            <a:r>
              <a:rPr b="0" i="0" lang="en-US" sz="2500" u="none" cap="none" strike="noStrike">
                <a:solidFill>
                  <a:schemeClr val="dk1"/>
                </a:solidFill>
                <a:latin typeface="Times New Roman"/>
                <a:ea typeface="Times New Roman"/>
                <a:cs typeface="Times New Roman"/>
                <a:sym typeface="Times New Roman"/>
              </a:rPr>
              <a:t>The sensory organs convert this sensory information into electrical impulses that the nervous system sends to the brain for processing. </a:t>
            </a:r>
            <a:endParaRPr b="0" i="0" sz="17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2500"/>
              <a:buFont typeface="Arial"/>
              <a:buChar char="•"/>
            </a:pPr>
            <a:r>
              <a:rPr b="0" i="0" lang="en-US" sz="2500" u="none" cap="none" strike="noStrike">
                <a:solidFill>
                  <a:schemeClr val="dk1"/>
                </a:solidFill>
                <a:latin typeface="Times New Roman"/>
                <a:ea typeface="Times New Roman"/>
                <a:cs typeface="Times New Roman"/>
                <a:sym typeface="Times New Roman"/>
              </a:rPr>
              <a:t> Likewise, IoT sensors are devices that sense and measure the physical world and (typically) signal their measurements as electric signals sent to some type of microprocessor or microcontroller for additional processing. </a:t>
            </a:r>
            <a:endParaRPr b="0" i="0" sz="17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2500"/>
              <a:buFont typeface="Arial"/>
              <a:buChar char="•"/>
            </a:pPr>
            <a:r>
              <a:rPr b="0" i="0" lang="en-US" sz="2500" u="none" cap="none" strike="noStrike">
                <a:solidFill>
                  <a:schemeClr val="dk1"/>
                </a:solidFill>
                <a:latin typeface="Times New Roman"/>
                <a:ea typeface="Times New Roman"/>
                <a:cs typeface="Times New Roman"/>
                <a:sym typeface="Times New Roman"/>
              </a:rPr>
              <a:t>The human brain signals motor function and movement, and the nervous system carries that information to the appropriate part of the muscular system.</a:t>
            </a:r>
            <a:endParaRPr b="0" i="0" sz="17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2500"/>
              <a:buFont typeface="Arial"/>
              <a:buChar char="•"/>
            </a:pPr>
            <a:r>
              <a:rPr b="0" i="0" lang="en-US" sz="2500" u="none" cap="none" strike="noStrike">
                <a:solidFill>
                  <a:schemeClr val="dk1"/>
                </a:solidFill>
                <a:latin typeface="Times New Roman"/>
                <a:ea typeface="Times New Roman"/>
                <a:cs typeface="Times New Roman"/>
                <a:sym typeface="Times New Roman"/>
              </a:rPr>
              <a:t>Correspondingly, a processor can send an electric signal to an actuator that translates the signal into some type of movement (linear, rotational, and so on) or useful work that changes or has a measurable impact on the physical world. </a:t>
            </a:r>
            <a:endParaRPr b="0" i="0" sz="17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2500"/>
              <a:buFont typeface="Arial"/>
              <a:buChar char="•"/>
            </a:pPr>
            <a:r>
              <a:rPr b="0" i="0" lang="en-US" sz="2500" u="none" cap="none" strike="noStrike">
                <a:solidFill>
                  <a:schemeClr val="dk1"/>
                </a:solidFill>
                <a:latin typeface="Times New Roman"/>
                <a:ea typeface="Times New Roman"/>
                <a:cs typeface="Times New Roman"/>
                <a:sym typeface="Times New Roman"/>
              </a:rPr>
              <a:t>This interaction between sensors, actuators, and processors and the similar functionality in biological systems is the basis for various technical fields, including robotics and biometrics.</a:t>
            </a:r>
            <a:endParaRPr b="0" i="0" sz="2500" u="none" cap="none" strike="noStrike">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5" name="Shape 185"/>
        <p:cNvGrpSpPr/>
        <p:nvPr/>
      </p:nvGrpSpPr>
      <p:grpSpPr>
        <a:xfrm>
          <a:off x="0" y="0"/>
          <a:ext cx="0" cy="0"/>
          <a:chOff x="0" y="0"/>
          <a:chExt cx="0" cy="0"/>
        </a:xfrm>
      </p:grpSpPr>
      <p:sp>
        <p:nvSpPr>
          <p:cNvPr id="186" name="Google Shape;186;g243e1694690_0_0"/>
          <p:cNvSpPr txBox="1"/>
          <p:nvPr/>
        </p:nvSpPr>
        <p:spPr>
          <a:xfrm>
            <a:off x="0" y="-33050"/>
            <a:ext cx="9024300" cy="47100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None/>
            </a:pPr>
            <a:r>
              <a:t/>
            </a:r>
            <a:endParaRPr sz="2500">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2500">
              <a:solidFill>
                <a:schemeClr val="dk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chemeClr val="dk1"/>
              </a:buClr>
              <a:buSzPts val="2500"/>
              <a:buFont typeface="Arial"/>
              <a:buChar char="•"/>
            </a:pPr>
            <a:r>
              <a:rPr b="0" i="0" lang="en-US" sz="2500" u="none" cap="none" strike="noStrike">
                <a:solidFill>
                  <a:schemeClr val="dk1"/>
                </a:solidFill>
                <a:latin typeface="Times New Roman"/>
                <a:ea typeface="Times New Roman"/>
                <a:cs typeface="Times New Roman"/>
                <a:sym typeface="Times New Roman"/>
              </a:rPr>
              <a:t>IoT sensors are devices that sense and measure the physical world and (typically) signal their measurements as electric signals sent to some type of microprocessor or microcontroller for additional processing. </a:t>
            </a:r>
            <a:endParaRPr b="0" i="0" sz="2500" u="none" cap="none" strike="noStrike">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2500">
              <a:solidFill>
                <a:schemeClr val="dk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chemeClr val="dk1"/>
              </a:buClr>
              <a:buSzPts val="2500"/>
              <a:buFont typeface="Arial"/>
              <a:buChar char="•"/>
            </a:pPr>
            <a:r>
              <a:rPr lang="en-US" sz="2500">
                <a:solidFill>
                  <a:schemeClr val="dk1"/>
                </a:solidFill>
                <a:latin typeface="Times New Roman"/>
                <a:ea typeface="Times New Roman"/>
                <a:cs typeface="Times New Roman"/>
                <a:sym typeface="Times New Roman"/>
              </a:rPr>
              <a:t>A</a:t>
            </a:r>
            <a:r>
              <a:rPr b="0" i="0" lang="en-US" sz="2500" u="none" cap="none" strike="noStrike">
                <a:solidFill>
                  <a:schemeClr val="dk1"/>
                </a:solidFill>
                <a:latin typeface="Times New Roman"/>
                <a:ea typeface="Times New Roman"/>
                <a:cs typeface="Times New Roman"/>
                <a:sym typeface="Times New Roman"/>
              </a:rPr>
              <a:t> processor send</a:t>
            </a:r>
            <a:r>
              <a:rPr lang="en-US" sz="2500">
                <a:solidFill>
                  <a:schemeClr val="dk1"/>
                </a:solidFill>
                <a:latin typeface="Times New Roman"/>
                <a:ea typeface="Times New Roman"/>
                <a:cs typeface="Times New Roman"/>
                <a:sym typeface="Times New Roman"/>
              </a:rPr>
              <a:t>s</a:t>
            </a:r>
            <a:r>
              <a:rPr b="0" i="0" lang="en-US" sz="2500" u="none" cap="none" strike="noStrike">
                <a:solidFill>
                  <a:schemeClr val="dk1"/>
                </a:solidFill>
                <a:latin typeface="Times New Roman"/>
                <a:ea typeface="Times New Roman"/>
                <a:cs typeface="Times New Roman"/>
                <a:sym typeface="Times New Roman"/>
              </a:rPr>
              <a:t> an electric signal to an actuator that translates the signal into some type of movement (linear, rotational, and so on) or useful work that changes or has a measurable impact on the physical world. </a:t>
            </a:r>
            <a:endParaRPr b="0" i="0" sz="17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None/>
            </a:pPr>
            <a:r>
              <a:t/>
            </a:r>
            <a:endParaRPr b="0" i="0" sz="2500" u="none" cap="none" strike="noStrike">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0" name="Shape 190"/>
        <p:cNvGrpSpPr/>
        <p:nvPr/>
      </p:nvGrpSpPr>
      <p:grpSpPr>
        <a:xfrm>
          <a:off x="0" y="0"/>
          <a:ext cx="0" cy="0"/>
          <a:chOff x="0" y="0"/>
          <a:chExt cx="0" cy="0"/>
        </a:xfrm>
      </p:grpSpPr>
      <p:pic>
        <p:nvPicPr>
          <p:cNvPr id="191" name="Google Shape;191;p21"/>
          <p:cNvPicPr preferRelativeResize="0"/>
          <p:nvPr/>
        </p:nvPicPr>
        <p:blipFill rotWithShape="1">
          <a:blip r:embed="rId3">
            <a:alphaModFix/>
          </a:blip>
          <a:srcRect b="0" l="0" r="0" t="0"/>
          <a:stretch/>
        </p:blipFill>
        <p:spPr>
          <a:xfrm>
            <a:off x="914400" y="914400"/>
            <a:ext cx="7086600" cy="458571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2"/>
          <p:cNvSpPr txBox="1"/>
          <p:nvPr/>
        </p:nvSpPr>
        <p:spPr>
          <a:xfrm>
            <a:off x="209950" y="499950"/>
            <a:ext cx="8788500" cy="5871000"/>
          </a:xfrm>
          <a:prstGeom prst="rect">
            <a:avLst/>
          </a:prstGeom>
          <a:noFill/>
          <a:ln>
            <a:noFill/>
          </a:ln>
        </p:spPr>
        <p:txBody>
          <a:bodyPr anchorCtr="0" anchor="t" bIns="0" lIns="0" spcFirstLastPara="1" rIns="0" wrap="square" tIns="52050">
            <a:spAutoFit/>
          </a:bodyPr>
          <a:lstStyle/>
          <a:p>
            <a:pPr indent="-220346" lvl="0" marL="286385" marR="0" rtl="0" algn="just">
              <a:lnSpc>
                <a:spcPct val="75000"/>
              </a:lnSpc>
              <a:spcBef>
                <a:spcPts val="0"/>
              </a:spcBef>
              <a:spcAft>
                <a:spcPts val="0"/>
              </a:spcAft>
              <a:buClr>
                <a:srgbClr val="D24717"/>
              </a:buClr>
              <a:buSzPts val="1200"/>
              <a:buFont typeface="Quattrocento Sans"/>
              <a:buChar char="⚫"/>
            </a:pPr>
            <a:r>
              <a:rPr b="0" i="0" lang="en-US" sz="2400" u="none" cap="none" strike="noStrike">
                <a:solidFill>
                  <a:schemeClr val="dk1"/>
                </a:solidFill>
                <a:latin typeface="Times New Roman"/>
                <a:ea typeface="Times New Roman"/>
                <a:cs typeface="Times New Roman"/>
                <a:sym typeface="Times New Roman"/>
              </a:rPr>
              <a:t>Like sensors, Actuators also vary greatly in function, size, design, and so on. </a:t>
            </a:r>
            <a:endParaRPr b="0" i="0" sz="2400" u="none" cap="none" strike="noStrike">
              <a:solidFill>
                <a:schemeClr val="dk1"/>
              </a:solidFill>
              <a:latin typeface="Times New Roman"/>
              <a:ea typeface="Times New Roman"/>
              <a:cs typeface="Times New Roman"/>
              <a:sym typeface="Times New Roman"/>
            </a:endParaRPr>
          </a:p>
          <a:p>
            <a:pPr indent="0" lvl="0" marL="457200" marR="0" rtl="0" algn="just">
              <a:lnSpc>
                <a:spcPct val="75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220346" lvl="0" marL="286385" marR="0" rtl="0" algn="just">
              <a:lnSpc>
                <a:spcPct val="75000"/>
              </a:lnSpc>
              <a:spcBef>
                <a:spcPts val="0"/>
              </a:spcBef>
              <a:spcAft>
                <a:spcPts val="0"/>
              </a:spcAft>
              <a:buClr>
                <a:srgbClr val="D24717"/>
              </a:buClr>
              <a:buSzPts val="1200"/>
              <a:buFont typeface="Quattrocento Sans"/>
              <a:buChar char="⚫"/>
            </a:pPr>
            <a:r>
              <a:rPr b="0" i="0" lang="en-US" sz="2400" u="none" cap="none" strike="noStrike">
                <a:solidFill>
                  <a:schemeClr val="dk1"/>
                </a:solidFill>
                <a:latin typeface="Times New Roman"/>
                <a:ea typeface="Times New Roman"/>
                <a:cs typeface="Times New Roman"/>
                <a:sym typeface="Times New Roman"/>
              </a:rPr>
              <a:t>Some common ways that they can be classified include the</a:t>
            </a:r>
            <a:endParaRPr b="0" i="0" sz="2400" u="none" cap="none" strike="noStrike">
              <a:solidFill>
                <a:schemeClr val="dk1"/>
              </a:solidFill>
              <a:latin typeface="Times New Roman"/>
              <a:ea typeface="Times New Roman"/>
              <a:cs typeface="Times New Roman"/>
              <a:sym typeface="Times New Roman"/>
            </a:endParaRPr>
          </a:p>
          <a:p>
            <a:pPr indent="0" lvl="0" marL="286385" marR="0" rtl="0" algn="just">
              <a:lnSpc>
                <a:spcPct val="75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following:</a:t>
            </a:r>
            <a:endParaRPr b="0" i="0" sz="2400" u="none" cap="none" strike="noStrike">
              <a:solidFill>
                <a:schemeClr val="dk1"/>
              </a:solidFill>
              <a:latin typeface="Times New Roman"/>
              <a:ea typeface="Times New Roman"/>
              <a:cs typeface="Times New Roman"/>
              <a:sym typeface="Times New Roman"/>
            </a:endParaRPr>
          </a:p>
          <a:p>
            <a:pPr indent="0" lvl="0" marL="286385" marR="0" rtl="0" algn="just">
              <a:lnSpc>
                <a:spcPct val="75000"/>
              </a:lnSpc>
              <a:spcBef>
                <a:spcPts val="0"/>
              </a:spcBef>
              <a:spcAft>
                <a:spcPts val="0"/>
              </a:spcAft>
              <a:buClr>
                <a:srgbClr val="000000"/>
              </a:buClr>
              <a:buSzPts val="2400"/>
              <a:buFont typeface="Arial"/>
              <a:buNone/>
            </a:pPr>
            <a:r>
              <a:t/>
            </a:r>
            <a:endParaRPr sz="2400">
              <a:solidFill>
                <a:schemeClr val="dk1"/>
              </a:solidFill>
              <a:latin typeface="Times New Roman"/>
              <a:ea typeface="Times New Roman"/>
              <a:cs typeface="Times New Roman"/>
              <a:sym typeface="Times New Roman"/>
            </a:endParaRPr>
          </a:p>
          <a:p>
            <a:pPr indent="-220346" lvl="0" marL="286385" marR="11430" rtl="0" algn="just">
              <a:lnSpc>
                <a:spcPct val="75000"/>
              </a:lnSpc>
              <a:spcBef>
                <a:spcPts val="0"/>
              </a:spcBef>
              <a:spcAft>
                <a:spcPts val="0"/>
              </a:spcAft>
              <a:buClr>
                <a:srgbClr val="D24717"/>
              </a:buClr>
              <a:buSzPts val="1200"/>
              <a:buFont typeface="Quattrocento Sans"/>
              <a:buChar char="⚫"/>
            </a:pPr>
            <a:r>
              <a:rPr b="1" i="0" lang="en-US" sz="2400" u="none" cap="none" strike="noStrike">
                <a:solidFill>
                  <a:schemeClr val="dk1"/>
                </a:solidFill>
                <a:latin typeface="Times New Roman"/>
                <a:ea typeface="Times New Roman"/>
                <a:cs typeface="Times New Roman"/>
                <a:sym typeface="Times New Roman"/>
              </a:rPr>
              <a:t>Type of motion: </a:t>
            </a:r>
            <a:r>
              <a:rPr b="0" i="0" lang="en-US" sz="2400" u="none" cap="none" strike="noStrike">
                <a:solidFill>
                  <a:schemeClr val="dk1"/>
                </a:solidFill>
                <a:latin typeface="Times New Roman"/>
                <a:ea typeface="Times New Roman"/>
                <a:cs typeface="Times New Roman"/>
                <a:sym typeface="Times New Roman"/>
              </a:rPr>
              <a:t>Actuators can be classified based on the type of  motion they produce (for example, linear, rotary, one/two/three-  axes).</a:t>
            </a:r>
            <a:endParaRPr b="0" i="0" sz="2400" u="none" cap="none" strike="noStrike">
              <a:solidFill>
                <a:schemeClr val="dk1"/>
              </a:solidFill>
              <a:latin typeface="Times New Roman"/>
              <a:ea typeface="Times New Roman"/>
              <a:cs typeface="Times New Roman"/>
              <a:sym typeface="Times New Roman"/>
            </a:endParaRPr>
          </a:p>
          <a:p>
            <a:pPr indent="0" lvl="0" marL="457200" marR="11430" rtl="0" algn="just">
              <a:lnSpc>
                <a:spcPct val="75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252888" lvl="0" marL="286385" marR="215265" rtl="0" algn="just">
              <a:lnSpc>
                <a:spcPct val="75000"/>
              </a:lnSpc>
              <a:spcBef>
                <a:spcPts val="0"/>
              </a:spcBef>
              <a:spcAft>
                <a:spcPts val="0"/>
              </a:spcAft>
              <a:buClr>
                <a:srgbClr val="D24717"/>
              </a:buClr>
              <a:buSzPts val="1200"/>
              <a:buFont typeface="Quattrocento Sans"/>
              <a:buChar char="⚫"/>
            </a:pPr>
            <a:r>
              <a:rPr b="0" i="0" lang="en-US" sz="1800" u="none" cap="none" strike="noStrike">
                <a:solidFill>
                  <a:schemeClr val="dk1"/>
                </a:solidFill>
                <a:latin typeface="Calibri"/>
                <a:ea typeface="Calibri"/>
                <a:cs typeface="Calibri"/>
                <a:sym typeface="Calibri"/>
              </a:rPr>
              <a:t>	</a:t>
            </a:r>
            <a:r>
              <a:rPr b="1" i="0" lang="en-US" sz="2400" u="none" cap="none" strike="noStrike">
                <a:solidFill>
                  <a:schemeClr val="dk1"/>
                </a:solidFill>
                <a:latin typeface="Times New Roman"/>
                <a:ea typeface="Times New Roman"/>
                <a:cs typeface="Times New Roman"/>
                <a:sym typeface="Times New Roman"/>
              </a:rPr>
              <a:t>Power: </a:t>
            </a:r>
            <a:r>
              <a:rPr b="0" i="0" lang="en-US" sz="2400" u="none" cap="none" strike="noStrike">
                <a:solidFill>
                  <a:schemeClr val="dk1"/>
                </a:solidFill>
                <a:latin typeface="Times New Roman"/>
                <a:ea typeface="Times New Roman"/>
                <a:cs typeface="Times New Roman"/>
                <a:sym typeface="Times New Roman"/>
              </a:rPr>
              <a:t>Actuators can be classified based on their power output  (for example, high power, low power, micro power)</a:t>
            </a:r>
            <a:endParaRPr b="0" i="0" sz="2400" u="none" cap="none" strike="noStrike">
              <a:solidFill>
                <a:schemeClr val="dk1"/>
              </a:solidFill>
              <a:latin typeface="Times New Roman"/>
              <a:ea typeface="Times New Roman"/>
              <a:cs typeface="Times New Roman"/>
              <a:sym typeface="Times New Roman"/>
            </a:endParaRPr>
          </a:p>
          <a:p>
            <a:pPr indent="0" lvl="0" marL="457200" marR="215265" rtl="0" algn="just">
              <a:lnSpc>
                <a:spcPct val="75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252888" lvl="0" marL="286385" marR="5080" rtl="0" algn="just">
              <a:lnSpc>
                <a:spcPct val="75000"/>
              </a:lnSpc>
              <a:spcBef>
                <a:spcPts val="0"/>
              </a:spcBef>
              <a:spcAft>
                <a:spcPts val="0"/>
              </a:spcAft>
              <a:buClr>
                <a:srgbClr val="D24717"/>
              </a:buClr>
              <a:buSzPts val="1200"/>
              <a:buFont typeface="Quattrocento Sans"/>
              <a:buChar char="⚫"/>
            </a:pPr>
            <a:r>
              <a:rPr b="0" i="0" lang="en-US" sz="1800" u="none" cap="none" strike="noStrike">
                <a:solidFill>
                  <a:schemeClr val="dk1"/>
                </a:solidFill>
                <a:latin typeface="Calibri"/>
                <a:ea typeface="Calibri"/>
                <a:cs typeface="Calibri"/>
                <a:sym typeface="Calibri"/>
              </a:rPr>
              <a:t>	</a:t>
            </a:r>
            <a:r>
              <a:rPr b="1" i="0" lang="en-US" sz="2400" u="none" cap="none" strike="noStrike">
                <a:solidFill>
                  <a:schemeClr val="dk1"/>
                </a:solidFill>
                <a:latin typeface="Times New Roman"/>
                <a:ea typeface="Times New Roman"/>
                <a:cs typeface="Times New Roman"/>
                <a:sym typeface="Times New Roman"/>
              </a:rPr>
              <a:t>Binary or continuous: </a:t>
            </a:r>
            <a:r>
              <a:rPr b="0" i="0" lang="en-US" sz="2400" u="none" cap="none" strike="noStrike">
                <a:solidFill>
                  <a:schemeClr val="dk1"/>
                </a:solidFill>
                <a:latin typeface="Times New Roman"/>
                <a:ea typeface="Times New Roman"/>
                <a:cs typeface="Times New Roman"/>
                <a:sym typeface="Times New Roman"/>
              </a:rPr>
              <a:t>Actuators can be classified based on the  number of stable-state outputs.</a:t>
            </a:r>
            <a:endParaRPr b="0" i="0" sz="2400" u="none" cap="none" strike="noStrike">
              <a:solidFill>
                <a:schemeClr val="dk1"/>
              </a:solidFill>
              <a:latin typeface="Times New Roman"/>
              <a:ea typeface="Times New Roman"/>
              <a:cs typeface="Times New Roman"/>
              <a:sym typeface="Times New Roman"/>
            </a:endParaRPr>
          </a:p>
          <a:p>
            <a:pPr indent="0" lvl="0" marL="457200" marR="5080" rtl="0" algn="just">
              <a:lnSpc>
                <a:spcPct val="75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288926" lvl="0" marL="354965" marR="0" rtl="0" algn="just">
              <a:lnSpc>
                <a:spcPct val="75000"/>
              </a:lnSpc>
              <a:spcBef>
                <a:spcPts val="0"/>
              </a:spcBef>
              <a:spcAft>
                <a:spcPts val="0"/>
              </a:spcAft>
              <a:buClr>
                <a:srgbClr val="D24717"/>
              </a:buClr>
              <a:buSzPts val="1200"/>
              <a:buFont typeface="Quattrocento Sans"/>
              <a:buChar char="⚫"/>
            </a:pPr>
            <a:r>
              <a:rPr b="1" i="0" lang="en-US" sz="2400" u="none" cap="none" strike="noStrike">
                <a:solidFill>
                  <a:schemeClr val="dk1"/>
                </a:solidFill>
                <a:latin typeface="Times New Roman"/>
                <a:ea typeface="Times New Roman"/>
                <a:cs typeface="Times New Roman"/>
                <a:sym typeface="Times New Roman"/>
              </a:rPr>
              <a:t>Area of application: </a:t>
            </a:r>
            <a:r>
              <a:rPr b="0" i="0" lang="en-US" sz="2400" u="none" cap="none" strike="noStrike">
                <a:solidFill>
                  <a:schemeClr val="dk1"/>
                </a:solidFill>
                <a:latin typeface="Times New Roman"/>
                <a:ea typeface="Times New Roman"/>
                <a:cs typeface="Times New Roman"/>
                <a:sym typeface="Times New Roman"/>
              </a:rPr>
              <a:t>Actuators can be classified based on the specific industry or vertical where they are used.</a:t>
            </a:r>
            <a:endParaRPr b="0" i="0" sz="2400" u="none" cap="none" strike="noStrike">
              <a:solidFill>
                <a:schemeClr val="dk1"/>
              </a:solidFill>
              <a:latin typeface="Times New Roman"/>
              <a:ea typeface="Times New Roman"/>
              <a:cs typeface="Times New Roman"/>
              <a:sym typeface="Times New Roman"/>
            </a:endParaRPr>
          </a:p>
          <a:p>
            <a:pPr indent="0" lvl="0" marL="457200" marR="0" rtl="0" algn="just">
              <a:lnSpc>
                <a:spcPct val="75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252889" lvl="0" marL="286385" marR="700405" rtl="0" algn="just">
              <a:lnSpc>
                <a:spcPct val="75000"/>
              </a:lnSpc>
              <a:spcBef>
                <a:spcPts val="0"/>
              </a:spcBef>
              <a:spcAft>
                <a:spcPts val="0"/>
              </a:spcAft>
              <a:buClr>
                <a:srgbClr val="D24717"/>
              </a:buClr>
              <a:buSzPts val="1200"/>
              <a:buFont typeface="Quattrocento Sans"/>
              <a:buChar char="⚫"/>
            </a:pPr>
            <a:r>
              <a:rPr b="1" i="0" lang="en-US" sz="2400" u="none" cap="none" strike="noStrike">
                <a:solidFill>
                  <a:schemeClr val="dk1"/>
                </a:solidFill>
                <a:latin typeface="Times New Roman"/>
                <a:ea typeface="Times New Roman"/>
                <a:cs typeface="Times New Roman"/>
                <a:sym typeface="Times New Roman"/>
              </a:rPr>
              <a:t>Type of energy: </a:t>
            </a:r>
            <a:r>
              <a:rPr b="0" i="0" lang="en-US" sz="2400" u="none" cap="none" strike="noStrike">
                <a:solidFill>
                  <a:schemeClr val="dk1"/>
                </a:solidFill>
                <a:latin typeface="Times New Roman"/>
                <a:ea typeface="Times New Roman"/>
                <a:cs typeface="Times New Roman"/>
                <a:sym typeface="Times New Roman"/>
              </a:rPr>
              <a:t>Actuators can be classified based on their  energy type.</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243cb922527_0_11"/>
          <p:cNvSpPr txBox="1"/>
          <p:nvPr>
            <p:ph type="title"/>
          </p:nvPr>
        </p:nvSpPr>
        <p:spPr>
          <a:xfrm>
            <a:off x="414775" y="3175"/>
            <a:ext cx="8541600" cy="72864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Clr>
                <a:schemeClr val="dk1"/>
              </a:buClr>
              <a:buSzPts val="1100"/>
              <a:buFont typeface="Arial"/>
              <a:buNone/>
            </a:pPr>
            <a:r>
              <a:rPr b="1" i="0" lang="en-US" sz="1800">
                <a:solidFill>
                  <a:srgbClr val="273239"/>
                </a:solidFill>
                <a:highlight>
                  <a:srgbClr val="FFFFFF"/>
                </a:highlight>
                <a:latin typeface="Nunito"/>
                <a:ea typeface="Nunito"/>
                <a:cs typeface="Nunito"/>
                <a:sym typeface="Nunito"/>
              </a:rPr>
              <a:t>Types of Actuators :</a:t>
            </a:r>
            <a:endParaRPr b="1" i="0" sz="1800">
              <a:solidFill>
                <a:srgbClr val="273239"/>
              </a:solidFill>
              <a:highlight>
                <a:srgbClr val="FFFFFF"/>
              </a:highlight>
              <a:latin typeface="Nunito"/>
              <a:ea typeface="Nunito"/>
              <a:cs typeface="Nunito"/>
              <a:sym typeface="Nunito"/>
            </a:endParaRPr>
          </a:p>
          <a:p>
            <a:pPr indent="0" lvl="0" marL="0" rtl="0" algn="l">
              <a:lnSpc>
                <a:spcPct val="115000"/>
              </a:lnSpc>
              <a:spcBef>
                <a:spcPts val="800"/>
              </a:spcBef>
              <a:spcAft>
                <a:spcPts val="0"/>
              </a:spcAft>
              <a:buClr>
                <a:schemeClr val="dk1"/>
              </a:buClr>
              <a:buSzPts val="1100"/>
              <a:buFont typeface="Arial"/>
              <a:buNone/>
            </a:pPr>
            <a:r>
              <a:rPr b="1" i="0" lang="en-US" sz="1800">
                <a:solidFill>
                  <a:srgbClr val="273239"/>
                </a:solidFill>
                <a:highlight>
                  <a:srgbClr val="FFFFFF"/>
                </a:highlight>
                <a:latin typeface="Nunito"/>
                <a:ea typeface="Nunito"/>
                <a:cs typeface="Nunito"/>
                <a:sym typeface="Nunito"/>
              </a:rPr>
              <a:t>1. Hydraulic Actuators –</a:t>
            </a:r>
            <a:endParaRPr b="1" i="0" sz="1800">
              <a:solidFill>
                <a:srgbClr val="273239"/>
              </a:solidFill>
              <a:highlight>
                <a:srgbClr val="FFFFFF"/>
              </a:highlight>
              <a:latin typeface="Nunito"/>
              <a:ea typeface="Nunito"/>
              <a:cs typeface="Nunito"/>
              <a:sym typeface="Nunito"/>
            </a:endParaRPr>
          </a:p>
          <a:p>
            <a:pPr indent="0" lvl="0" marL="0" rtl="0" algn="l">
              <a:lnSpc>
                <a:spcPct val="115000"/>
              </a:lnSpc>
              <a:spcBef>
                <a:spcPts val="800"/>
              </a:spcBef>
              <a:spcAft>
                <a:spcPts val="0"/>
              </a:spcAft>
              <a:buClr>
                <a:schemeClr val="dk1"/>
              </a:buClr>
              <a:buSzPts val="1100"/>
              <a:buFont typeface="Arial"/>
              <a:buNone/>
            </a:pPr>
            <a:r>
              <a:rPr i="0" lang="en-US" sz="1800">
                <a:solidFill>
                  <a:srgbClr val="273239"/>
                </a:solidFill>
                <a:highlight>
                  <a:srgbClr val="FFFFFF"/>
                </a:highlight>
                <a:latin typeface="Nunito"/>
                <a:ea typeface="Nunito"/>
                <a:cs typeface="Nunito"/>
                <a:sym typeface="Nunito"/>
              </a:rPr>
              <a:t>A hydraulic actuator uses hydraulic power to perform a mechanical operation. They are actuated by a cylinder or fluid motor. The mechanical motion is converted to rotary, linear, or oscillatory motion, according to the need of the IoT device. </a:t>
            </a:r>
            <a:endParaRPr i="0" sz="1800">
              <a:solidFill>
                <a:srgbClr val="273239"/>
              </a:solidFill>
              <a:highlight>
                <a:srgbClr val="FFFFFF"/>
              </a:highlight>
              <a:latin typeface="Nunito"/>
              <a:ea typeface="Nunito"/>
              <a:cs typeface="Nunito"/>
              <a:sym typeface="Nunito"/>
            </a:endParaRPr>
          </a:p>
          <a:p>
            <a:pPr indent="0" lvl="0" marL="0" rtl="0" algn="l">
              <a:lnSpc>
                <a:spcPct val="115000"/>
              </a:lnSpc>
              <a:spcBef>
                <a:spcPts val="800"/>
              </a:spcBef>
              <a:spcAft>
                <a:spcPts val="0"/>
              </a:spcAft>
              <a:buClr>
                <a:schemeClr val="dk1"/>
              </a:buClr>
              <a:buSzPts val="1100"/>
              <a:buFont typeface="Arial"/>
              <a:buNone/>
            </a:pPr>
            <a:r>
              <a:rPr i="0" lang="en-US" sz="1800">
                <a:solidFill>
                  <a:srgbClr val="273239"/>
                </a:solidFill>
                <a:highlight>
                  <a:srgbClr val="FFFFFF"/>
                </a:highlight>
                <a:latin typeface="Nunito"/>
                <a:ea typeface="Nunito"/>
                <a:cs typeface="Nunito"/>
                <a:sym typeface="Nunito"/>
              </a:rPr>
              <a:t>Ex- construction equipment uses hydraulic actuators because hydraulic actuators can generate a large amount of force.</a:t>
            </a:r>
            <a:endParaRPr i="0" sz="1800">
              <a:solidFill>
                <a:srgbClr val="273239"/>
              </a:solidFill>
              <a:highlight>
                <a:srgbClr val="FFFFFF"/>
              </a:highlight>
              <a:latin typeface="Nunito"/>
              <a:ea typeface="Nunito"/>
              <a:cs typeface="Nunito"/>
              <a:sym typeface="Nunito"/>
            </a:endParaRPr>
          </a:p>
          <a:p>
            <a:pPr indent="0" lvl="0" marL="0" rtl="0" algn="l">
              <a:lnSpc>
                <a:spcPct val="115000"/>
              </a:lnSpc>
              <a:spcBef>
                <a:spcPts val="800"/>
              </a:spcBef>
              <a:spcAft>
                <a:spcPts val="0"/>
              </a:spcAft>
              <a:buClr>
                <a:schemeClr val="dk1"/>
              </a:buClr>
              <a:buSzPts val="1100"/>
              <a:buFont typeface="Arial"/>
              <a:buNone/>
            </a:pPr>
            <a:r>
              <a:rPr b="1" i="0" lang="en-US" sz="1800">
                <a:solidFill>
                  <a:srgbClr val="273239"/>
                </a:solidFill>
                <a:highlight>
                  <a:srgbClr val="FFFFFF"/>
                </a:highlight>
                <a:latin typeface="Nunito"/>
                <a:ea typeface="Nunito"/>
                <a:cs typeface="Nunito"/>
                <a:sym typeface="Nunito"/>
              </a:rPr>
              <a:t>Advantages :</a:t>
            </a:r>
            <a:endParaRPr b="1" i="0" sz="1800">
              <a:solidFill>
                <a:srgbClr val="273239"/>
              </a:solidFill>
              <a:highlight>
                <a:srgbClr val="FFFFFF"/>
              </a:highlight>
              <a:latin typeface="Nunito"/>
              <a:ea typeface="Nunito"/>
              <a:cs typeface="Nunito"/>
              <a:sym typeface="Nunito"/>
            </a:endParaRPr>
          </a:p>
          <a:p>
            <a:pPr indent="-342900" lvl="0" marL="685800" rtl="0" algn="l">
              <a:lnSpc>
                <a:spcPct val="158000"/>
              </a:lnSpc>
              <a:spcBef>
                <a:spcPts val="800"/>
              </a:spcBef>
              <a:spcAft>
                <a:spcPts val="0"/>
              </a:spcAft>
              <a:buClr>
                <a:srgbClr val="273239"/>
              </a:buClr>
              <a:buSzPts val="1800"/>
              <a:buFont typeface="Nunito"/>
              <a:buChar char="●"/>
            </a:pPr>
            <a:r>
              <a:rPr i="0" lang="en-US" sz="1800">
                <a:solidFill>
                  <a:srgbClr val="273239"/>
                </a:solidFill>
                <a:highlight>
                  <a:srgbClr val="FFFFFF"/>
                </a:highlight>
                <a:latin typeface="Nunito"/>
                <a:ea typeface="Nunito"/>
                <a:cs typeface="Nunito"/>
                <a:sym typeface="Nunito"/>
              </a:rPr>
              <a:t>Hydraulic actuators can produce a large magnitude of force and high speed.</a:t>
            </a:r>
            <a:endParaRPr i="0" sz="1800">
              <a:solidFill>
                <a:srgbClr val="273239"/>
              </a:solidFill>
              <a:highlight>
                <a:srgbClr val="FFFFFF"/>
              </a:highlight>
              <a:latin typeface="Nunito"/>
              <a:ea typeface="Nunito"/>
              <a:cs typeface="Nunito"/>
              <a:sym typeface="Nunito"/>
            </a:endParaRPr>
          </a:p>
          <a:p>
            <a:pPr indent="-342900" lvl="0" marL="685800" rtl="0" algn="l">
              <a:lnSpc>
                <a:spcPct val="158000"/>
              </a:lnSpc>
              <a:spcBef>
                <a:spcPts val="0"/>
              </a:spcBef>
              <a:spcAft>
                <a:spcPts val="0"/>
              </a:spcAft>
              <a:buClr>
                <a:srgbClr val="273239"/>
              </a:buClr>
              <a:buSzPts val="1800"/>
              <a:buFont typeface="Nunito"/>
              <a:buChar char="●"/>
            </a:pPr>
            <a:r>
              <a:rPr i="0" lang="en-US" sz="1800">
                <a:solidFill>
                  <a:srgbClr val="273239"/>
                </a:solidFill>
                <a:highlight>
                  <a:srgbClr val="FFFFFF"/>
                </a:highlight>
                <a:latin typeface="Nunito"/>
                <a:ea typeface="Nunito"/>
                <a:cs typeface="Nunito"/>
                <a:sym typeface="Nunito"/>
              </a:rPr>
              <a:t>Used in welding, clamping, etc.</a:t>
            </a:r>
            <a:endParaRPr i="0" sz="1800">
              <a:solidFill>
                <a:srgbClr val="273239"/>
              </a:solidFill>
              <a:highlight>
                <a:srgbClr val="FFFFFF"/>
              </a:highlight>
              <a:latin typeface="Nunito"/>
              <a:ea typeface="Nunito"/>
              <a:cs typeface="Nunito"/>
              <a:sym typeface="Nunito"/>
            </a:endParaRPr>
          </a:p>
          <a:p>
            <a:pPr indent="-342900" lvl="0" marL="685800" rtl="0" algn="l">
              <a:lnSpc>
                <a:spcPct val="158000"/>
              </a:lnSpc>
              <a:spcBef>
                <a:spcPts val="0"/>
              </a:spcBef>
              <a:spcAft>
                <a:spcPts val="0"/>
              </a:spcAft>
              <a:buClr>
                <a:srgbClr val="273239"/>
              </a:buClr>
              <a:buSzPts val="1800"/>
              <a:buFont typeface="Nunito"/>
              <a:buChar char="●"/>
            </a:pPr>
            <a:r>
              <a:rPr i="0" lang="en-US" sz="1800">
                <a:solidFill>
                  <a:srgbClr val="273239"/>
                </a:solidFill>
                <a:highlight>
                  <a:srgbClr val="FFFFFF"/>
                </a:highlight>
                <a:latin typeface="Nunito"/>
                <a:ea typeface="Nunito"/>
                <a:cs typeface="Nunito"/>
                <a:sym typeface="Nunito"/>
              </a:rPr>
              <a:t>Used for lowering or raising the vehicles in car transport carriers.</a:t>
            </a:r>
            <a:endParaRPr i="0" sz="1800">
              <a:solidFill>
                <a:srgbClr val="273239"/>
              </a:solidFill>
              <a:highlight>
                <a:srgbClr val="FFFFFF"/>
              </a:highlight>
              <a:latin typeface="Nunito"/>
              <a:ea typeface="Nunito"/>
              <a:cs typeface="Nunito"/>
              <a:sym typeface="Nunito"/>
            </a:endParaRPr>
          </a:p>
          <a:p>
            <a:pPr indent="0" lvl="0" marL="0" rtl="0" algn="l">
              <a:lnSpc>
                <a:spcPct val="115000"/>
              </a:lnSpc>
              <a:spcBef>
                <a:spcPts val="1800"/>
              </a:spcBef>
              <a:spcAft>
                <a:spcPts val="0"/>
              </a:spcAft>
              <a:buClr>
                <a:schemeClr val="dk1"/>
              </a:buClr>
              <a:buSzPts val="1100"/>
              <a:buFont typeface="Arial"/>
              <a:buNone/>
            </a:pPr>
            <a:r>
              <a:rPr b="1" i="0" lang="en-US" sz="1800">
                <a:solidFill>
                  <a:srgbClr val="273239"/>
                </a:solidFill>
                <a:highlight>
                  <a:srgbClr val="FFFFFF"/>
                </a:highlight>
                <a:latin typeface="Nunito"/>
                <a:ea typeface="Nunito"/>
                <a:cs typeface="Nunito"/>
                <a:sym typeface="Nunito"/>
              </a:rPr>
              <a:t>Disadvantages :</a:t>
            </a:r>
            <a:endParaRPr b="1" i="0" sz="1800">
              <a:solidFill>
                <a:srgbClr val="273239"/>
              </a:solidFill>
              <a:highlight>
                <a:srgbClr val="FFFFFF"/>
              </a:highlight>
              <a:latin typeface="Nunito"/>
              <a:ea typeface="Nunito"/>
              <a:cs typeface="Nunito"/>
              <a:sym typeface="Nunito"/>
            </a:endParaRPr>
          </a:p>
          <a:p>
            <a:pPr indent="-342900" lvl="0" marL="685800" rtl="0" algn="l">
              <a:lnSpc>
                <a:spcPct val="158000"/>
              </a:lnSpc>
              <a:spcBef>
                <a:spcPts val="800"/>
              </a:spcBef>
              <a:spcAft>
                <a:spcPts val="0"/>
              </a:spcAft>
              <a:buClr>
                <a:srgbClr val="273239"/>
              </a:buClr>
              <a:buSzPts val="1800"/>
              <a:buFont typeface="Nunito"/>
              <a:buChar char="●"/>
            </a:pPr>
            <a:r>
              <a:rPr i="0" lang="en-US" sz="1800">
                <a:solidFill>
                  <a:srgbClr val="273239"/>
                </a:solidFill>
                <a:highlight>
                  <a:srgbClr val="FFFFFF"/>
                </a:highlight>
                <a:latin typeface="Nunito"/>
                <a:ea typeface="Nunito"/>
                <a:cs typeface="Nunito"/>
                <a:sym typeface="Nunito"/>
              </a:rPr>
              <a:t>Hydraulic fluid leakages can cause efficiency loss and issues of cleaning.</a:t>
            </a:r>
            <a:endParaRPr i="0" sz="1800">
              <a:solidFill>
                <a:srgbClr val="273239"/>
              </a:solidFill>
              <a:highlight>
                <a:srgbClr val="FFFFFF"/>
              </a:highlight>
              <a:latin typeface="Nunito"/>
              <a:ea typeface="Nunito"/>
              <a:cs typeface="Nunito"/>
              <a:sym typeface="Nunito"/>
            </a:endParaRPr>
          </a:p>
          <a:p>
            <a:pPr indent="-342900" lvl="0" marL="685800" rtl="0" algn="l">
              <a:lnSpc>
                <a:spcPct val="158000"/>
              </a:lnSpc>
              <a:spcBef>
                <a:spcPts val="0"/>
              </a:spcBef>
              <a:spcAft>
                <a:spcPts val="0"/>
              </a:spcAft>
              <a:buClr>
                <a:srgbClr val="273239"/>
              </a:buClr>
              <a:buSzPts val="1800"/>
              <a:buFont typeface="Nunito"/>
              <a:buChar char="●"/>
            </a:pPr>
            <a:r>
              <a:rPr i="0" lang="en-US" sz="1800">
                <a:solidFill>
                  <a:srgbClr val="273239"/>
                </a:solidFill>
                <a:highlight>
                  <a:srgbClr val="FFFFFF"/>
                </a:highlight>
                <a:latin typeface="Nunito"/>
                <a:ea typeface="Nunito"/>
                <a:cs typeface="Nunito"/>
                <a:sym typeface="Nunito"/>
              </a:rPr>
              <a:t>It is expensive.</a:t>
            </a:r>
            <a:endParaRPr i="0" sz="1800">
              <a:solidFill>
                <a:srgbClr val="273239"/>
              </a:solidFill>
              <a:highlight>
                <a:srgbClr val="FFFFFF"/>
              </a:highlight>
              <a:latin typeface="Nunito"/>
              <a:ea typeface="Nunito"/>
              <a:cs typeface="Nunito"/>
              <a:sym typeface="Nunito"/>
            </a:endParaRPr>
          </a:p>
          <a:p>
            <a:pPr indent="-342900" lvl="0" marL="685800" rtl="0" algn="l">
              <a:lnSpc>
                <a:spcPct val="158000"/>
              </a:lnSpc>
              <a:spcBef>
                <a:spcPts val="0"/>
              </a:spcBef>
              <a:spcAft>
                <a:spcPts val="0"/>
              </a:spcAft>
              <a:buClr>
                <a:srgbClr val="273239"/>
              </a:buClr>
              <a:buSzPts val="1800"/>
              <a:buFont typeface="Nunito"/>
              <a:buChar char="●"/>
            </a:pPr>
            <a:r>
              <a:rPr i="0" lang="en-US" sz="1800">
                <a:solidFill>
                  <a:srgbClr val="273239"/>
                </a:solidFill>
                <a:highlight>
                  <a:srgbClr val="FFFFFF"/>
                </a:highlight>
                <a:latin typeface="Nunito"/>
                <a:ea typeface="Nunito"/>
                <a:cs typeface="Nunito"/>
                <a:sym typeface="Nunito"/>
              </a:rPr>
              <a:t>It requires noise reduction equipment, heat exchangers, and high maintenance systems.</a:t>
            </a:r>
            <a:endParaRPr i="0" sz="1800">
              <a:solidFill>
                <a:srgbClr val="273239"/>
              </a:solidFill>
              <a:highlight>
                <a:srgbClr val="FFFFFF"/>
              </a:highlight>
              <a:latin typeface="Nunito"/>
              <a:ea typeface="Nunito"/>
              <a:cs typeface="Nunito"/>
              <a:sym typeface="Nunito"/>
            </a:endParaRPr>
          </a:p>
          <a:p>
            <a:pPr indent="0" lvl="0" marL="0" rtl="0" algn="l">
              <a:lnSpc>
                <a:spcPct val="100000"/>
              </a:lnSpc>
              <a:spcBef>
                <a:spcPts val="1800"/>
              </a:spcBef>
              <a:spcAft>
                <a:spcPts val="0"/>
              </a:spcAft>
              <a:buSzPts val="1400"/>
              <a:buNone/>
            </a:pPr>
            <a:r>
              <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243cb922527_0_16"/>
          <p:cNvSpPr txBox="1"/>
          <p:nvPr>
            <p:ph type="title"/>
          </p:nvPr>
        </p:nvSpPr>
        <p:spPr>
          <a:xfrm>
            <a:off x="414775" y="3175"/>
            <a:ext cx="8541600" cy="81960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SzPts val="1400"/>
              <a:buNone/>
            </a:pPr>
            <a:r>
              <a:rPr b="1" i="0" lang="en-US" sz="1900">
                <a:solidFill>
                  <a:srgbClr val="273239"/>
                </a:solidFill>
                <a:highlight>
                  <a:srgbClr val="FFFFFF"/>
                </a:highlight>
                <a:latin typeface="Nunito"/>
                <a:ea typeface="Nunito"/>
                <a:cs typeface="Nunito"/>
                <a:sym typeface="Nunito"/>
              </a:rPr>
              <a:t>Types of Actuators :</a:t>
            </a:r>
            <a:endParaRPr b="1" i="0" sz="1900">
              <a:solidFill>
                <a:srgbClr val="273239"/>
              </a:solidFill>
              <a:highlight>
                <a:srgbClr val="FFFFFF"/>
              </a:highlight>
              <a:latin typeface="Nunito"/>
              <a:ea typeface="Nunito"/>
              <a:cs typeface="Nunito"/>
              <a:sym typeface="Nunito"/>
            </a:endParaRPr>
          </a:p>
          <a:p>
            <a:pPr indent="0" lvl="0" marL="0" rtl="0" algn="l">
              <a:lnSpc>
                <a:spcPct val="115000"/>
              </a:lnSpc>
              <a:spcBef>
                <a:spcPts val="800"/>
              </a:spcBef>
              <a:spcAft>
                <a:spcPts val="0"/>
              </a:spcAft>
              <a:buSzPts val="1400"/>
              <a:buNone/>
            </a:pPr>
            <a:r>
              <a:rPr b="1" i="0" lang="en-US" sz="1900">
                <a:solidFill>
                  <a:srgbClr val="273239"/>
                </a:solidFill>
                <a:highlight>
                  <a:srgbClr val="FFFFFF"/>
                </a:highlight>
                <a:latin typeface="Nunito"/>
                <a:ea typeface="Nunito"/>
                <a:cs typeface="Nunito"/>
                <a:sym typeface="Nunito"/>
              </a:rPr>
              <a:t>2. Pneumatic Actuators –</a:t>
            </a:r>
            <a:endParaRPr b="1" i="0" sz="1900">
              <a:solidFill>
                <a:srgbClr val="273239"/>
              </a:solidFill>
              <a:highlight>
                <a:srgbClr val="FFFFFF"/>
              </a:highlight>
              <a:latin typeface="Nunito"/>
              <a:ea typeface="Nunito"/>
              <a:cs typeface="Nunito"/>
              <a:sym typeface="Nunito"/>
            </a:endParaRPr>
          </a:p>
          <a:p>
            <a:pPr indent="0" lvl="0" marL="0" rtl="0" algn="l">
              <a:lnSpc>
                <a:spcPct val="115000"/>
              </a:lnSpc>
              <a:spcBef>
                <a:spcPts val="800"/>
              </a:spcBef>
              <a:spcAft>
                <a:spcPts val="0"/>
              </a:spcAft>
              <a:buSzPts val="1400"/>
              <a:buNone/>
            </a:pPr>
            <a:r>
              <a:rPr i="0" lang="en-US" sz="1900">
                <a:solidFill>
                  <a:srgbClr val="273239"/>
                </a:solidFill>
                <a:highlight>
                  <a:srgbClr val="FFFFFF"/>
                </a:highlight>
                <a:latin typeface="Nunito"/>
                <a:ea typeface="Nunito"/>
                <a:cs typeface="Nunito"/>
                <a:sym typeface="Nunito"/>
              </a:rPr>
              <a:t>A pneumatic actuator uses energy formed by vacuum or compressed air at high pressure to convert into either linear or rotary motion. </a:t>
            </a:r>
            <a:endParaRPr i="0" sz="1900">
              <a:solidFill>
                <a:srgbClr val="273239"/>
              </a:solidFill>
              <a:highlight>
                <a:srgbClr val="FFFFFF"/>
              </a:highlight>
              <a:latin typeface="Nunito"/>
              <a:ea typeface="Nunito"/>
              <a:cs typeface="Nunito"/>
              <a:sym typeface="Nunito"/>
            </a:endParaRPr>
          </a:p>
          <a:p>
            <a:pPr indent="0" lvl="0" marL="0" rtl="0" algn="l">
              <a:lnSpc>
                <a:spcPct val="115000"/>
              </a:lnSpc>
              <a:spcBef>
                <a:spcPts val="800"/>
              </a:spcBef>
              <a:spcAft>
                <a:spcPts val="0"/>
              </a:spcAft>
              <a:buSzPts val="1400"/>
              <a:buNone/>
            </a:pPr>
            <a:r>
              <a:rPr i="0" lang="en-US" sz="1900">
                <a:solidFill>
                  <a:srgbClr val="273239"/>
                </a:solidFill>
                <a:highlight>
                  <a:srgbClr val="FFFFFF"/>
                </a:highlight>
                <a:latin typeface="Nunito"/>
                <a:ea typeface="Nunito"/>
                <a:cs typeface="Nunito"/>
                <a:sym typeface="Nunito"/>
              </a:rPr>
              <a:t>Example- Used in robotics. Robots use sensors that work like human fingers by using compressed air.</a:t>
            </a:r>
            <a:endParaRPr i="0" sz="1900">
              <a:solidFill>
                <a:srgbClr val="273239"/>
              </a:solidFill>
              <a:highlight>
                <a:srgbClr val="FFFFFF"/>
              </a:highlight>
              <a:latin typeface="Nunito"/>
              <a:ea typeface="Nunito"/>
              <a:cs typeface="Nunito"/>
              <a:sym typeface="Nunito"/>
            </a:endParaRPr>
          </a:p>
          <a:p>
            <a:pPr indent="0" lvl="0" marL="0" rtl="0" algn="l">
              <a:lnSpc>
                <a:spcPct val="115000"/>
              </a:lnSpc>
              <a:spcBef>
                <a:spcPts val="800"/>
              </a:spcBef>
              <a:spcAft>
                <a:spcPts val="0"/>
              </a:spcAft>
              <a:buSzPts val="1400"/>
              <a:buNone/>
            </a:pPr>
            <a:r>
              <a:rPr b="1" i="0" lang="en-US" sz="1900">
                <a:solidFill>
                  <a:srgbClr val="273239"/>
                </a:solidFill>
                <a:highlight>
                  <a:srgbClr val="FFFFFF"/>
                </a:highlight>
                <a:latin typeface="Nunito"/>
                <a:ea typeface="Nunito"/>
                <a:cs typeface="Nunito"/>
                <a:sym typeface="Nunito"/>
              </a:rPr>
              <a:t>Advantages :</a:t>
            </a:r>
            <a:endParaRPr b="1" i="0" sz="1900">
              <a:solidFill>
                <a:srgbClr val="273239"/>
              </a:solidFill>
              <a:highlight>
                <a:srgbClr val="FFFFFF"/>
              </a:highlight>
              <a:latin typeface="Nunito"/>
              <a:ea typeface="Nunito"/>
              <a:cs typeface="Nunito"/>
              <a:sym typeface="Nunito"/>
            </a:endParaRPr>
          </a:p>
          <a:p>
            <a:pPr indent="-349250" lvl="0" marL="685800" rtl="0" algn="l">
              <a:lnSpc>
                <a:spcPct val="158000"/>
              </a:lnSpc>
              <a:spcBef>
                <a:spcPts val="800"/>
              </a:spcBef>
              <a:spcAft>
                <a:spcPts val="0"/>
              </a:spcAft>
              <a:buClr>
                <a:srgbClr val="273239"/>
              </a:buClr>
              <a:buSzPts val="1900"/>
              <a:buFont typeface="Nunito"/>
              <a:buChar char="●"/>
            </a:pPr>
            <a:r>
              <a:rPr i="0" lang="en-US" sz="1900">
                <a:solidFill>
                  <a:srgbClr val="273239"/>
                </a:solidFill>
                <a:highlight>
                  <a:srgbClr val="FFFFFF"/>
                </a:highlight>
                <a:latin typeface="Nunito"/>
                <a:ea typeface="Nunito"/>
                <a:cs typeface="Nunito"/>
                <a:sym typeface="Nunito"/>
              </a:rPr>
              <a:t>They are a low-cost option and are used at extreme temperatures where using air is a safer option than chemicals.</a:t>
            </a:r>
            <a:endParaRPr i="0" sz="1900">
              <a:solidFill>
                <a:srgbClr val="273239"/>
              </a:solidFill>
              <a:highlight>
                <a:srgbClr val="FFFFFF"/>
              </a:highlight>
              <a:latin typeface="Nunito"/>
              <a:ea typeface="Nunito"/>
              <a:cs typeface="Nunito"/>
              <a:sym typeface="Nunito"/>
            </a:endParaRPr>
          </a:p>
          <a:p>
            <a:pPr indent="-349250" lvl="0" marL="685800" rtl="0" algn="l">
              <a:lnSpc>
                <a:spcPct val="158000"/>
              </a:lnSpc>
              <a:spcBef>
                <a:spcPts val="0"/>
              </a:spcBef>
              <a:spcAft>
                <a:spcPts val="0"/>
              </a:spcAft>
              <a:buClr>
                <a:srgbClr val="273239"/>
              </a:buClr>
              <a:buSzPts val="1900"/>
              <a:buFont typeface="Nunito"/>
              <a:buChar char="●"/>
            </a:pPr>
            <a:r>
              <a:rPr i="0" lang="en-US" sz="1900">
                <a:solidFill>
                  <a:srgbClr val="273239"/>
                </a:solidFill>
                <a:highlight>
                  <a:srgbClr val="FFFFFF"/>
                </a:highlight>
                <a:latin typeface="Nunito"/>
                <a:ea typeface="Nunito"/>
                <a:cs typeface="Nunito"/>
                <a:sym typeface="Nunito"/>
              </a:rPr>
              <a:t>They need low maintenance, are durable, and have a long operational life.</a:t>
            </a:r>
            <a:endParaRPr i="0" sz="1900">
              <a:solidFill>
                <a:srgbClr val="273239"/>
              </a:solidFill>
              <a:highlight>
                <a:srgbClr val="FFFFFF"/>
              </a:highlight>
              <a:latin typeface="Nunito"/>
              <a:ea typeface="Nunito"/>
              <a:cs typeface="Nunito"/>
              <a:sym typeface="Nunito"/>
            </a:endParaRPr>
          </a:p>
          <a:p>
            <a:pPr indent="-349250" lvl="0" marL="685800" rtl="0" algn="l">
              <a:lnSpc>
                <a:spcPct val="158000"/>
              </a:lnSpc>
              <a:spcBef>
                <a:spcPts val="0"/>
              </a:spcBef>
              <a:spcAft>
                <a:spcPts val="0"/>
              </a:spcAft>
              <a:buClr>
                <a:srgbClr val="273239"/>
              </a:buClr>
              <a:buSzPts val="1900"/>
              <a:buFont typeface="Nunito"/>
              <a:buChar char="●"/>
            </a:pPr>
            <a:r>
              <a:rPr i="0" lang="en-US" sz="1900">
                <a:solidFill>
                  <a:srgbClr val="273239"/>
                </a:solidFill>
                <a:highlight>
                  <a:srgbClr val="FFFFFF"/>
                </a:highlight>
                <a:latin typeface="Nunito"/>
                <a:ea typeface="Nunito"/>
                <a:cs typeface="Nunito"/>
                <a:sym typeface="Nunito"/>
              </a:rPr>
              <a:t>It is very quick in starting and stopping the motion.</a:t>
            </a:r>
            <a:endParaRPr i="0" sz="1900">
              <a:solidFill>
                <a:srgbClr val="273239"/>
              </a:solidFill>
              <a:highlight>
                <a:srgbClr val="FFFFFF"/>
              </a:highlight>
              <a:latin typeface="Nunito"/>
              <a:ea typeface="Nunito"/>
              <a:cs typeface="Nunito"/>
              <a:sym typeface="Nunito"/>
            </a:endParaRPr>
          </a:p>
          <a:p>
            <a:pPr indent="0" lvl="0" marL="0" rtl="0" algn="l">
              <a:lnSpc>
                <a:spcPct val="115000"/>
              </a:lnSpc>
              <a:spcBef>
                <a:spcPts val="1800"/>
              </a:spcBef>
              <a:spcAft>
                <a:spcPts val="0"/>
              </a:spcAft>
              <a:buSzPts val="1400"/>
              <a:buNone/>
            </a:pPr>
            <a:r>
              <a:rPr b="1" i="0" lang="en-US" sz="1900">
                <a:solidFill>
                  <a:srgbClr val="273239"/>
                </a:solidFill>
                <a:highlight>
                  <a:srgbClr val="FFFFFF"/>
                </a:highlight>
                <a:latin typeface="Nunito"/>
                <a:ea typeface="Nunito"/>
                <a:cs typeface="Nunito"/>
                <a:sym typeface="Nunito"/>
              </a:rPr>
              <a:t>Disadvantages :</a:t>
            </a:r>
            <a:endParaRPr b="1" i="0" sz="1900">
              <a:solidFill>
                <a:srgbClr val="273239"/>
              </a:solidFill>
              <a:highlight>
                <a:srgbClr val="FFFFFF"/>
              </a:highlight>
              <a:latin typeface="Nunito"/>
              <a:ea typeface="Nunito"/>
              <a:cs typeface="Nunito"/>
              <a:sym typeface="Nunito"/>
            </a:endParaRPr>
          </a:p>
          <a:p>
            <a:pPr indent="-349250" lvl="0" marL="685800" rtl="0" algn="l">
              <a:lnSpc>
                <a:spcPct val="158000"/>
              </a:lnSpc>
              <a:spcBef>
                <a:spcPts val="800"/>
              </a:spcBef>
              <a:spcAft>
                <a:spcPts val="0"/>
              </a:spcAft>
              <a:buClr>
                <a:srgbClr val="273239"/>
              </a:buClr>
              <a:buSzPts val="1900"/>
              <a:buFont typeface="Nunito"/>
              <a:buChar char="●"/>
            </a:pPr>
            <a:r>
              <a:rPr i="0" lang="en-US" sz="1900">
                <a:solidFill>
                  <a:srgbClr val="273239"/>
                </a:solidFill>
                <a:highlight>
                  <a:srgbClr val="FFFFFF"/>
                </a:highlight>
                <a:latin typeface="Nunito"/>
                <a:ea typeface="Nunito"/>
                <a:cs typeface="Nunito"/>
                <a:sym typeface="Nunito"/>
              </a:rPr>
              <a:t>Loss of pressure can make it less efficient.</a:t>
            </a:r>
            <a:endParaRPr i="0" sz="1900">
              <a:solidFill>
                <a:srgbClr val="273239"/>
              </a:solidFill>
              <a:highlight>
                <a:srgbClr val="FFFFFF"/>
              </a:highlight>
              <a:latin typeface="Nunito"/>
              <a:ea typeface="Nunito"/>
              <a:cs typeface="Nunito"/>
              <a:sym typeface="Nunito"/>
            </a:endParaRPr>
          </a:p>
          <a:p>
            <a:pPr indent="-349250" lvl="0" marL="685800" rtl="0" algn="l">
              <a:lnSpc>
                <a:spcPct val="158000"/>
              </a:lnSpc>
              <a:spcBef>
                <a:spcPts val="0"/>
              </a:spcBef>
              <a:spcAft>
                <a:spcPts val="0"/>
              </a:spcAft>
              <a:buClr>
                <a:srgbClr val="273239"/>
              </a:buClr>
              <a:buSzPts val="1900"/>
              <a:buFont typeface="Nunito"/>
              <a:buChar char="●"/>
            </a:pPr>
            <a:r>
              <a:rPr i="0" lang="en-US" sz="1900">
                <a:solidFill>
                  <a:srgbClr val="273239"/>
                </a:solidFill>
                <a:highlight>
                  <a:srgbClr val="FFFFFF"/>
                </a:highlight>
                <a:latin typeface="Nunito"/>
                <a:ea typeface="Nunito"/>
                <a:cs typeface="Nunito"/>
                <a:sym typeface="Nunito"/>
              </a:rPr>
              <a:t>The air compressor should be running continuously.</a:t>
            </a:r>
            <a:endParaRPr i="0" sz="1900">
              <a:solidFill>
                <a:srgbClr val="273239"/>
              </a:solidFill>
              <a:highlight>
                <a:srgbClr val="FFFFFF"/>
              </a:highlight>
              <a:latin typeface="Nunito"/>
              <a:ea typeface="Nunito"/>
              <a:cs typeface="Nunito"/>
              <a:sym typeface="Nunito"/>
            </a:endParaRPr>
          </a:p>
          <a:p>
            <a:pPr indent="-349250" lvl="0" marL="685800" rtl="0" algn="l">
              <a:lnSpc>
                <a:spcPct val="158000"/>
              </a:lnSpc>
              <a:spcBef>
                <a:spcPts val="0"/>
              </a:spcBef>
              <a:spcAft>
                <a:spcPts val="0"/>
              </a:spcAft>
              <a:buClr>
                <a:srgbClr val="273239"/>
              </a:buClr>
              <a:buSzPts val="1900"/>
              <a:buFont typeface="Nunito"/>
              <a:buChar char="●"/>
            </a:pPr>
            <a:r>
              <a:rPr i="0" lang="en-US" sz="1900">
                <a:solidFill>
                  <a:srgbClr val="273239"/>
                </a:solidFill>
                <a:highlight>
                  <a:srgbClr val="FFFFFF"/>
                </a:highlight>
                <a:latin typeface="Nunito"/>
                <a:ea typeface="Nunito"/>
                <a:cs typeface="Nunito"/>
                <a:sym typeface="Nunito"/>
              </a:rPr>
              <a:t>Air can be polluted, and it needs maintenance.</a:t>
            </a:r>
            <a:endParaRPr i="0" sz="1900">
              <a:solidFill>
                <a:srgbClr val="273239"/>
              </a:solidFill>
              <a:highlight>
                <a:srgbClr val="FFFFFF"/>
              </a:highlight>
              <a:latin typeface="Nunito"/>
              <a:ea typeface="Nunito"/>
              <a:cs typeface="Nunito"/>
              <a:sym typeface="Nunito"/>
            </a:endParaRPr>
          </a:p>
          <a:p>
            <a:pPr indent="0" lvl="0" marL="0" rtl="0" algn="l">
              <a:lnSpc>
                <a:spcPct val="115000"/>
              </a:lnSpc>
              <a:spcBef>
                <a:spcPts val="1800"/>
              </a:spcBef>
              <a:spcAft>
                <a:spcPts val="0"/>
              </a:spcAft>
              <a:buSzPts val="1400"/>
              <a:buNone/>
            </a:pPr>
            <a:r>
              <a:t/>
            </a:r>
            <a:endParaRPr b="1" i="0" sz="1900">
              <a:solidFill>
                <a:srgbClr val="273239"/>
              </a:solidFill>
              <a:highlight>
                <a:srgbClr val="FFFFFF"/>
              </a:highlight>
              <a:latin typeface="Nunito"/>
              <a:ea typeface="Nunito"/>
              <a:cs typeface="Nunito"/>
              <a:sym typeface="Nunito"/>
            </a:endParaRPr>
          </a:p>
          <a:p>
            <a:pPr indent="0" lvl="0" marL="0" rtl="0" algn="l">
              <a:lnSpc>
                <a:spcPct val="115000"/>
              </a:lnSpc>
              <a:spcBef>
                <a:spcPts val="800"/>
              </a:spcBef>
              <a:spcAft>
                <a:spcPts val="800"/>
              </a:spcAft>
              <a:buSzPts val="1400"/>
              <a:buNone/>
            </a:pPr>
            <a:r>
              <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3"/>
          <p:cNvSpPr txBox="1"/>
          <p:nvPr>
            <p:ph type="title"/>
          </p:nvPr>
        </p:nvSpPr>
        <p:spPr>
          <a:xfrm>
            <a:off x="233900" y="495425"/>
            <a:ext cx="8496300" cy="4431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SzPts val="1400"/>
              <a:buNone/>
            </a:pPr>
            <a:r>
              <a:rPr i="0" lang="en-US" sz="2800">
                <a:latin typeface="Libre Franklin Medium"/>
                <a:ea typeface="Libre Franklin Medium"/>
                <a:cs typeface="Libre Franklin Medium"/>
                <a:sym typeface="Libre Franklin Medium"/>
              </a:rPr>
              <a:t>SENSORS, ACTUATORS, AND SMART OBJECTS</a:t>
            </a:r>
            <a:endParaRPr sz="2800">
              <a:latin typeface="Libre Franklin Medium"/>
              <a:ea typeface="Libre Franklin Medium"/>
              <a:cs typeface="Libre Franklin Medium"/>
              <a:sym typeface="Libre Franklin Medium"/>
            </a:endParaRPr>
          </a:p>
        </p:txBody>
      </p:sp>
      <p:sp>
        <p:nvSpPr>
          <p:cNvPr id="60" name="Google Shape;60;p3"/>
          <p:cNvSpPr txBox="1"/>
          <p:nvPr/>
        </p:nvSpPr>
        <p:spPr>
          <a:xfrm>
            <a:off x="460051" y="1331500"/>
            <a:ext cx="8348400" cy="4696500"/>
          </a:xfrm>
          <a:prstGeom prst="rect">
            <a:avLst/>
          </a:prstGeom>
          <a:noFill/>
          <a:ln>
            <a:noFill/>
          </a:ln>
        </p:spPr>
        <p:txBody>
          <a:bodyPr anchorCtr="0" anchor="t" bIns="0" lIns="0" spcFirstLastPara="1" rIns="0" wrap="square" tIns="67925">
            <a:spAutoFit/>
          </a:bodyPr>
          <a:lstStyle/>
          <a:p>
            <a:pPr indent="-229868" lvl="0" marL="286385" marR="0" rtl="0" algn="just">
              <a:lnSpc>
                <a:spcPct val="100000"/>
              </a:lnSpc>
              <a:spcBef>
                <a:spcPts val="0"/>
              </a:spcBef>
              <a:spcAft>
                <a:spcPts val="0"/>
              </a:spcAft>
              <a:buClr>
                <a:srgbClr val="D24717"/>
              </a:buClr>
              <a:buSzPts val="2000"/>
              <a:buFont typeface="Quattrocento Sans"/>
              <a:buChar char="⚫"/>
            </a:pPr>
            <a:r>
              <a:rPr b="1" i="0" lang="en-US" sz="3200" u="none" cap="none" strike="noStrike">
                <a:solidFill>
                  <a:schemeClr val="dk1"/>
                </a:solidFill>
                <a:latin typeface="Times New Roman"/>
                <a:ea typeface="Times New Roman"/>
                <a:cs typeface="Times New Roman"/>
                <a:sym typeface="Times New Roman"/>
              </a:rPr>
              <a:t>A sensor</a:t>
            </a:r>
            <a:r>
              <a:rPr b="0" i="0" lang="en-US" sz="2600" u="none" cap="none" strike="noStrike">
                <a:solidFill>
                  <a:schemeClr val="dk1"/>
                </a:solidFill>
                <a:latin typeface="Times New Roman"/>
                <a:ea typeface="Times New Roman"/>
                <a:cs typeface="Times New Roman"/>
                <a:sym typeface="Times New Roman"/>
              </a:rPr>
              <a:t>: It senses</a:t>
            </a:r>
            <a:endParaRPr b="0" i="0" sz="2600" u="none" cap="none" strike="noStrike">
              <a:solidFill>
                <a:schemeClr val="dk1"/>
              </a:solidFill>
              <a:latin typeface="Times New Roman"/>
              <a:ea typeface="Times New Roman"/>
              <a:cs typeface="Times New Roman"/>
              <a:sym typeface="Times New Roman"/>
            </a:endParaRPr>
          </a:p>
          <a:p>
            <a:pPr indent="-261619" lvl="0" marL="286385" marR="53339" rtl="0" algn="l">
              <a:lnSpc>
                <a:spcPct val="90000"/>
              </a:lnSpc>
              <a:spcBef>
                <a:spcPts val="675"/>
              </a:spcBef>
              <a:spcAft>
                <a:spcPts val="0"/>
              </a:spcAft>
              <a:buClr>
                <a:srgbClr val="D24717"/>
              </a:buClr>
              <a:buSzPts val="2000"/>
              <a:buFont typeface="Quattrocento Sans"/>
              <a:buChar char="⚫"/>
            </a:pPr>
            <a:r>
              <a:rPr b="0" i="0" lang="en-US" sz="2600" u="none" cap="none" strike="noStrike">
                <a:solidFill>
                  <a:schemeClr val="dk1"/>
                </a:solidFill>
                <a:latin typeface="Times New Roman"/>
                <a:ea typeface="Times New Roman"/>
                <a:cs typeface="Times New Roman"/>
                <a:sym typeface="Times New Roman"/>
              </a:rPr>
              <a:t>More specifically, </a:t>
            </a:r>
            <a:r>
              <a:rPr b="1" i="1" lang="en-US" sz="2600" u="none" cap="none" strike="noStrike">
                <a:solidFill>
                  <a:srgbClr val="FF0000"/>
                </a:solidFill>
                <a:latin typeface="Times New Roman"/>
                <a:ea typeface="Times New Roman"/>
                <a:cs typeface="Times New Roman"/>
                <a:sym typeface="Times New Roman"/>
              </a:rPr>
              <a:t>a sensor measures some physical  quantity and converts that measurement reading into a  digital representation.</a:t>
            </a:r>
            <a:endParaRPr b="0" i="0" sz="2600" u="none" cap="none" strike="noStrike">
              <a:solidFill>
                <a:schemeClr val="dk1"/>
              </a:solidFill>
              <a:latin typeface="Times New Roman"/>
              <a:ea typeface="Times New Roman"/>
              <a:cs typeface="Times New Roman"/>
              <a:sym typeface="Times New Roman"/>
            </a:endParaRPr>
          </a:p>
          <a:p>
            <a:pPr indent="-261619" lvl="0" marL="286385" marR="5080" rtl="0" algn="l">
              <a:lnSpc>
                <a:spcPct val="108076"/>
              </a:lnSpc>
              <a:spcBef>
                <a:spcPts val="640"/>
              </a:spcBef>
              <a:spcAft>
                <a:spcPts val="0"/>
              </a:spcAft>
              <a:buClr>
                <a:srgbClr val="D24717"/>
              </a:buClr>
              <a:buSzPts val="2000"/>
              <a:buFont typeface="Quattrocento Sans"/>
              <a:buChar char="⚫"/>
            </a:pPr>
            <a:r>
              <a:rPr b="1" i="1" lang="en-US" sz="2600" u="none" cap="none" strike="noStrike">
                <a:solidFill>
                  <a:srgbClr val="001F5F"/>
                </a:solidFill>
                <a:latin typeface="Times New Roman"/>
                <a:ea typeface="Times New Roman"/>
                <a:cs typeface="Times New Roman"/>
                <a:sym typeface="Times New Roman"/>
              </a:rPr>
              <a:t>That digital representation is typically passed to another  device for transformation into useful data that can be  consumed by intelligent devices or humans</a:t>
            </a:r>
            <a:endParaRPr b="0" i="0" sz="2600" u="none" cap="none" strike="noStrike">
              <a:solidFill>
                <a:schemeClr val="dk1"/>
              </a:solidFill>
              <a:latin typeface="Times New Roman"/>
              <a:ea typeface="Times New Roman"/>
              <a:cs typeface="Times New Roman"/>
              <a:sym typeface="Times New Roman"/>
            </a:endParaRPr>
          </a:p>
          <a:p>
            <a:pPr indent="-261619" lvl="0" marL="286385" marR="0" rtl="0" algn="just">
              <a:lnSpc>
                <a:spcPct val="100000"/>
              </a:lnSpc>
              <a:spcBef>
                <a:spcPts val="240"/>
              </a:spcBef>
              <a:spcAft>
                <a:spcPts val="0"/>
              </a:spcAft>
              <a:buClr>
                <a:srgbClr val="D24717"/>
              </a:buClr>
              <a:buSzPts val="2000"/>
              <a:buFont typeface="Quattrocento Sans"/>
              <a:buChar char="⚫"/>
            </a:pPr>
            <a:r>
              <a:rPr b="0" i="0" lang="en-US" sz="2600" u="none" cap="none" strike="noStrike">
                <a:solidFill>
                  <a:schemeClr val="dk1"/>
                </a:solidFill>
                <a:latin typeface="Times New Roman"/>
                <a:ea typeface="Times New Roman"/>
                <a:cs typeface="Times New Roman"/>
                <a:sym typeface="Times New Roman"/>
              </a:rPr>
              <a:t>Sensors are not limited to human-like sensory data.</a:t>
            </a:r>
            <a:endParaRPr b="0" i="0" sz="2600" u="none" cap="none" strike="noStrike">
              <a:solidFill>
                <a:schemeClr val="dk1"/>
              </a:solidFill>
              <a:latin typeface="Times New Roman"/>
              <a:ea typeface="Times New Roman"/>
              <a:cs typeface="Times New Roman"/>
              <a:sym typeface="Times New Roman"/>
            </a:endParaRPr>
          </a:p>
          <a:p>
            <a:pPr indent="-261619" lvl="0" marL="286385" marR="55880" rtl="0" algn="just">
              <a:lnSpc>
                <a:spcPct val="90000"/>
              </a:lnSpc>
              <a:spcBef>
                <a:spcPts val="600"/>
              </a:spcBef>
              <a:spcAft>
                <a:spcPts val="0"/>
              </a:spcAft>
              <a:buClr>
                <a:srgbClr val="D24717"/>
              </a:buClr>
              <a:buSzPts val="2000"/>
              <a:buFont typeface="Quattrocento Sans"/>
              <a:buChar char="⚫"/>
            </a:pPr>
            <a:r>
              <a:rPr b="0" i="0" lang="en-US" sz="2600" u="none" cap="none" strike="noStrike">
                <a:solidFill>
                  <a:schemeClr val="dk1"/>
                </a:solidFill>
                <a:latin typeface="Times New Roman"/>
                <a:ea typeface="Times New Roman"/>
                <a:cs typeface="Times New Roman"/>
                <a:sym typeface="Times New Roman"/>
              </a:rPr>
              <a:t>They are able to provide an extremely wide spectrum of rich  and diverse measurement data with far greater precision than  human senses – superhuman sensory capabilities</a:t>
            </a:r>
            <a:endParaRPr b="0" i="0" sz="26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243cb922527_0_21"/>
          <p:cNvSpPr txBox="1"/>
          <p:nvPr>
            <p:ph type="title"/>
          </p:nvPr>
        </p:nvSpPr>
        <p:spPr>
          <a:xfrm>
            <a:off x="414775" y="3175"/>
            <a:ext cx="8541600" cy="82113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SzPts val="1400"/>
              <a:buNone/>
            </a:pPr>
            <a:r>
              <a:rPr b="1" i="0" lang="en-US">
                <a:solidFill>
                  <a:srgbClr val="273239"/>
                </a:solidFill>
                <a:highlight>
                  <a:srgbClr val="FFFFFF"/>
                </a:highlight>
                <a:latin typeface="Nunito"/>
                <a:ea typeface="Nunito"/>
                <a:cs typeface="Nunito"/>
                <a:sym typeface="Nunito"/>
              </a:rPr>
              <a:t>Types of Actuators :</a:t>
            </a:r>
            <a:endParaRPr b="1" i="0">
              <a:solidFill>
                <a:srgbClr val="273239"/>
              </a:solidFill>
              <a:highlight>
                <a:srgbClr val="FFFFFF"/>
              </a:highlight>
              <a:latin typeface="Nunito"/>
              <a:ea typeface="Nunito"/>
              <a:cs typeface="Nunito"/>
              <a:sym typeface="Nunito"/>
            </a:endParaRPr>
          </a:p>
          <a:p>
            <a:pPr indent="0" lvl="0" marL="0" rtl="0" algn="l">
              <a:lnSpc>
                <a:spcPct val="115000"/>
              </a:lnSpc>
              <a:spcBef>
                <a:spcPts val="800"/>
              </a:spcBef>
              <a:spcAft>
                <a:spcPts val="0"/>
              </a:spcAft>
              <a:buSzPts val="1400"/>
              <a:buNone/>
            </a:pPr>
            <a:r>
              <a:rPr b="1" i="0" lang="en-US">
                <a:solidFill>
                  <a:srgbClr val="273239"/>
                </a:solidFill>
                <a:highlight>
                  <a:srgbClr val="FFFFFF"/>
                </a:highlight>
                <a:latin typeface="Nunito"/>
                <a:ea typeface="Nunito"/>
                <a:cs typeface="Nunito"/>
                <a:sym typeface="Nunito"/>
              </a:rPr>
              <a:t>3. Electrical Actuators –</a:t>
            </a:r>
            <a:endParaRPr b="1" i="0">
              <a:solidFill>
                <a:srgbClr val="273239"/>
              </a:solidFill>
              <a:highlight>
                <a:srgbClr val="FFFFFF"/>
              </a:highlight>
              <a:latin typeface="Nunito"/>
              <a:ea typeface="Nunito"/>
              <a:cs typeface="Nunito"/>
              <a:sym typeface="Nunito"/>
            </a:endParaRPr>
          </a:p>
          <a:p>
            <a:pPr indent="0" lvl="0" marL="0" rtl="0" algn="l">
              <a:lnSpc>
                <a:spcPct val="115000"/>
              </a:lnSpc>
              <a:spcBef>
                <a:spcPts val="800"/>
              </a:spcBef>
              <a:spcAft>
                <a:spcPts val="0"/>
              </a:spcAft>
              <a:buSzPts val="1400"/>
              <a:buNone/>
            </a:pPr>
            <a:r>
              <a:rPr i="0" lang="en-US">
                <a:solidFill>
                  <a:srgbClr val="273239"/>
                </a:solidFill>
                <a:highlight>
                  <a:srgbClr val="FFFFFF"/>
                </a:highlight>
                <a:latin typeface="Nunito"/>
                <a:ea typeface="Nunito"/>
                <a:cs typeface="Nunito"/>
                <a:sym typeface="Nunito"/>
              </a:rPr>
              <a:t>An electric actuator uses electrical energy, is usually actuated by a motor that converts electrical energy into mechanical torque. </a:t>
            </a:r>
            <a:endParaRPr i="0">
              <a:solidFill>
                <a:srgbClr val="273239"/>
              </a:solidFill>
              <a:highlight>
                <a:srgbClr val="FFFFFF"/>
              </a:highlight>
              <a:latin typeface="Nunito"/>
              <a:ea typeface="Nunito"/>
              <a:cs typeface="Nunito"/>
              <a:sym typeface="Nunito"/>
            </a:endParaRPr>
          </a:p>
          <a:p>
            <a:pPr indent="0" lvl="0" marL="0" rtl="0" algn="l">
              <a:lnSpc>
                <a:spcPct val="115000"/>
              </a:lnSpc>
              <a:spcBef>
                <a:spcPts val="800"/>
              </a:spcBef>
              <a:spcAft>
                <a:spcPts val="0"/>
              </a:spcAft>
              <a:buSzPts val="1400"/>
              <a:buNone/>
            </a:pPr>
            <a:r>
              <a:rPr i="0" lang="en-US">
                <a:solidFill>
                  <a:srgbClr val="273239"/>
                </a:solidFill>
                <a:highlight>
                  <a:srgbClr val="FFFFFF"/>
                </a:highlight>
                <a:latin typeface="Nunito"/>
                <a:ea typeface="Nunito"/>
                <a:cs typeface="Nunito"/>
                <a:sym typeface="Nunito"/>
              </a:rPr>
              <a:t>An example of an electric actuator is a solenoid based electric bell. </a:t>
            </a:r>
            <a:endParaRPr i="0">
              <a:solidFill>
                <a:srgbClr val="273239"/>
              </a:solidFill>
              <a:highlight>
                <a:srgbClr val="FFFFFF"/>
              </a:highlight>
              <a:latin typeface="Nunito"/>
              <a:ea typeface="Nunito"/>
              <a:cs typeface="Nunito"/>
              <a:sym typeface="Nunito"/>
            </a:endParaRPr>
          </a:p>
          <a:p>
            <a:pPr indent="0" lvl="0" marL="0" rtl="0" algn="l">
              <a:lnSpc>
                <a:spcPct val="115000"/>
              </a:lnSpc>
              <a:spcBef>
                <a:spcPts val="800"/>
              </a:spcBef>
              <a:spcAft>
                <a:spcPts val="0"/>
              </a:spcAft>
              <a:buSzPts val="1400"/>
              <a:buNone/>
            </a:pPr>
            <a:r>
              <a:rPr b="1" i="0" lang="en-US">
                <a:solidFill>
                  <a:srgbClr val="273239"/>
                </a:solidFill>
                <a:highlight>
                  <a:srgbClr val="FFFFFF"/>
                </a:highlight>
                <a:latin typeface="Nunito"/>
                <a:ea typeface="Nunito"/>
                <a:cs typeface="Nunito"/>
                <a:sym typeface="Nunito"/>
              </a:rPr>
              <a:t>Advantages :</a:t>
            </a:r>
            <a:endParaRPr b="1" i="0">
              <a:solidFill>
                <a:srgbClr val="273239"/>
              </a:solidFill>
              <a:highlight>
                <a:srgbClr val="FFFFFF"/>
              </a:highlight>
              <a:latin typeface="Nunito"/>
              <a:ea typeface="Nunito"/>
              <a:cs typeface="Nunito"/>
              <a:sym typeface="Nunito"/>
            </a:endParaRPr>
          </a:p>
          <a:p>
            <a:pPr indent="-355600" lvl="0" marL="685800" rtl="0" algn="l">
              <a:lnSpc>
                <a:spcPct val="158000"/>
              </a:lnSpc>
              <a:spcBef>
                <a:spcPts val="800"/>
              </a:spcBef>
              <a:spcAft>
                <a:spcPts val="0"/>
              </a:spcAft>
              <a:buClr>
                <a:srgbClr val="273239"/>
              </a:buClr>
              <a:buSzPts val="2000"/>
              <a:buFont typeface="Nunito"/>
              <a:buChar char="●"/>
            </a:pPr>
            <a:r>
              <a:rPr i="0" lang="en-US">
                <a:solidFill>
                  <a:srgbClr val="273239"/>
                </a:solidFill>
                <a:highlight>
                  <a:srgbClr val="FFFFFF"/>
                </a:highlight>
                <a:latin typeface="Nunito"/>
                <a:ea typeface="Nunito"/>
                <a:cs typeface="Nunito"/>
                <a:sym typeface="Nunito"/>
              </a:rPr>
              <a:t>It has many applications in various industries as it can automate industrial valves.</a:t>
            </a:r>
            <a:endParaRPr i="0">
              <a:solidFill>
                <a:srgbClr val="273239"/>
              </a:solidFill>
              <a:highlight>
                <a:srgbClr val="FFFFFF"/>
              </a:highlight>
              <a:latin typeface="Nunito"/>
              <a:ea typeface="Nunito"/>
              <a:cs typeface="Nunito"/>
              <a:sym typeface="Nunito"/>
            </a:endParaRPr>
          </a:p>
          <a:p>
            <a:pPr indent="-355600" lvl="0" marL="685800" rtl="0" algn="l">
              <a:lnSpc>
                <a:spcPct val="158000"/>
              </a:lnSpc>
              <a:spcBef>
                <a:spcPts val="0"/>
              </a:spcBef>
              <a:spcAft>
                <a:spcPts val="0"/>
              </a:spcAft>
              <a:buClr>
                <a:srgbClr val="273239"/>
              </a:buClr>
              <a:buSzPts val="2000"/>
              <a:buFont typeface="Nunito"/>
              <a:buChar char="●"/>
            </a:pPr>
            <a:r>
              <a:rPr i="0" lang="en-US">
                <a:solidFill>
                  <a:srgbClr val="273239"/>
                </a:solidFill>
                <a:highlight>
                  <a:srgbClr val="FFFFFF"/>
                </a:highlight>
                <a:latin typeface="Nunito"/>
                <a:ea typeface="Nunito"/>
                <a:cs typeface="Nunito"/>
                <a:sym typeface="Nunito"/>
              </a:rPr>
              <a:t>It produces less noise and is safe to use since there are no fluid leakages.</a:t>
            </a:r>
            <a:endParaRPr i="0">
              <a:solidFill>
                <a:srgbClr val="273239"/>
              </a:solidFill>
              <a:highlight>
                <a:srgbClr val="FFFFFF"/>
              </a:highlight>
              <a:latin typeface="Nunito"/>
              <a:ea typeface="Nunito"/>
              <a:cs typeface="Nunito"/>
              <a:sym typeface="Nunito"/>
            </a:endParaRPr>
          </a:p>
          <a:p>
            <a:pPr indent="-355600" lvl="0" marL="685800" rtl="0" algn="l">
              <a:lnSpc>
                <a:spcPct val="158000"/>
              </a:lnSpc>
              <a:spcBef>
                <a:spcPts val="0"/>
              </a:spcBef>
              <a:spcAft>
                <a:spcPts val="0"/>
              </a:spcAft>
              <a:buClr>
                <a:srgbClr val="273239"/>
              </a:buClr>
              <a:buSzPts val="2000"/>
              <a:buFont typeface="Nunito"/>
              <a:buChar char="●"/>
            </a:pPr>
            <a:r>
              <a:rPr i="0" lang="en-US">
                <a:solidFill>
                  <a:srgbClr val="273239"/>
                </a:solidFill>
                <a:highlight>
                  <a:srgbClr val="FFFFFF"/>
                </a:highlight>
                <a:latin typeface="Nunito"/>
                <a:ea typeface="Nunito"/>
                <a:cs typeface="Nunito"/>
                <a:sym typeface="Nunito"/>
              </a:rPr>
              <a:t>It can be re-programmed and it provides the highest control precision positioning.</a:t>
            </a:r>
            <a:endParaRPr i="0">
              <a:solidFill>
                <a:srgbClr val="273239"/>
              </a:solidFill>
              <a:highlight>
                <a:srgbClr val="FFFFFF"/>
              </a:highlight>
              <a:latin typeface="Nunito"/>
              <a:ea typeface="Nunito"/>
              <a:cs typeface="Nunito"/>
              <a:sym typeface="Nunito"/>
            </a:endParaRPr>
          </a:p>
          <a:p>
            <a:pPr indent="0" lvl="0" marL="0" rtl="0" algn="l">
              <a:lnSpc>
                <a:spcPct val="115000"/>
              </a:lnSpc>
              <a:spcBef>
                <a:spcPts val="1800"/>
              </a:spcBef>
              <a:spcAft>
                <a:spcPts val="0"/>
              </a:spcAft>
              <a:buSzPts val="1400"/>
              <a:buNone/>
            </a:pPr>
            <a:r>
              <a:rPr b="1" i="0" lang="en-US">
                <a:solidFill>
                  <a:srgbClr val="273239"/>
                </a:solidFill>
                <a:highlight>
                  <a:srgbClr val="FFFFFF"/>
                </a:highlight>
                <a:latin typeface="Nunito"/>
                <a:ea typeface="Nunito"/>
                <a:cs typeface="Nunito"/>
                <a:sym typeface="Nunito"/>
              </a:rPr>
              <a:t>Disadvantages :</a:t>
            </a:r>
            <a:endParaRPr b="1" i="0">
              <a:solidFill>
                <a:srgbClr val="273239"/>
              </a:solidFill>
              <a:highlight>
                <a:srgbClr val="FFFFFF"/>
              </a:highlight>
              <a:latin typeface="Nunito"/>
              <a:ea typeface="Nunito"/>
              <a:cs typeface="Nunito"/>
              <a:sym typeface="Nunito"/>
            </a:endParaRPr>
          </a:p>
          <a:p>
            <a:pPr indent="-355600" lvl="0" marL="685800" rtl="0" algn="l">
              <a:lnSpc>
                <a:spcPct val="158000"/>
              </a:lnSpc>
              <a:spcBef>
                <a:spcPts val="800"/>
              </a:spcBef>
              <a:spcAft>
                <a:spcPts val="0"/>
              </a:spcAft>
              <a:buClr>
                <a:srgbClr val="273239"/>
              </a:buClr>
              <a:buSzPts val="2000"/>
              <a:buFont typeface="Nunito"/>
              <a:buChar char="●"/>
            </a:pPr>
            <a:r>
              <a:rPr i="0" lang="en-US">
                <a:solidFill>
                  <a:srgbClr val="273239"/>
                </a:solidFill>
                <a:highlight>
                  <a:srgbClr val="FFFFFF"/>
                </a:highlight>
                <a:latin typeface="Nunito"/>
                <a:ea typeface="Nunito"/>
                <a:cs typeface="Nunito"/>
                <a:sym typeface="Nunito"/>
              </a:rPr>
              <a:t>It is expensive.</a:t>
            </a:r>
            <a:endParaRPr i="0">
              <a:solidFill>
                <a:srgbClr val="273239"/>
              </a:solidFill>
              <a:highlight>
                <a:srgbClr val="FFFFFF"/>
              </a:highlight>
              <a:latin typeface="Nunito"/>
              <a:ea typeface="Nunito"/>
              <a:cs typeface="Nunito"/>
              <a:sym typeface="Nunito"/>
            </a:endParaRPr>
          </a:p>
          <a:p>
            <a:pPr indent="-355600" lvl="0" marL="685800" rtl="0" algn="l">
              <a:lnSpc>
                <a:spcPct val="158000"/>
              </a:lnSpc>
              <a:spcBef>
                <a:spcPts val="0"/>
              </a:spcBef>
              <a:spcAft>
                <a:spcPts val="0"/>
              </a:spcAft>
              <a:buClr>
                <a:srgbClr val="273239"/>
              </a:buClr>
              <a:buSzPts val="2000"/>
              <a:buFont typeface="Nunito"/>
              <a:buChar char="●"/>
            </a:pPr>
            <a:r>
              <a:rPr i="0" lang="en-US">
                <a:solidFill>
                  <a:srgbClr val="273239"/>
                </a:solidFill>
                <a:highlight>
                  <a:srgbClr val="FFFFFF"/>
                </a:highlight>
                <a:latin typeface="Nunito"/>
                <a:ea typeface="Nunito"/>
                <a:cs typeface="Nunito"/>
                <a:sym typeface="Nunito"/>
              </a:rPr>
              <a:t>It depends a lot on environmental conditions.</a:t>
            </a:r>
            <a:endParaRPr i="0">
              <a:solidFill>
                <a:srgbClr val="273239"/>
              </a:solidFill>
              <a:highlight>
                <a:srgbClr val="FFFFFF"/>
              </a:highlight>
              <a:latin typeface="Nunito"/>
              <a:ea typeface="Nunito"/>
              <a:cs typeface="Nunito"/>
              <a:sym typeface="Nunito"/>
            </a:endParaRPr>
          </a:p>
          <a:p>
            <a:pPr indent="0" lvl="0" marL="0" rtl="0" algn="l">
              <a:lnSpc>
                <a:spcPct val="115000"/>
              </a:lnSpc>
              <a:spcBef>
                <a:spcPts val="1800"/>
              </a:spcBef>
              <a:spcAft>
                <a:spcPts val="0"/>
              </a:spcAft>
              <a:buSzPts val="1400"/>
              <a:buNone/>
            </a:pPr>
            <a:r>
              <a:t/>
            </a:r>
            <a:endParaRPr b="1" i="0">
              <a:solidFill>
                <a:srgbClr val="273239"/>
              </a:solidFill>
              <a:highlight>
                <a:srgbClr val="FFFFFF"/>
              </a:highlight>
              <a:latin typeface="Nunito"/>
              <a:ea typeface="Nunito"/>
              <a:cs typeface="Nunito"/>
              <a:sym typeface="Nunito"/>
            </a:endParaRPr>
          </a:p>
          <a:p>
            <a:pPr indent="0" lvl="0" marL="0" rtl="0" algn="l">
              <a:lnSpc>
                <a:spcPct val="115000"/>
              </a:lnSpc>
              <a:spcBef>
                <a:spcPts val="800"/>
              </a:spcBef>
              <a:spcAft>
                <a:spcPts val="800"/>
              </a:spcAft>
              <a:buSzPts val="14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243cb922527_0_26"/>
          <p:cNvSpPr txBox="1"/>
          <p:nvPr>
            <p:ph type="title"/>
          </p:nvPr>
        </p:nvSpPr>
        <p:spPr>
          <a:xfrm>
            <a:off x="414775" y="155575"/>
            <a:ext cx="8541600" cy="68958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SzPts val="1400"/>
              <a:buNone/>
            </a:pPr>
            <a:r>
              <a:rPr b="1" i="0" lang="en-US">
                <a:solidFill>
                  <a:srgbClr val="273239"/>
                </a:solidFill>
                <a:highlight>
                  <a:srgbClr val="FFFFFF"/>
                </a:highlight>
                <a:latin typeface="Nunito"/>
                <a:ea typeface="Nunito"/>
                <a:cs typeface="Nunito"/>
                <a:sym typeface="Nunito"/>
              </a:rPr>
              <a:t>Types of Actuators :</a:t>
            </a:r>
            <a:endParaRPr b="1" i="0">
              <a:solidFill>
                <a:srgbClr val="273239"/>
              </a:solidFill>
              <a:highlight>
                <a:srgbClr val="FFFFFF"/>
              </a:highlight>
              <a:latin typeface="Nunito"/>
              <a:ea typeface="Nunito"/>
              <a:cs typeface="Nunito"/>
              <a:sym typeface="Nunito"/>
            </a:endParaRPr>
          </a:p>
          <a:p>
            <a:pPr indent="0" lvl="0" marL="0" rtl="0" algn="l">
              <a:lnSpc>
                <a:spcPct val="115000"/>
              </a:lnSpc>
              <a:spcBef>
                <a:spcPts val="800"/>
              </a:spcBef>
              <a:spcAft>
                <a:spcPts val="0"/>
              </a:spcAft>
              <a:buSzPts val="1400"/>
              <a:buNone/>
            </a:pPr>
            <a:r>
              <a:rPr b="1" i="0" lang="en-US">
                <a:solidFill>
                  <a:srgbClr val="273239"/>
                </a:solidFill>
                <a:highlight>
                  <a:srgbClr val="FFFFFF"/>
                </a:highlight>
                <a:latin typeface="Nunito"/>
                <a:ea typeface="Nunito"/>
                <a:cs typeface="Nunito"/>
                <a:sym typeface="Nunito"/>
              </a:rPr>
              <a:t>4. Thermal/Magnetic Actuators – </a:t>
            </a:r>
            <a:br>
              <a:rPr b="1" i="0" lang="en-US">
                <a:solidFill>
                  <a:srgbClr val="273239"/>
                </a:solidFill>
                <a:highlight>
                  <a:srgbClr val="FFFFFF"/>
                </a:highlight>
                <a:latin typeface="Nunito"/>
                <a:ea typeface="Nunito"/>
                <a:cs typeface="Nunito"/>
                <a:sym typeface="Nunito"/>
              </a:rPr>
            </a:br>
            <a:r>
              <a:rPr i="0" lang="en-US">
                <a:solidFill>
                  <a:srgbClr val="273239"/>
                </a:solidFill>
                <a:highlight>
                  <a:srgbClr val="FFFFFF"/>
                </a:highlight>
                <a:latin typeface="Nunito"/>
                <a:ea typeface="Nunito"/>
                <a:cs typeface="Nunito"/>
                <a:sym typeface="Nunito"/>
              </a:rPr>
              <a:t>These are actuated by thermal or mechanical energy. Shape Memory Alloys (SMAs) or Magnetic Shape‐Memory Alloys (MSMAs) are used by these actuators. </a:t>
            </a:r>
            <a:endParaRPr i="0">
              <a:solidFill>
                <a:srgbClr val="273239"/>
              </a:solidFill>
              <a:highlight>
                <a:srgbClr val="FFFFFF"/>
              </a:highlight>
              <a:latin typeface="Nunito"/>
              <a:ea typeface="Nunito"/>
              <a:cs typeface="Nunito"/>
              <a:sym typeface="Nunito"/>
            </a:endParaRPr>
          </a:p>
          <a:p>
            <a:pPr indent="0" lvl="0" marL="0" rtl="0" algn="l">
              <a:lnSpc>
                <a:spcPct val="115000"/>
              </a:lnSpc>
              <a:spcBef>
                <a:spcPts val="800"/>
              </a:spcBef>
              <a:spcAft>
                <a:spcPts val="0"/>
              </a:spcAft>
              <a:buSzPts val="1400"/>
              <a:buNone/>
            </a:pPr>
            <a:r>
              <a:rPr i="0" lang="en-US">
                <a:solidFill>
                  <a:srgbClr val="273239"/>
                </a:solidFill>
                <a:highlight>
                  <a:srgbClr val="FFFFFF"/>
                </a:highlight>
                <a:latin typeface="Nunito"/>
                <a:ea typeface="Nunito"/>
                <a:cs typeface="Nunito"/>
                <a:sym typeface="Nunito"/>
              </a:rPr>
              <a:t>An example of a thermal/magnetic actuator can be a piezo motor using SMA.</a:t>
            </a:r>
            <a:endParaRPr i="0">
              <a:solidFill>
                <a:srgbClr val="273239"/>
              </a:solidFill>
              <a:highlight>
                <a:srgbClr val="FFFFFF"/>
              </a:highlight>
              <a:latin typeface="Nunito"/>
              <a:ea typeface="Nunito"/>
              <a:cs typeface="Nunito"/>
              <a:sym typeface="Nunito"/>
            </a:endParaRPr>
          </a:p>
          <a:p>
            <a:pPr indent="0" lvl="0" marL="0" rtl="0" algn="l">
              <a:lnSpc>
                <a:spcPct val="115000"/>
              </a:lnSpc>
              <a:spcBef>
                <a:spcPts val="800"/>
              </a:spcBef>
              <a:spcAft>
                <a:spcPts val="0"/>
              </a:spcAft>
              <a:buSzPts val="1400"/>
              <a:buNone/>
            </a:pPr>
            <a:r>
              <a:t/>
            </a:r>
            <a:endParaRPr i="0">
              <a:solidFill>
                <a:srgbClr val="273239"/>
              </a:solidFill>
              <a:highlight>
                <a:srgbClr val="FFFFFF"/>
              </a:highlight>
              <a:latin typeface="Nunito"/>
              <a:ea typeface="Nunito"/>
              <a:cs typeface="Nunito"/>
              <a:sym typeface="Nunito"/>
            </a:endParaRPr>
          </a:p>
          <a:p>
            <a:pPr indent="0" lvl="0" marL="0" rtl="0" algn="l">
              <a:lnSpc>
                <a:spcPct val="115000"/>
              </a:lnSpc>
              <a:spcBef>
                <a:spcPts val="800"/>
              </a:spcBef>
              <a:spcAft>
                <a:spcPts val="0"/>
              </a:spcAft>
              <a:buSzPts val="1400"/>
              <a:buNone/>
            </a:pPr>
            <a:r>
              <a:t/>
            </a:r>
            <a:endParaRPr i="0">
              <a:solidFill>
                <a:srgbClr val="273239"/>
              </a:solidFill>
              <a:highlight>
                <a:srgbClr val="FFFFFF"/>
              </a:highlight>
              <a:latin typeface="Nunito"/>
              <a:ea typeface="Nunito"/>
              <a:cs typeface="Nunito"/>
              <a:sym typeface="Nunito"/>
            </a:endParaRPr>
          </a:p>
          <a:p>
            <a:pPr indent="0" lvl="0" marL="0" rtl="0" algn="l">
              <a:lnSpc>
                <a:spcPct val="115000"/>
              </a:lnSpc>
              <a:spcBef>
                <a:spcPts val="800"/>
              </a:spcBef>
              <a:spcAft>
                <a:spcPts val="0"/>
              </a:spcAft>
              <a:buSzPts val="1400"/>
              <a:buNone/>
            </a:pPr>
            <a:r>
              <a:rPr i="0" lang="en-US">
                <a:solidFill>
                  <a:srgbClr val="273239"/>
                </a:solidFill>
                <a:highlight>
                  <a:srgbClr val="FFFFFF"/>
                </a:highlight>
                <a:latin typeface="Nunito"/>
                <a:ea typeface="Nunito"/>
                <a:cs typeface="Nunito"/>
                <a:sym typeface="Nunito"/>
              </a:rPr>
              <a:t>5. </a:t>
            </a:r>
            <a:r>
              <a:rPr b="1" i="0" lang="en-US">
                <a:solidFill>
                  <a:srgbClr val="273239"/>
                </a:solidFill>
                <a:highlight>
                  <a:srgbClr val="FFFFFF"/>
                </a:highlight>
                <a:latin typeface="Nunito"/>
                <a:ea typeface="Nunito"/>
                <a:cs typeface="Nunito"/>
                <a:sym typeface="Nunito"/>
              </a:rPr>
              <a:t>Mechanical Actuators –</a:t>
            </a:r>
            <a:r>
              <a:rPr i="0" lang="en-US">
                <a:solidFill>
                  <a:srgbClr val="273239"/>
                </a:solidFill>
                <a:highlight>
                  <a:srgbClr val="FFFFFF"/>
                </a:highlight>
                <a:latin typeface="Nunito"/>
                <a:ea typeface="Nunito"/>
                <a:cs typeface="Nunito"/>
                <a:sym typeface="Nunito"/>
              </a:rPr>
              <a:t> </a:t>
            </a:r>
            <a:br>
              <a:rPr i="0" lang="en-US">
                <a:solidFill>
                  <a:srgbClr val="273239"/>
                </a:solidFill>
                <a:highlight>
                  <a:srgbClr val="FFFFFF"/>
                </a:highlight>
                <a:latin typeface="Nunito"/>
                <a:ea typeface="Nunito"/>
                <a:cs typeface="Nunito"/>
                <a:sym typeface="Nunito"/>
              </a:rPr>
            </a:br>
            <a:r>
              <a:rPr i="0" lang="en-US">
                <a:solidFill>
                  <a:srgbClr val="273239"/>
                </a:solidFill>
                <a:highlight>
                  <a:srgbClr val="FFFFFF"/>
                </a:highlight>
                <a:latin typeface="Nunito"/>
                <a:ea typeface="Nunito"/>
                <a:cs typeface="Nunito"/>
                <a:sym typeface="Nunito"/>
              </a:rPr>
              <a:t>A mechanical actuator executes the movement by converting rotary motion into linear motion. It involves pulleys, chains, gears, rails, and other devices to operate. Example – A crankshaft.</a:t>
            </a:r>
            <a:endParaRPr i="0">
              <a:solidFill>
                <a:srgbClr val="273239"/>
              </a:solidFill>
              <a:highlight>
                <a:srgbClr val="FFFFFF"/>
              </a:highlight>
              <a:latin typeface="Nunito"/>
              <a:ea typeface="Nunito"/>
              <a:cs typeface="Nunito"/>
              <a:sym typeface="Nunito"/>
            </a:endParaRPr>
          </a:p>
          <a:p>
            <a:pPr indent="0" lvl="0" marL="0" rtl="0" algn="l">
              <a:lnSpc>
                <a:spcPct val="115000"/>
              </a:lnSpc>
              <a:spcBef>
                <a:spcPts val="800"/>
              </a:spcBef>
              <a:spcAft>
                <a:spcPts val="0"/>
              </a:spcAft>
              <a:buSzPts val="1400"/>
              <a:buNone/>
            </a:pPr>
            <a:r>
              <a:t/>
            </a:r>
            <a:endParaRPr i="0">
              <a:solidFill>
                <a:srgbClr val="273239"/>
              </a:solidFill>
              <a:highlight>
                <a:srgbClr val="FFFFFF"/>
              </a:highlight>
              <a:latin typeface="Nunito"/>
              <a:ea typeface="Nunito"/>
              <a:cs typeface="Nunito"/>
              <a:sym typeface="Nunito"/>
            </a:endParaRPr>
          </a:p>
          <a:p>
            <a:pPr indent="0" lvl="0" marL="0" rtl="0" algn="l">
              <a:lnSpc>
                <a:spcPct val="115000"/>
              </a:lnSpc>
              <a:spcBef>
                <a:spcPts val="800"/>
              </a:spcBef>
              <a:spcAft>
                <a:spcPts val="0"/>
              </a:spcAft>
              <a:buSzPts val="1400"/>
              <a:buNone/>
            </a:pPr>
            <a:r>
              <a:t/>
            </a:r>
            <a:endParaRPr b="1" i="0">
              <a:solidFill>
                <a:srgbClr val="273239"/>
              </a:solidFill>
              <a:highlight>
                <a:srgbClr val="FFFFFF"/>
              </a:highlight>
              <a:latin typeface="Nunito"/>
              <a:ea typeface="Nunito"/>
              <a:cs typeface="Nunito"/>
              <a:sym typeface="Nunito"/>
            </a:endParaRPr>
          </a:p>
          <a:p>
            <a:pPr indent="0" lvl="0" marL="0" rtl="0" algn="l">
              <a:lnSpc>
                <a:spcPct val="115000"/>
              </a:lnSpc>
              <a:spcBef>
                <a:spcPts val="800"/>
              </a:spcBef>
              <a:spcAft>
                <a:spcPts val="0"/>
              </a:spcAft>
              <a:buSzPts val="1400"/>
              <a:buNone/>
            </a:pPr>
            <a:r>
              <a:t/>
            </a:r>
            <a:endParaRPr b="1" i="0">
              <a:solidFill>
                <a:srgbClr val="273239"/>
              </a:solidFill>
              <a:highlight>
                <a:srgbClr val="FFFFFF"/>
              </a:highlight>
              <a:latin typeface="Nunito"/>
              <a:ea typeface="Nunito"/>
              <a:cs typeface="Nunito"/>
              <a:sym typeface="Nunito"/>
            </a:endParaRPr>
          </a:p>
          <a:p>
            <a:pPr indent="0" lvl="0" marL="0" rtl="0" algn="l">
              <a:lnSpc>
                <a:spcPct val="115000"/>
              </a:lnSpc>
              <a:spcBef>
                <a:spcPts val="800"/>
              </a:spcBef>
              <a:spcAft>
                <a:spcPts val="800"/>
              </a:spcAft>
              <a:buSzPts val="140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243cb922527_0_33"/>
          <p:cNvSpPr txBox="1"/>
          <p:nvPr>
            <p:ph type="title"/>
          </p:nvPr>
        </p:nvSpPr>
        <p:spPr>
          <a:xfrm>
            <a:off x="335375" y="688975"/>
            <a:ext cx="8456700" cy="49563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b="1" i="0" lang="en-US" sz="2300">
                <a:latin typeface="Libre Franklin"/>
                <a:ea typeface="Libre Franklin"/>
                <a:cs typeface="Libre Franklin"/>
                <a:sym typeface="Libre Franklin"/>
              </a:rPr>
              <a:t>Commonly used actuators in IoT System</a:t>
            </a:r>
            <a:endParaRPr b="1" i="0" sz="2300">
              <a:latin typeface="Libre Franklin"/>
              <a:ea typeface="Libre Franklin"/>
              <a:cs typeface="Libre Franklin"/>
              <a:sym typeface="Libre Franklin"/>
            </a:endParaRPr>
          </a:p>
          <a:p>
            <a:pPr indent="0" lvl="0" marL="0" rtl="0" algn="l">
              <a:lnSpc>
                <a:spcPct val="100000"/>
              </a:lnSpc>
              <a:spcBef>
                <a:spcPts val="0"/>
              </a:spcBef>
              <a:spcAft>
                <a:spcPts val="0"/>
              </a:spcAft>
              <a:buSzPts val="1400"/>
              <a:buNone/>
            </a:pPr>
            <a:r>
              <a:t/>
            </a:r>
            <a:endParaRPr b="1" i="0" sz="2300">
              <a:latin typeface="Libre Franklin"/>
              <a:ea typeface="Libre Franklin"/>
              <a:cs typeface="Libre Franklin"/>
              <a:sym typeface="Libre Franklin"/>
            </a:endParaRPr>
          </a:p>
          <a:p>
            <a:pPr indent="-374650" lvl="0" marL="457200" rtl="0" algn="l">
              <a:lnSpc>
                <a:spcPct val="100000"/>
              </a:lnSpc>
              <a:spcBef>
                <a:spcPts val="0"/>
              </a:spcBef>
              <a:spcAft>
                <a:spcPts val="0"/>
              </a:spcAft>
              <a:buSzPts val="2300"/>
              <a:buFont typeface="Libre Franklin"/>
              <a:buAutoNum type="arabicPeriod"/>
            </a:pPr>
            <a:r>
              <a:rPr b="1" i="0" lang="en-US" sz="2300">
                <a:latin typeface="Libre Franklin"/>
                <a:ea typeface="Libre Franklin"/>
                <a:cs typeface="Libre Franklin"/>
                <a:sym typeface="Libre Franklin"/>
              </a:rPr>
              <a:t>Linear Actuators: used to enable motion of objects in a straight line.</a:t>
            </a:r>
            <a:endParaRPr b="1" i="0" sz="2300">
              <a:latin typeface="Libre Franklin"/>
              <a:ea typeface="Libre Franklin"/>
              <a:cs typeface="Libre Franklin"/>
              <a:sym typeface="Libre Franklin"/>
            </a:endParaRPr>
          </a:p>
          <a:p>
            <a:pPr indent="0" lvl="0" marL="0" rtl="0" algn="l">
              <a:lnSpc>
                <a:spcPct val="100000"/>
              </a:lnSpc>
              <a:spcBef>
                <a:spcPts val="0"/>
              </a:spcBef>
              <a:spcAft>
                <a:spcPts val="0"/>
              </a:spcAft>
              <a:buNone/>
            </a:pPr>
            <a:r>
              <a:t/>
            </a:r>
            <a:endParaRPr b="1" i="0" sz="2300">
              <a:latin typeface="Libre Franklin"/>
              <a:ea typeface="Libre Franklin"/>
              <a:cs typeface="Libre Franklin"/>
              <a:sym typeface="Libre Franklin"/>
            </a:endParaRPr>
          </a:p>
          <a:p>
            <a:pPr indent="-374650" lvl="0" marL="457200" rtl="0" algn="l">
              <a:lnSpc>
                <a:spcPct val="100000"/>
              </a:lnSpc>
              <a:spcBef>
                <a:spcPts val="0"/>
              </a:spcBef>
              <a:spcAft>
                <a:spcPts val="0"/>
              </a:spcAft>
              <a:buSzPts val="2300"/>
              <a:buFont typeface="Libre Franklin"/>
              <a:buAutoNum type="arabicPeriod"/>
            </a:pPr>
            <a:r>
              <a:rPr b="1" i="0" lang="en-US" sz="2300">
                <a:latin typeface="Libre Franklin"/>
                <a:ea typeface="Libre Franklin"/>
                <a:cs typeface="Libre Franklin"/>
                <a:sym typeface="Libre Franklin"/>
              </a:rPr>
              <a:t>Motors: used for precise rotational movements of device components or whole objects.</a:t>
            </a:r>
            <a:endParaRPr b="1" i="0" sz="2300">
              <a:latin typeface="Libre Franklin"/>
              <a:ea typeface="Libre Franklin"/>
              <a:cs typeface="Libre Franklin"/>
              <a:sym typeface="Libre Franklin"/>
            </a:endParaRPr>
          </a:p>
          <a:p>
            <a:pPr indent="0" lvl="0" marL="0" rtl="0" algn="l">
              <a:lnSpc>
                <a:spcPct val="100000"/>
              </a:lnSpc>
              <a:spcBef>
                <a:spcPts val="0"/>
              </a:spcBef>
              <a:spcAft>
                <a:spcPts val="0"/>
              </a:spcAft>
              <a:buNone/>
            </a:pPr>
            <a:r>
              <a:t/>
            </a:r>
            <a:endParaRPr b="1" i="0" sz="2300">
              <a:latin typeface="Libre Franklin"/>
              <a:ea typeface="Libre Franklin"/>
              <a:cs typeface="Libre Franklin"/>
              <a:sym typeface="Libre Franklin"/>
            </a:endParaRPr>
          </a:p>
          <a:p>
            <a:pPr indent="-374650" lvl="0" marL="457200" rtl="0" algn="l">
              <a:lnSpc>
                <a:spcPct val="100000"/>
              </a:lnSpc>
              <a:spcBef>
                <a:spcPts val="0"/>
              </a:spcBef>
              <a:spcAft>
                <a:spcPts val="0"/>
              </a:spcAft>
              <a:buSzPts val="2300"/>
              <a:buFont typeface="Libre Franklin"/>
              <a:buAutoNum type="arabicPeriod"/>
            </a:pPr>
            <a:r>
              <a:rPr b="1" i="0" lang="en-US" sz="2300">
                <a:latin typeface="Libre Franklin"/>
                <a:ea typeface="Libre Franklin"/>
                <a:cs typeface="Libre Franklin"/>
                <a:sym typeface="Libre Franklin"/>
              </a:rPr>
              <a:t> Relays: Used for operating power switches in lamps, heaters or even small vehicles.</a:t>
            </a:r>
            <a:endParaRPr b="1" i="0" sz="2300">
              <a:latin typeface="Libre Franklin"/>
              <a:ea typeface="Libre Franklin"/>
              <a:cs typeface="Libre Franklin"/>
              <a:sym typeface="Libre Franklin"/>
            </a:endParaRPr>
          </a:p>
          <a:p>
            <a:pPr indent="0" lvl="0" marL="0" rtl="0" algn="l">
              <a:lnSpc>
                <a:spcPct val="100000"/>
              </a:lnSpc>
              <a:spcBef>
                <a:spcPts val="0"/>
              </a:spcBef>
              <a:spcAft>
                <a:spcPts val="0"/>
              </a:spcAft>
              <a:buNone/>
            </a:pPr>
            <a:r>
              <a:t/>
            </a:r>
            <a:endParaRPr b="1" i="0" sz="2300">
              <a:latin typeface="Libre Franklin"/>
              <a:ea typeface="Libre Franklin"/>
              <a:cs typeface="Libre Franklin"/>
              <a:sym typeface="Libre Franklin"/>
            </a:endParaRPr>
          </a:p>
          <a:p>
            <a:pPr indent="-374650" lvl="0" marL="457200" rtl="0" algn="l">
              <a:lnSpc>
                <a:spcPct val="100000"/>
              </a:lnSpc>
              <a:spcBef>
                <a:spcPts val="0"/>
              </a:spcBef>
              <a:spcAft>
                <a:spcPts val="0"/>
              </a:spcAft>
              <a:buSzPts val="2300"/>
              <a:buFont typeface="Libre Franklin"/>
              <a:buAutoNum type="arabicPeriod"/>
            </a:pPr>
            <a:r>
              <a:rPr b="1" i="0" lang="en-US" sz="2300">
                <a:latin typeface="Libre Franklin"/>
                <a:ea typeface="Libre Franklin"/>
                <a:cs typeface="Libre Franklin"/>
                <a:sym typeface="Libre Franklin"/>
              </a:rPr>
              <a:t>Solenoids: used in home appliances as a part of locking or triggering mechanisms. They also act as controllers in IoT-based gas and water leak monitoring systems.</a:t>
            </a:r>
            <a:endParaRPr b="1" i="0" sz="2300">
              <a:latin typeface="Libre Franklin"/>
              <a:ea typeface="Libre Franklin"/>
              <a:cs typeface="Libre Franklin"/>
              <a:sym typeface="Libre Frankli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3"/>
          <p:cNvSpPr txBox="1"/>
          <p:nvPr>
            <p:ph type="title"/>
          </p:nvPr>
        </p:nvSpPr>
        <p:spPr>
          <a:xfrm>
            <a:off x="571500" y="190875"/>
            <a:ext cx="82005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i="0" lang="en-US" sz="3600">
                <a:latin typeface="Libre Franklin Medium"/>
                <a:ea typeface="Libre Franklin Medium"/>
                <a:cs typeface="Libre Franklin Medium"/>
                <a:sym typeface="Libre Franklin Medium"/>
              </a:rPr>
              <a:t>Classification based on energy type</a:t>
            </a:r>
            <a:endParaRPr sz="3600">
              <a:latin typeface="Libre Franklin Medium"/>
              <a:ea typeface="Libre Franklin Medium"/>
              <a:cs typeface="Libre Franklin Medium"/>
              <a:sym typeface="Libre Franklin Medium"/>
            </a:endParaRPr>
          </a:p>
        </p:txBody>
      </p:sp>
      <p:pic>
        <p:nvPicPr>
          <p:cNvPr id="227" name="Google Shape;227;p23"/>
          <p:cNvPicPr preferRelativeResize="0"/>
          <p:nvPr/>
        </p:nvPicPr>
        <p:blipFill rotWithShape="1">
          <a:blip r:embed="rId3">
            <a:alphaModFix/>
          </a:blip>
          <a:srcRect b="0" l="0" r="0" t="0"/>
          <a:stretch/>
        </p:blipFill>
        <p:spPr>
          <a:xfrm>
            <a:off x="157125" y="918700"/>
            <a:ext cx="8781000" cy="57773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1" name="Shape 231"/>
        <p:cNvGrpSpPr/>
        <p:nvPr/>
      </p:nvGrpSpPr>
      <p:grpSpPr>
        <a:xfrm>
          <a:off x="0" y="0"/>
          <a:ext cx="0" cy="0"/>
          <a:chOff x="0" y="0"/>
          <a:chExt cx="0" cy="0"/>
        </a:xfrm>
      </p:grpSpPr>
      <p:sp>
        <p:nvSpPr>
          <p:cNvPr id="232" name="Google Shape;232;p25"/>
          <p:cNvSpPr txBox="1"/>
          <p:nvPr/>
        </p:nvSpPr>
        <p:spPr>
          <a:xfrm>
            <a:off x="154275" y="291750"/>
            <a:ext cx="8846100" cy="5407200"/>
          </a:xfrm>
          <a:prstGeom prst="rect">
            <a:avLst/>
          </a:prstGeom>
          <a:noFill/>
          <a:ln>
            <a:noFill/>
          </a:ln>
        </p:spPr>
        <p:txBody>
          <a:bodyPr anchorCtr="0" anchor="t" bIns="0" lIns="0" spcFirstLastPara="1" rIns="0" wrap="square" tIns="48875">
            <a:spAutoFit/>
          </a:bodyPr>
          <a:lstStyle/>
          <a:p>
            <a:pPr indent="-245746" lvl="0" marL="286385" marR="6985" rtl="0" algn="just">
              <a:lnSpc>
                <a:spcPct val="90100"/>
              </a:lnSpc>
              <a:spcBef>
                <a:spcPts val="0"/>
              </a:spcBef>
              <a:spcAft>
                <a:spcPts val="0"/>
              </a:spcAft>
              <a:buClr>
                <a:srgbClr val="D24717"/>
              </a:buClr>
              <a:buSzPts val="1600"/>
              <a:buFont typeface="Quattrocento Sans"/>
              <a:buChar char="⚫"/>
            </a:pPr>
            <a:r>
              <a:rPr b="0" i="0" lang="en-US" sz="2800" u="none" cap="none" strike="noStrike">
                <a:solidFill>
                  <a:schemeClr val="dk1"/>
                </a:solidFill>
                <a:latin typeface="Times New Roman"/>
                <a:ea typeface="Times New Roman"/>
                <a:cs typeface="Times New Roman"/>
                <a:sym typeface="Times New Roman"/>
              </a:rPr>
              <a:t>The combination of tiny size, low cost, and the ability to mass  produce makes MEMS an attractive option for a huge number of  IoT applications.</a:t>
            </a:r>
            <a:endParaRPr b="0" i="0" sz="2800" u="none" cap="none" strike="noStrike">
              <a:solidFill>
                <a:schemeClr val="dk1"/>
              </a:solidFill>
              <a:latin typeface="Times New Roman"/>
              <a:ea typeface="Times New Roman"/>
              <a:cs typeface="Times New Roman"/>
              <a:sym typeface="Times New Roman"/>
            </a:endParaRPr>
          </a:p>
          <a:p>
            <a:pPr indent="-245746" lvl="0" marL="286385" marR="8255" rtl="0" algn="just">
              <a:lnSpc>
                <a:spcPct val="107916"/>
              </a:lnSpc>
              <a:spcBef>
                <a:spcPts val="640"/>
              </a:spcBef>
              <a:spcAft>
                <a:spcPts val="0"/>
              </a:spcAft>
              <a:buClr>
                <a:srgbClr val="D24717"/>
              </a:buClr>
              <a:buSzPts val="1600"/>
              <a:buFont typeface="Quattrocento Sans"/>
              <a:buChar char="⚫"/>
            </a:pPr>
            <a:r>
              <a:rPr b="0" i="0" lang="en-US" sz="2800" u="none" cap="none" strike="noStrike">
                <a:solidFill>
                  <a:schemeClr val="dk1"/>
                </a:solidFill>
                <a:latin typeface="Times New Roman"/>
                <a:ea typeface="Times New Roman"/>
                <a:cs typeface="Times New Roman"/>
                <a:sym typeface="Times New Roman"/>
              </a:rPr>
              <a:t>MEMS devices have already been widely used in a </a:t>
            </a:r>
            <a:r>
              <a:rPr b="1" i="0" lang="en-US" sz="2800" u="none" cap="none" strike="noStrike">
                <a:solidFill>
                  <a:schemeClr val="dk1"/>
                </a:solidFill>
                <a:latin typeface="Times New Roman"/>
                <a:ea typeface="Times New Roman"/>
                <a:cs typeface="Times New Roman"/>
                <a:sym typeface="Times New Roman"/>
              </a:rPr>
              <a:t>variety of  different applications </a:t>
            </a:r>
            <a:r>
              <a:rPr b="0" i="0" lang="en-US" sz="2800" u="none" cap="none" strike="noStrike">
                <a:solidFill>
                  <a:schemeClr val="dk1"/>
                </a:solidFill>
                <a:latin typeface="Times New Roman"/>
                <a:ea typeface="Times New Roman"/>
                <a:cs typeface="Times New Roman"/>
                <a:sym typeface="Times New Roman"/>
              </a:rPr>
              <a:t>and can be found in very familiar  everyday devices.</a:t>
            </a:r>
            <a:endParaRPr b="0" i="0" sz="2800" u="none" cap="none" strike="noStrike">
              <a:solidFill>
                <a:schemeClr val="dk1"/>
              </a:solidFill>
              <a:latin typeface="Times New Roman"/>
              <a:ea typeface="Times New Roman"/>
              <a:cs typeface="Times New Roman"/>
              <a:sym typeface="Times New Roman"/>
            </a:endParaRPr>
          </a:p>
          <a:p>
            <a:pPr indent="-245746" lvl="0" marL="286385" marR="0" rtl="0" algn="just">
              <a:lnSpc>
                <a:spcPct val="100000"/>
              </a:lnSpc>
              <a:spcBef>
                <a:spcPts val="280"/>
              </a:spcBef>
              <a:spcAft>
                <a:spcPts val="0"/>
              </a:spcAft>
              <a:buClr>
                <a:srgbClr val="D24717"/>
              </a:buClr>
              <a:buSzPts val="1600"/>
              <a:buFont typeface="Quattrocento Sans"/>
              <a:buChar char="⚫"/>
            </a:pPr>
            <a:r>
              <a:rPr b="0" i="0" lang="en-US" sz="2800" u="none" cap="none" strike="noStrike">
                <a:solidFill>
                  <a:schemeClr val="dk1"/>
                </a:solidFill>
                <a:latin typeface="Times New Roman"/>
                <a:ea typeface="Times New Roman"/>
                <a:cs typeface="Times New Roman"/>
                <a:sym typeface="Times New Roman"/>
              </a:rPr>
              <a:t>For example</a:t>
            </a:r>
            <a:r>
              <a:rPr b="1" i="0" lang="en-US" sz="2800" u="none" cap="none" strike="noStrike">
                <a:solidFill>
                  <a:schemeClr val="dk1"/>
                </a:solidFill>
                <a:latin typeface="Times New Roman"/>
                <a:ea typeface="Times New Roman"/>
                <a:cs typeface="Times New Roman"/>
                <a:sym typeface="Times New Roman"/>
              </a:rPr>
              <a:t>, </a:t>
            </a:r>
            <a:r>
              <a:rPr b="1" i="1" lang="en-US" sz="2800" u="none" cap="none" strike="noStrike">
                <a:solidFill>
                  <a:srgbClr val="00AFEF"/>
                </a:solidFill>
                <a:latin typeface="Times New Roman"/>
                <a:ea typeface="Times New Roman"/>
                <a:cs typeface="Times New Roman"/>
                <a:sym typeface="Times New Roman"/>
              </a:rPr>
              <a:t>inkjet printers </a:t>
            </a:r>
            <a:r>
              <a:rPr b="0" i="1" lang="en-US" sz="2800" u="none" cap="none" strike="noStrike">
                <a:solidFill>
                  <a:srgbClr val="00AFEF"/>
                </a:solidFill>
                <a:latin typeface="Times New Roman"/>
                <a:ea typeface="Times New Roman"/>
                <a:cs typeface="Times New Roman"/>
                <a:sym typeface="Times New Roman"/>
              </a:rPr>
              <a:t>use micropump MEMS.</a:t>
            </a:r>
            <a:endParaRPr b="0" i="0" sz="2800" u="none" cap="none" strike="noStrike">
              <a:solidFill>
                <a:schemeClr val="dk1"/>
              </a:solidFill>
              <a:latin typeface="Times New Roman"/>
              <a:ea typeface="Times New Roman"/>
              <a:cs typeface="Times New Roman"/>
              <a:sym typeface="Times New Roman"/>
            </a:endParaRPr>
          </a:p>
          <a:p>
            <a:pPr indent="-245746" lvl="0" marL="286385" marR="8890" rtl="0" algn="just">
              <a:lnSpc>
                <a:spcPct val="107916"/>
              </a:lnSpc>
              <a:spcBef>
                <a:spcPts val="640"/>
              </a:spcBef>
              <a:spcAft>
                <a:spcPts val="0"/>
              </a:spcAft>
              <a:buClr>
                <a:srgbClr val="D24717"/>
              </a:buClr>
              <a:buSzPts val="1600"/>
              <a:buFont typeface="Quattrocento Sans"/>
              <a:buChar char="⚫"/>
            </a:pPr>
            <a:r>
              <a:rPr b="1" i="0" lang="en-US" sz="2800" u="none" cap="none" strike="noStrike">
                <a:solidFill>
                  <a:srgbClr val="00AFEF"/>
                </a:solidFill>
                <a:latin typeface="Times New Roman"/>
                <a:ea typeface="Times New Roman"/>
                <a:cs typeface="Times New Roman"/>
                <a:sym typeface="Times New Roman"/>
              </a:rPr>
              <a:t>Smart phones also use MEMS technologies for things  like accelerometers and gyroscopes.</a:t>
            </a:r>
            <a:endParaRPr b="0" i="0" sz="2800" u="none" cap="none" strike="noStrike">
              <a:solidFill>
                <a:schemeClr val="dk1"/>
              </a:solidFill>
              <a:latin typeface="Times New Roman"/>
              <a:ea typeface="Times New Roman"/>
              <a:cs typeface="Times New Roman"/>
              <a:sym typeface="Times New Roman"/>
            </a:endParaRPr>
          </a:p>
          <a:p>
            <a:pPr indent="-245746" lvl="0" marL="286385" marR="5080" rtl="0" algn="just">
              <a:lnSpc>
                <a:spcPct val="90000"/>
              </a:lnSpc>
              <a:spcBef>
                <a:spcPts val="565"/>
              </a:spcBef>
              <a:spcAft>
                <a:spcPts val="0"/>
              </a:spcAft>
              <a:buClr>
                <a:srgbClr val="D24717"/>
              </a:buClr>
              <a:buSzPts val="1600"/>
              <a:buFont typeface="Quattrocento Sans"/>
              <a:buChar char="⚫"/>
            </a:pPr>
            <a:r>
              <a:rPr b="0" i="0" lang="en-US" sz="2800" u="none" cap="none" strike="noStrike">
                <a:solidFill>
                  <a:schemeClr val="dk1"/>
                </a:solidFill>
                <a:latin typeface="Times New Roman"/>
                <a:ea typeface="Times New Roman"/>
                <a:cs typeface="Times New Roman"/>
                <a:sym typeface="Times New Roman"/>
              </a:rPr>
              <a:t>In fact</a:t>
            </a:r>
            <a:r>
              <a:rPr b="0" i="0" lang="en-US" sz="2800" u="none" cap="none" strike="noStrike">
                <a:solidFill>
                  <a:srgbClr val="855D5D"/>
                </a:solidFill>
                <a:latin typeface="Times New Roman"/>
                <a:ea typeface="Times New Roman"/>
                <a:cs typeface="Times New Roman"/>
                <a:sym typeface="Times New Roman"/>
              </a:rPr>
              <a:t>, </a:t>
            </a:r>
            <a:r>
              <a:rPr b="0" i="0" lang="en-US" sz="2800" u="none" cap="none" strike="noStrike">
                <a:solidFill>
                  <a:schemeClr val="dk1"/>
                </a:solidFill>
                <a:latin typeface="Times New Roman"/>
                <a:ea typeface="Times New Roman"/>
                <a:cs typeface="Times New Roman"/>
                <a:sym typeface="Times New Roman"/>
              </a:rPr>
              <a:t>automobiles were among the first to commercially  introduce MEMS into the mass market, with airbag  accelerometers.</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6" name="Shape 236"/>
        <p:cNvGrpSpPr/>
        <p:nvPr/>
      </p:nvGrpSpPr>
      <p:grpSpPr>
        <a:xfrm>
          <a:off x="0" y="0"/>
          <a:ext cx="0" cy="0"/>
          <a:chOff x="0" y="0"/>
          <a:chExt cx="0" cy="0"/>
        </a:xfrm>
      </p:grpSpPr>
      <p:sp>
        <p:nvSpPr>
          <p:cNvPr id="237" name="Google Shape;237;p24"/>
          <p:cNvSpPr txBox="1"/>
          <p:nvPr>
            <p:ph type="title"/>
          </p:nvPr>
        </p:nvSpPr>
        <p:spPr>
          <a:xfrm>
            <a:off x="535950" y="294250"/>
            <a:ext cx="8423100" cy="11211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i="0" lang="en-US" sz="3600">
                <a:solidFill>
                  <a:srgbClr val="00AFEF"/>
                </a:solidFill>
                <a:latin typeface="Libre Franklin Medium"/>
                <a:ea typeface="Libre Franklin Medium"/>
                <a:cs typeface="Libre Franklin Medium"/>
                <a:sym typeface="Libre Franklin Medium"/>
              </a:rPr>
              <a:t>Micro-Electro-Mechanical Systems (MEMS)</a:t>
            </a:r>
            <a:endParaRPr sz="3600">
              <a:latin typeface="Libre Franklin Medium"/>
              <a:ea typeface="Libre Franklin Medium"/>
              <a:cs typeface="Libre Franklin Medium"/>
              <a:sym typeface="Libre Franklin Medium"/>
            </a:endParaRPr>
          </a:p>
        </p:txBody>
      </p:sp>
      <p:sp>
        <p:nvSpPr>
          <p:cNvPr id="238" name="Google Shape;238;p24"/>
          <p:cNvSpPr txBox="1"/>
          <p:nvPr/>
        </p:nvSpPr>
        <p:spPr>
          <a:xfrm>
            <a:off x="111775" y="1410975"/>
            <a:ext cx="8946000" cy="4799100"/>
          </a:xfrm>
          <a:prstGeom prst="rect">
            <a:avLst/>
          </a:prstGeom>
          <a:noFill/>
          <a:ln>
            <a:noFill/>
          </a:ln>
        </p:spPr>
        <p:txBody>
          <a:bodyPr anchorCtr="0" anchor="t" bIns="0" lIns="0" spcFirstLastPara="1" rIns="0" wrap="square" tIns="53975">
            <a:spAutoFit/>
          </a:bodyPr>
          <a:lstStyle/>
          <a:p>
            <a:pPr indent="-220346" lvl="0" marL="286385" marR="5080" rtl="0" algn="l">
              <a:lnSpc>
                <a:spcPct val="107916"/>
              </a:lnSpc>
              <a:spcBef>
                <a:spcPts val="0"/>
              </a:spcBef>
              <a:spcAft>
                <a:spcPts val="0"/>
              </a:spcAft>
              <a:buClr>
                <a:srgbClr val="D24717"/>
              </a:buClr>
              <a:buSzPts val="1200"/>
              <a:buFont typeface="Quattrocento Sans"/>
              <a:buChar char="⚫"/>
            </a:pPr>
            <a:r>
              <a:rPr b="0" i="0" lang="en-US" sz="2400" u="none" cap="none" strike="noStrike">
                <a:solidFill>
                  <a:schemeClr val="dk1"/>
                </a:solidFill>
                <a:latin typeface="Times New Roman"/>
                <a:ea typeface="Times New Roman"/>
                <a:cs typeface="Times New Roman"/>
                <a:sym typeface="Times New Roman"/>
              </a:rPr>
              <a:t>Interesting advances in sensor and actuator technologies is in </a:t>
            </a:r>
            <a:r>
              <a:rPr b="1" i="0" lang="en-US" sz="2400" u="none" cap="none" strike="noStrike">
                <a:solidFill>
                  <a:srgbClr val="FF0000"/>
                </a:solidFill>
                <a:latin typeface="Times New Roman"/>
                <a:ea typeface="Times New Roman"/>
                <a:cs typeface="Times New Roman"/>
                <a:sym typeface="Times New Roman"/>
              </a:rPr>
              <a:t>how  they are packaged and deployed</a:t>
            </a:r>
            <a:r>
              <a:rPr b="0" i="0" lang="en-US" sz="2400" u="none" cap="none" strike="noStrike">
                <a:solidFill>
                  <a:schemeClr val="dk1"/>
                </a:solidFill>
                <a:latin typeface="Times New Roman"/>
                <a:ea typeface="Times New Roman"/>
                <a:cs typeface="Times New Roman"/>
                <a:sym typeface="Times New Roman"/>
              </a:rPr>
              <a:t>.</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20"/>
              </a:spcBef>
              <a:spcAft>
                <a:spcPts val="0"/>
              </a:spcAft>
              <a:buClr>
                <a:srgbClr val="D24717"/>
              </a:buClr>
              <a:buSzPts val="3250"/>
              <a:buFont typeface="Quattrocento Sans"/>
              <a:buNone/>
            </a:pPr>
            <a:r>
              <a:t/>
            </a:r>
            <a:endParaRPr b="0" i="0" sz="3250" u="none" cap="none" strike="noStrike">
              <a:solidFill>
                <a:schemeClr val="dk1"/>
              </a:solidFill>
              <a:latin typeface="Times New Roman"/>
              <a:ea typeface="Times New Roman"/>
              <a:cs typeface="Times New Roman"/>
              <a:sym typeface="Times New Roman"/>
            </a:endParaRPr>
          </a:p>
          <a:p>
            <a:pPr indent="-220346" lvl="0" marL="286385" marR="5080" rtl="0" algn="just">
              <a:lnSpc>
                <a:spcPct val="90000"/>
              </a:lnSpc>
              <a:spcBef>
                <a:spcPts val="5"/>
              </a:spcBef>
              <a:spcAft>
                <a:spcPts val="0"/>
              </a:spcAft>
              <a:buClr>
                <a:srgbClr val="D24717"/>
              </a:buClr>
              <a:buSzPts val="1200"/>
              <a:buFont typeface="Quattrocento Sans"/>
              <a:buChar char="⚫"/>
            </a:pPr>
            <a:r>
              <a:rPr b="0" i="0" lang="en-US" sz="2400" u="none" cap="none" strike="noStrike">
                <a:solidFill>
                  <a:schemeClr val="dk1"/>
                </a:solidFill>
                <a:latin typeface="Times New Roman"/>
                <a:ea typeface="Times New Roman"/>
                <a:cs typeface="Times New Roman"/>
                <a:sym typeface="Times New Roman"/>
              </a:rPr>
              <a:t>Micro-electro-mechanical systems (MEMS), sometimes simply  referred to as </a:t>
            </a:r>
            <a:r>
              <a:rPr b="0" i="0" lang="en-US" sz="2400" u="none" cap="none" strike="noStrike">
                <a:solidFill>
                  <a:srgbClr val="FF0000"/>
                </a:solidFill>
                <a:latin typeface="Times New Roman"/>
                <a:ea typeface="Times New Roman"/>
                <a:cs typeface="Times New Roman"/>
                <a:sym typeface="Times New Roman"/>
              </a:rPr>
              <a:t>micro-machines, </a:t>
            </a:r>
            <a:r>
              <a:rPr b="0" i="0" lang="en-US" sz="2400" u="none" cap="none" strike="noStrike">
                <a:solidFill>
                  <a:schemeClr val="dk1"/>
                </a:solidFill>
                <a:latin typeface="Times New Roman"/>
                <a:ea typeface="Times New Roman"/>
                <a:cs typeface="Times New Roman"/>
                <a:sym typeface="Times New Roman"/>
              </a:rPr>
              <a:t>can i</a:t>
            </a:r>
            <a:r>
              <a:rPr b="0" i="1" lang="en-US" sz="2400" u="none" cap="none" strike="noStrike">
                <a:solidFill>
                  <a:srgbClr val="FF0000"/>
                </a:solidFill>
                <a:latin typeface="Times New Roman"/>
                <a:ea typeface="Times New Roman"/>
                <a:cs typeface="Times New Roman"/>
                <a:sym typeface="Times New Roman"/>
              </a:rPr>
              <a:t>ntegrate and combine electric and  mechanical elements, such as sensors and actuators, on a very small  (millimeter or less) scale.</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35"/>
              </a:spcBef>
              <a:spcAft>
                <a:spcPts val="0"/>
              </a:spcAft>
              <a:buClr>
                <a:srgbClr val="D24717"/>
              </a:buClr>
              <a:buSzPts val="3300"/>
              <a:buFont typeface="Quattrocento Sans"/>
              <a:buNone/>
            </a:pPr>
            <a:r>
              <a:t/>
            </a:r>
            <a:endParaRPr b="0" i="0" sz="3300" u="none" cap="none" strike="noStrike">
              <a:solidFill>
                <a:schemeClr val="dk1"/>
              </a:solidFill>
              <a:latin typeface="Times New Roman"/>
              <a:ea typeface="Times New Roman"/>
              <a:cs typeface="Times New Roman"/>
              <a:sym typeface="Times New Roman"/>
            </a:endParaRPr>
          </a:p>
          <a:p>
            <a:pPr indent="-220346" lvl="0" marL="286385" marR="783590" rtl="0" algn="l">
              <a:lnSpc>
                <a:spcPct val="107916"/>
              </a:lnSpc>
              <a:spcBef>
                <a:spcPts val="0"/>
              </a:spcBef>
              <a:spcAft>
                <a:spcPts val="0"/>
              </a:spcAft>
              <a:buClr>
                <a:srgbClr val="D24717"/>
              </a:buClr>
              <a:buSzPts val="1200"/>
              <a:buFont typeface="Quattrocento Sans"/>
              <a:buChar char="⚫"/>
            </a:pPr>
            <a:r>
              <a:rPr b="0" i="0" lang="en-US" sz="2400" u="none" cap="none" strike="noStrike">
                <a:solidFill>
                  <a:schemeClr val="dk1"/>
                </a:solidFill>
                <a:latin typeface="Times New Roman"/>
                <a:ea typeface="Times New Roman"/>
                <a:cs typeface="Times New Roman"/>
                <a:sym typeface="Times New Roman"/>
              </a:rPr>
              <a:t>One of the </a:t>
            </a:r>
            <a:r>
              <a:rPr b="1" i="0" lang="en-US" sz="2400" u="none" cap="none" strike="noStrike">
                <a:solidFill>
                  <a:schemeClr val="dk1"/>
                </a:solidFill>
                <a:latin typeface="Times New Roman"/>
                <a:ea typeface="Times New Roman"/>
                <a:cs typeface="Times New Roman"/>
                <a:sym typeface="Times New Roman"/>
              </a:rPr>
              <a:t>keys </a:t>
            </a:r>
            <a:r>
              <a:rPr b="0" i="0" lang="en-US" sz="2400" u="none" cap="none" strike="noStrike">
                <a:solidFill>
                  <a:schemeClr val="dk1"/>
                </a:solidFill>
                <a:latin typeface="Times New Roman"/>
                <a:ea typeface="Times New Roman"/>
                <a:cs typeface="Times New Roman"/>
                <a:sym typeface="Times New Roman"/>
              </a:rPr>
              <a:t>to this technology is a </a:t>
            </a:r>
            <a:r>
              <a:rPr b="1" i="0" lang="en-US" sz="2400" u="none" cap="none" strike="noStrike">
                <a:solidFill>
                  <a:schemeClr val="dk1"/>
                </a:solidFill>
                <a:latin typeface="Times New Roman"/>
                <a:ea typeface="Times New Roman"/>
                <a:cs typeface="Times New Roman"/>
                <a:sym typeface="Times New Roman"/>
              </a:rPr>
              <a:t>microfabrication  technique </a:t>
            </a:r>
            <a:r>
              <a:rPr b="0" i="0" lang="en-US" sz="2400" u="none" cap="none" strike="noStrike">
                <a:solidFill>
                  <a:schemeClr val="dk1"/>
                </a:solidFill>
                <a:latin typeface="Times New Roman"/>
                <a:ea typeface="Times New Roman"/>
                <a:cs typeface="Times New Roman"/>
                <a:sym typeface="Times New Roman"/>
              </a:rPr>
              <a:t>that is similar to what </a:t>
            </a:r>
            <a:r>
              <a:rPr b="0" i="1" lang="en-US" sz="2400" u="none" cap="none" strike="noStrike">
                <a:solidFill>
                  <a:srgbClr val="00AFEF"/>
                </a:solidFill>
                <a:latin typeface="Times New Roman"/>
                <a:ea typeface="Times New Roman"/>
                <a:cs typeface="Times New Roman"/>
                <a:sym typeface="Times New Roman"/>
              </a:rPr>
              <a:t>is used for microelectronic  integrated circuits.</a:t>
            </a:r>
            <a:endParaRPr b="0" i="0" sz="2400" u="none" cap="none" strike="noStrike">
              <a:solidFill>
                <a:schemeClr val="dk1"/>
              </a:solidFill>
              <a:latin typeface="Times New Roman"/>
              <a:ea typeface="Times New Roman"/>
              <a:cs typeface="Times New Roman"/>
              <a:sym typeface="Times New Roman"/>
            </a:endParaRPr>
          </a:p>
          <a:p>
            <a:pPr indent="-220346" lvl="0" marL="286385" marR="0" rtl="0" algn="l">
              <a:lnSpc>
                <a:spcPct val="100000"/>
              </a:lnSpc>
              <a:spcBef>
                <a:spcPts val="280"/>
              </a:spcBef>
              <a:spcAft>
                <a:spcPts val="0"/>
              </a:spcAft>
              <a:buClr>
                <a:srgbClr val="D24717"/>
              </a:buClr>
              <a:buSzPts val="1200"/>
              <a:buFont typeface="Quattrocento Sans"/>
              <a:buChar char="⚫"/>
            </a:pPr>
            <a:r>
              <a:rPr b="0" i="0" lang="en-US" sz="2400" u="none" cap="none" strike="noStrike">
                <a:solidFill>
                  <a:schemeClr val="dk1"/>
                </a:solidFill>
                <a:latin typeface="Times New Roman"/>
                <a:ea typeface="Times New Roman"/>
                <a:cs typeface="Times New Roman"/>
                <a:sym typeface="Times New Roman"/>
              </a:rPr>
              <a:t>This approach allows mass production at very low costs</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7"/>
          <p:cNvSpPr txBox="1"/>
          <p:nvPr>
            <p:ph type="title"/>
          </p:nvPr>
        </p:nvSpPr>
        <p:spPr>
          <a:xfrm>
            <a:off x="993456" y="688975"/>
            <a:ext cx="5887200" cy="6279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SzPts val="1400"/>
              <a:buNone/>
            </a:pPr>
            <a:r>
              <a:rPr i="0" lang="en-US" sz="4000">
                <a:latin typeface="Libre Franklin Medium"/>
                <a:ea typeface="Libre Franklin Medium"/>
                <a:cs typeface="Libre Franklin Medium"/>
                <a:sym typeface="Libre Franklin Medium"/>
              </a:rPr>
              <a:t>Smart Objects</a:t>
            </a:r>
            <a:endParaRPr sz="4000">
              <a:latin typeface="Libre Franklin Medium"/>
              <a:ea typeface="Libre Franklin Medium"/>
              <a:cs typeface="Libre Franklin Medium"/>
              <a:sym typeface="Libre Franklin Medium"/>
            </a:endParaRPr>
          </a:p>
        </p:txBody>
      </p:sp>
      <p:sp>
        <p:nvSpPr>
          <p:cNvPr id="244" name="Google Shape;244;p27"/>
          <p:cNvSpPr txBox="1"/>
          <p:nvPr/>
        </p:nvSpPr>
        <p:spPr>
          <a:xfrm>
            <a:off x="87200" y="1358625"/>
            <a:ext cx="8903700" cy="4630500"/>
          </a:xfrm>
          <a:prstGeom prst="rect">
            <a:avLst/>
          </a:prstGeom>
          <a:noFill/>
          <a:ln>
            <a:noFill/>
          </a:ln>
        </p:spPr>
        <p:txBody>
          <a:bodyPr anchorCtr="0" anchor="t" bIns="0" lIns="0" spcFirstLastPara="1" rIns="0" wrap="square" tIns="88250">
            <a:spAutoFit/>
          </a:bodyPr>
          <a:lstStyle/>
          <a:p>
            <a:pPr indent="-223518" lvl="0" marL="286385" marR="0" rtl="0" algn="just">
              <a:lnSpc>
                <a:spcPct val="100000"/>
              </a:lnSpc>
              <a:spcBef>
                <a:spcPts val="0"/>
              </a:spcBef>
              <a:spcAft>
                <a:spcPts val="0"/>
              </a:spcAft>
              <a:buClr>
                <a:srgbClr val="D24717"/>
              </a:buClr>
              <a:buSzPts val="1400"/>
              <a:buFont typeface="Quattrocento Sans"/>
              <a:buChar char="⚫"/>
            </a:pPr>
            <a:r>
              <a:rPr b="0" i="0" lang="en-US" sz="2800" u="none" cap="none" strike="noStrike">
                <a:solidFill>
                  <a:schemeClr val="dk1"/>
                </a:solidFill>
                <a:latin typeface="Times New Roman"/>
                <a:ea typeface="Times New Roman"/>
                <a:cs typeface="Times New Roman"/>
                <a:sym typeface="Times New Roman"/>
              </a:rPr>
              <a:t>Smart objects are, quite simply, the building blocks of IoT.</a:t>
            </a:r>
            <a:endParaRPr b="0" i="0" sz="2800" u="none" cap="none" strike="noStrike">
              <a:solidFill>
                <a:schemeClr val="dk1"/>
              </a:solidFill>
              <a:latin typeface="Times New Roman"/>
              <a:ea typeface="Times New Roman"/>
              <a:cs typeface="Times New Roman"/>
              <a:sym typeface="Times New Roman"/>
            </a:endParaRPr>
          </a:p>
          <a:p>
            <a:pPr indent="0" lvl="0" marL="457200" marR="0" rtl="0" algn="just">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a:p>
            <a:pPr indent="-223518" lvl="0" marL="286385" marR="5080" rtl="0" algn="just">
              <a:lnSpc>
                <a:spcPct val="100000"/>
              </a:lnSpc>
              <a:spcBef>
                <a:spcPts val="600"/>
              </a:spcBef>
              <a:spcAft>
                <a:spcPts val="0"/>
              </a:spcAft>
              <a:buClr>
                <a:srgbClr val="D24717"/>
              </a:buClr>
              <a:buSzPts val="1400"/>
              <a:buFont typeface="Quattrocento Sans"/>
              <a:buChar char="⚫"/>
            </a:pPr>
            <a:r>
              <a:rPr b="1" i="0" lang="en-US" sz="2800" u="none" cap="none" strike="noStrike">
                <a:solidFill>
                  <a:srgbClr val="FF0000"/>
                </a:solidFill>
                <a:latin typeface="Times New Roman"/>
                <a:ea typeface="Times New Roman"/>
                <a:cs typeface="Times New Roman"/>
                <a:sym typeface="Times New Roman"/>
              </a:rPr>
              <a:t>They are what transform everyday objects into a  network of intelligent objects that are able to learn  from and interact with their environment in a  meaningful way.</a:t>
            </a:r>
            <a:endParaRPr b="1" i="0" sz="2800" u="none" cap="none" strike="noStrike">
              <a:solidFill>
                <a:srgbClr val="FF0000"/>
              </a:solidFill>
              <a:latin typeface="Times New Roman"/>
              <a:ea typeface="Times New Roman"/>
              <a:cs typeface="Times New Roman"/>
              <a:sym typeface="Times New Roman"/>
            </a:endParaRPr>
          </a:p>
          <a:p>
            <a:pPr indent="0" lvl="0" marL="457200" marR="5080" rtl="0" algn="just">
              <a:lnSpc>
                <a:spcPct val="100000"/>
              </a:lnSpc>
              <a:spcBef>
                <a:spcPts val="600"/>
              </a:spcBef>
              <a:spcAft>
                <a:spcPts val="0"/>
              </a:spcAft>
              <a:buClr>
                <a:srgbClr val="000000"/>
              </a:buClr>
              <a:buSzPts val="2800"/>
              <a:buFont typeface="Arial"/>
              <a:buNone/>
            </a:pPr>
            <a:r>
              <a:t/>
            </a:r>
            <a:endParaRPr b="1" i="0" sz="2800" u="none" cap="none" strike="noStrike">
              <a:solidFill>
                <a:srgbClr val="FF0000"/>
              </a:solidFill>
              <a:latin typeface="Times New Roman"/>
              <a:ea typeface="Times New Roman"/>
              <a:cs typeface="Times New Roman"/>
              <a:sym typeface="Times New Roman"/>
            </a:endParaRPr>
          </a:p>
          <a:p>
            <a:pPr indent="-223519" lvl="0" marL="286385" marR="5715" rtl="0" algn="just">
              <a:lnSpc>
                <a:spcPct val="100000"/>
              </a:lnSpc>
              <a:spcBef>
                <a:spcPts val="605"/>
              </a:spcBef>
              <a:spcAft>
                <a:spcPts val="0"/>
              </a:spcAft>
              <a:buClr>
                <a:srgbClr val="D24717"/>
              </a:buClr>
              <a:buSzPts val="1400"/>
              <a:buFont typeface="Quattrocento Sans"/>
              <a:buChar char="⚫"/>
            </a:pPr>
            <a:r>
              <a:rPr b="0" i="0" lang="en-US" sz="2800" u="none" cap="none" strike="noStrike">
                <a:solidFill>
                  <a:schemeClr val="dk1"/>
                </a:solidFill>
                <a:latin typeface="Times New Roman"/>
                <a:ea typeface="Times New Roman"/>
                <a:cs typeface="Times New Roman"/>
                <a:sym typeface="Times New Roman"/>
              </a:rPr>
              <a:t>The real power of smart objects in IoT comes from being  networked together rather than being isolated as standalone  objects</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8"/>
          <p:cNvSpPr txBox="1"/>
          <p:nvPr/>
        </p:nvSpPr>
        <p:spPr>
          <a:xfrm>
            <a:off x="355250" y="80500"/>
            <a:ext cx="8669100" cy="6719700"/>
          </a:xfrm>
          <a:prstGeom prst="rect">
            <a:avLst/>
          </a:prstGeom>
          <a:noFill/>
          <a:ln>
            <a:noFill/>
          </a:ln>
        </p:spPr>
        <p:txBody>
          <a:bodyPr anchorCtr="0" anchor="t" bIns="0" lIns="0" spcFirstLastPara="1" rIns="0" wrap="square" tIns="48875">
            <a:spAutoFit/>
          </a:bodyPr>
          <a:lstStyle/>
          <a:p>
            <a:pPr indent="-226696" lvl="0" marL="286385" marR="396240" rtl="0" algn="just">
              <a:lnSpc>
                <a:spcPct val="90100"/>
              </a:lnSpc>
              <a:spcBef>
                <a:spcPts val="0"/>
              </a:spcBef>
              <a:spcAft>
                <a:spcPts val="0"/>
              </a:spcAft>
              <a:buClr>
                <a:srgbClr val="D24717"/>
              </a:buClr>
              <a:buSzPts val="1300"/>
              <a:buFont typeface="Quattrocento Sans"/>
              <a:buChar char="⚫"/>
            </a:pPr>
            <a:r>
              <a:rPr b="0" i="0" lang="en-US" sz="2700" u="none" cap="none" strike="noStrike">
                <a:solidFill>
                  <a:schemeClr val="dk1"/>
                </a:solidFill>
                <a:latin typeface="Times New Roman"/>
                <a:ea typeface="Times New Roman"/>
                <a:cs typeface="Times New Roman"/>
                <a:sym typeface="Times New Roman"/>
              </a:rPr>
              <a:t>If a sensor is a </a:t>
            </a:r>
            <a:r>
              <a:rPr b="1" i="0" lang="en-US" sz="2700" u="none" cap="none" strike="noStrike">
                <a:solidFill>
                  <a:schemeClr val="dk1"/>
                </a:solidFill>
                <a:latin typeface="Times New Roman"/>
                <a:ea typeface="Times New Roman"/>
                <a:cs typeface="Times New Roman"/>
                <a:sym typeface="Times New Roman"/>
              </a:rPr>
              <a:t>standalone device </a:t>
            </a:r>
            <a:r>
              <a:rPr b="0" i="0" lang="en-US" sz="2700" u="none" cap="none" strike="noStrike">
                <a:solidFill>
                  <a:schemeClr val="dk1"/>
                </a:solidFill>
                <a:latin typeface="Times New Roman"/>
                <a:ea typeface="Times New Roman"/>
                <a:cs typeface="Times New Roman"/>
                <a:sym typeface="Times New Roman"/>
              </a:rPr>
              <a:t>that simply measures the  </a:t>
            </a:r>
            <a:r>
              <a:rPr b="1" i="0" lang="en-US" sz="2700" u="none" cap="none" strike="noStrike">
                <a:solidFill>
                  <a:schemeClr val="dk1"/>
                </a:solidFill>
                <a:latin typeface="Times New Roman"/>
                <a:ea typeface="Times New Roman"/>
                <a:cs typeface="Times New Roman"/>
                <a:sym typeface="Times New Roman"/>
              </a:rPr>
              <a:t>humidity of the soil</a:t>
            </a:r>
            <a:r>
              <a:rPr b="0" i="0" lang="en-US" sz="2700" u="none" cap="none" strike="noStrike">
                <a:solidFill>
                  <a:schemeClr val="dk1"/>
                </a:solidFill>
                <a:latin typeface="Times New Roman"/>
                <a:ea typeface="Times New Roman"/>
                <a:cs typeface="Times New Roman"/>
                <a:sym typeface="Times New Roman"/>
              </a:rPr>
              <a:t>, it is interesting and useful, but it isn’t  revolutionary</a:t>
            </a:r>
            <a:endParaRPr b="0" i="0" sz="2700" u="none" cap="none" strike="noStrike">
              <a:solidFill>
                <a:schemeClr val="dk1"/>
              </a:solidFill>
              <a:latin typeface="Times New Roman"/>
              <a:ea typeface="Times New Roman"/>
              <a:cs typeface="Times New Roman"/>
              <a:sym typeface="Times New Roman"/>
            </a:endParaRPr>
          </a:p>
          <a:p>
            <a:pPr indent="0" lvl="0" marL="457200" marR="396240" rtl="0" algn="just">
              <a:lnSpc>
                <a:spcPct val="90100"/>
              </a:lnSpc>
              <a:spcBef>
                <a:spcPts val="0"/>
              </a:spcBef>
              <a:spcAft>
                <a:spcPts val="0"/>
              </a:spcAft>
              <a:buClr>
                <a:srgbClr val="000000"/>
              </a:buClr>
              <a:buSzPts val="2700"/>
              <a:buFont typeface="Arial"/>
              <a:buNone/>
            </a:pPr>
            <a:r>
              <a:t/>
            </a:r>
            <a:endParaRPr b="0" i="0" sz="2700" u="none" cap="none" strike="noStrike">
              <a:solidFill>
                <a:schemeClr val="dk1"/>
              </a:solidFill>
              <a:latin typeface="Times New Roman"/>
              <a:ea typeface="Times New Roman"/>
              <a:cs typeface="Times New Roman"/>
              <a:sym typeface="Times New Roman"/>
            </a:endParaRPr>
          </a:p>
          <a:p>
            <a:pPr indent="-226696" lvl="0" marL="286385" marR="149225" rtl="0" algn="l">
              <a:lnSpc>
                <a:spcPct val="107916"/>
              </a:lnSpc>
              <a:spcBef>
                <a:spcPts val="640"/>
              </a:spcBef>
              <a:spcAft>
                <a:spcPts val="0"/>
              </a:spcAft>
              <a:buClr>
                <a:srgbClr val="D24717"/>
              </a:buClr>
              <a:buSzPts val="1300"/>
              <a:buFont typeface="Quattrocento Sans"/>
              <a:buChar char="⚫"/>
            </a:pPr>
            <a:r>
              <a:rPr b="0" i="0" lang="en-US" sz="2700" u="none" cap="none" strike="noStrike">
                <a:solidFill>
                  <a:schemeClr val="dk1"/>
                </a:solidFill>
                <a:latin typeface="Times New Roman"/>
                <a:ea typeface="Times New Roman"/>
                <a:cs typeface="Times New Roman"/>
                <a:sym typeface="Times New Roman"/>
              </a:rPr>
              <a:t>If that </a:t>
            </a:r>
            <a:r>
              <a:rPr b="1" i="0" lang="en-US" sz="2700" u="none" cap="none" strike="noStrike">
                <a:solidFill>
                  <a:schemeClr val="dk1"/>
                </a:solidFill>
                <a:latin typeface="Times New Roman"/>
                <a:ea typeface="Times New Roman"/>
                <a:cs typeface="Times New Roman"/>
                <a:sym typeface="Times New Roman"/>
              </a:rPr>
              <a:t>same sensor is connected as part of an intelligent  network </a:t>
            </a:r>
            <a:r>
              <a:rPr b="0" i="0" lang="en-US" sz="2700" u="none" cap="none" strike="noStrike">
                <a:solidFill>
                  <a:schemeClr val="dk1"/>
                </a:solidFill>
                <a:latin typeface="Times New Roman"/>
                <a:ea typeface="Times New Roman"/>
                <a:cs typeface="Times New Roman"/>
                <a:sym typeface="Times New Roman"/>
              </a:rPr>
              <a:t>that is </a:t>
            </a:r>
            <a:r>
              <a:rPr b="1" i="0" lang="en-US" sz="2700" u="none" cap="none" strike="noStrike">
                <a:solidFill>
                  <a:schemeClr val="dk1"/>
                </a:solidFill>
                <a:latin typeface="Times New Roman"/>
                <a:ea typeface="Times New Roman"/>
                <a:cs typeface="Times New Roman"/>
                <a:sym typeface="Times New Roman"/>
              </a:rPr>
              <a:t>able to coordinate intelligently with  actuators </a:t>
            </a:r>
            <a:r>
              <a:rPr b="0" i="0" lang="en-US" sz="2700" u="none" cap="none" strike="noStrike">
                <a:solidFill>
                  <a:schemeClr val="dk1"/>
                </a:solidFill>
                <a:latin typeface="Times New Roman"/>
                <a:ea typeface="Times New Roman"/>
                <a:cs typeface="Times New Roman"/>
                <a:sym typeface="Times New Roman"/>
              </a:rPr>
              <a:t>to </a:t>
            </a:r>
            <a:r>
              <a:rPr b="1" i="0" lang="en-US" sz="2700" u="none" cap="none" strike="noStrike">
                <a:solidFill>
                  <a:schemeClr val="dk1"/>
                </a:solidFill>
                <a:latin typeface="Times New Roman"/>
                <a:ea typeface="Times New Roman"/>
                <a:cs typeface="Times New Roman"/>
                <a:sym typeface="Times New Roman"/>
              </a:rPr>
              <a:t>trigger irrigation systems </a:t>
            </a:r>
            <a:r>
              <a:rPr b="0" i="0" lang="en-US" sz="2700" u="none" cap="none" strike="noStrike">
                <a:solidFill>
                  <a:schemeClr val="dk1"/>
                </a:solidFill>
                <a:latin typeface="Times New Roman"/>
                <a:ea typeface="Times New Roman"/>
                <a:cs typeface="Times New Roman"/>
                <a:sym typeface="Times New Roman"/>
              </a:rPr>
              <a:t>as needed based on  those </a:t>
            </a:r>
            <a:r>
              <a:rPr b="1" i="0" lang="en-US" sz="2700" u="none" cap="none" strike="noStrike">
                <a:solidFill>
                  <a:schemeClr val="dk1"/>
                </a:solidFill>
                <a:latin typeface="Times New Roman"/>
                <a:ea typeface="Times New Roman"/>
                <a:cs typeface="Times New Roman"/>
                <a:sym typeface="Times New Roman"/>
              </a:rPr>
              <a:t>sensor readings</a:t>
            </a:r>
            <a:r>
              <a:rPr b="0" i="0" lang="en-US" sz="2700" u="none" cap="none" strike="noStrike">
                <a:solidFill>
                  <a:schemeClr val="dk1"/>
                </a:solidFill>
                <a:latin typeface="Times New Roman"/>
                <a:ea typeface="Times New Roman"/>
                <a:cs typeface="Times New Roman"/>
                <a:sym typeface="Times New Roman"/>
              </a:rPr>
              <a:t>, we have something far more powerful</a:t>
            </a:r>
            <a:endParaRPr b="0" i="0" sz="2700" u="none" cap="none" strike="noStrike">
              <a:solidFill>
                <a:schemeClr val="dk1"/>
              </a:solidFill>
              <a:latin typeface="Times New Roman"/>
              <a:ea typeface="Times New Roman"/>
              <a:cs typeface="Times New Roman"/>
              <a:sym typeface="Times New Roman"/>
            </a:endParaRPr>
          </a:p>
          <a:p>
            <a:pPr indent="0" lvl="0" marL="457200" marR="149225" rtl="0" algn="l">
              <a:lnSpc>
                <a:spcPct val="107916"/>
              </a:lnSpc>
              <a:spcBef>
                <a:spcPts val="640"/>
              </a:spcBef>
              <a:spcAft>
                <a:spcPts val="0"/>
              </a:spcAft>
              <a:buClr>
                <a:srgbClr val="000000"/>
              </a:buClr>
              <a:buSzPts val="2700"/>
              <a:buFont typeface="Arial"/>
              <a:buNone/>
            </a:pPr>
            <a:r>
              <a:t/>
            </a:r>
            <a:endParaRPr b="0" i="0" sz="2700" u="none" cap="none" strike="noStrike">
              <a:solidFill>
                <a:schemeClr val="dk1"/>
              </a:solidFill>
              <a:latin typeface="Times New Roman"/>
              <a:ea typeface="Times New Roman"/>
              <a:cs typeface="Times New Roman"/>
              <a:sym typeface="Times New Roman"/>
            </a:endParaRPr>
          </a:p>
          <a:p>
            <a:pPr indent="-226696" lvl="0" marL="286385" marR="5080" rtl="0" algn="l">
              <a:lnSpc>
                <a:spcPct val="90000"/>
              </a:lnSpc>
              <a:spcBef>
                <a:spcPts val="570"/>
              </a:spcBef>
              <a:spcAft>
                <a:spcPts val="0"/>
              </a:spcAft>
              <a:buClr>
                <a:srgbClr val="D24717"/>
              </a:buClr>
              <a:buSzPts val="1300"/>
              <a:buFont typeface="Quattrocento Sans"/>
              <a:buChar char="⚫"/>
            </a:pPr>
            <a:r>
              <a:rPr b="0" i="0" lang="en-US" sz="2700" u="none" cap="none" strike="noStrike">
                <a:solidFill>
                  <a:schemeClr val="dk1"/>
                </a:solidFill>
                <a:latin typeface="Times New Roman"/>
                <a:ea typeface="Times New Roman"/>
                <a:cs typeface="Times New Roman"/>
                <a:sym typeface="Times New Roman"/>
              </a:rPr>
              <a:t>Extending that even further, imagine that the </a:t>
            </a:r>
            <a:r>
              <a:rPr b="1" i="0" lang="en-US" sz="2700" u="none" cap="none" strike="noStrike">
                <a:solidFill>
                  <a:schemeClr val="dk1"/>
                </a:solidFill>
                <a:latin typeface="Times New Roman"/>
                <a:ea typeface="Times New Roman"/>
                <a:cs typeface="Times New Roman"/>
                <a:sym typeface="Times New Roman"/>
              </a:rPr>
              <a:t>coordinated  sensor/actuator set is intelligently interconnected with  other sensor/actuator sets </a:t>
            </a:r>
            <a:r>
              <a:rPr b="0" i="0" lang="en-US" sz="2700" u="none" cap="none" strike="noStrike">
                <a:solidFill>
                  <a:schemeClr val="dk1"/>
                </a:solidFill>
                <a:latin typeface="Times New Roman"/>
                <a:ea typeface="Times New Roman"/>
                <a:cs typeface="Times New Roman"/>
                <a:sym typeface="Times New Roman"/>
              </a:rPr>
              <a:t>to further coordinate  </a:t>
            </a:r>
            <a:r>
              <a:rPr b="1" i="1" lang="en-US" sz="2700" u="none" cap="none" strike="noStrike">
                <a:solidFill>
                  <a:schemeClr val="dk1"/>
                </a:solidFill>
                <a:latin typeface="Times New Roman"/>
                <a:ea typeface="Times New Roman"/>
                <a:cs typeface="Times New Roman"/>
                <a:sym typeface="Times New Roman"/>
              </a:rPr>
              <a:t>fertilization, pest control, and so on</a:t>
            </a:r>
            <a:r>
              <a:rPr b="1" i="1" lang="en-US" sz="2700" u="none" cap="none" strike="noStrike">
                <a:solidFill>
                  <a:schemeClr val="dk1"/>
                </a:solidFill>
                <a:latin typeface="Trebuchet MS"/>
                <a:ea typeface="Trebuchet MS"/>
                <a:cs typeface="Trebuchet MS"/>
                <a:sym typeface="Trebuchet MS"/>
              </a:rPr>
              <a:t>—</a:t>
            </a:r>
            <a:r>
              <a:rPr b="1" i="1" lang="en-US" sz="2700" u="none" cap="none" strike="noStrike">
                <a:solidFill>
                  <a:schemeClr val="dk1"/>
                </a:solidFill>
                <a:latin typeface="Times New Roman"/>
                <a:ea typeface="Times New Roman"/>
                <a:cs typeface="Times New Roman"/>
                <a:sym typeface="Times New Roman"/>
              </a:rPr>
              <a:t>and even communicate  with an intelligent backend to calculate crop yield potential</a:t>
            </a:r>
            <a:endParaRPr b="0" i="0" sz="27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9"/>
          <p:cNvSpPr txBox="1"/>
          <p:nvPr/>
        </p:nvSpPr>
        <p:spPr>
          <a:xfrm>
            <a:off x="479925" y="271650"/>
            <a:ext cx="8562300" cy="813300"/>
          </a:xfrm>
          <a:prstGeom prst="rect">
            <a:avLst/>
          </a:prstGeom>
          <a:noFill/>
          <a:ln>
            <a:noFill/>
          </a:ln>
        </p:spPr>
        <p:txBody>
          <a:bodyPr anchorCtr="0" anchor="t" bIns="0" lIns="0" spcFirstLastPara="1" rIns="0" wrap="square" tIns="12700">
            <a:spAutoFit/>
          </a:bodyPr>
          <a:lstStyle/>
          <a:p>
            <a:pPr indent="0" lvl="0" marL="457200" marR="5080" rtl="0" algn="l">
              <a:lnSpc>
                <a:spcPct val="100000"/>
              </a:lnSpc>
              <a:spcBef>
                <a:spcPts val="0"/>
              </a:spcBef>
              <a:spcAft>
                <a:spcPts val="0"/>
              </a:spcAft>
              <a:buNone/>
            </a:pPr>
            <a:r>
              <a:rPr b="1" i="0" lang="en-US" sz="2600" u="none" cap="none" strike="noStrike">
                <a:solidFill>
                  <a:srgbClr val="FF0000"/>
                </a:solidFill>
                <a:latin typeface="Times New Roman"/>
                <a:ea typeface="Times New Roman"/>
                <a:cs typeface="Times New Roman"/>
                <a:sym typeface="Times New Roman"/>
              </a:rPr>
              <a:t>A </a:t>
            </a:r>
            <a:r>
              <a:rPr b="1" i="1" lang="en-US" sz="2600" u="none" cap="none" strike="noStrike">
                <a:solidFill>
                  <a:srgbClr val="FF0000"/>
                </a:solidFill>
                <a:latin typeface="Times New Roman"/>
                <a:ea typeface="Times New Roman"/>
                <a:cs typeface="Times New Roman"/>
                <a:sym typeface="Times New Roman"/>
              </a:rPr>
              <a:t>smart object</a:t>
            </a:r>
            <a:r>
              <a:rPr b="1" i="0" lang="en-US" sz="2600" u="none" cap="none" strike="noStrike">
                <a:solidFill>
                  <a:srgbClr val="FF0000"/>
                </a:solidFill>
                <a:latin typeface="Times New Roman"/>
                <a:ea typeface="Times New Roman"/>
                <a:cs typeface="Times New Roman"/>
                <a:sym typeface="Times New Roman"/>
              </a:rPr>
              <a:t>, is a device that has, at a minimum, the  following four defining characteristics</a:t>
            </a:r>
            <a:endParaRPr b="1" i="0" sz="2600" u="none" cap="none" strike="noStrike">
              <a:solidFill>
                <a:srgbClr val="FF0000"/>
              </a:solidFill>
              <a:latin typeface="Times New Roman"/>
              <a:ea typeface="Times New Roman"/>
              <a:cs typeface="Times New Roman"/>
              <a:sym typeface="Times New Roman"/>
            </a:endParaRPr>
          </a:p>
        </p:txBody>
      </p:sp>
      <p:pic>
        <p:nvPicPr>
          <p:cNvPr id="255" name="Google Shape;255;p29"/>
          <p:cNvPicPr preferRelativeResize="0"/>
          <p:nvPr/>
        </p:nvPicPr>
        <p:blipFill rotWithShape="1">
          <a:blip r:embed="rId3">
            <a:alphaModFix/>
          </a:blip>
          <a:srcRect b="0" l="0" r="0" t="0"/>
          <a:stretch/>
        </p:blipFill>
        <p:spPr>
          <a:xfrm>
            <a:off x="120725" y="1185675"/>
            <a:ext cx="9023275" cy="5457449"/>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0"/>
          <p:cNvSpPr txBox="1"/>
          <p:nvPr/>
        </p:nvSpPr>
        <p:spPr>
          <a:xfrm>
            <a:off x="126650" y="226250"/>
            <a:ext cx="8915400" cy="6680400"/>
          </a:xfrm>
          <a:prstGeom prst="rect">
            <a:avLst/>
          </a:prstGeom>
          <a:noFill/>
          <a:ln>
            <a:noFill/>
          </a:ln>
        </p:spPr>
        <p:txBody>
          <a:bodyPr anchorCtr="0" anchor="t" bIns="0" lIns="0" spcFirstLastPara="1" rIns="0" wrap="square" tIns="48875">
            <a:spAutoFit/>
          </a:bodyPr>
          <a:lstStyle/>
          <a:p>
            <a:pPr indent="-31750" lvl="0" marL="457200" marR="0" rtl="0" algn="l">
              <a:lnSpc>
                <a:spcPct val="75000"/>
              </a:lnSpc>
              <a:spcBef>
                <a:spcPts val="0"/>
              </a:spcBef>
              <a:spcAft>
                <a:spcPts val="0"/>
              </a:spcAft>
              <a:buClr>
                <a:srgbClr val="FF0000"/>
              </a:buClr>
              <a:buSzPts val="3200"/>
              <a:buFont typeface="Times New Roman"/>
              <a:buAutoNum type="arabicPeriod"/>
            </a:pPr>
            <a:r>
              <a:rPr b="1" i="0" lang="en-US" sz="3200" u="none" cap="none" strike="noStrike">
                <a:solidFill>
                  <a:srgbClr val="FF0000"/>
                </a:solidFill>
                <a:latin typeface="Times New Roman"/>
                <a:ea typeface="Times New Roman"/>
                <a:cs typeface="Times New Roman"/>
                <a:sym typeface="Times New Roman"/>
              </a:rPr>
              <a:t>Processing unit:</a:t>
            </a:r>
            <a:endParaRPr b="1" i="0" sz="3200" u="none" cap="none" strike="noStrike">
              <a:solidFill>
                <a:srgbClr val="FF0000"/>
              </a:solidFill>
              <a:latin typeface="Times New Roman"/>
              <a:ea typeface="Times New Roman"/>
              <a:cs typeface="Times New Roman"/>
              <a:sym typeface="Times New Roman"/>
            </a:endParaRPr>
          </a:p>
          <a:p>
            <a:pPr indent="0" lvl="0" marL="0" marR="0" rtl="0" algn="l">
              <a:lnSpc>
                <a:spcPct val="75000"/>
              </a:lnSpc>
              <a:spcBef>
                <a:spcPts val="0"/>
              </a:spcBef>
              <a:spcAft>
                <a:spcPts val="0"/>
              </a:spcAft>
              <a:buClr>
                <a:srgbClr val="000000"/>
              </a:buClr>
              <a:buSzPts val="2800"/>
              <a:buFont typeface="Arial"/>
              <a:buNone/>
            </a:pPr>
            <a:r>
              <a:t/>
            </a:r>
            <a:endParaRPr b="1" sz="3200">
              <a:solidFill>
                <a:srgbClr val="FF0000"/>
              </a:solidFill>
              <a:latin typeface="Times New Roman"/>
              <a:ea typeface="Times New Roman"/>
              <a:cs typeface="Times New Roman"/>
              <a:sym typeface="Times New Roman"/>
            </a:endParaRPr>
          </a:p>
          <a:p>
            <a:pPr indent="-223518" lvl="0" marL="286385" marR="0" rtl="0" algn="l">
              <a:lnSpc>
                <a:spcPct val="80000"/>
              </a:lnSpc>
              <a:spcBef>
                <a:spcPts val="0"/>
              </a:spcBef>
              <a:spcAft>
                <a:spcPts val="0"/>
              </a:spcAft>
              <a:buClr>
                <a:srgbClr val="D24717"/>
              </a:buClr>
              <a:buSzPts val="1400"/>
              <a:buFont typeface="Quattrocento Sans"/>
              <a:buChar char="⚫"/>
            </a:pPr>
            <a:r>
              <a:rPr lang="en-US" sz="3200">
                <a:solidFill>
                  <a:schemeClr val="dk1"/>
                </a:solidFill>
                <a:latin typeface="Times New Roman"/>
                <a:ea typeface="Times New Roman"/>
                <a:cs typeface="Times New Roman"/>
                <a:sym typeface="Times New Roman"/>
              </a:rPr>
              <a:t>  </a:t>
            </a:r>
            <a:r>
              <a:rPr b="0" i="0" lang="en-US" sz="2800" u="none" cap="none" strike="noStrike">
                <a:solidFill>
                  <a:schemeClr val="dk1"/>
                </a:solidFill>
                <a:latin typeface="Times New Roman"/>
                <a:ea typeface="Times New Roman"/>
                <a:cs typeface="Times New Roman"/>
                <a:sym typeface="Times New Roman"/>
              </a:rPr>
              <a:t>Some type of processing unit for </a:t>
            </a:r>
            <a:endParaRPr b="0" i="0" sz="2800" u="none" cap="none" strike="noStrike">
              <a:solidFill>
                <a:schemeClr val="dk1"/>
              </a:solidFill>
              <a:latin typeface="Times New Roman"/>
              <a:ea typeface="Times New Roman"/>
              <a:cs typeface="Times New Roman"/>
              <a:sym typeface="Times New Roman"/>
            </a:endParaRPr>
          </a:p>
          <a:p>
            <a:pPr indent="0" lvl="0" marL="457200" marR="0" rtl="0" algn="l">
              <a:lnSpc>
                <a:spcPct val="80000"/>
              </a:lnSpc>
              <a:spcBef>
                <a:spcPts val="0"/>
              </a:spcBef>
              <a:spcAft>
                <a:spcPts val="0"/>
              </a:spcAft>
              <a:buNone/>
            </a:pPr>
            <a:r>
              <a:rPr b="1" lang="en-US" sz="2800">
                <a:solidFill>
                  <a:schemeClr val="dk1"/>
                </a:solidFill>
                <a:latin typeface="Times New Roman"/>
                <a:ea typeface="Times New Roman"/>
                <a:cs typeface="Times New Roman"/>
                <a:sym typeface="Times New Roman"/>
              </a:rPr>
              <a:t>    –</a:t>
            </a:r>
            <a:r>
              <a:rPr b="1" i="0" lang="en-US" sz="2800" u="none" cap="none" strike="noStrike">
                <a:solidFill>
                  <a:schemeClr val="dk1"/>
                </a:solidFill>
                <a:latin typeface="Times New Roman"/>
                <a:ea typeface="Times New Roman"/>
                <a:cs typeface="Times New Roman"/>
                <a:sym typeface="Times New Roman"/>
              </a:rPr>
              <a:t>Acquiring data,</a:t>
            </a:r>
            <a:endParaRPr b="1" i="0" sz="2800" u="none" cap="none" strike="noStrike">
              <a:solidFill>
                <a:schemeClr val="dk1"/>
              </a:solidFill>
              <a:latin typeface="Times New Roman"/>
              <a:ea typeface="Times New Roman"/>
              <a:cs typeface="Times New Roman"/>
              <a:sym typeface="Times New Roman"/>
            </a:endParaRPr>
          </a:p>
          <a:p>
            <a:pPr indent="0" lvl="0" marL="457200" marR="0" rtl="0" algn="l">
              <a:lnSpc>
                <a:spcPct val="80000"/>
              </a:lnSpc>
              <a:spcBef>
                <a:spcPts val="0"/>
              </a:spcBef>
              <a:spcAft>
                <a:spcPts val="0"/>
              </a:spcAft>
              <a:buNone/>
            </a:pPr>
            <a:r>
              <a:rPr b="1" lang="en-US" sz="2800">
                <a:solidFill>
                  <a:schemeClr val="dk1"/>
                </a:solidFill>
                <a:latin typeface="Times New Roman"/>
                <a:ea typeface="Times New Roman"/>
                <a:cs typeface="Times New Roman"/>
                <a:sym typeface="Times New Roman"/>
              </a:rPr>
              <a:t>    – </a:t>
            </a:r>
            <a:r>
              <a:rPr b="1" i="0" lang="en-US" sz="2800" u="none" cap="none" strike="noStrike">
                <a:solidFill>
                  <a:schemeClr val="dk1"/>
                </a:solidFill>
                <a:latin typeface="Times New Roman"/>
                <a:ea typeface="Times New Roman"/>
                <a:cs typeface="Times New Roman"/>
                <a:sym typeface="Times New Roman"/>
              </a:rPr>
              <a:t>Processing and analyzing sensing information  received by the sensor(s), </a:t>
            </a:r>
            <a:endParaRPr b="1" i="0" sz="2800" u="none" cap="none" strike="noStrike">
              <a:solidFill>
                <a:schemeClr val="dk1"/>
              </a:solidFill>
              <a:latin typeface="Times New Roman"/>
              <a:ea typeface="Times New Roman"/>
              <a:cs typeface="Times New Roman"/>
              <a:sym typeface="Times New Roman"/>
            </a:endParaRPr>
          </a:p>
          <a:p>
            <a:pPr indent="0" lvl="0" marL="457200" marR="0" rtl="0" algn="l">
              <a:lnSpc>
                <a:spcPct val="80000"/>
              </a:lnSpc>
              <a:spcBef>
                <a:spcPts val="0"/>
              </a:spcBef>
              <a:spcAft>
                <a:spcPts val="0"/>
              </a:spcAft>
              <a:buNone/>
            </a:pPr>
            <a:r>
              <a:rPr b="1" lang="en-US" sz="2800">
                <a:solidFill>
                  <a:schemeClr val="dk1"/>
                </a:solidFill>
                <a:latin typeface="Times New Roman"/>
                <a:ea typeface="Times New Roman"/>
                <a:cs typeface="Times New Roman"/>
                <a:sym typeface="Times New Roman"/>
              </a:rPr>
              <a:t>   – </a:t>
            </a:r>
            <a:r>
              <a:rPr b="1" i="0" lang="en-US" sz="2800" u="none" cap="none" strike="noStrike">
                <a:solidFill>
                  <a:schemeClr val="dk1"/>
                </a:solidFill>
                <a:latin typeface="Times New Roman"/>
                <a:ea typeface="Times New Roman"/>
                <a:cs typeface="Times New Roman"/>
                <a:sym typeface="Times New Roman"/>
              </a:rPr>
              <a:t>Coordinating control signals to any actuators</a:t>
            </a:r>
            <a:r>
              <a:rPr b="0" i="0" lang="en-US" sz="2800" u="none" cap="none" strike="noStrike">
                <a:solidFill>
                  <a:schemeClr val="dk1"/>
                </a:solidFill>
                <a:latin typeface="Times New Roman"/>
                <a:ea typeface="Times New Roman"/>
                <a:cs typeface="Times New Roman"/>
                <a:sym typeface="Times New Roman"/>
              </a:rPr>
              <a:t>, and</a:t>
            </a:r>
            <a:endParaRPr b="0" i="0" sz="2800" u="none" cap="none" strike="noStrike">
              <a:solidFill>
                <a:schemeClr val="dk1"/>
              </a:solidFill>
              <a:latin typeface="Times New Roman"/>
              <a:ea typeface="Times New Roman"/>
              <a:cs typeface="Times New Roman"/>
              <a:sym typeface="Times New Roman"/>
            </a:endParaRPr>
          </a:p>
          <a:p>
            <a:pPr indent="0" lvl="0" marL="457200" marR="0" rtl="0" algn="l">
              <a:lnSpc>
                <a:spcPct val="80000"/>
              </a:lnSpc>
              <a:spcBef>
                <a:spcPts val="0"/>
              </a:spcBef>
              <a:spcAft>
                <a:spcPts val="0"/>
              </a:spcAft>
              <a:buNone/>
            </a:pPr>
            <a:r>
              <a:rPr lang="en-US" sz="2800">
                <a:solidFill>
                  <a:schemeClr val="dk1"/>
                </a:solidFill>
                <a:latin typeface="Times New Roman"/>
                <a:ea typeface="Times New Roman"/>
                <a:cs typeface="Times New Roman"/>
                <a:sym typeface="Times New Roman"/>
              </a:rPr>
              <a:t>   – </a:t>
            </a:r>
            <a:r>
              <a:rPr b="1" i="0" lang="en-US" sz="2800" u="none" cap="none" strike="noStrike">
                <a:solidFill>
                  <a:schemeClr val="dk1"/>
                </a:solidFill>
                <a:latin typeface="Times New Roman"/>
                <a:ea typeface="Times New Roman"/>
                <a:cs typeface="Times New Roman"/>
                <a:sym typeface="Times New Roman"/>
              </a:rPr>
              <a:t>Controlling a variety of functions on the smart  object, </a:t>
            </a:r>
            <a:r>
              <a:rPr b="0" i="0" lang="en-US" sz="2800" u="none" cap="none" strike="noStrike">
                <a:solidFill>
                  <a:schemeClr val="dk1"/>
                </a:solidFill>
                <a:latin typeface="Times New Roman"/>
                <a:ea typeface="Times New Roman"/>
                <a:cs typeface="Times New Roman"/>
                <a:sym typeface="Times New Roman"/>
              </a:rPr>
              <a:t>including the communication and power systems</a:t>
            </a:r>
            <a:endParaRPr b="0" i="0" sz="2800" u="none" cap="none" strike="noStrike">
              <a:solidFill>
                <a:schemeClr val="dk1"/>
              </a:solidFill>
              <a:latin typeface="Times New Roman"/>
              <a:ea typeface="Times New Roman"/>
              <a:cs typeface="Times New Roman"/>
              <a:sym typeface="Times New Roman"/>
            </a:endParaRPr>
          </a:p>
          <a:p>
            <a:pPr indent="0" lvl="0" marL="457200" marR="97155" rtl="0" algn="l">
              <a:lnSpc>
                <a:spcPct val="75000"/>
              </a:lnSpc>
              <a:spcBef>
                <a:spcPts val="0"/>
              </a:spcBef>
              <a:spcAft>
                <a:spcPts val="0"/>
              </a:spcAft>
              <a:buClr>
                <a:srgbClr val="000000"/>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a:p>
            <a:pPr indent="-223519" lvl="0" marL="286385" marR="218440" rtl="0" algn="l">
              <a:lnSpc>
                <a:spcPct val="80000"/>
              </a:lnSpc>
              <a:spcBef>
                <a:spcPts val="0"/>
              </a:spcBef>
              <a:spcAft>
                <a:spcPts val="0"/>
              </a:spcAft>
              <a:buClr>
                <a:srgbClr val="D24717"/>
              </a:buClr>
              <a:buSzPts val="1400"/>
              <a:buFont typeface="Quattrocento Sans"/>
              <a:buChar char="⚫"/>
            </a:pPr>
            <a:r>
              <a:rPr b="0" i="0" lang="en-US" sz="2800" u="none" cap="none" strike="noStrike">
                <a:solidFill>
                  <a:schemeClr val="dk1"/>
                </a:solidFill>
                <a:latin typeface="Times New Roman"/>
                <a:ea typeface="Times New Roman"/>
                <a:cs typeface="Times New Roman"/>
                <a:sym typeface="Times New Roman"/>
              </a:rPr>
              <a:t>The most common is a </a:t>
            </a:r>
            <a:r>
              <a:rPr b="1" i="0" lang="en-US" sz="2800" u="none" cap="none" strike="noStrike">
                <a:solidFill>
                  <a:schemeClr val="dk1"/>
                </a:solidFill>
                <a:latin typeface="Times New Roman"/>
                <a:ea typeface="Times New Roman"/>
                <a:cs typeface="Times New Roman"/>
                <a:sym typeface="Times New Roman"/>
              </a:rPr>
              <a:t>microcontroller </a:t>
            </a:r>
            <a:r>
              <a:rPr b="0" i="0" lang="en-US" sz="2800" u="none" cap="none" strike="noStrike">
                <a:solidFill>
                  <a:schemeClr val="dk1"/>
                </a:solidFill>
                <a:latin typeface="Times New Roman"/>
                <a:ea typeface="Times New Roman"/>
                <a:cs typeface="Times New Roman"/>
                <a:sym typeface="Times New Roman"/>
              </a:rPr>
              <a:t>because of its  small form factor, flexibility, programming simplicity,  ubiquity, low power consumption, and low cost</a:t>
            </a:r>
            <a:endParaRPr b="0" i="0" sz="2800" u="none" cap="none" strike="noStrike">
              <a:solidFill>
                <a:schemeClr val="dk1"/>
              </a:solidFill>
              <a:latin typeface="Times New Roman"/>
              <a:ea typeface="Times New Roman"/>
              <a:cs typeface="Times New Roman"/>
              <a:sym typeface="Times New Roman"/>
            </a:endParaRPr>
          </a:p>
          <a:p>
            <a:pPr indent="0" lvl="0" marL="0" marR="218440" rtl="0" algn="l">
              <a:lnSpc>
                <a:spcPct val="80000"/>
              </a:lnSpc>
              <a:spcBef>
                <a:spcPts val="0"/>
              </a:spcBef>
              <a:spcAft>
                <a:spcPts val="0"/>
              </a:spcAft>
              <a:buNone/>
            </a:pPr>
            <a:r>
              <a:t/>
            </a:r>
            <a:endParaRPr sz="2800">
              <a:solidFill>
                <a:schemeClr val="dk1"/>
              </a:solidFill>
              <a:latin typeface="Times New Roman"/>
              <a:ea typeface="Times New Roman"/>
              <a:cs typeface="Times New Roman"/>
              <a:sym typeface="Times New Roman"/>
            </a:endParaRPr>
          </a:p>
          <a:p>
            <a:pPr indent="-488950" lvl="0" marL="914400" rtl="0" algn="l">
              <a:spcBef>
                <a:spcPts val="0"/>
              </a:spcBef>
              <a:spcAft>
                <a:spcPts val="0"/>
              </a:spcAft>
              <a:buClr>
                <a:srgbClr val="FF0000"/>
              </a:buClr>
              <a:buSzPts val="3200"/>
              <a:buFont typeface="Times New Roman"/>
              <a:buAutoNum type="arabicPeriod"/>
            </a:pPr>
            <a:r>
              <a:rPr b="1" lang="en-US" sz="3200">
                <a:solidFill>
                  <a:srgbClr val="FF0000"/>
                </a:solidFill>
                <a:latin typeface="Times New Roman"/>
                <a:ea typeface="Times New Roman"/>
                <a:cs typeface="Times New Roman"/>
                <a:sym typeface="Times New Roman"/>
              </a:rPr>
              <a:t>Sensor(s) and/or actuator(s):</a:t>
            </a:r>
            <a:endParaRPr b="1" sz="3200">
              <a:solidFill>
                <a:srgbClr val="FF0000"/>
              </a:solidFill>
              <a:latin typeface="Times New Roman"/>
              <a:ea typeface="Times New Roman"/>
              <a:cs typeface="Times New Roman"/>
              <a:sym typeface="Times New Roman"/>
            </a:endParaRPr>
          </a:p>
          <a:p>
            <a:pPr indent="0" lvl="0" marL="457200" marR="210183" rtl="0" algn="l">
              <a:spcBef>
                <a:spcPts val="600"/>
              </a:spcBef>
              <a:spcAft>
                <a:spcPts val="0"/>
              </a:spcAft>
              <a:buNone/>
            </a:pPr>
            <a:r>
              <a:rPr lang="en-US" sz="2800">
                <a:solidFill>
                  <a:schemeClr val="dk1"/>
                </a:solidFill>
                <a:latin typeface="Times New Roman"/>
                <a:ea typeface="Times New Roman"/>
                <a:cs typeface="Times New Roman"/>
                <a:sym typeface="Times New Roman"/>
              </a:rPr>
              <a:t>A smart object is capable of interacting with the physical  world through sensors and actuators</a:t>
            </a:r>
            <a:endParaRPr sz="2800">
              <a:solidFill>
                <a:schemeClr val="dk1"/>
              </a:solidFill>
              <a:latin typeface="Times New Roman"/>
              <a:ea typeface="Times New Roman"/>
              <a:cs typeface="Times New Roman"/>
              <a:sym typeface="Times New Roman"/>
            </a:endParaRPr>
          </a:p>
          <a:p>
            <a:pPr indent="0" lvl="0" marL="914400" marR="218440" rtl="0" algn="l">
              <a:lnSpc>
                <a:spcPct val="8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4" name="Shape 64"/>
        <p:cNvGrpSpPr/>
        <p:nvPr/>
      </p:nvGrpSpPr>
      <p:grpSpPr>
        <a:xfrm>
          <a:off x="0" y="0"/>
          <a:ext cx="0" cy="0"/>
          <a:chOff x="0" y="0"/>
          <a:chExt cx="0" cy="0"/>
        </a:xfrm>
      </p:grpSpPr>
      <p:sp>
        <p:nvSpPr>
          <p:cNvPr id="65" name="Google Shape;65;p4"/>
          <p:cNvSpPr txBox="1"/>
          <p:nvPr>
            <p:ph type="title"/>
          </p:nvPr>
        </p:nvSpPr>
        <p:spPr>
          <a:xfrm>
            <a:off x="164300" y="495425"/>
            <a:ext cx="9501300" cy="4431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SzPts val="1400"/>
              <a:buNone/>
            </a:pPr>
            <a:r>
              <a:rPr i="0" lang="en-US" sz="2800">
                <a:latin typeface="Libre Franklin Medium"/>
                <a:ea typeface="Libre Franklin Medium"/>
                <a:cs typeface="Libre Franklin Medium"/>
                <a:sym typeface="Libre Franklin Medium"/>
              </a:rPr>
              <a:t>SENSORS, ACTUATORS, AND SMART OBJECTS</a:t>
            </a:r>
            <a:endParaRPr sz="2800">
              <a:latin typeface="Libre Franklin Medium"/>
              <a:ea typeface="Libre Franklin Medium"/>
              <a:cs typeface="Libre Franklin Medium"/>
              <a:sym typeface="Libre Franklin Medium"/>
            </a:endParaRPr>
          </a:p>
        </p:txBody>
      </p:sp>
      <p:sp>
        <p:nvSpPr>
          <p:cNvPr id="66" name="Google Shape;66;p4"/>
          <p:cNvSpPr txBox="1"/>
          <p:nvPr/>
        </p:nvSpPr>
        <p:spPr>
          <a:xfrm>
            <a:off x="993444" y="1026707"/>
            <a:ext cx="7613700" cy="5778600"/>
          </a:xfrm>
          <a:prstGeom prst="rect">
            <a:avLst/>
          </a:prstGeom>
          <a:noFill/>
          <a:ln>
            <a:noFill/>
          </a:ln>
        </p:spPr>
        <p:txBody>
          <a:bodyPr anchorCtr="0" anchor="t" bIns="0" lIns="0" spcFirstLastPara="1" rIns="0" wrap="square" tIns="67925">
            <a:spAutoFit/>
          </a:bodyPr>
          <a:lstStyle/>
          <a:p>
            <a:pPr indent="-198120" lvl="0" marL="286385" marR="0" rtl="0" algn="just">
              <a:lnSpc>
                <a:spcPct val="100000"/>
              </a:lnSpc>
              <a:spcBef>
                <a:spcPts val="0"/>
              </a:spcBef>
              <a:spcAft>
                <a:spcPts val="0"/>
              </a:spcAft>
              <a:buClr>
                <a:srgbClr val="D24717"/>
              </a:buClr>
              <a:buSzPts val="1500"/>
              <a:buFont typeface="Quattrocento Sans"/>
              <a:buChar char="⚫"/>
            </a:pPr>
            <a:r>
              <a:rPr b="1" i="0" lang="en-US" sz="3200" u="none" cap="none" strike="noStrike">
                <a:solidFill>
                  <a:schemeClr val="dk1"/>
                </a:solidFill>
                <a:latin typeface="Times New Roman"/>
                <a:ea typeface="Times New Roman"/>
                <a:cs typeface="Times New Roman"/>
                <a:sym typeface="Times New Roman"/>
              </a:rPr>
              <a:t>A sensor</a:t>
            </a:r>
            <a:r>
              <a:rPr b="0" i="0" lang="en-US" sz="2600" u="none" cap="none" strike="noStrike">
                <a:solidFill>
                  <a:schemeClr val="dk1"/>
                </a:solidFill>
                <a:latin typeface="Times New Roman"/>
                <a:ea typeface="Times New Roman"/>
                <a:cs typeface="Times New Roman"/>
                <a:sym typeface="Times New Roman"/>
              </a:rPr>
              <a:t>: It senses</a:t>
            </a:r>
            <a:endParaRPr b="0" i="0" sz="2600" u="none" cap="none" strike="noStrike">
              <a:solidFill>
                <a:schemeClr val="dk1"/>
              </a:solidFill>
              <a:latin typeface="Times New Roman"/>
              <a:ea typeface="Times New Roman"/>
              <a:cs typeface="Times New Roman"/>
              <a:sym typeface="Times New Roman"/>
            </a:endParaRPr>
          </a:p>
          <a:p>
            <a:pPr indent="-229869" lvl="0" marL="286385" marR="53339" rtl="0" algn="l">
              <a:lnSpc>
                <a:spcPct val="90000"/>
              </a:lnSpc>
              <a:spcBef>
                <a:spcPts val="675"/>
              </a:spcBef>
              <a:spcAft>
                <a:spcPts val="0"/>
              </a:spcAft>
              <a:buClr>
                <a:srgbClr val="D24717"/>
              </a:buClr>
              <a:buSzPts val="1500"/>
              <a:buFont typeface="Quattrocento Sans"/>
              <a:buChar char="⚫"/>
            </a:pPr>
            <a:r>
              <a:rPr b="0" i="0" lang="en-US" sz="2600" u="none" cap="none" strike="noStrike">
                <a:solidFill>
                  <a:schemeClr val="dk1"/>
                </a:solidFill>
                <a:latin typeface="Times New Roman"/>
                <a:ea typeface="Times New Roman"/>
                <a:cs typeface="Times New Roman"/>
                <a:sym typeface="Times New Roman"/>
              </a:rPr>
              <a:t>More specifically, </a:t>
            </a:r>
            <a:r>
              <a:rPr b="1" i="1" lang="en-US" sz="2600" u="none" cap="none" strike="noStrike">
                <a:solidFill>
                  <a:srgbClr val="FF0000"/>
                </a:solidFill>
                <a:latin typeface="Times New Roman"/>
                <a:ea typeface="Times New Roman"/>
                <a:cs typeface="Times New Roman"/>
                <a:sym typeface="Times New Roman"/>
              </a:rPr>
              <a:t>a sensor measures some physical  quantity	and converts that measurement reading into a  digital representation.</a:t>
            </a:r>
            <a:endParaRPr b="0" i="0" sz="2600" u="none" cap="none" strike="noStrike">
              <a:solidFill>
                <a:schemeClr val="dk1"/>
              </a:solidFill>
              <a:latin typeface="Times New Roman"/>
              <a:ea typeface="Times New Roman"/>
              <a:cs typeface="Times New Roman"/>
              <a:sym typeface="Times New Roman"/>
            </a:endParaRPr>
          </a:p>
          <a:p>
            <a:pPr indent="-229869" lvl="0" marL="286385" marR="5080" rtl="0" algn="l">
              <a:lnSpc>
                <a:spcPct val="108076"/>
              </a:lnSpc>
              <a:spcBef>
                <a:spcPts val="640"/>
              </a:spcBef>
              <a:spcAft>
                <a:spcPts val="0"/>
              </a:spcAft>
              <a:buClr>
                <a:srgbClr val="D24717"/>
              </a:buClr>
              <a:buSzPts val="1500"/>
              <a:buFont typeface="Quattrocento Sans"/>
              <a:buChar char="⚫"/>
            </a:pPr>
            <a:r>
              <a:rPr b="1" i="1" lang="en-US" sz="2600" u="none" cap="none" strike="noStrike">
                <a:solidFill>
                  <a:srgbClr val="001F5F"/>
                </a:solidFill>
                <a:latin typeface="Times New Roman"/>
                <a:ea typeface="Times New Roman"/>
                <a:cs typeface="Times New Roman"/>
                <a:sym typeface="Times New Roman"/>
              </a:rPr>
              <a:t>That digital representation is typically passed to another  device for transformation into useful data that can be  consumed by intelligent devices or humans</a:t>
            </a:r>
            <a:endParaRPr b="0" i="0" sz="2600" u="none" cap="none" strike="noStrike">
              <a:solidFill>
                <a:schemeClr val="dk1"/>
              </a:solidFill>
              <a:latin typeface="Times New Roman"/>
              <a:ea typeface="Times New Roman"/>
              <a:cs typeface="Times New Roman"/>
              <a:sym typeface="Times New Roman"/>
            </a:endParaRPr>
          </a:p>
          <a:p>
            <a:pPr indent="-229869" lvl="0" marL="286385" marR="0" rtl="0" algn="just">
              <a:lnSpc>
                <a:spcPct val="100000"/>
              </a:lnSpc>
              <a:spcBef>
                <a:spcPts val="240"/>
              </a:spcBef>
              <a:spcAft>
                <a:spcPts val="0"/>
              </a:spcAft>
              <a:buClr>
                <a:srgbClr val="D24717"/>
              </a:buClr>
              <a:buSzPts val="1500"/>
              <a:buFont typeface="Quattrocento Sans"/>
              <a:buChar char="⚫"/>
            </a:pPr>
            <a:r>
              <a:rPr b="0" i="0" lang="en-US" sz="2600" u="none" cap="none" strike="noStrike">
                <a:solidFill>
                  <a:schemeClr val="dk1"/>
                </a:solidFill>
                <a:latin typeface="Times New Roman"/>
                <a:ea typeface="Times New Roman"/>
                <a:cs typeface="Times New Roman"/>
                <a:sym typeface="Times New Roman"/>
              </a:rPr>
              <a:t>Sensors are not limited to human-like sensory data.</a:t>
            </a:r>
            <a:endParaRPr b="0" i="0" sz="2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600"/>
              <a:buFont typeface="Arial"/>
              <a:buNone/>
            </a:pPr>
            <a:r>
              <a:rPr b="0" i="0" lang="en-US" sz="2600" u="none" cap="none" strike="noStrike">
                <a:solidFill>
                  <a:schemeClr val="dk1"/>
                </a:solidFill>
                <a:latin typeface="Times New Roman"/>
                <a:ea typeface="Times New Roman"/>
                <a:cs typeface="Times New Roman"/>
                <a:sym typeface="Times New Roman"/>
              </a:rPr>
              <a:t>      ---</a:t>
            </a:r>
            <a:r>
              <a:rPr b="0" i="0" lang="en-US" sz="1800" u="none" cap="none" strike="noStrike">
                <a:solidFill>
                  <a:schemeClr val="dk1"/>
                </a:solidFill>
                <a:latin typeface="Times New Roman"/>
                <a:ea typeface="Times New Roman"/>
                <a:cs typeface="Times New Roman"/>
                <a:sym typeface="Times New Roman"/>
              </a:rPr>
              <a:t>They can measure anything worth measuring</a:t>
            </a:r>
            <a:endParaRPr b="0" i="0" sz="2600" u="none" cap="none" strike="noStrike">
              <a:solidFill>
                <a:schemeClr val="dk1"/>
              </a:solidFill>
              <a:latin typeface="Times New Roman"/>
              <a:ea typeface="Times New Roman"/>
              <a:cs typeface="Times New Roman"/>
              <a:sym typeface="Times New Roman"/>
            </a:endParaRPr>
          </a:p>
          <a:p>
            <a:pPr indent="-229869" lvl="0" marL="286385" marR="55880" rtl="0" algn="just">
              <a:lnSpc>
                <a:spcPct val="90000"/>
              </a:lnSpc>
              <a:spcBef>
                <a:spcPts val="600"/>
              </a:spcBef>
              <a:spcAft>
                <a:spcPts val="0"/>
              </a:spcAft>
              <a:buClr>
                <a:srgbClr val="D24717"/>
              </a:buClr>
              <a:buSzPts val="1500"/>
              <a:buFont typeface="Quattrocento Sans"/>
              <a:buChar char="⚫"/>
            </a:pPr>
            <a:r>
              <a:rPr b="0" i="0" lang="en-US" sz="2600" u="none" cap="none" strike="noStrike">
                <a:solidFill>
                  <a:schemeClr val="dk1"/>
                </a:solidFill>
                <a:latin typeface="Times New Roman"/>
                <a:ea typeface="Times New Roman"/>
                <a:cs typeface="Times New Roman"/>
                <a:sym typeface="Times New Roman"/>
              </a:rPr>
              <a:t>They are able to provide an extremely wide spectrum of rich  and diverse measurement data with far greater precision than  human senses; </a:t>
            </a:r>
            <a:r>
              <a:rPr b="0" i="0" lang="en-US" sz="1800" u="none" cap="none" strike="noStrike">
                <a:solidFill>
                  <a:schemeClr val="dk1"/>
                </a:solidFill>
                <a:latin typeface="Times New Roman"/>
                <a:ea typeface="Times New Roman"/>
                <a:cs typeface="Times New Roman"/>
                <a:sym typeface="Times New Roman"/>
              </a:rPr>
              <a:t>sensors provide superhuman sensory capabilities</a:t>
            </a:r>
            <a:endParaRPr b="0" i="0" sz="26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1"/>
          <p:cNvSpPr txBox="1"/>
          <p:nvPr/>
        </p:nvSpPr>
        <p:spPr>
          <a:xfrm>
            <a:off x="154275" y="825225"/>
            <a:ext cx="8802900" cy="2829000"/>
          </a:xfrm>
          <a:prstGeom prst="rect">
            <a:avLst/>
          </a:prstGeom>
          <a:noFill/>
          <a:ln>
            <a:noFill/>
          </a:ln>
        </p:spPr>
        <p:txBody>
          <a:bodyPr anchorCtr="0" anchor="t" bIns="0" lIns="0" spcFirstLastPara="1" rIns="0" wrap="square" tIns="88250">
            <a:spAutoFit/>
          </a:bodyPr>
          <a:lstStyle/>
          <a:p>
            <a:pPr indent="0" lvl="0" marL="457200" marR="0" rtl="0" algn="l">
              <a:lnSpc>
                <a:spcPct val="100000"/>
              </a:lnSpc>
              <a:spcBef>
                <a:spcPts val="605"/>
              </a:spcBef>
              <a:spcAft>
                <a:spcPts val="0"/>
              </a:spcAft>
              <a:buClr>
                <a:srgbClr val="000000"/>
              </a:buClr>
              <a:buSzPts val="2800"/>
              <a:buFont typeface="Arial"/>
              <a:buNone/>
            </a:pPr>
            <a:r>
              <a:rPr b="1" lang="en-US" sz="2800">
                <a:solidFill>
                  <a:srgbClr val="FF0000"/>
                </a:solidFill>
                <a:latin typeface="Times New Roman"/>
                <a:ea typeface="Times New Roman"/>
                <a:cs typeface="Times New Roman"/>
                <a:sym typeface="Times New Roman"/>
              </a:rPr>
              <a:t>3. </a:t>
            </a:r>
            <a:r>
              <a:rPr b="1" i="0" lang="en-US" sz="2800" u="none" cap="none" strike="noStrike">
                <a:solidFill>
                  <a:srgbClr val="FF0000"/>
                </a:solidFill>
                <a:latin typeface="Times New Roman"/>
                <a:ea typeface="Times New Roman"/>
                <a:cs typeface="Times New Roman"/>
                <a:sym typeface="Times New Roman"/>
              </a:rPr>
              <a:t>Communication device:</a:t>
            </a:r>
            <a:endParaRPr b="1" i="0" sz="2800" u="none" cap="none" strike="noStrike">
              <a:solidFill>
                <a:srgbClr val="FF0000"/>
              </a:solidFill>
              <a:latin typeface="Times New Roman"/>
              <a:ea typeface="Times New Roman"/>
              <a:cs typeface="Times New Roman"/>
              <a:sym typeface="Times New Roman"/>
            </a:endParaRPr>
          </a:p>
          <a:p>
            <a:pPr indent="-223519" lvl="0" marL="286385" marR="5080" rtl="0" algn="l">
              <a:lnSpc>
                <a:spcPct val="100000"/>
              </a:lnSpc>
              <a:spcBef>
                <a:spcPts val="600"/>
              </a:spcBef>
              <a:spcAft>
                <a:spcPts val="0"/>
              </a:spcAft>
              <a:buClr>
                <a:srgbClr val="D24717"/>
              </a:buClr>
              <a:buSzPts val="1400"/>
              <a:buFont typeface="Quattrocento Sans"/>
              <a:buChar char="⚫"/>
            </a:pPr>
            <a:r>
              <a:rPr b="0" i="0" lang="en-US" sz="2800" u="none" cap="none" strike="noStrike">
                <a:solidFill>
                  <a:schemeClr val="dk1"/>
                </a:solidFill>
                <a:latin typeface="Times New Roman"/>
                <a:ea typeface="Times New Roman"/>
                <a:cs typeface="Times New Roman"/>
                <a:sym typeface="Times New Roman"/>
              </a:rPr>
              <a:t>The communication unit is responsible for </a:t>
            </a:r>
            <a:r>
              <a:rPr b="1" i="0" lang="en-US" sz="2800" u="none" cap="none" strike="noStrike">
                <a:solidFill>
                  <a:schemeClr val="dk1"/>
                </a:solidFill>
                <a:latin typeface="Times New Roman"/>
                <a:ea typeface="Times New Roman"/>
                <a:cs typeface="Times New Roman"/>
                <a:sym typeface="Times New Roman"/>
              </a:rPr>
              <a:t>connecting a  smart object with other smart objects and the  outside world (via the network).</a:t>
            </a:r>
            <a:endParaRPr b="0" i="0" sz="2800" u="none" cap="none" strike="noStrike">
              <a:solidFill>
                <a:schemeClr val="dk1"/>
              </a:solidFill>
              <a:latin typeface="Times New Roman"/>
              <a:ea typeface="Times New Roman"/>
              <a:cs typeface="Times New Roman"/>
              <a:sym typeface="Times New Roman"/>
            </a:endParaRPr>
          </a:p>
          <a:p>
            <a:pPr indent="-223519" lvl="0" marL="286385" marR="0" rtl="0" algn="l">
              <a:lnSpc>
                <a:spcPct val="100000"/>
              </a:lnSpc>
              <a:spcBef>
                <a:spcPts val="600"/>
              </a:spcBef>
              <a:spcAft>
                <a:spcPts val="0"/>
              </a:spcAft>
              <a:buClr>
                <a:srgbClr val="D24717"/>
              </a:buClr>
              <a:buSzPts val="1400"/>
              <a:buFont typeface="Quattrocento Sans"/>
              <a:buChar char="⚫"/>
            </a:pPr>
            <a:r>
              <a:rPr b="0" i="0" lang="en-US" sz="2800" u="none" cap="none" strike="noStrike">
                <a:solidFill>
                  <a:schemeClr val="dk1"/>
                </a:solidFill>
                <a:latin typeface="Times New Roman"/>
                <a:ea typeface="Times New Roman"/>
                <a:cs typeface="Times New Roman"/>
                <a:sym typeface="Times New Roman"/>
              </a:rPr>
              <a:t>Communication devices for smart objects can be either</a:t>
            </a:r>
            <a:endParaRPr b="0" i="0" sz="2800" u="none" cap="none" strike="noStrike">
              <a:solidFill>
                <a:schemeClr val="dk1"/>
              </a:solidFill>
              <a:latin typeface="Times New Roman"/>
              <a:ea typeface="Times New Roman"/>
              <a:cs typeface="Times New Roman"/>
              <a:sym typeface="Times New Roman"/>
            </a:endParaRPr>
          </a:p>
          <a:p>
            <a:pPr indent="0" lvl="0" marL="286385" marR="0" rtl="0" algn="l">
              <a:lnSpc>
                <a:spcPct val="100000"/>
              </a:lnSpc>
              <a:spcBef>
                <a:spcPts val="0"/>
              </a:spcBef>
              <a:spcAft>
                <a:spcPts val="0"/>
              </a:spcAft>
              <a:buClr>
                <a:srgbClr val="000000"/>
              </a:buClr>
              <a:buSzPts val="2800"/>
              <a:buFont typeface="Arial"/>
              <a:buNone/>
            </a:pPr>
            <a:r>
              <a:rPr b="1" i="1" lang="en-US" sz="2800" u="none" cap="none" strike="noStrike">
                <a:solidFill>
                  <a:schemeClr val="dk1"/>
                </a:solidFill>
                <a:latin typeface="Times New Roman"/>
                <a:ea typeface="Times New Roman"/>
                <a:cs typeface="Times New Roman"/>
                <a:sym typeface="Times New Roman"/>
              </a:rPr>
              <a:t>wired or wireless</a:t>
            </a:r>
            <a:endParaRPr b="0" i="0" sz="2800" u="none" cap="none" strike="noStrike">
              <a:solidFill>
                <a:schemeClr val="dk1"/>
              </a:solidFill>
              <a:latin typeface="Times New Roman"/>
              <a:ea typeface="Times New Roman"/>
              <a:cs typeface="Times New Roman"/>
              <a:sym typeface="Times New Roman"/>
            </a:endParaRPr>
          </a:p>
        </p:txBody>
      </p:sp>
      <p:sp>
        <p:nvSpPr>
          <p:cNvPr id="266" name="Google Shape;266;p31"/>
          <p:cNvSpPr txBox="1"/>
          <p:nvPr/>
        </p:nvSpPr>
        <p:spPr>
          <a:xfrm>
            <a:off x="230550" y="4330425"/>
            <a:ext cx="8749200" cy="1967700"/>
          </a:xfrm>
          <a:prstGeom prst="rect">
            <a:avLst/>
          </a:prstGeom>
          <a:noFill/>
          <a:ln>
            <a:noFill/>
          </a:ln>
        </p:spPr>
        <p:txBody>
          <a:bodyPr anchorCtr="0" anchor="t" bIns="0" lIns="0" spcFirstLastPara="1" rIns="0" wrap="square" tIns="88250">
            <a:spAutoFit/>
          </a:bodyPr>
          <a:lstStyle/>
          <a:p>
            <a:pPr indent="0" lvl="0" marL="457200" marR="0" rtl="0" algn="l">
              <a:lnSpc>
                <a:spcPct val="100000"/>
              </a:lnSpc>
              <a:spcBef>
                <a:spcPts val="0"/>
              </a:spcBef>
              <a:spcAft>
                <a:spcPts val="0"/>
              </a:spcAft>
              <a:buClr>
                <a:srgbClr val="000000"/>
              </a:buClr>
              <a:buSzPts val="2800"/>
              <a:buFont typeface="Arial"/>
              <a:buNone/>
            </a:pPr>
            <a:r>
              <a:rPr b="1" lang="en-US" sz="2800">
                <a:solidFill>
                  <a:srgbClr val="FF0000"/>
                </a:solidFill>
                <a:latin typeface="Times New Roman"/>
                <a:ea typeface="Times New Roman"/>
                <a:cs typeface="Times New Roman"/>
                <a:sym typeface="Times New Roman"/>
              </a:rPr>
              <a:t>4. </a:t>
            </a:r>
            <a:r>
              <a:rPr b="1" i="0" lang="en-US" sz="2800" u="none" cap="none" strike="noStrike">
                <a:solidFill>
                  <a:srgbClr val="FF0000"/>
                </a:solidFill>
                <a:latin typeface="Times New Roman"/>
                <a:ea typeface="Times New Roman"/>
                <a:cs typeface="Times New Roman"/>
                <a:sym typeface="Times New Roman"/>
              </a:rPr>
              <a:t>Power source:</a:t>
            </a:r>
            <a:endParaRPr b="0" i="0" sz="2800" u="none" cap="none" strike="noStrike">
              <a:solidFill>
                <a:srgbClr val="FF0000"/>
              </a:solidFill>
              <a:latin typeface="Times New Roman"/>
              <a:ea typeface="Times New Roman"/>
              <a:cs typeface="Times New Roman"/>
              <a:sym typeface="Times New Roman"/>
            </a:endParaRPr>
          </a:p>
          <a:p>
            <a:pPr indent="-223519" lvl="0" marL="286385" marR="0" rtl="0" algn="l">
              <a:lnSpc>
                <a:spcPct val="100000"/>
              </a:lnSpc>
              <a:spcBef>
                <a:spcPts val="600"/>
              </a:spcBef>
              <a:spcAft>
                <a:spcPts val="0"/>
              </a:spcAft>
              <a:buClr>
                <a:srgbClr val="D24717"/>
              </a:buClr>
              <a:buSzPts val="1400"/>
              <a:buFont typeface="Quattrocento Sans"/>
              <a:buChar char="⚫"/>
            </a:pPr>
            <a:r>
              <a:rPr b="0" i="0" lang="en-US" sz="2800" u="none" cap="none" strike="noStrike">
                <a:solidFill>
                  <a:schemeClr val="dk1"/>
                </a:solidFill>
                <a:latin typeface="Times New Roman"/>
                <a:ea typeface="Times New Roman"/>
                <a:cs typeface="Times New Roman"/>
                <a:sym typeface="Times New Roman"/>
              </a:rPr>
              <a:t>Smart objects have </a:t>
            </a:r>
            <a:r>
              <a:rPr b="1" i="1" lang="en-US" sz="2800" u="none" cap="none" strike="noStrike">
                <a:solidFill>
                  <a:schemeClr val="dk1"/>
                </a:solidFill>
                <a:latin typeface="Times New Roman"/>
                <a:ea typeface="Times New Roman"/>
                <a:cs typeface="Times New Roman"/>
                <a:sym typeface="Times New Roman"/>
              </a:rPr>
              <a:t>components that need to be powered</a:t>
            </a:r>
            <a:r>
              <a:rPr b="0" i="0" lang="en-US" sz="2800" u="none" cap="none" strike="noStrike">
                <a:solidFill>
                  <a:schemeClr val="dk1"/>
                </a:solidFill>
                <a:latin typeface="Times New Roman"/>
                <a:ea typeface="Times New Roman"/>
                <a:cs typeface="Times New Roman"/>
                <a:sym typeface="Times New Roman"/>
              </a:rPr>
              <a:t>.</a:t>
            </a:r>
            <a:endParaRPr b="0" i="0" sz="2800" u="none" cap="none" strike="noStrike">
              <a:solidFill>
                <a:schemeClr val="dk1"/>
              </a:solidFill>
              <a:latin typeface="Times New Roman"/>
              <a:ea typeface="Times New Roman"/>
              <a:cs typeface="Times New Roman"/>
              <a:sym typeface="Times New Roman"/>
            </a:endParaRPr>
          </a:p>
          <a:p>
            <a:pPr indent="-223519" lvl="0" marL="286385" marR="5080" rtl="0" algn="l">
              <a:lnSpc>
                <a:spcPct val="100000"/>
              </a:lnSpc>
              <a:spcBef>
                <a:spcPts val="605"/>
              </a:spcBef>
              <a:spcAft>
                <a:spcPts val="0"/>
              </a:spcAft>
              <a:buClr>
                <a:srgbClr val="D24717"/>
              </a:buClr>
              <a:buSzPts val="1400"/>
              <a:buFont typeface="Quattrocento Sans"/>
              <a:buChar char="⚫"/>
            </a:pPr>
            <a:r>
              <a:rPr b="0" i="0" lang="en-US" sz="2800" u="none" cap="none" strike="noStrike">
                <a:solidFill>
                  <a:schemeClr val="dk1"/>
                </a:solidFill>
                <a:latin typeface="Times New Roman"/>
                <a:ea typeface="Times New Roman"/>
                <a:cs typeface="Times New Roman"/>
                <a:sym typeface="Times New Roman"/>
              </a:rPr>
              <a:t>The most significant power consumption usually comes from  the </a:t>
            </a:r>
            <a:r>
              <a:rPr b="1" i="1" lang="en-US" sz="2800" u="none" cap="none" strike="noStrike">
                <a:solidFill>
                  <a:schemeClr val="dk1"/>
                </a:solidFill>
                <a:latin typeface="Times New Roman"/>
                <a:ea typeface="Times New Roman"/>
                <a:cs typeface="Times New Roman"/>
                <a:sym typeface="Times New Roman"/>
              </a:rPr>
              <a:t>communication unit of a smart object</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3"/>
          <p:cNvSpPr txBox="1"/>
          <p:nvPr>
            <p:ph type="title"/>
          </p:nvPr>
        </p:nvSpPr>
        <p:spPr>
          <a:xfrm>
            <a:off x="993452" y="688975"/>
            <a:ext cx="6677100" cy="6279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SzPts val="1400"/>
              <a:buNone/>
            </a:pPr>
            <a:r>
              <a:rPr i="0" lang="en-US" sz="4000">
                <a:latin typeface="Libre Franklin Medium"/>
                <a:ea typeface="Libre Franklin Medium"/>
                <a:cs typeface="Libre Franklin Medium"/>
                <a:sym typeface="Libre Franklin Medium"/>
              </a:rPr>
              <a:t>Trends in Smart Objects</a:t>
            </a:r>
            <a:endParaRPr sz="4000">
              <a:latin typeface="Libre Franklin Medium"/>
              <a:ea typeface="Libre Franklin Medium"/>
              <a:cs typeface="Libre Franklin Medium"/>
              <a:sym typeface="Libre Franklin Medium"/>
            </a:endParaRPr>
          </a:p>
        </p:txBody>
      </p:sp>
      <p:sp>
        <p:nvSpPr>
          <p:cNvPr id="272" name="Google Shape;272;p33"/>
          <p:cNvSpPr txBox="1"/>
          <p:nvPr/>
        </p:nvSpPr>
        <p:spPr>
          <a:xfrm>
            <a:off x="171025" y="1663425"/>
            <a:ext cx="8819700" cy="2552700"/>
          </a:xfrm>
          <a:prstGeom prst="rect">
            <a:avLst/>
          </a:prstGeom>
          <a:noFill/>
          <a:ln>
            <a:noFill/>
          </a:ln>
        </p:spPr>
        <p:txBody>
          <a:bodyPr anchorCtr="0" anchor="t" bIns="0" lIns="0" spcFirstLastPara="1" rIns="0" wrap="square" tIns="88250">
            <a:spAutoFit/>
          </a:bodyPr>
          <a:lstStyle/>
          <a:p>
            <a:pPr indent="-223519" lvl="0" marL="286385" marR="0" rtl="0" algn="l">
              <a:lnSpc>
                <a:spcPct val="100000"/>
              </a:lnSpc>
              <a:spcBef>
                <a:spcPts val="0"/>
              </a:spcBef>
              <a:spcAft>
                <a:spcPts val="0"/>
              </a:spcAft>
              <a:buClr>
                <a:srgbClr val="D24717"/>
              </a:buClr>
              <a:buSzPts val="1400"/>
              <a:buFont typeface="Quattrocento Sans"/>
              <a:buChar char="⚫"/>
            </a:pPr>
            <a:r>
              <a:rPr b="1" i="0" lang="en-US" sz="2800" u="none" cap="none" strike="noStrike">
                <a:solidFill>
                  <a:schemeClr val="dk1"/>
                </a:solidFill>
                <a:latin typeface="Times New Roman"/>
                <a:ea typeface="Times New Roman"/>
                <a:cs typeface="Times New Roman"/>
                <a:sym typeface="Times New Roman"/>
              </a:rPr>
              <a:t>Size is decreasing</a:t>
            </a:r>
            <a:endParaRPr b="0" i="0" sz="2800" u="none" cap="none" strike="noStrike">
              <a:solidFill>
                <a:schemeClr val="dk1"/>
              </a:solidFill>
              <a:latin typeface="Times New Roman"/>
              <a:ea typeface="Times New Roman"/>
              <a:cs typeface="Times New Roman"/>
              <a:sym typeface="Times New Roman"/>
            </a:endParaRPr>
          </a:p>
          <a:p>
            <a:pPr indent="-223519" lvl="0" marL="286385" marR="0" rtl="0" algn="l">
              <a:lnSpc>
                <a:spcPct val="100000"/>
              </a:lnSpc>
              <a:spcBef>
                <a:spcPts val="600"/>
              </a:spcBef>
              <a:spcAft>
                <a:spcPts val="0"/>
              </a:spcAft>
              <a:buClr>
                <a:srgbClr val="D24717"/>
              </a:buClr>
              <a:buSzPts val="1400"/>
              <a:buFont typeface="Quattrocento Sans"/>
              <a:buChar char="⚫"/>
            </a:pPr>
            <a:r>
              <a:rPr b="1" i="0" lang="en-US" sz="2800" u="none" cap="none" strike="noStrike">
                <a:solidFill>
                  <a:schemeClr val="dk1"/>
                </a:solidFill>
                <a:latin typeface="Times New Roman"/>
                <a:ea typeface="Times New Roman"/>
                <a:cs typeface="Times New Roman"/>
                <a:sym typeface="Times New Roman"/>
              </a:rPr>
              <a:t>Power consumption is decreasing</a:t>
            </a:r>
            <a:endParaRPr b="0" i="0" sz="2800" u="none" cap="none" strike="noStrike">
              <a:solidFill>
                <a:schemeClr val="dk1"/>
              </a:solidFill>
              <a:latin typeface="Times New Roman"/>
              <a:ea typeface="Times New Roman"/>
              <a:cs typeface="Times New Roman"/>
              <a:sym typeface="Times New Roman"/>
            </a:endParaRPr>
          </a:p>
          <a:p>
            <a:pPr indent="-223519" lvl="0" marL="286385" marR="0" rtl="0" algn="l">
              <a:lnSpc>
                <a:spcPct val="100000"/>
              </a:lnSpc>
              <a:spcBef>
                <a:spcPts val="605"/>
              </a:spcBef>
              <a:spcAft>
                <a:spcPts val="0"/>
              </a:spcAft>
              <a:buClr>
                <a:srgbClr val="D24717"/>
              </a:buClr>
              <a:buSzPts val="1400"/>
              <a:buFont typeface="Quattrocento Sans"/>
              <a:buChar char="⚫"/>
            </a:pPr>
            <a:r>
              <a:rPr b="1" i="0" lang="en-US" sz="2800" u="none" cap="none" strike="noStrike">
                <a:solidFill>
                  <a:schemeClr val="dk1"/>
                </a:solidFill>
                <a:latin typeface="Times New Roman"/>
                <a:ea typeface="Times New Roman"/>
                <a:cs typeface="Times New Roman"/>
                <a:sym typeface="Times New Roman"/>
              </a:rPr>
              <a:t>Processing power is increasing</a:t>
            </a:r>
            <a:endParaRPr b="0" i="0" sz="2800" u="none" cap="none" strike="noStrike">
              <a:solidFill>
                <a:schemeClr val="dk1"/>
              </a:solidFill>
              <a:latin typeface="Times New Roman"/>
              <a:ea typeface="Times New Roman"/>
              <a:cs typeface="Times New Roman"/>
              <a:sym typeface="Times New Roman"/>
            </a:endParaRPr>
          </a:p>
          <a:p>
            <a:pPr indent="-223519" lvl="0" marL="286385" marR="0" rtl="0" algn="l">
              <a:lnSpc>
                <a:spcPct val="100000"/>
              </a:lnSpc>
              <a:spcBef>
                <a:spcPts val="600"/>
              </a:spcBef>
              <a:spcAft>
                <a:spcPts val="0"/>
              </a:spcAft>
              <a:buClr>
                <a:srgbClr val="D24717"/>
              </a:buClr>
              <a:buSzPts val="1400"/>
              <a:buFont typeface="Quattrocento Sans"/>
              <a:buChar char="⚫"/>
            </a:pPr>
            <a:r>
              <a:rPr b="1" i="0" lang="en-US" sz="2800" u="none" cap="none" strike="noStrike">
                <a:solidFill>
                  <a:schemeClr val="dk1"/>
                </a:solidFill>
                <a:latin typeface="Times New Roman"/>
                <a:ea typeface="Times New Roman"/>
                <a:cs typeface="Times New Roman"/>
                <a:sym typeface="Times New Roman"/>
              </a:rPr>
              <a:t>Communication capabilities are improving</a:t>
            </a:r>
            <a:endParaRPr b="0" i="0" sz="2800" u="none" cap="none" strike="noStrike">
              <a:solidFill>
                <a:schemeClr val="dk1"/>
              </a:solidFill>
              <a:latin typeface="Times New Roman"/>
              <a:ea typeface="Times New Roman"/>
              <a:cs typeface="Times New Roman"/>
              <a:sym typeface="Times New Roman"/>
            </a:endParaRPr>
          </a:p>
          <a:p>
            <a:pPr indent="-223519" lvl="0" marL="286385" marR="0" rtl="0" algn="l">
              <a:lnSpc>
                <a:spcPct val="100000"/>
              </a:lnSpc>
              <a:spcBef>
                <a:spcPts val="600"/>
              </a:spcBef>
              <a:spcAft>
                <a:spcPts val="0"/>
              </a:spcAft>
              <a:buClr>
                <a:srgbClr val="D24717"/>
              </a:buClr>
              <a:buSzPts val="1400"/>
              <a:buFont typeface="Quattrocento Sans"/>
              <a:buChar char="⚫"/>
            </a:pPr>
            <a:r>
              <a:rPr b="1" i="0" lang="en-US" sz="2800" u="none" cap="none" strike="noStrike">
                <a:solidFill>
                  <a:schemeClr val="dk1"/>
                </a:solidFill>
                <a:latin typeface="Times New Roman"/>
                <a:ea typeface="Times New Roman"/>
                <a:cs typeface="Times New Roman"/>
                <a:sym typeface="Times New Roman"/>
              </a:rPr>
              <a:t>Communication is being increasingly standardized</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6" name="Shape 276"/>
        <p:cNvGrpSpPr/>
        <p:nvPr/>
      </p:nvGrpSpPr>
      <p:grpSpPr>
        <a:xfrm>
          <a:off x="0" y="0"/>
          <a:ext cx="0" cy="0"/>
          <a:chOff x="0" y="0"/>
          <a:chExt cx="0" cy="0"/>
        </a:xfrm>
      </p:grpSpPr>
      <p:sp>
        <p:nvSpPr>
          <p:cNvPr id="277" name="Google Shape;277;p48"/>
          <p:cNvSpPr txBox="1"/>
          <p:nvPr/>
        </p:nvSpPr>
        <p:spPr>
          <a:xfrm>
            <a:off x="993444" y="1438402"/>
            <a:ext cx="7484745" cy="2372995"/>
          </a:xfrm>
          <a:prstGeom prst="rect">
            <a:avLst/>
          </a:prstGeom>
          <a:noFill/>
          <a:ln>
            <a:noFill/>
          </a:ln>
        </p:spPr>
        <p:txBody>
          <a:bodyPr anchorCtr="0" anchor="t" bIns="0" lIns="0" spcFirstLastPara="1" rIns="0" wrap="square" tIns="12700">
            <a:spAutoFit/>
          </a:bodyPr>
          <a:lstStyle/>
          <a:p>
            <a:pPr indent="-274319" lvl="0" marL="286385" marR="936625" rtl="0" algn="l">
              <a:lnSpc>
                <a:spcPct val="100000"/>
              </a:lnSpc>
              <a:spcBef>
                <a:spcPts val="0"/>
              </a:spcBef>
              <a:spcAft>
                <a:spcPts val="0"/>
              </a:spcAft>
              <a:buClr>
                <a:srgbClr val="D24717"/>
              </a:buClr>
              <a:buSzPts val="2050"/>
              <a:buFont typeface="Quattrocento Sans"/>
              <a:buChar char="⚫"/>
            </a:pPr>
            <a:r>
              <a:rPr b="1" i="0" lang="en-US" sz="2400" u="none" cap="none" strike="noStrike">
                <a:solidFill>
                  <a:schemeClr val="dk1"/>
                </a:solidFill>
                <a:latin typeface="Times New Roman"/>
                <a:ea typeface="Times New Roman"/>
                <a:cs typeface="Times New Roman"/>
                <a:sym typeface="Times New Roman"/>
              </a:rPr>
              <a:t>standardization of communication protocols is a  complicated task.</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D24717"/>
              </a:buClr>
              <a:buSzPts val="3550"/>
              <a:buFont typeface="Quattrocento Sans"/>
              <a:buNone/>
            </a:pPr>
            <a:r>
              <a:t/>
            </a:r>
            <a:endParaRPr b="0" i="0" sz="3550" u="none" cap="none" strike="noStrike">
              <a:solidFill>
                <a:schemeClr val="dk1"/>
              </a:solidFill>
              <a:latin typeface="Times New Roman"/>
              <a:ea typeface="Times New Roman"/>
              <a:cs typeface="Times New Roman"/>
              <a:sym typeface="Times New Roman"/>
            </a:endParaRPr>
          </a:p>
          <a:p>
            <a:pPr indent="-274319" lvl="0" marL="286385" marR="5080" rtl="0" algn="l">
              <a:lnSpc>
                <a:spcPct val="100000"/>
              </a:lnSpc>
              <a:spcBef>
                <a:spcPts val="0"/>
              </a:spcBef>
              <a:spcAft>
                <a:spcPts val="0"/>
              </a:spcAft>
              <a:buClr>
                <a:srgbClr val="D24717"/>
              </a:buClr>
              <a:buSzPts val="2050"/>
              <a:buFont typeface="Quattrocento Sans"/>
              <a:buChar char="⚫"/>
            </a:pPr>
            <a:r>
              <a:rPr b="1" i="0" lang="en-US" sz="2400" u="none" cap="none" strike="noStrike">
                <a:solidFill>
                  <a:schemeClr val="dk1"/>
                </a:solidFill>
                <a:latin typeface="Times New Roman"/>
                <a:ea typeface="Times New Roman"/>
                <a:cs typeface="Times New Roman"/>
                <a:sym typeface="Times New Roman"/>
              </a:rPr>
              <a:t>While there isn’t a </a:t>
            </a:r>
            <a:r>
              <a:rPr b="1" i="0" lang="en-US" sz="2400" u="none" cap="none" strike="noStrike">
                <a:solidFill>
                  <a:srgbClr val="00AFEF"/>
                </a:solidFill>
                <a:latin typeface="Times New Roman"/>
                <a:ea typeface="Times New Roman"/>
                <a:cs typeface="Times New Roman"/>
                <a:sym typeface="Times New Roman"/>
              </a:rPr>
              <a:t>single protocol solution, </a:t>
            </a:r>
            <a:r>
              <a:rPr b="1" i="0" lang="en-US" sz="2400" u="none" cap="none" strike="noStrike">
                <a:solidFill>
                  <a:schemeClr val="dk1"/>
                </a:solidFill>
                <a:latin typeface="Times New Roman"/>
                <a:ea typeface="Times New Roman"/>
                <a:cs typeface="Times New Roman"/>
                <a:sym typeface="Times New Roman"/>
              </a:rPr>
              <a:t>there is  beginning to be some clear market convergence around  several key communication protocols.</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9"/>
          <p:cNvSpPr txBox="1"/>
          <p:nvPr>
            <p:ph type="title"/>
          </p:nvPr>
        </p:nvSpPr>
        <p:spPr>
          <a:xfrm>
            <a:off x="993451" y="688975"/>
            <a:ext cx="6635400" cy="6279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SzPts val="1400"/>
              <a:buNone/>
            </a:pPr>
            <a:r>
              <a:rPr i="0" lang="en-US" sz="4000">
                <a:solidFill>
                  <a:srgbClr val="FF0000"/>
                </a:solidFill>
                <a:latin typeface="Libre Franklin Medium"/>
                <a:ea typeface="Libre Franklin Medium"/>
                <a:cs typeface="Libre Franklin Medium"/>
                <a:sym typeface="Libre Franklin Medium"/>
              </a:rPr>
              <a:t>Connecting Smart Objects</a:t>
            </a:r>
            <a:endParaRPr sz="4000">
              <a:latin typeface="Libre Franklin Medium"/>
              <a:ea typeface="Libre Franklin Medium"/>
              <a:cs typeface="Libre Franklin Medium"/>
              <a:sym typeface="Libre Franklin Medium"/>
            </a:endParaRPr>
          </a:p>
        </p:txBody>
      </p:sp>
      <p:sp>
        <p:nvSpPr>
          <p:cNvPr id="283" name="Google Shape;283;p49"/>
          <p:cNvSpPr txBox="1"/>
          <p:nvPr/>
        </p:nvSpPr>
        <p:spPr>
          <a:xfrm>
            <a:off x="563050" y="1433825"/>
            <a:ext cx="7678500" cy="813900"/>
          </a:xfrm>
          <a:prstGeom prst="rect">
            <a:avLst/>
          </a:prstGeom>
          <a:noFill/>
          <a:ln>
            <a:noFill/>
          </a:ln>
        </p:spPr>
        <p:txBody>
          <a:bodyPr anchorCtr="0" anchor="t" bIns="0" lIns="0" spcFirstLastPara="1" rIns="0" wrap="square" tIns="13325">
            <a:spAutoFit/>
          </a:bodyPr>
          <a:lstStyle/>
          <a:p>
            <a:pPr indent="-210819" lvl="0" marL="286385" marR="5080" rtl="0" algn="l">
              <a:lnSpc>
                <a:spcPct val="100000"/>
              </a:lnSpc>
              <a:spcBef>
                <a:spcPts val="0"/>
              </a:spcBef>
              <a:spcAft>
                <a:spcPts val="0"/>
              </a:spcAft>
              <a:buClr>
                <a:srgbClr val="D24717"/>
              </a:buClr>
              <a:buSzPts val="1200"/>
              <a:buFont typeface="Quattrocento Sans"/>
              <a:buChar char="⚫"/>
            </a:pPr>
            <a:r>
              <a:rPr b="0" i="0" lang="en-US" sz="2600" u="none" cap="none" strike="noStrike">
                <a:solidFill>
                  <a:schemeClr val="dk1"/>
                </a:solidFill>
                <a:latin typeface="Times New Roman"/>
                <a:ea typeface="Times New Roman"/>
                <a:cs typeface="Times New Roman"/>
                <a:sym typeface="Times New Roman"/>
              </a:rPr>
              <a:t>IoT devices and sensors must be connected to the network  for their data to be utilized.</a:t>
            </a:r>
            <a:endParaRPr b="0" i="0" sz="2600" u="none" cap="none" strike="noStrike">
              <a:solidFill>
                <a:schemeClr val="dk1"/>
              </a:solidFill>
              <a:latin typeface="Times New Roman"/>
              <a:ea typeface="Times New Roman"/>
              <a:cs typeface="Times New Roman"/>
              <a:sym typeface="Times New Roman"/>
            </a:endParaRPr>
          </a:p>
        </p:txBody>
      </p:sp>
      <p:sp>
        <p:nvSpPr>
          <p:cNvPr id="284" name="Google Shape;284;p49"/>
          <p:cNvSpPr txBox="1"/>
          <p:nvPr/>
        </p:nvSpPr>
        <p:spPr>
          <a:xfrm>
            <a:off x="563050" y="3247475"/>
            <a:ext cx="8006100" cy="1214100"/>
          </a:xfrm>
          <a:prstGeom prst="rect">
            <a:avLst/>
          </a:prstGeom>
          <a:noFill/>
          <a:ln>
            <a:noFill/>
          </a:ln>
        </p:spPr>
        <p:txBody>
          <a:bodyPr anchorCtr="0" anchor="t" bIns="0" lIns="0" spcFirstLastPara="1" rIns="0" wrap="square" tIns="13325">
            <a:spAutoFit/>
          </a:bodyPr>
          <a:lstStyle/>
          <a:p>
            <a:pPr indent="-210819" lvl="0" marL="286385" marR="5080" rtl="0" algn="just">
              <a:lnSpc>
                <a:spcPct val="100000"/>
              </a:lnSpc>
              <a:spcBef>
                <a:spcPts val="0"/>
              </a:spcBef>
              <a:spcAft>
                <a:spcPts val="0"/>
              </a:spcAft>
              <a:buClr>
                <a:srgbClr val="D24717"/>
              </a:buClr>
              <a:buSzPts val="1200"/>
              <a:buFont typeface="Quattrocento Sans"/>
              <a:buChar char="⚫"/>
            </a:pPr>
            <a:r>
              <a:rPr b="0" i="0" lang="en-US" sz="2600" u="none" cap="none" strike="noStrike">
                <a:solidFill>
                  <a:schemeClr val="dk1"/>
                </a:solidFill>
                <a:latin typeface="Times New Roman"/>
                <a:ea typeface="Times New Roman"/>
                <a:cs typeface="Times New Roman"/>
                <a:sym typeface="Times New Roman"/>
              </a:rPr>
              <a:t>In addition to the wide range of sensors, actuators, and smart  objects that make up IoT, there are also a number of different  protocols used to connect them.</a:t>
            </a:r>
            <a:endParaRPr b="0" i="0" sz="26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50"/>
          <p:cNvSpPr txBox="1"/>
          <p:nvPr>
            <p:ph type="title"/>
          </p:nvPr>
        </p:nvSpPr>
        <p:spPr>
          <a:xfrm>
            <a:off x="993450" y="688975"/>
            <a:ext cx="7737000" cy="6279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SzPts val="1400"/>
              <a:buNone/>
            </a:pPr>
            <a:r>
              <a:rPr i="0" lang="en-US" sz="4000">
                <a:latin typeface="Libre Franklin Medium"/>
                <a:ea typeface="Libre Franklin Medium"/>
                <a:cs typeface="Libre Franklin Medium"/>
                <a:sym typeface="Libre Franklin Medium"/>
              </a:rPr>
              <a:t>COMMUNICATIONS CRITERIA</a:t>
            </a:r>
            <a:endParaRPr sz="4000">
              <a:latin typeface="Libre Franklin Medium"/>
              <a:ea typeface="Libre Franklin Medium"/>
              <a:cs typeface="Libre Franklin Medium"/>
              <a:sym typeface="Libre Franklin Medium"/>
            </a:endParaRPr>
          </a:p>
        </p:txBody>
      </p:sp>
      <p:sp>
        <p:nvSpPr>
          <p:cNvPr id="290" name="Google Shape;290;p50"/>
          <p:cNvSpPr txBox="1"/>
          <p:nvPr/>
        </p:nvSpPr>
        <p:spPr>
          <a:xfrm>
            <a:off x="171025" y="1662425"/>
            <a:ext cx="8973000" cy="3677400"/>
          </a:xfrm>
          <a:prstGeom prst="rect">
            <a:avLst/>
          </a:prstGeom>
          <a:noFill/>
          <a:ln>
            <a:noFill/>
          </a:ln>
        </p:spPr>
        <p:txBody>
          <a:bodyPr anchorCtr="0" anchor="t" bIns="0" lIns="0" spcFirstLastPara="1" rIns="0" wrap="square" tIns="13325">
            <a:spAutoFit/>
          </a:bodyPr>
          <a:lstStyle/>
          <a:p>
            <a:pPr indent="0" lvl="0" marL="457200" marR="5080" rtl="0" algn="l">
              <a:lnSpc>
                <a:spcPct val="100000"/>
              </a:lnSpc>
              <a:spcBef>
                <a:spcPts val="0"/>
              </a:spcBef>
              <a:spcAft>
                <a:spcPts val="0"/>
              </a:spcAft>
              <a:buClr>
                <a:srgbClr val="000000"/>
              </a:buClr>
              <a:buSzPts val="2600"/>
              <a:buFont typeface="Arial"/>
              <a:buNone/>
            </a:pPr>
            <a:r>
              <a:rPr b="1" i="1" lang="en-US" sz="2600" u="none" cap="none" strike="noStrike">
                <a:solidFill>
                  <a:srgbClr val="FF0000"/>
                </a:solidFill>
                <a:latin typeface="Times New Roman"/>
                <a:ea typeface="Times New Roman"/>
                <a:cs typeface="Times New Roman"/>
                <a:sym typeface="Times New Roman"/>
              </a:rPr>
              <a:t>The characteristics and attributes you should consider  when selecting and dealing with connecting smart  objects</a:t>
            </a:r>
            <a:endParaRPr b="0" i="0" sz="2600" u="none" cap="none" strike="noStrike">
              <a:solidFill>
                <a:schemeClr val="dk1"/>
              </a:solidFill>
              <a:latin typeface="Times New Roman"/>
              <a:ea typeface="Times New Roman"/>
              <a:cs typeface="Times New Roman"/>
              <a:sym typeface="Times New Roman"/>
            </a:endParaRPr>
          </a:p>
          <a:p>
            <a:pPr indent="-261619" lvl="0" marL="286385" marR="0" rtl="0" algn="l">
              <a:lnSpc>
                <a:spcPct val="100000"/>
              </a:lnSpc>
              <a:spcBef>
                <a:spcPts val="600"/>
              </a:spcBef>
              <a:spcAft>
                <a:spcPts val="0"/>
              </a:spcAft>
              <a:buClr>
                <a:srgbClr val="D24717"/>
              </a:buClr>
              <a:buSzPts val="2000"/>
              <a:buFont typeface="Quattrocento Sans"/>
              <a:buAutoNum type="arabicPeriod"/>
            </a:pPr>
            <a:r>
              <a:rPr b="1" i="0" lang="en-US" sz="2600" u="none" cap="none" strike="noStrike">
                <a:solidFill>
                  <a:schemeClr val="dk1"/>
                </a:solidFill>
                <a:latin typeface="Times New Roman"/>
                <a:ea typeface="Times New Roman"/>
                <a:cs typeface="Times New Roman"/>
                <a:sym typeface="Times New Roman"/>
              </a:rPr>
              <a:t>Range</a:t>
            </a:r>
            <a:endParaRPr b="0" i="0" sz="2600" u="none" cap="none" strike="noStrike">
              <a:solidFill>
                <a:schemeClr val="dk1"/>
              </a:solidFill>
              <a:latin typeface="Times New Roman"/>
              <a:ea typeface="Times New Roman"/>
              <a:cs typeface="Times New Roman"/>
              <a:sym typeface="Times New Roman"/>
            </a:endParaRPr>
          </a:p>
          <a:p>
            <a:pPr indent="-261619" lvl="0" marL="286385" marR="0" rtl="0" algn="l">
              <a:lnSpc>
                <a:spcPct val="100000"/>
              </a:lnSpc>
              <a:spcBef>
                <a:spcPts val="600"/>
              </a:spcBef>
              <a:spcAft>
                <a:spcPts val="0"/>
              </a:spcAft>
              <a:buClr>
                <a:srgbClr val="D24717"/>
              </a:buClr>
              <a:buSzPts val="2000"/>
              <a:buFont typeface="Quattrocento Sans"/>
              <a:buAutoNum type="arabicPeriod"/>
            </a:pPr>
            <a:r>
              <a:rPr b="1" i="0" lang="en-US" sz="2600" u="none" cap="none" strike="noStrike">
                <a:solidFill>
                  <a:schemeClr val="dk1"/>
                </a:solidFill>
                <a:latin typeface="Times New Roman"/>
                <a:ea typeface="Times New Roman"/>
                <a:cs typeface="Times New Roman"/>
                <a:sym typeface="Times New Roman"/>
              </a:rPr>
              <a:t>Frequency Bands</a:t>
            </a:r>
            <a:endParaRPr b="0" i="0" sz="2600" u="none" cap="none" strike="noStrike">
              <a:solidFill>
                <a:schemeClr val="dk1"/>
              </a:solidFill>
              <a:latin typeface="Times New Roman"/>
              <a:ea typeface="Times New Roman"/>
              <a:cs typeface="Times New Roman"/>
              <a:sym typeface="Times New Roman"/>
            </a:endParaRPr>
          </a:p>
          <a:p>
            <a:pPr indent="-261619" lvl="0" marL="286385" marR="0" rtl="0" algn="l">
              <a:lnSpc>
                <a:spcPct val="100000"/>
              </a:lnSpc>
              <a:spcBef>
                <a:spcPts val="605"/>
              </a:spcBef>
              <a:spcAft>
                <a:spcPts val="0"/>
              </a:spcAft>
              <a:buClr>
                <a:srgbClr val="D24717"/>
              </a:buClr>
              <a:buSzPts val="2000"/>
              <a:buFont typeface="Quattrocento Sans"/>
              <a:buAutoNum type="arabicPeriod"/>
            </a:pPr>
            <a:r>
              <a:rPr b="1" i="0" lang="en-US" sz="2600" u="none" cap="none" strike="noStrike">
                <a:solidFill>
                  <a:schemeClr val="dk1"/>
                </a:solidFill>
                <a:latin typeface="Times New Roman"/>
                <a:ea typeface="Times New Roman"/>
                <a:cs typeface="Times New Roman"/>
                <a:sym typeface="Times New Roman"/>
              </a:rPr>
              <a:t>Power Consumption</a:t>
            </a:r>
            <a:endParaRPr b="0" i="0" sz="2600" u="none" cap="none" strike="noStrike">
              <a:solidFill>
                <a:schemeClr val="dk1"/>
              </a:solidFill>
              <a:latin typeface="Times New Roman"/>
              <a:ea typeface="Times New Roman"/>
              <a:cs typeface="Times New Roman"/>
              <a:sym typeface="Times New Roman"/>
            </a:endParaRPr>
          </a:p>
          <a:p>
            <a:pPr indent="-261619" lvl="0" marL="286385" marR="0" rtl="0" algn="l">
              <a:lnSpc>
                <a:spcPct val="100000"/>
              </a:lnSpc>
              <a:spcBef>
                <a:spcPts val="600"/>
              </a:spcBef>
              <a:spcAft>
                <a:spcPts val="0"/>
              </a:spcAft>
              <a:buClr>
                <a:srgbClr val="D24717"/>
              </a:buClr>
              <a:buSzPts val="2000"/>
              <a:buFont typeface="Quattrocento Sans"/>
              <a:buAutoNum type="arabicPeriod"/>
            </a:pPr>
            <a:r>
              <a:rPr b="1" i="0" lang="en-US" sz="2600" u="none" cap="none" strike="noStrike">
                <a:solidFill>
                  <a:schemeClr val="dk1"/>
                </a:solidFill>
                <a:latin typeface="Times New Roman"/>
                <a:ea typeface="Times New Roman"/>
                <a:cs typeface="Times New Roman"/>
                <a:sym typeface="Times New Roman"/>
              </a:rPr>
              <a:t>Topology</a:t>
            </a:r>
            <a:endParaRPr b="0" i="0" sz="2600" u="none" cap="none" strike="noStrike">
              <a:solidFill>
                <a:schemeClr val="dk1"/>
              </a:solidFill>
              <a:latin typeface="Times New Roman"/>
              <a:ea typeface="Times New Roman"/>
              <a:cs typeface="Times New Roman"/>
              <a:sym typeface="Times New Roman"/>
            </a:endParaRPr>
          </a:p>
          <a:p>
            <a:pPr indent="-261619" lvl="0" marL="286385" marR="0" rtl="0" algn="l">
              <a:lnSpc>
                <a:spcPct val="100000"/>
              </a:lnSpc>
              <a:spcBef>
                <a:spcPts val="595"/>
              </a:spcBef>
              <a:spcAft>
                <a:spcPts val="0"/>
              </a:spcAft>
              <a:buClr>
                <a:srgbClr val="D24717"/>
              </a:buClr>
              <a:buSzPts val="2000"/>
              <a:buFont typeface="Quattrocento Sans"/>
              <a:buAutoNum type="arabicPeriod"/>
            </a:pPr>
            <a:r>
              <a:rPr b="1" i="0" lang="en-US" sz="2600" u="none" cap="none" strike="noStrike">
                <a:solidFill>
                  <a:schemeClr val="dk1"/>
                </a:solidFill>
                <a:latin typeface="Times New Roman"/>
                <a:ea typeface="Times New Roman"/>
                <a:cs typeface="Times New Roman"/>
                <a:sym typeface="Times New Roman"/>
              </a:rPr>
              <a:t>Constrained Devices</a:t>
            </a:r>
            <a:endParaRPr b="0" i="0" sz="2600" u="none" cap="none" strike="noStrike">
              <a:solidFill>
                <a:schemeClr val="dk1"/>
              </a:solidFill>
              <a:latin typeface="Times New Roman"/>
              <a:ea typeface="Times New Roman"/>
              <a:cs typeface="Times New Roman"/>
              <a:sym typeface="Times New Roman"/>
            </a:endParaRPr>
          </a:p>
          <a:p>
            <a:pPr indent="-261619" lvl="0" marL="286385" marR="0" rtl="0" algn="l">
              <a:lnSpc>
                <a:spcPct val="100000"/>
              </a:lnSpc>
              <a:spcBef>
                <a:spcPts val="605"/>
              </a:spcBef>
              <a:spcAft>
                <a:spcPts val="0"/>
              </a:spcAft>
              <a:buClr>
                <a:srgbClr val="D24717"/>
              </a:buClr>
              <a:buSzPts val="2000"/>
              <a:buFont typeface="Quattrocento Sans"/>
              <a:buAutoNum type="arabicPeriod"/>
            </a:pPr>
            <a:r>
              <a:rPr b="1" i="0" lang="en-US" sz="2600" u="none" cap="none" strike="noStrike">
                <a:solidFill>
                  <a:schemeClr val="dk1"/>
                </a:solidFill>
                <a:latin typeface="Times New Roman"/>
                <a:ea typeface="Times New Roman"/>
                <a:cs typeface="Times New Roman"/>
                <a:sym typeface="Times New Roman"/>
              </a:rPr>
              <a:t>Constrained-Node Networks</a:t>
            </a:r>
            <a:endParaRPr b="0" i="0" sz="26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1"/>
          <p:cNvSpPr txBox="1"/>
          <p:nvPr/>
        </p:nvSpPr>
        <p:spPr>
          <a:xfrm>
            <a:off x="126275" y="1358625"/>
            <a:ext cx="8431500" cy="2352600"/>
          </a:xfrm>
          <a:prstGeom prst="rect">
            <a:avLst/>
          </a:prstGeom>
          <a:noFill/>
          <a:ln>
            <a:noFill/>
          </a:ln>
        </p:spPr>
        <p:txBody>
          <a:bodyPr anchorCtr="0" anchor="t" bIns="0" lIns="0" spcFirstLastPara="1" rIns="0" wrap="square" tIns="88250">
            <a:spAutoFit/>
          </a:bodyPr>
          <a:lstStyle/>
          <a:p>
            <a:pPr indent="-406400" lvl="0" marL="457200" marR="0" rtl="0" algn="l">
              <a:lnSpc>
                <a:spcPct val="100000"/>
              </a:lnSpc>
              <a:spcBef>
                <a:spcPts val="0"/>
              </a:spcBef>
              <a:spcAft>
                <a:spcPts val="0"/>
              </a:spcAft>
              <a:buClr>
                <a:schemeClr val="dk1"/>
              </a:buClr>
              <a:buSzPts val="2800"/>
              <a:buFont typeface="Times New Roman"/>
              <a:buAutoNum type="arabicPeriod"/>
            </a:pPr>
            <a:r>
              <a:rPr b="1" i="0" lang="en-US" sz="2800" u="none" cap="none" strike="noStrike">
                <a:solidFill>
                  <a:schemeClr val="dk1"/>
                </a:solidFill>
                <a:latin typeface="Times New Roman"/>
                <a:ea typeface="Times New Roman"/>
                <a:cs typeface="Times New Roman"/>
                <a:sym typeface="Times New Roman"/>
              </a:rPr>
              <a:t>Range</a:t>
            </a:r>
            <a:endParaRPr b="0" i="0" sz="2800" u="none" cap="none" strike="noStrike">
              <a:solidFill>
                <a:schemeClr val="dk1"/>
              </a:solidFill>
              <a:latin typeface="Times New Roman"/>
              <a:ea typeface="Times New Roman"/>
              <a:cs typeface="Times New Roman"/>
              <a:sym typeface="Times New Roman"/>
            </a:endParaRPr>
          </a:p>
          <a:p>
            <a:pPr indent="-210819" lvl="0" marL="286385" marR="0" rtl="0" algn="l">
              <a:lnSpc>
                <a:spcPct val="100000"/>
              </a:lnSpc>
              <a:spcBef>
                <a:spcPts val="600"/>
              </a:spcBef>
              <a:spcAft>
                <a:spcPts val="0"/>
              </a:spcAft>
              <a:buClr>
                <a:srgbClr val="D24717"/>
              </a:buClr>
              <a:buSzPts val="1200"/>
              <a:buFont typeface="Quattrocento Sans"/>
              <a:buChar char="⚫"/>
            </a:pPr>
            <a:r>
              <a:rPr b="0" i="0" lang="en-US" sz="2600" u="none" cap="none" strike="noStrike">
                <a:solidFill>
                  <a:schemeClr val="dk1"/>
                </a:solidFill>
                <a:latin typeface="Times New Roman"/>
                <a:ea typeface="Times New Roman"/>
                <a:cs typeface="Times New Roman"/>
                <a:sym typeface="Times New Roman"/>
              </a:rPr>
              <a:t>How far does the signal need to be propagated?</a:t>
            </a:r>
            <a:endParaRPr b="0" i="0" sz="2600" u="none" cap="none" strike="noStrike">
              <a:solidFill>
                <a:schemeClr val="dk1"/>
              </a:solidFill>
              <a:latin typeface="Times New Roman"/>
              <a:ea typeface="Times New Roman"/>
              <a:cs typeface="Times New Roman"/>
              <a:sym typeface="Times New Roman"/>
            </a:endParaRPr>
          </a:p>
          <a:p>
            <a:pPr indent="-210819" lvl="0" marL="286385" marR="756285" rtl="0" algn="l">
              <a:lnSpc>
                <a:spcPct val="100000"/>
              </a:lnSpc>
              <a:spcBef>
                <a:spcPts val="605"/>
              </a:spcBef>
              <a:spcAft>
                <a:spcPts val="0"/>
              </a:spcAft>
              <a:buClr>
                <a:srgbClr val="D24717"/>
              </a:buClr>
              <a:buSzPts val="1200"/>
              <a:buFont typeface="Quattrocento Sans"/>
              <a:buChar char="⚫"/>
            </a:pPr>
            <a:r>
              <a:rPr b="0" i="0" lang="en-US" sz="2600" u="none" cap="none" strike="noStrike">
                <a:solidFill>
                  <a:schemeClr val="dk1"/>
                </a:solidFill>
                <a:latin typeface="Times New Roman"/>
                <a:ea typeface="Times New Roman"/>
                <a:cs typeface="Times New Roman"/>
                <a:sym typeface="Times New Roman"/>
              </a:rPr>
              <a:t>That is, what will be the area of coverage for a selected  wireless technology?</a:t>
            </a:r>
            <a:endParaRPr b="0" i="0" sz="2600" u="none" cap="none" strike="noStrike">
              <a:solidFill>
                <a:schemeClr val="dk1"/>
              </a:solidFill>
              <a:latin typeface="Times New Roman"/>
              <a:ea typeface="Times New Roman"/>
              <a:cs typeface="Times New Roman"/>
              <a:sym typeface="Times New Roman"/>
            </a:endParaRPr>
          </a:p>
          <a:p>
            <a:pPr indent="-210819" lvl="0" marL="286385" marR="0" rtl="0" algn="l">
              <a:lnSpc>
                <a:spcPct val="100000"/>
              </a:lnSpc>
              <a:spcBef>
                <a:spcPts val="600"/>
              </a:spcBef>
              <a:spcAft>
                <a:spcPts val="0"/>
              </a:spcAft>
              <a:buClr>
                <a:srgbClr val="D24717"/>
              </a:buClr>
              <a:buSzPts val="1200"/>
              <a:buFont typeface="Quattrocento Sans"/>
              <a:buChar char="⚫"/>
            </a:pPr>
            <a:r>
              <a:rPr b="0" i="0" lang="en-US" sz="2600" u="none" cap="none" strike="noStrike">
                <a:solidFill>
                  <a:schemeClr val="dk1"/>
                </a:solidFill>
                <a:latin typeface="Times New Roman"/>
                <a:ea typeface="Times New Roman"/>
                <a:cs typeface="Times New Roman"/>
                <a:sym typeface="Times New Roman"/>
              </a:rPr>
              <a:t>Should indoor versus outdoor deployments be differentiated?</a:t>
            </a:r>
            <a:endParaRPr b="0" i="0" sz="26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pic>
        <p:nvPicPr>
          <p:cNvPr id="300" name="Google Shape;300;p52"/>
          <p:cNvPicPr preferRelativeResize="0"/>
          <p:nvPr/>
        </p:nvPicPr>
        <p:blipFill rotWithShape="1">
          <a:blip r:embed="rId3">
            <a:alphaModFix/>
          </a:blip>
          <a:srcRect b="0" l="0" r="0" t="0"/>
          <a:stretch/>
        </p:blipFill>
        <p:spPr>
          <a:xfrm>
            <a:off x="786383" y="786383"/>
            <a:ext cx="7929372" cy="4500372"/>
          </a:xfrm>
          <a:prstGeom prst="rect">
            <a:avLst/>
          </a:prstGeom>
          <a:noFill/>
          <a:ln>
            <a:noFill/>
          </a:ln>
        </p:spPr>
      </p:pic>
      <p:sp>
        <p:nvSpPr>
          <p:cNvPr id="301" name="Google Shape;301;p52"/>
          <p:cNvSpPr txBox="1"/>
          <p:nvPr/>
        </p:nvSpPr>
        <p:spPr>
          <a:xfrm>
            <a:off x="980550" y="5552100"/>
            <a:ext cx="7166100" cy="65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imes New Roman"/>
                <a:ea typeface="Times New Roman"/>
                <a:cs typeface="Times New Roman"/>
                <a:sym typeface="Times New Roman"/>
              </a:rPr>
              <a:t>Various wireless technologies that are popular in IoT domain</a:t>
            </a:r>
            <a:endParaRPr b="0" i="0" sz="2000" u="none" cap="none" strike="noStrike">
              <a:solidFill>
                <a:srgbClr val="000000"/>
              </a:solidFill>
              <a:latin typeface="Times New Roman"/>
              <a:ea typeface="Times New Roman"/>
              <a:cs typeface="Times New Roman"/>
              <a:sym typeface="Times New Roman"/>
            </a:endParaRPr>
          </a:p>
        </p:txBody>
      </p:sp>
      <p:sp>
        <p:nvSpPr>
          <p:cNvPr id="302" name="Google Shape;302;p52"/>
          <p:cNvSpPr txBox="1"/>
          <p:nvPr/>
        </p:nvSpPr>
        <p:spPr>
          <a:xfrm>
            <a:off x="7422775" y="5111050"/>
            <a:ext cx="1385700" cy="29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Times New Roman"/>
                <a:ea typeface="Times New Roman"/>
                <a:cs typeface="Times New Roman"/>
                <a:sym typeface="Times New Roman"/>
              </a:rPr>
              <a:t>10’s of meters</a:t>
            </a:r>
            <a:endParaRPr>
              <a:latin typeface="Times New Roman"/>
              <a:ea typeface="Times New Roman"/>
              <a:cs typeface="Times New Roman"/>
              <a:sym typeface="Times New Roman"/>
            </a:endParaRPr>
          </a:p>
        </p:txBody>
      </p:sp>
      <p:sp>
        <p:nvSpPr>
          <p:cNvPr id="303" name="Google Shape;303;p52"/>
          <p:cNvSpPr txBox="1"/>
          <p:nvPr/>
        </p:nvSpPr>
        <p:spPr>
          <a:xfrm>
            <a:off x="7270375" y="3587050"/>
            <a:ext cx="1385700" cy="29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Times New Roman"/>
                <a:ea typeface="Times New Roman"/>
                <a:cs typeface="Times New Roman"/>
                <a:sym typeface="Times New Roman"/>
              </a:rPr>
              <a:t>&lt; 1  km</a:t>
            </a:r>
            <a:endParaRPr>
              <a:latin typeface="Times New Roman"/>
              <a:ea typeface="Times New Roman"/>
              <a:cs typeface="Times New Roman"/>
              <a:sym typeface="Times New Roman"/>
            </a:endParaRPr>
          </a:p>
        </p:txBody>
      </p:sp>
      <p:sp>
        <p:nvSpPr>
          <p:cNvPr id="304" name="Google Shape;304;p52"/>
          <p:cNvSpPr txBox="1"/>
          <p:nvPr/>
        </p:nvSpPr>
        <p:spPr>
          <a:xfrm>
            <a:off x="7270375" y="1834450"/>
            <a:ext cx="1385700" cy="29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Times New Roman"/>
                <a:ea typeface="Times New Roman"/>
                <a:cs typeface="Times New Roman"/>
                <a:sym typeface="Times New Roman"/>
              </a:rPr>
              <a:t>&gt; 1 </a:t>
            </a:r>
            <a:r>
              <a:rPr lang="en-US">
                <a:latin typeface="Times New Roman"/>
                <a:ea typeface="Times New Roman"/>
                <a:cs typeface="Times New Roman"/>
                <a:sym typeface="Times New Roman"/>
              </a:rPr>
              <a:t> km</a:t>
            </a:r>
            <a:endParaRPr>
              <a:latin typeface="Times New Roman"/>
              <a:ea typeface="Times New Roman"/>
              <a:cs typeface="Times New Roman"/>
              <a:sym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3"/>
          <p:cNvSpPr txBox="1"/>
          <p:nvPr/>
        </p:nvSpPr>
        <p:spPr>
          <a:xfrm>
            <a:off x="137500" y="1358625"/>
            <a:ext cx="8870100" cy="4478400"/>
          </a:xfrm>
          <a:prstGeom prst="rect">
            <a:avLst/>
          </a:prstGeom>
          <a:noFill/>
          <a:ln>
            <a:noFill/>
          </a:ln>
        </p:spPr>
        <p:txBody>
          <a:bodyPr anchorCtr="0" anchor="t" bIns="0" lIns="0" spcFirstLastPara="1" rIns="0" wrap="square" tIns="88250">
            <a:spAutoFit/>
          </a:bodyPr>
          <a:lstStyle/>
          <a:p>
            <a:pPr indent="0" lvl="0" marL="45720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imes New Roman"/>
                <a:ea typeface="Times New Roman"/>
                <a:cs typeface="Times New Roman"/>
                <a:sym typeface="Times New Roman"/>
              </a:rPr>
              <a:t>Short range:</a:t>
            </a:r>
            <a:endParaRPr b="0" i="0" sz="2800" u="none" cap="none" strike="noStrike">
              <a:solidFill>
                <a:schemeClr val="dk1"/>
              </a:solidFill>
              <a:latin typeface="Times New Roman"/>
              <a:ea typeface="Times New Roman"/>
              <a:cs typeface="Times New Roman"/>
              <a:sym typeface="Times New Roman"/>
            </a:endParaRPr>
          </a:p>
          <a:p>
            <a:pPr indent="-210819" lvl="0" marL="286385" marR="0" rtl="0" algn="l">
              <a:lnSpc>
                <a:spcPct val="100000"/>
              </a:lnSpc>
              <a:spcBef>
                <a:spcPts val="600"/>
              </a:spcBef>
              <a:spcAft>
                <a:spcPts val="0"/>
              </a:spcAft>
              <a:buClr>
                <a:srgbClr val="D24717"/>
              </a:buClr>
              <a:buSzPts val="1200"/>
              <a:buFont typeface="Quattrocento Sans"/>
              <a:buChar char="⚫"/>
            </a:pPr>
            <a:r>
              <a:rPr b="0" i="0" lang="en-US" sz="2800" u="none" cap="none" strike="noStrike">
                <a:solidFill>
                  <a:schemeClr val="dk1"/>
                </a:solidFill>
                <a:latin typeface="Times New Roman"/>
                <a:ea typeface="Times New Roman"/>
                <a:cs typeface="Times New Roman"/>
                <a:sym typeface="Times New Roman"/>
              </a:rPr>
              <a:t>The </a:t>
            </a:r>
            <a:r>
              <a:rPr b="0" i="0" lang="en-US" sz="2800" u="none" cap="none" strike="noStrike">
                <a:solidFill>
                  <a:srgbClr val="FF0000"/>
                </a:solidFill>
                <a:latin typeface="Times New Roman"/>
                <a:ea typeface="Times New Roman"/>
                <a:cs typeface="Times New Roman"/>
                <a:sym typeface="Times New Roman"/>
              </a:rPr>
              <a:t>classical wired </a:t>
            </a:r>
            <a:r>
              <a:rPr b="0" i="0" lang="en-US" sz="2800" u="none" cap="none" strike="noStrike">
                <a:solidFill>
                  <a:schemeClr val="dk1"/>
                </a:solidFill>
                <a:latin typeface="Times New Roman"/>
                <a:ea typeface="Times New Roman"/>
                <a:cs typeface="Times New Roman"/>
                <a:sym typeface="Times New Roman"/>
              </a:rPr>
              <a:t>example is a </a:t>
            </a:r>
            <a:r>
              <a:rPr b="0" i="0" lang="en-US" sz="2800" u="none" cap="none" strike="noStrike">
                <a:solidFill>
                  <a:srgbClr val="FF0000"/>
                </a:solidFill>
                <a:latin typeface="Times New Roman"/>
                <a:ea typeface="Times New Roman"/>
                <a:cs typeface="Times New Roman"/>
                <a:sym typeface="Times New Roman"/>
              </a:rPr>
              <a:t>serial cable</a:t>
            </a:r>
            <a:r>
              <a:rPr b="0" i="0" lang="en-US" sz="2800" u="none" cap="none" strike="noStrike">
                <a:solidFill>
                  <a:schemeClr val="dk1"/>
                </a:solidFill>
                <a:latin typeface="Times New Roman"/>
                <a:ea typeface="Times New Roman"/>
                <a:cs typeface="Times New Roman"/>
                <a:sym typeface="Times New Roman"/>
              </a:rPr>
              <a:t>.</a:t>
            </a:r>
            <a:endParaRPr b="0" i="0" sz="2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10"/>
              </a:spcBef>
              <a:spcAft>
                <a:spcPts val="0"/>
              </a:spcAft>
              <a:buClr>
                <a:srgbClr val="D24717"/>
              </a:buClr>
              <a:buSzPts val="3750"/>
              <a:buFont typeface="Quattrocento Sans"/>
              <a:buNone/>
            </a:pPr>
            <a:r>
              <a:t/>
            </a:r>
            <a:endParaRPr b="0" i="0" sz="2800" u="none" cap="none" strike="noStrike">
              <a:solidFill>
                <a:schemeClr val="dk1"/>
              </a:solidFill>
              <a:latin typeface="Times New Roman"/>
              <a:ea typeface="Times New Roman"/>
              <a:cs typeface="Times New Roman"/>
              <a:sym typeface="Times New Roman"/>
            </a:endParaRPr>
          </a:p>
          <a:p>
            <a:pPr indent="-210819" lvl="0" marL="286385" marR="5080" rtl="0" algn="l">
              <a:lnSpc>
                <a:spcPct val="100000"/>
              </a:lnSpc>
              <a:spcBef>
                <a:spcPts val="0"/>
              </a:spcBef>
              <a:spcAft>
                <a:spcPts val="0"/>
              </a:spcAft>
              <a:buClr>
                <a:srgbClr val="D24717"/>
              </a:buClr>
              <a:buSzPts val="1200"/>
              <a:buFont typeface="Quattrocento Sans"/>
              <a:buChar char="⚫"/>
            </a:pPr>
            <a:r>
              <a:rPr b="0" i="0" lang="en-US" sz="2800" u="none" cap="none" strike="noStrike">
                <a:solidFill>
                  <a:srgbClr val="006FC0"/>
                </a:solidFill>
                <a:latin typeface="Times New Roman"/>
                <a:ea typeface="Times New Roman"/>
                <a:cs typeface="Times New Roman"/>
                <a:sym typeface="Times New Roman"/>
              </a:rPr>
              <a:t>Wireless short-range technologies </a:t>
            </a:r>
            <a:r>
              <a:rPr b="0" i="0" lang="en-US" sz="2800" u="none" cap="none" strike="noStrike">
                <a:solidFill>
                  <a:schemeClr val="dk1"/>
                </a:solidFill>
                <a:latin typeface="Times New Roman"/>
                <a:ea typeface="Times New Roman"/>
                <a:cs typeface="Times New Roman"/>
                <a:sym typeface="Times New Roman"/>
              </a:rPr>
              <a:t>are often considered as an  </a:t>
            </a:r>
            <a:r>
              <a:rPr b="0" i="0" lang="en-US" sz="2800" u="none" cap="none" strike="noStrike">
                <a:solidFill>
                  <a:srgbClr val="006FC0"/>
                </a:solidFill>
                <a:latin typeface="Times New Roman"/>
                <a:ea typeface="Times New Roman"/>
                <a:cs typeface="Times New Roman"/>
                <a:sym typeface="Times New Roman"/>
              </a:rPr>
              <a:t>alternative to a serial cable</a:t>
            </a:r>
            <a:r>
              <a:rPr b="0" i="0" lang="en-US" sz="2800" u="none" cap="none" strike="noStrike">
                <a:solidFill>
                  <a:schemeClr val="dk1"/>
                </a:solidFill>
                <a:latin typeface="Times New Roman"/>
                <a:ea typeface="Times New Roman"/>
                <a:cs typeface="Times New Roman"/>
                <a:sym typeface="Times New Roman"/>
              </a:rPr>
              <a:t>, supporting </a:t>
            </a:r>
            <a:r>
              <a:rPr b="1" i="0" lang="en-US" sz="2800" u="none" cap="none" strike="noStrike">
                <a:solidFill>
                  <a:srgbClr val="006FC0"/>
                </a:solidFill>
                <a:latin typeface="Times New Roman"/>
                <a:ea typeface="Times New Roman"/>
                <a:cs typeface="Times New Roman"/>
                <a:sym typeface="Times New Roman"/>
              </a:rPr>
              <a:t>tens of meters of  </a:t>
            </a:r>
            <a:r>
              <a:rPr b="0" i="0" lang="en-US" sz="2800" u="none" cap="none" strike="noStrike">
                <a:solidFill>
                  <a:srgbClr val="006FC0"/>
                </a:solidFill>
                <a:latin typeface="Times New Roman"/>
                <a:ea typeface="Times New Roman"/>
                <a:cs typeface="Times New Roman"/>
                <a:sym typeface="Times New Roman"/>
              </a:rPr>
              <a:t>maximum distance between two devices.</a:t>
            </a:r>
            <a:endParaRPr b="0" i="0" sz="2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10"/>
              </a:spcBef>
              <a:spcAft>
                <a:spcPts val="0"/>
              </a:spcAft>
              <a:buClr>
                <a:srgbClr val="D24717"/>
              </a:buClr>
              <a:buSzPts val="3750"/>
              <a:buFont typeface="Quattrocento Sans"/>
              <a:buNone/>
            </a:pPr>
            <a:r>
              <a:t/>
            </a:r>
            <a:endParaRPr b="0" i="0" sz="2800" u="none" cap="none" strike="noStrike">
              <a:solidFill>
                <a:schemeClr val="dk1"/>
              </a:solidFill>
              <a:latin typeface="Times New Roman"/>
              <a:ea typeface="Times New Roman"/>
              <a:cs typeface="Times New Roman"/>
              <a:sym typeface="Times New Roman"/>
            </a:endParaRPr>
          </a:p>
          <a:p>
            <a:pPr indent="-210819" lvl="0" marL="286385" marR="0" rtl="0" algn="l">
              <a:lnSpc>
                <a:spcPct val="100000"/>
              </a:lnSpc>
              <a:spcBef>
                <a:spcPts val="0"/>
              </a:spcBef>
              <a:spcAft>
                <a:spcPts val="0"/>
              </a:spcAft>
              <a:buClr>
                <a:srgbClr val="D24717"/>
              </a:buClr>
              <a:buSzPts val="1200"/>
              <a:buFont typeface="Quattrocento Sans"/>
              <a:buChar char="⚫"/>
            </a:pPr>
            <a:r>
              <a:rPr b="0" i="0" lang="en-US" sz="2800" u="none" cap="none" strike="noStrike">
                <a:solidFill>
                  <a:schemeClr val="dk1"/>
                </a:solidFill>
                <a:latin typeface="Times New Roman"/>
                <a:ea typeface="Times New Roman"/>
                <a:cs typeface="Times New Roman"/>
                <a:sym typeface="Times New Roman"/>
              </a:rPr>
              <a:t>Examples of short-range wireless technologies are </a:t>
            </a:r>
            <a:r>
              <a:rPr b="1" i="0" lang="en-US" sz="2800" u="none" cap="none" strike="noStrike">
                <a:solidFill>
                  <a:schemeClr val="dk1"/>
                </a:solidFill>
                <a:latin typeface="Times New Roman"/>
                <a:ea typeface="Times New Roman"/>
                <a:cs typeface="Times New Roman"/>
                <a:sym typeface="Times New Roman"/>
              </a:rPr>
              <a:t>IEEE</a:t>
            </a:r>
            <a:endParaRPr b="0" i="0" sz="2800" u="none" cap="none" strike="noStrike">
              <a:solidFill>
                <a:schemeClr val="dk1"/>
              </a:solidFill>
              <a:latin typeface="Times New Roman"/>
              <a:ea typeface="Times New Roman"/>
              <a:cs typeface="Times New Roman"/>
              <a:sym typeface="Times New Roman"/>
            </a:endParaRPr>
          </a:p>
          <a:p>
            <a:pPr indent="0" lvl="0" marL="286385" marR="505459"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imes New Roman"/>
                <a:ea typeface="Times New Roman"/>
                <a:cs typeface="Times New Roman"/>
                <a:sym typeface="Times New Roman"/>
              </a:rPr>
              <a:t>802.15.1 Bluetooth </a:t>
            </a:r>
            <a:r>
              <a:rPr b="0" i="0" lang="en-US" sz="2800" u="none" cap="none" strike="noStrike">
                <a:solidFill>
                  <a:schemeClr val="dk1"/>
                </a:solidFill>
                <a:latin typeface="Times New Roman"/>
                <a:ea typeface="Times New Roman"/>
                <a:cs typeface="Times New Roman"/>
                <a:sym typeface="Times New Roman"/>
              </a:rPr>
              <a:t>and </a:t>
            </a:r>
            <a:r>
              <a:rPr b="1" i="0" lang="en-US" sz="2800" u="none" cap="none" strike="noStrike">
                <a:solidFill>
                  <a:schemeClr val="dk1"/>
                </a:solidFill>
                <a:latin typeface="Times New Roman"/>
                <a:ea typeface="Times New Roman"/>
                <a:cs typeface="Times New Roman"/>
                <a:sym typeface="Times New Roman"/>
              </a:rPr>
              <a:t>IEEE 802.15.7 Visible Light  Communications (VLC)</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4"/>
          <p:cNvSpPr txBox="1"/>
          <p:nvPr/>
        </p:nvSpPr>
        <p:spPr>
          <a:xfrm>
            <a:off x="305175" y="215625"/>
            <a:ext cx="8601900" cy="4876800"/>
          </a:xfrm>
          <a:prstGeom prst="rect">
            <a:avLst/>
          </a:prstGeom>
          <a:noFill/>
          <a:ln>
            <a:noFill/>
          </a:ln>
        </p:spPr>
        <p:txBody>
          <a:bodyPr anchorCtr="0" anchor="t" bIns="0" lIns="0" spcFirstLastPara="1" rIns="0" wrap="square" tIns="88250">
            <a:spAutoFit/>
          </a:bodyPr>
          <a:lstStyle/>
          <a:p>
            <a:pPr indent="0" lvl="0" marL="457200" marR="0" rtl="0" algn="l">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Times New Roman"/>
                <a:ea typeface="Times New Roman"/>
                <a:cs typeface="Times New Roman"/>
                <a:sym typeface="Times New Roman"/>
              </a:rPr>
              <a:t>Medium range:</a:t>
            </a:r>
            <a:endParaRPr b="1" i="0" sz="2600" u="none" cap="none" strike="noStrike">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2600"/>
              <a:buFont typeface="Arial"/>
              <a:buNone/>
            </a:pPr>
            <a:r>
              <a:t/>
            </a:r>
            <a:endParaRPr b="1" i="0" sz="2600" u="none" cap="none" strike="noStrike">
              <a:solidFill>
                <a:schemeClr val="dk1"/>
              </a:solidFill>
              <a:latin typeface="Times New Roman"/>
              <a:ea typeface="Times New Roman"/>
              <a:cs typeface="Times New Roman"/>
              <a:sym typeface="Times New Roman"/>
            </a:endParaRPr>
          </a:p>
          <a:p>
            <a:pPr indent="-210819" lvl="0" marL="286385" marR="0" rtl="0" algn="l">
              <a:lnSpc>
                <a:spcPct val="100000"/>
              </a:lnSpc>
              <a:spcBef>
                <a:spcPts val="600"/>
              </a:spcBef>
              <a:spcAft>
                <a:spcPts val="0"/>
              </a:spcAft>
              <a:buClr>
                <a:srgbClr val="D24717"/>
              </a:buClr>
              <a:buSzPts val="1200"/>
              <a:buFont typeface="Quattrocento Sans"/>
              <a:buChar char="⚫"/>
            </a:pPr>
            <a:r>
              <a:rPr b="0" i="0" lang="en-US" sz="2600" u="none" cap="none" strike="noStrike">
                <a:solidFill>
                  <a:schemeClr val="dk1"/>
                </a:solidFill>
                <a:latin typeface="Times New Roman"/>
                <a:ea typeface="Times New Roman"/>
                <a:cs typeface="Times New Roman"/>
                <a:sym typeface="Times New Roman"/>
              </a:rPr>
              <a:t>This range is the </a:t>
            </a:r>
            <a:r>
              <a:rPr b="1" i="1" lang="en-US" sz="2600" u="none" cap="none" strike="noStrike">
                <a:solidFill>
                  <a:schemeClr val="dk1"/>
                </a:solidFill>
                <a:latin typeface="Times New Roman"/>
                <a:ea typeface="Times New Roman"/>
                <a:cs typeface="Times New Roman"/>
                <a:sym typeface="Times New Roman"/>
              </a:rPr>
              <a:t>main category </a:t>
            </a:r>
            <a:r>
              <a:rPr b="0" i="0" lang="en-US" sz="2600" u="none" cap="none" strike="noStrike">
                <a:solidFill>
                  <a:schemeClr val="dk1"/>
                </a:solidFill>
                <a:latin typeface="Times New Roman"/>
                <a:ea typeface="Times New Roman"/>
                <a:cs typeface="Times New Roman"/>
                <a:sym typeface="Times New Roman"/>
              </a:rPr>
              <a:t>of IoT access technologies.</a:t>
            </a:r>
            <a:endParaRPr b="0" i="0" sz="2600" u="none" cap="none" strike="noStrike">
              <a:solidFill>
                <a:schemeClr val="dk1"/>
              </a:solidFill>
              <a:latin typeface="Times New Roman"/>
              <a:ea typeface="Times New Roman"/>
              <a:cs typeface="Times New Roman"/>
              <a:sym typeface="Times New Roman"/>
            </a:endParaRPr>
          </a:p>
          <a:p>
            <a:pPr indent="-210819" lvl="0" marL="286385" marR="756285" rtl="0" algn="l">
              <a:lnSpc>
                <a:spcPct val="100000"/>
              </a:lnSpc>
              <a:spcBef>
                <a:spcPts val="605"/>
              </a:spcBef>
              <a:spcAft>
                <a:spcPts val="0"/>
              </a:spcAft>
              <a:buClr>
                <a:srgbClr val="D24717"/>
              </a:buClr>
              <a:buSzPts val="1200"/>
              <a:buFont typeface="Quattrocento Sans"/>
              <a:buChar char="⚫"/>
            </a:pPr>
            <a:r>
              <a:rPr b="0" i="0" lang="en-US" sz="2600" u="none" cap="none" strike="noStrike">
                <a:solidFill>
                  <a:schemeClr val="dk1"/>
                </a:solidFill>
                <a:latin typeface="Times New Roman"/>
                <a:ea typeface="Times New Roman"/>
                <a:cs typeface="Times New Roman"/>
                <a:sym typeface="Times New Roman"/>
              </a:rPr>
              <a:t>In the range of </a:t>
            </a:r>
            <a:r>
              <a:rPr b="1" i="0" lang="en-US" sz="2600" u="none" cap="none" strike="noStrike">
                <a:solidFill>
                  <a:srgbClr val="006FC0"/>
                </a:solidFill>
                <a:latin typeface="Times New Roman"/>
                <a:ea typeface="Times New Roman"/>
                <a:cs typeface="Times New Roman"/>
                <a:sym typeface="Times New Roman"/>
              </a:rPr>
              <a:t>tens to hundreds of meters, </a:t>
            </a:r>
            <a:r>
              <a:rPr b="0" i="0" lang="en-US" sz="2600" u="none" cap="none" strike="noStrike">
                <a:solidFill>
                  <a:schemeClr val="dk1"/>
                </a:solidFill>
                <a:latin typeface="Times New Roman"/>
                <a:ea typeface="Times New Roman"/>
                <a:cs typeface="Times New Roman"/>
                <a:sym typeface="Times New Roman"/>
              </a:rPr>
              <a:t>many  specifications and implementations are available.</a:t>
            </a:r>
            <a:endParaRPr b="0" i="0" sz="2600" u="none" cap="none" strike="noStrike">
              <a:solidFill>
                <a:schemeClr val="dk1"/>
              </a:solidFill>
              <a:latin typeface="Times New Roman"/>
              <a:ea typeface="Times New Roman"/>
              <a:cs typeface="Times New Roman"/>
              <a:sym typeface="Times New Roman"/>
            </a:endParaRPr>
          </a:p>
          <a:p>
            <a:pPr indent="-210819" lvl="0" marL="286385" marR="419734" rtl="0" algn="l">
              <a:lnSpc>
                <a:spcPct val="100000"/>
              </a:lnSpc>
              <a:spcBef>
                <a:spcPts val="600"/>
              </a:spcBef>
              <a:spcAft>
                <a:spcPts val="0"/>
              </a:spcAft>
              <a:buClr>
                <a:srgbClr val="D24717"/>
              </a:buClr>
              <a:buSzPts val="1200"/>
              <a:buFont typeface="Quattrocento Sans"/>
              <a:buChar char="⚫"/>
            </a:pPr>
            <a:r>
              <a:rPr b="0" i="0" lang="en-US" sz="2600" u="none" cap="none" strike="noStrike">
                <a:solidFill>
                  <a:schemeClr val="dk1"/>
                </a:solidFill>
                <a:latin typeface="Times New Roman"/>
                <a:ea typeface="Times New Roman"/>
                <a:cs typeface="Times New Roman"/>
                <a:sym typeface="Times New Roman"/>
              </a:rPr>
              <a:t>The </a:t>
            </a:r>
            <a:r>
              <a:rPr b="1" i="0" lang="en-US" sz="2600" u="none" cap="none" strike="noStrike">
                <a:solidFill>
                  <a:srgbClr val="006FC0"/>
                </a:solidFill>
                <a:latin typeface="Times New Roman"/>
                <a:ea typeface="Times New Roman"/>
                <a:cs typeface="Times New Roman"/>
                <a:sym typeface="Times New Roman"/>
              </a:rPr>
              <a:t>maximum distance </a:t>
            </a:r>
            <a:r>
              <a:rPr b="0" i="0" lang="en-US" sz="2600" u="none" cap="none" strike="noStrike">
                <a:solidFill>
                  <a:schemeClr val="dk1"/>
                </a:solidFill>
                <a:latin typeface="Times New Roman"/>
                <a:ea typeface="Times New Roman"/>
                <a:cs typeface="Times New Roman"/>
                <a:sym typeface="Times New Roman"/>
              </a:rPr>
              <a:t>is generally </a:t>
            </a:r>
            <a:r>
              <a:rPr b="1" i="1" lang="en-US" sz="2600" u="none" cap="none" strike="noStrike">
                <a:solidFill>
                  <a:srgbClr val="006FC0"/>
                </a:solidFill>
                <a:latin typeface="Times New Roman"/>
                <a:ea typeface="Times New Roman"/>
                <a:cs typeface="Times New Roman"/>
                <a:sym typeface="Times New Roman"/>
              </a:rPr>
              <a:t>less than 1 mile  between two devices</a:t>
            </a:r>
            <a:endParaRPr b="0" i="0" sz="2600" u="none" cap="none" strike="noStrike">
              <a:solidFill>
                <a:schemeClr val="dk1"/>
              </a:solidFill>
              <a:latin typeface="Times New Roman"/>
              <a:ea typeface="Times New Roman"/>
              <a:cs typeface="Times New Roman"/>
              <a:sym typeface="Times New Roman"/>
            </a:endParaRPr>
          </a:p>
          <a:p>
            <a:pPr indent="-210819" lvl="0" marL="286385" marR="50800" rtl="0" algn="l">
              <a:lnSpc>
                <a:spcPct val="100000"/>
              </a:lnSpc>
              <a:spcBef>
                <a:spcPts val="600"/>
              </a:spcBef>
              <a:spcAft>
                <a:spcPts val="0"/>
              </a:spcAft>
              <a:buClr>
                <a:srgbClr val="D24717"/>
              </a:buClr>
              <a:buSzPts val="1200"/>
              <a:buFont typeface="Quattrocento Sans"/>
              <a:buChar char="⚫"/>
            </a:pPr>
            <a:r>
              <a:rPr b="0" i="0" lang="en-US" sz="2600" u="none" cap="none" strike="noStrike">
                <a:solidFill>
                  <a:srgbClr val="6F2F9F"/>
                </a:solidFill>
                <a:latin typeface="Times New Roman"/>
                <a:ea typeface="Times New Roman"/>
                <a:cs typeface="Times New Roman"/>
                <a:sym typeface="Times New Roman"/>
              </a:rPr>
              <a:t>Examples </a:t>
            </a:r>
            <a:r>
              <a:rPr b="0" i="0" lang="en-US" sz="2600" u="none" cap="none" strike="noStrike">
                <a:solidFill>
                  <a:schemeClr val="dk1"/>
                </a:solidFill>
                <a:latin typeface="Times New Roman"/>
                <a:ea typeface="Times New Roman"/>
                <a:cs typeface="Times New Roman"/>
                <a:sym typeface="Times New Roman"/>
              </a:rPr>
              <a:t>of medium-range wireless technologies include  </a:t>
            </a:r>
            <a:r>
              <a:rPr b="0" i="0" lang="en-US" sz="2600" u="none" cap="none" strike="noStrike">
                <a:solidFill>
                  <a:srgbClr val="6F2F9F"/>
                </a:solidFill>
                <a:latin typeface="Times New Roman"/>
                <a:ea typeface="Times New Roman"/>
                <a:cs typeface="Times New Roman"/>
                <a:sym typeface="Times New Roman"/>
              </a:rPr>
              <a:t>IEEE 802.11 Wi-Fi, IEEE 802.15.4, and 802.15.4g WPAN</a:t>
            </a:r>
            <a:r>
              <a:rPr b="0" i="0" lang="en-US" sz="2600" u="none" cap="none" strike="noStrike">
                <a:solidFill>
                  <a:schemeClr val="dk1"/>
                </a:solidFill>
                <a:latin typeface="Times New Roman"/>
                <a:ea typeface="Times New Roman"/>
                <a:cs typeface="Times New Roman"/>
                <a:sym typeface="Times New Roman"/>
              </a:rPr>
              <a:t>.</a:t>
            </a:r>
            <a:endParaRPr b="0" i="0" sz="2600" u="none" cap="none" strike="noStrike">
              <a:solidFill>
                <a:schemeClr val="dk1"/>
              </a:solidFill>
              <a:latin typeface="Times New Roman"/>
              <a:ea typeface="Times New Roman"/>
              <a:cs typeface="Times New Roman"/>
              <a:sym typeface="Times New Roman"/>
            </a:endParaRPr>
          </a:p>
          <a:p>
            <a:pPr indent="-210819" lvl="0" marL="286385" marR="120650" rtl="0" algn="l">
              <a:lnSpc>
                <a:spcPct val="100000"/>
              </a:lnSpc>
              <a:spcBef>
                <a:spcPts val="600"/>
              </a:spcBef>
              <a:spcAft>
                <a:spcPts val="0"/>
              </a:spcAft>
              <a:buClr>
                <a:srgbClr val="D24717"/>
              </a:buClr>
              <a:buSzPts val="1200"/>
              <a:buFont typeface="Quattrocento Sans"/>
              <a:buChar char="⚫"/>
            </a:pPr>
            <a:r>
              <a:rPr b="0" i="0" lang="en-US" sz="2600" u="none" cap="none" strike="noStrike">
                <a:solidFill>
                  <a:schemeClr val="dk1"/>
                </a:solidFill>
                <a:latin typeface="Times New Roman"/>
                <a:ea typeface="Times New Roman"/>
                <a:cs typeface="Times New Roman"/>
                <a:sym typeface="Times New Roman"/>
              </a:rPr>
              <a:t>Wired technologies such as IEEE 802.3 Ethernet and IEEE  1901.2 Narrowband Power Line Communications (PLC)</a:t>
            </a:r>
            <a:endParaRPr b="0" i="0" sz="26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5"/>
          <p:cNvSpPr txBox="1"/>
          <p:nvPr/>
        </p:nvSpPr>
        <p:spPr>
          <a:xfrm>
            <a:off x="721868" y="1358613"/>
            <a:ext cx="7951500" cy="4722900"/>
          </a:xfrm>
          <a:prstGeom prst="rect">
            <a:avLst/>
          </a:prstGeom>
          <a:noFill/>
          <a:ln>
            <a:noFill/>
          </a:ln>
        </p:spPr>
        <p:txBody>
          <a:bodyPr anchorCtr="0" anchor="t" bIns="0" lIns="0" spcFirstLastPara="1" rIns="0" wrap="square" tIns="88250">
            <a:spAutoFit/>
          </a:bodyPr>
          <a:lstStyle/>
          <a:p>
            <a:pPr indent="0" lvl="0" marL="457200" marR="0" rtl="0" algn="l">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Times New Roman"/>
                <a:ea typeface="Times New Roman"/>
                <a:cs typeface="Times New Roman"/>
                <a:sym typeface="Times New Roman"/>
              </a:rPr>
              <a:t>Long range:</a:t>
            </a:r>
            <a:endParaRPr b="1" i="0" sz="2600" u="none" cap="none" strike="noStrike">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2600"/>
              <a:buFont typeface="Arial"/>
              <a:buNone/>
            </a:pPr>
            <a:r>
              <a:t/>
            </a:r>
            <a:endParaRPr b="1" i="0" sz="2600" u="none" cap="none" strike="noStrike">
              <a:solidFill>
                <a:schemeClr val="dk1"/>
              </a:solidFill>
              <a:latin typeface="Times New Roman"/>
              <a:ea typeface="Times New Roman"/>
              <a:cs typeface="Times New Roman"/>
              <a:sym typeface="Times New Roman"/>
            </a:endParaRPr>
          </a:p>
          <a:p>
            <a:pPr indent="-210819" lvl="0" marL="286385" marR="359410" rtl="0" algn="l">
              <a:lnSpc>
                <a:spcPct val="100000"/>
              </a:lnSpc>
              <a:spcBef>
                <a:spcPts val="600"/>
              </a:spcBef>
              <a:spcAft>
                <a:spcPts val="0"/>
              </a:spcAft>
              <a:buClr>
                <a:srgbClr val="D24717"/>
              </a:buClr>
              <a:buSzPts val="1200"/>
              <a:buFont typeface="Quattrocento Sans"/>
              <a:buChar char="⚫"/>
            </a:pPr>
            <a:r>
              <a:rPr b="1" i="1" lang="en-US" sz="2600" u="none" cap="none" strike="noStrike">
                <a:solidFill>
                  <a:srgbClr val="6F2F9F"/>
                </a:solidFill>
                <a:latin typeface="Times New Roman"/>
                <a:ea typeface="Times New Roman"/>
                <a:cs typeface="Times New Roman"/>
                <a:sym typeface="Times New Roman"/>
              </a:rPr>
              <a:t>Distances greater than 1 mile </a:t>
            </a:r>
            <a:r>
              <a:rPr b="0" i="0" lang="en-US" sz="2600" u="none" cap="none" strike="noStrike">
                <a:solidFill>
                  <a:schemeClr val="dk1"/>
                </a:solidFill>
                <a:latin typeface="Times New Roman"/>
                <a:ea typeface="Times New Roman"/>
                <a:cs typeface="Times New Roman"/>
                <a:sym typeface="Times New Roman"/>
              </a:rPr>
              <a:t>between two devices require  long-range technologies.</a:t>
            </a:r>
            <a:endParaRPr b="0" i="0" sz="2600" u="none" cap="none" strike="noStrike">
              <a:solidFill>
                <a:schemeClr val="dk1"/>
              </a:solidFill>
              <a:latin typeface="Times New Roman"/>
              <a:ea typeface="Times New Roman"/>
              <a:cs typeface="Times New Roman"/>
              <a:sym typeface="Times New Roman"/>
            </a:endParaRPr>
          </a:p>
          <a:p>
            <a:pPr indent="-210819" lvl="0" marL="286385" marR="424180" rtl="0" algn="l">
              <a:lnSpc>
                <a:spcPct val="100000"/>
              </a:lnSpc>
              <a:spcBef>
                <a:spcPts val="605"/>
              </a:spcBef>
              <a:spcAft>
                <a:spcPts val="0"/>
              </a:spcAft>
              <a:buClr>
                <a:srgbClr val="D24717"/>
              </a:buClr>
              <a:buSzPts val="1200"/>
              <a:buFont typeface="Quattrocento Sans"/>
              <a:buChar char="⚫"/>
            </a:pPr>
            <a:r>
              <a:rPr b="1" i="1" lang="en-US" sz="2600" u="none" cap="none" strike="noStrike">
                <a:solidFill>
                  <a:schemeClr val="dk1"/>
                </a:solidFill>
                <a:latin typeface="Times New Roman"/>
                <a:ea typeface="Times New Roman"/>
                <a:cs typeface="Times New Roman"/>
                <a:sym typeface="Times New Roman"/>
              </a:rPr>
              <a:t>Wireless examples </a:t>
            </a:r>
            <a:r>
              <a:rPr b="0" i="0" lang="en-US" sz="2600" u="none" cap="none" strike="noStrike">
                <a:solidFill>
                  <a:schemeClr val="dk1"/>
                </a:solidFill>
                <a:latin typeface="Times New Roman"/>
                <a:ea typeface="Times New Roman"/>
                <a:cs typeface="Times New Roman"/>
                <a:sym typeface="Times New Roman"/>
              </a:rPr>
              <a:t>are </a:t>
            </a:r>
            <a:r>
              <a:rPr b="1" i="1" lang="en-US" sz="2600" u="none" cap="none" strike="noStrike">
                <a:solidFill>
                  <a:schemeClr val="dk1"/>
                </a:solidFill>
                <a:latin typeface="Times New Roman"/>
                <a:ea typeface="Times New Roman"/>
                <a:cs typeface="Times New Roman"/>
                <a:sym typeface="Times New Roman"/>
              </a:rPr>
              <a:t>cellular (2G, 3G, 4G</a:t>
            </a:r>
            <a:r>
              <a:rPr b="0" i="0" lang="en-US" sz="2600" u="none" cap="none" strike="noStrike">
                <a:solidFill>
                  <a:schemeClr val="dk1"/>
                </a:solidFill>
                <a:latin typeface="Times New Roman"/>
                <a:ea typeface="Times New Roman"/>
                <a:cs typeface="Times New Roman"/>
                <a:sym typeface="Times New Roman"/>
              </a:rPr>
              <a:t>) and </a:t>
            </a:r>
            <a:r>
              <a:rPr b="0" i="0" lang="en-US" sz="2600" u="none" cap="none" strike="noStrike">
                <a:solidFill>
                  <a:srgbClr val="006FC0"/>
                </a:solidFill>
                <a:latin typeface="Times New Roman"/>
                <a:ea typeface="Times New Roman"/>
                <a:cs typeface="Times New Roman"/>
                <a:sym typeface="Times New Roman"/>
              </a:rPr>
              <a:t>some  applications of outdoor IEEE 802.11 Wi-Fi and </a:t>
            </a:r>
            <a:r>
              <a:rPr b="1" i="0" lang="en-US" sz="2600" u="none" cap="none" strike="noStrike">
                <a:solidFill>
                  <a:srgbClr val="006FC0"/>
                </a:solidFill>
                <a:latin typeface="Times New Roman"/>
                <a:ea typeface="Times New Roman"/>
                <a:cs typeface="Times New Roman"/>
                <a:sym typeface="Times New Roman"/>
              </a:rPr>
              <a:t>Low-Power  Wide-Area (LPWA) technologies.</a:t>
            </a:r>
            <a:endParaRPr b="0" i="0" sz="2600" u="none" cap="none" strike="noStrike">
              <a:solidFill>
                <a:schemeClr val="dk1"/>
              </a:solidFill>
              <a:latin typeface="Times New Roman"/>
              <a:ea typeface="Times New Roman"/>
              <a:cs typeface="Times New Roman"/>
              <a:sym typeface="Times New Roman"/>
            </a:endParaRPr>
          </a:p>
          <a:p>
            <a:pPr indent="-210819" lvl="0" marL="286385" marR="5080" rtl="0" algn="l">
              <a:lnSpc>
                <a:spcPct val="100000"/>
              </a:lnSpc>
              <a:spcBef>
                <a:spcPts val="600"/>
              </a:spcBef>
              <a:spcAft>
                <a:spcPts val="0"/>
              </a:spcAft>
              <a:buClr>
                <a:srgbClr val="D24717"/>
              </a:buClr>
              <a:buSzPts val="1200"/>
              <a:buFont typeface="Quattrocento Sans"/>
              <a:buChar char="⚫"/>
            </a:pPr>
            <a:r>
              <a:rPr b="0" i="0" lang="en-US" sz="2600" u="none" cap="none" strike="noStrike">
                <a:solidFill>
                  <a:schemeClr val="dk1"/>
                </a:solidFill>
                <a:latin typeface="Times New Roman"/>
                <a:ea typeface="Times New Roman"/>
                <a:cs typeface="Times New Roman"/>
                <a:sym typeface="Times New Roman"/>
              </a:rPr>
              <a:t>LPWA communications have the </a:t>
            </a:r>
            <a:r>
              <a:rPr b="0" i="1" lang="en-US" sz="2600" u="none" cap="none" strike="noStrike">
                <a:solidFill>
                  <a:srgbClr val="006FC0"/>
                </a:solidFill>
                <a:latin typeface="Times New Roman"/>
                <a:ea typeface="Times New Roman"/>
                <a:cs typeface="Times New Roman"/>
                <a:sym typeface="Times New Roman"/>
              </a:rPr>
              <a:t>ability to communicate over a large  area </a:t>
            </a:r>
            <a:r>
              <a:rPr b="1" i="1" lang="en-US" sz="2600" u="none" cap="none" strike="noStrike">
                <a:solidFill>
                  <a:srgbClr val="006FC0"/>
                </a:solidFill>
                <a:latin typeface="Times New Roman"/>
                <a:ea typeface="Times New Roman"/>
                <a:cs typeface="Times New Roman"/>
                <a:sym typeface="Times New Roman"/>
              </a:rPr>
              <a:t>without consuming much power</a:t>
            </a:r>
            <a:r>
              <a:rPr b="1" i="0" lang="en-US" sz="2600" u="none" cap="none" strike="noStrike">
                <a:solidFill>
                  <a:schemeClr val="dk1"/>
                </a:solidFill>
                <a:latin typeface="Times New Roman"/>
                <a:ea typeface="Times New Roman"/>
                <a:cs typeface="Times New Roman"/>
                <a:sym typeface="Times New Roman"/>
              </a:rPr>
              <a:t>. </a:t>
            </a:r>
            <a:r>
              <a:rPr b="0" i="0" lang="en-US" sz="2600" u="none" cap="none" strike="noStrike">
                <a:solidFill>
                  <a:schemeClr val="dk1"/>
                </a:solidFill>
                <a:latin typeface="Times New Roman"/>
                <a:ea typeface="Times New Roman"/>
                <a:cs typeface="Times New Roman"/>
                <a:sym typeface="Times New Roman"/>
              </a:rPr>
              <a:t>These technologies are  therefore </a:t>
            </a:r>
            <a:r>
              <a:rPr b="1" i="1" lang="en-US" sz="2600" u="none" cap="none" strike="noStrike">
                <a:solidFill>
                  <a:schemeClr val="dk1"/>
                </a:solidFill>
                <a:latin typeface="Times New Roman"/>
                <a:ea typeface="Times New Roman"/>
                <a:cs typeface="Times New Roman"/>
                <a:sym typeface="Times New Roman"/>
              </a:rPr>
              <a:t>ideal for battery-powered IoT sensors</a:t>
            </a:r>
            <a:endParaRPr b="0" i="0" sz="26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0" name="Shape 70"/>
        <p:cNvGrpSpPr/>
        <p:nvPr/>
      </p:nvGrpSpPr>
      <p:grpSpPr>
        <a:xfrm>
          <a:off x="0" y="0"/>
          <a:ext cx="0" cy="0"/>
          <a:chOff x="0" y="0"/>
          <a:chExt cx="0" cy="0"/>
        </a:xfrm>
      </p:grpSpPr>
      <p:sp>
        <p:nvSpPr>
          <p:cNvPr id="71" name="Google Shape;71;p5"/>
          <p:cNvSpPr txBox="1"/>
          <p:nvPr>
            <p:ph type="title"/>
          </p:nvPr>
        </p:nvSpPr>
        <p:spPr>
          <a:xfrm>
            <a:off x="848055" y="688974"/>
            <a:ext cx="7447889" cy="307777"/>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t>Cntd….</a:t>
            </a:r>
            <a:endParaRPr/>
          </a:p>
        </p:txBody>
      </p:sp>
      <p:sp>
        <p:nvSpPr>
          <p:cNvPr id="72" name="Google Shape;72;p5"/>
          <p:cNvSpPr txBox="1"/>
          <p:nvPr>
            <p:ph idx="1" type="body"/>
          </p:nvPr>
        </p:nvSpPr>
        <p:spPr>
          <a:xfrm>
            <a:off x="152400" y="1212240"/>
            <a:ext cx="8915400" cy="5171700"/>
          </a:xfrm>
          <a:prstGeom prst="rect">
            <a:avLst/>
          </a:prstGeom>
          <a:noFill/>
          <a:ln>
            <a:noFill/>
          </a:ln>
        </p:spPr>
        <p:txBody>
          <a:bodyPr anchorCtr="0" anchor="t" bIns="0" lIns="0" spcFirstLastPara="1" rIns="0" wrap="square" tIns="0">
            <a:spAutoFit/>
          </a:bodyPr>
          <a:lstStyle/>
          <a:p>
            <a:pPr indent="-342900" lvl="0" marL="342900" rtl="0" algn="l">
              <a:lnSpc>
                <a:spcPct val="100000"/>
              </a:lnSpc>
              <a:spcBef>
                <a:spcPts val="0"/>
              </a:spcBef>
              <a:spcAft>
                <a:spcPts val="0"/>
              </a:spcAft>
              <a:buClr>
                <a:schemeClr val="dk1"/>
              </a:buClr>
              <a:buSzPts val="2400"/>
              <a:buFont typeface="Arial"/>
              <a:buChar char="•"/>
            </a:pPr>
            <a:r>
              <a:rPr b="0" i="0" lang="en-US" sz="2400" u="none" strike="noStrike">
                <a:latin typeface="Times New Roman"/>
                <a:ea typeface="Times New Roman"/>
                <a:cs typeface="Times New Roman"/>
                <a:sym typeface="Times New Roman"/>
              </a:rPr>
              <a:t>This additional dimension of data makes the physical world an incredibly valuable source of information.</a:t>
            </a:r>
            <a:endParaRPr/>
          </a:p>
          <a:p>
            <a:pPr indent="-342900" lvl="0" marL="342900" rtl="0" algn="l">
              <a:lnSpc>
                <a:spcPct val="100000"/>
              </a:lnSpc>
              <a:spcBef>
                <a:spcPts val="0"/>
              </a:spcBef>
              <a:spcAft>
                <a:spcPts val="0"/>
              </a:spcAft>
              <a:buClr>
                <a:srgbClr val="FF0000"/>
              </a:buClr>
              <a:buSzPts val="2400"/>
              <a:buFont typeface="Arial"/>
              <a:buChar char="•"/>
            </a:pPr>
            <a:r>
              <a:rPr b="0" i="0" lang="en-US" sz="2400" u="none" strike="noStrike">
                <a:solidFill>
                  <a:srgbClr val="FF0000"/>
                </a:solidFill>
                <a:latin typeface="Times New Roman"/>
                <a:ea typeface="Times New Roman"/>
                <a:cs typeface="Times New Roman"/>
                <a:sym typeface="Times New Roman"/>
              </a:rPr>
              <a:t>Sensors can be readily embedded in any physical objects that are easily connected to the Internet by wired or wireless networks. </a:t>
            </a:r>
            <a:endParaRPr>
              <a:solidFill>
                <a:srgbClr val="FF0000"/>
              </a:solidFill>
            </a:endParaRPr>
          </a:p>
          <a:p>
            <a:pPr indent="-342900" lvl="0" marL="342900" rtl="0" algn="l">
              <a:lnSpc>
                <a:spcPct val="100000"/>
              </a:lnSpc>
              <a:spcBef>
                <a:spcPts val="0"/>
              </a:spcBef>
              <a:spcAft>
                <a:spcPts val="0"/>
              </a:spcAft>
              <a:buClr>
                <a:schemeClr val="dk1"/>
              </a:buClr>
              <a:buSzPts val="2400"/>
              <a:buFont typeface="Arial"/>
              <a:buChar char="•"/>
            </a:pPr>
            <a:r>
              <a:rPr b="0" i="0" lang="en-US" sz="2400" u="none" strike="noStrike">
                <a:latin typeface="Times New Roman"/>
                <a:ea typeface="Times New Roman"/>
                <a:cs typeface="Times New Roman"/>
                <a:sym typeface="Times New Roman"/>
              </a:rPr>
              <a:t>Because these connected host physical objects with multidimensional sensing capabilities communicate with each other and external systems, they can interpret their environment and make intelligent decisions. </a:t>
            </a:r>
            <a:endParaRPr/>
          </a:p>
          <a:p>
            <a:pPr indent="-342900" lvl="0" marL="342900" rtl="0" algn="l">
              <a:lnSpc>
                <a:spcPct val="100000"/>
              </a:lnSpc>
              <a:spcBef>
                <a:spcPts val="0"/>
              </a:spcBef>
              <a:spcAft>
                <a:spcPts val="0"/>
              </a:spcAft>
              <a:buClr>
                <a:schemeClr val="dk1"/>
              </a:buClr>
              <a:buSzPts val="2400"/>
              <a:buFont typeface="Arial"/>
              <a:buChar char="•"/>
            </a:pPr>
            <a:r>
              <a:rPr b="0" i="0" lang="en-US" sz="2400" u="none" strike="noStrike">
                <a:latin typeface="Times New Roman"/>
                <a:ea typeface="Times New Roman"/>
                <a:cs typeface="Times New Roman"/>
                <a:sym typeface="Times New Roman"/>
              </a:rPr>
              <a:t>Connecting sensing devices in this way has ushered in the world of IoT and a whole new paradigm of business intelligence</a:t>
            </a:r>
            <a:endParaRPr/>
          </a:p>
          <a:p>
            <a:pPr indent="-190500" lvl="0" marL="342900" rtl="0" algn="l">
              <a:lnSpc>
                <a:spcPct val="100000"/>
              </a:lnSpc>
              <a:spcBef>
                <a:spcPts val="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rPr b="0" i="0" lang="en-US" sz="2400" u="none" strike="noStrike">
                <a:latin typeface="Times New Roman"/>
                <a:ea typeface="Times New Roman"/>
                <a:cs typeface="Times New Roman"/>
                <a:sym typeface="Times New Roman"/>
              </a:rPr>
              <a:t>There are myriad different sensors available to measure virtually everything in the physical world. There are a number of ways to group and cluster sensors into different categories, including the following:</a:t>
            </a:r>
            <a:endParaRPr sz="24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6"/>
          <p:cNvSpPr txBox="1"/>
          <p:nvPr/>
        </p:nvSpPr>
        <p:spPr>
          <a:xfrm>
            <a:off x="171025" y="492975"/>
            <a:ext cx="8973000" cy="5739300"/>
          </a:xfrm>
          <a:prstGeom prst="rect">
            <a:avLst/>
          </a:prstGeom>
          <a:noFill/>
          <a:ln>
            <a:noFill/>
          </a:ln>
        </p:spPr>
        <p:txBody>
          <a:bodyPr anchorCtr="0" anchor="t" bIns="0" lIns="0" spcFirstLastPara="1" rIns="0" wrap="square" tIns="88250">
            <a:spAutoFit/>
          </a:bodyPr>
          <a:lstStyle/>
          <a:p>
            <a:pPr indent="0" lvl="0" marL="0" marR="0" rtl="0" algn="l">
              <a:lnSpc>
                <a:spcPct val="100000"/>
              </a:lnSpc>
              <a:spcBef>
                <a:spcPts val="0"/>
              </a:spcBef>
              <a:spcAft>
                <a:spcPts val="0"/>
              </a:spcAft>
              <a:buClr>
                <a:srgbClr val="000000"/>
              </a:buClr>
              <a:buSzPts val="2600"/>
              <a:buFont typeface="Arial"/>
              <a:buNone/>
            </a:pPr>
            <a:r>
              <a:rPr b="1" lang="en-US" sz="2800">
                <a:solidFill>
                  <a:schemeClr val="dk1"/>
                </a:solidFill>
                <a:latin typeface="Times New Roman"/>
                <a:ea typeface="Times New Roman"/>
                <a:cs typeface="Times New Roman"/>
                <a:sym typeface="Times New Roman"/>
              </a:rPr>
              <a:t> 2. </a:t>
            </a:r>
            <a:r>
              <a:rPr b="1" i="0" lang="en-US" sz="2800" u="none" cap="none" strike="noStrike">
                <a:solidFill>
                  <a:schemeClr val="dk1"/>
                </a:solidFill>
                <a:latin typeface="Times New Roman"/>
                <a:ea typeface="Times New Roman"/>
                <a:cs typeface="Times New Roman"/>
                <a:sym typeface="Times New Roman"/>
              </a:rPr>
              <a:t>Frequency Bands</a:t>
            </a:r>
            <a:endParaRPr b="1" i="0" sz="2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600"/>
              <a:buFont typeface="Arial"/>
              <a:buNone/>
            </a:pPr>
            <a:r>
              <a:t/>
            </a:r>
            <a:endParaRPr b="1" sz="2800">
              <a:solidFill>
                <a:schemeClr val="dk1"/>
              </a:solidFill>
              <a:latin typeface="Times New Roman"/>
              <a:ea typeface="Times New Roman"/>
              <a:cs typeface="Times New Roman"/>
              <a:sym typeface="Times New Roman"/>
            </a:endParaRPr>
          </a:p>
          <a:p>
            <a:pPr indent="-210818" lvl="0" marL="286385" marR="1025525" rtl="0" algn="l">
              <a:lnSpc>
                <a:spcPct val="100000"/>
              </a:lnSpc>
              <a:spcBef>
                <a:spcPts val="600"/>
              </a:spcBef>
              <a:spcAft>
                <a:spcPts val="0"/>
              </a:spcAft>
              <a:buClr>
                <a:srgbClr val="D24717"/>
              </a:buClr>
              <a:buSzPts val="1200"/>
              <a:buFont typeface="Quattrocento Sans"/>
              <a:buChar char="⚫"/>
            </a:pPr>
            <a:r>
              <a:rPr b="1" i="0" lang="en-US" sz="2600" u="none" cap="none" strike="noStrike">
                <a:solidFill>
                  <a:srgbClr val="D24717"/>
                </a:solidFill>
                <a:latin typeface="Times New Roman"/>
                <a:ea typeface="Times New Roman"/>
                <a:cs typeface="Times New Roman"/>
                <a:sym typeface="Times New Roman"/>
              </a:rPr>
              <a:t>Radio spectrum is regulated by countries and/or  </a:t>
            </a:r>
            <a:r>
              <a:rPr b="1" lang="en-US" sz="2600">
                <a:solidFill>
                  <a:srgbClr val="D24717"/>
                </a:solidFill>
                <a:latin typeface="Times New Roman"/>
                <a:ea typeface="Times New Roman"/>
                <a:cs typeface="Times New Roman"/>
                <a:sym typeface="Times New Roman"/>
              </a:rPr>
              <a:t>o</a:t>
            </a:r>
            <a:r>
              <a:rPr b="1" i="0" lang="en-US" sz="2600" u="none" cap="none" strike="noStrike">
                <a:solidFill>
                  <a:srgbClr val="D24717"/>
                </a:solidFill>
                <a:latin typeface="Times New Roman"/>
                <a:ea typeface="Times New Roman"/>
                <a:cs typeface="Times New Roman"/>
                <a:sym typeface="Times New Roman"/>
              </a:rPr>
              <a:t>rganizations, such as the International  Telecommunication Union (ITU) and the Federal  Communications Commission (FCC).</a:t>
            </a:r>
            <a:endParaRPr b="1" i="0" sz="2600" u="none" cap="none" strike="noStrike">
              <a:solidFill>
                <a:srgbClr val="D24717"/>
              </a:solidFill>
              <a:latin typeface="Times New Roman"/>
              <a:ea typeface="Times New Roman"/>
              <a:cs typeface="Times New Roman"/>
              <a:sym typeface="Times New Roman"/>
            </a:endParaRPr>
          </a:p>
          <a:p>
            <a:pPr indent="0" lvl="0" marL="457200" marR="1025525" rtl="0" algn="l">
              <a:lnSpc>
                <a:spcPct val="100000"/>
              </a:lnSpc>
              <a:spcBef>
                <a:spcPts val="600"/>
              </a:spcBef>
              <a:spcAft>
                <a:spcPts val="0"/>
              </a:spcAft>
              <a:buClr>
                <a:srgbClr val="000000"/>
              </a:buClr>
              <a:buSzPts val="2600"/>
              <a:buFont typeface="Arial"/>
              <a:buNone/>
            </a:pPr>
            <a:r>
              <a:t/>
            </a:r>
            <a:endParaRPr b="1" i="0" sz="2600" u="none" cap="none" strike="noStrike">
              <a:solidFill>
                <a:srgbClr val="D24717"/>
              </a:solidFill>
              <a:latin typeface="Times New Roman"/>
              <a:ea typeface="Times New Roman"/>
              <a:cs typeface="Times New Roman"/>
              <a:sym typeface="Times New Roman"/>
            </a:endParaRPr>
          </a:p>
          <a:p>
            <a:pPr indent="-210818" lvl="0" marL="286385" marR="432433" rtl="0" algn="l">
              <a:lnSpc>
                <a:spcPct val="100000"/>
              </a:lnSpc>
              <a:spcBef>
                <a:spcPts val="605"/>
              </a:spcBef>
              <a:spcAft>
                <a:spcPts val="0"/>
              </a:spcAft>
              <a:buClr>
                <a:srgbClr val="D24717"/>
              </a:buClr>
              <a:buSzPts val="1200"/>
              <a:buFont typeface="Quattrocento Sans"/>
              <a:buChar char="⚫"/>
            </a:pPr>
            <a:r>
              <a:rPr b="1" i="0" lang="en-US" sz="2600" u="none" cap="none" strike="noStrike">
                <a:solidFill>
                  <a:srgbClr val="006FC0"/>
                </a:solidFill>
                <a:latin typeface="Times New Roman"/>
                <a:ea typeface="Times New Roman"/>
                <a:cs typeface="Times New Roman"/>
                <a:sym typeface="Times New Roman"/>
              </a:rPr>
              <a:t>These groups define the regulations and transmission  requirements for various frequency bands</a:t>
            </a:r>
            <a:endParaRPr b="1" i="0" sz="2600" u="none" cap="none" strike="noStrike">
              <a:solidFill>
                <a:srgbClr val="006FC0"/>
              </a:solidFill>
              <a:latin typeface="Times New Roman"/>
              <a:ea typeface="Times New Roman"/>
              <a:cs typeface="Times New Roman"/>
              <a:sym typeface="Times New Roman"/>
            </a:endParaRPr>
          </a:p>
          <a:p>
            <a:pPr indent="0" lvl="0" marL="457200" marR="432434" rtl="0" algn="l">
              <a:lnSpc>
                <a:spcPct val="100000"/>
              </a:lnSpc>
              <a:spcBef>
                <a:spcPts val="605"/>
              </a:spcBef>
              <a:spcAft>
                <a:spcPts val="0"/>
              </a:spcAft>
              <a:buClr>
                <a:srgbClr val="000000"/>
              </a:buClr>
              <a:buSzPts val="2600"/>
              <a:buFont typeface="Arial"/>
              <a:buNone/>
            </a:pPr>
            <a:r>
              <a:t/>
            </a:r>
            <a:endParaRPr b="1" i="0" sz="2600" u="none" cap="none" strike="noStrike">
              <a:solidFill>
                <a:srgbClr val="006FC0"/>
              </a:solidFill>
              <a:latin typeface="Times New Roman"/>
              <a:ea typeface="Times New Roman"/>
              <a:cs typeface="Times New Roman"/>
              <a:sym typeface="Times New Roman"/>
            </a:endParaRPr>
          </a:p>
          <a:p>
            <a:pPr indent="-210819" lvl="0" marL="286385" marR="5080" rtl="0" algn="l">
              <a:lnSpc>
                <a:spcPct val="100000"/>
              </a:lnSpc>
              <a:spcBef>
                <a:spcPts val="600"/>
              </a:spcBef>
              <a:spcAft>
                <a:spcPts val="0"/>
              </a:spcAft>
              <a:buClr>
                <a:srgbClr val="D24717"/>
              </a:buClr>
              <a:buSzPts val="1200"/>
              <a:buFont typeface="Quattrocento Sans"/>
              <a:buChar char="⚫"/>
            </a:pPr>
            <a:r>
              <a:rPr b="0" i="0" lang="en-US" sz="2600" u="none" cap="none" strike="noStrike">
                <a:solidFill>
                  <a:schemeClr val="dk1"/>
                </a:solidFill>
                <a:latin typeface="Times New Roman"/>
                <a:ea typeface="Times New Roman"/>
                <a:cs typeface="Times New Roman"/>
                <a:sym typeface="Times New Roman"/>
              </a:rPr>
              <a:t>For example, </a:t>
            </a:r>
            <a:r>
              <a:rPr b="1" i="0" lang="en-US" sz="2600" u="none" cap="none" strike="noStrike">
                <a:solidFill>
                  <a:srgbClr val="6F2F9F"/>
                </a:solidFill>
                <a:latin typeface="Times New Roman"/>
                <a:ea typeface="Times New Roman"/>
                <a:cs typeface="Times New Roman"/>
                <a:sym typeface="Times New Roman"/>
              </a:rPr>
              <a:t>portions of the spectrum </a:t>
            </a:r>
            <a:r>
              <a:rPr b="0" i="0" lang="en-US" sz="2600" u="none" cap="none" strike="noStrike">
                <a:solidFill>
                  <a:schemeClr val="dk1"/>
                </a:solidFill>
                <a:latin typeface="Times New Roman"/>
                <a:ea typeface="Times New Roman"/>
                <a:cs typeface="Times New Roman"/>
                <a:sym typeface="Times New Roman"/>
              </a:rPr>
              <a:t>are </a:t>
            </a:r>
            <a:r>
              <a:rPr b="1" i="1" lang="en-US" sz="2600" u="none" cap="none" strike="noStrike">
                <a:solidFill>
                  <a:srgbClr val="6F2F9F"/>
                </a:solidFill>
                <a:latin typeface="Times New Roman"/>
                <a:ea typeface="Times New Roman"/>
                <a:cs typeface="Times New Roman"/>
                <a:sym typeface="Times New Roman"/>
              </a:rPr>
              <a:t>allocated to types  of telecommunications such as radio, television, military, and  so on.</a:t>
            </a:r>
            <a:endParaRPr b="0" i="0" sz="26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7"/>
          <p:cNvSpPr txBox="1"/>
          <p:nvPr/>
        </p:nvSpPr>
        <p:spPr>
          <a:xfrm>
            <a:off x="187800" y="566675"/>
            <a:ext cx="8736000" cy="5615700"/>
          </a:xfrm>
          <a:prstGeom prst="rect">
            <a:avLst/>
          </a:prstGeom>
          <a:noFill/>
          <a:ln>
            <a:noFill/>
          </a:ln>
        </p:spPr>
        <p:txBody>
          <a:bodyPr anchorCtr="0" anchor="t" bIns="0" lIns="0" spcFirstLastPara="1" rIns="0" wrap="square" tIns="54600">
            <a:spAutoFit/>
          </a:bodyPr>
          <a:lstStyle/>
          <a:p>
            <a:pPr indent="-210818" lvl="0" marL="286385" marR="403225" rtl="0" algn="l">
              <a:lnSpc>
                <a:spcPct val="89500"/>
              </a:lnSpc>
              <a:spcBef>
                <a:spcPts val="0"/>
              </a:spcBef>
              <a:spcAft>
                <a:spcPts val="0"/>
              </a:spcAft>
              <a:buClr>
                <a:srgbClr val="D24717"/>
              </a:buClr>
              <a:buSzPts val="1200"/>
              <a:buFont typeface="Quattrocento Sans"/>
              <a:buChar char="⚫"/>
            </a:pPr>
            <a:r>
              <a:rPr b="0" i="0" lang="en-US" sz="2600" u="none" cap="none" strike="noStrike">
                <a:solidFill>
                  <a:schemeClr val="dk1"/>
                </a:solidFill>
                <a:latin typeface="Times New Roman"/>
                <a:ea typeface="Times New Roman"/>
                <a:cs typeface="Times New Roman"/>
                <a:sym typeface="Times New Roman"/>
              </a:rPr>
              <a:t>Focusing on IoT access technologies, the frequency bands  leveraged by </a:t>
            </a:r>
            <a:r>
              <a:rPr b="1" i="0" lang="en-US" sz="2600" u="none" cap="none" strike="noStrike">
                <a:solidFill>
                  <a:schemeClr val="dk1"/>
                </a:solidFill>
                <a:latin typeface="Times New Roman"/>
                <a:ea typeface="Times New Roman"/>
                <a:cs typeface="Times New Roman"/>
                <a:sym typeface="Times New Roman"/>
              </a:rPr>
              <a:t>wireless communications are split  between </a:t>
            </a:r>
            <a:r>
              <a:rPr b="1" i="0" lang="en-US" sz="2800" u="none" cap="none" strike="noStrike">
                <a:solidFill>
                  <a:schemeClr val="dk1"/>
                </a:solidFill>
                <a:latin typeface="Times New Roman"/>
                <a:ea typeface="Times New Roman"/>
                <a:cs typeface="Times New Roman"/>
                <a:sym typeface="Times New Roman"/>
              </a:rPr>
              <a:t>licensed </a:t>
            </a:r>
            <a:r>
              <a:rPr b="1" i="0" lang="en-US" sz="2600" u="none" cap="none" strike="noStrike">
                <a:solidFill>
                  <a:schemeClr val="dk1"/>
                </a:solidFill>
                <a:latin typeface="Times New Roman"/>
                <a:ea typeface="Times New Roman"/>
                <a:cs typeface="Times New Roman"/>
                <a:sym typeface="Times New Roman"/>
              </a:rPr>
              <a:t>and </a:t>
            </a:r>
            <a:r>
              <a:rPr b="1" i="0" lang="en-US" sz="2800" u="none" cap="none" strike="noStrike">
                <a:solidFill>
                  <a:schemeClr val="dk1"/>
                </a:solidFill>
                <a:latin typeface="Times New Roman"/>
                <a:ea typeface="Times New Roman"/>
                <a:cs typeface="Times New Roman"/>
                <a:sym typeface="Times New Roman"/>
              </a:rPr>
              <a:t>unlicensed bands.</a:t>
            </a:r>
            <a:endParaRPr b="1" i="0" sz="2800" u="none" cap="none" strike="noStrike">
              <a:solidFill>
                <a:schemeClr val="dk1"/>
              </a:solidFill>
              <a:latin typeface="Times New Roman"/>
              <a:ea typeface="Times New Roman"/>
              <a:cs typeface="Times New Roman"/>
              <a:sym typeface="Times New Roman"/>
            </a:endParaRPr>
          </a:p>
          <a:p>
            <a:pPr indent="0" lvl="0" marL="457200" marR="403225" rtl="0" algn="l">
              <a:lnSpc>
                <a:spcPct val="89500"/>
              </a:lnSpc>
              <a:spcBef>
                <a:spcPts val="0"/>
              </a:spcBef>
              <a:spcAft>
                <a:spcPts val="0"/>
              </a:spcAft>
              <a:buClr>
                <a:srgbClr val="000000"/>
              </a:buClr>
              <a:buSzPts val="2800"/>
              <a:buFont typeface="Arial"/>
              <a:buNone/>
            </a:pPr>
            <a:r>
              <a:t/>
            </a:r>
            <a:endParaRPr b="1" i="0" sz="2800" u="none" cap="none" strike="noStrike">
              <a:solidFill>
                <a:schemeClr val="dk1"/>
              </a:solidFill>
              <a:latin typeface="Times New Roman"/>
              <a:ea typeface="Times New Roman"/>
              <a:cs typeface="Times New Roman"/>
              <a:sym typeface="Times New Roman"/>
            </a:endParaRPr>
          </a:p>
          <a:p>
            <a:pPr indent="-210818" lvl="0" marL="286385" marR="321310" rtl="0" algn="l">
              <a:lnSpc>
                <a:spcPct val="108076"/>
              </a:lnSpc>
              <a:spcBef>
                <a:spcPts val="670"/>
              </a:spcBef>
              <a:spcAft>
                <a:spcPts val="0"/>
              </a:spcAft>
              <a:buClr>
                <a:srgbClr val="D24717"/>
              </a:buClr>
              <a:buSzPts val="1200"/>
              <a:buFont typeface="Quattrocento Sans"/>
              <a:buChar char="⚫"/>
            </a:pPr>
            <a:r>
              <a:rPr b="1" i="1" lang="en-US" sz="2600" u="none" cap="none" strike="noStrike">
                <a:solidFill>
                  <a:srgbClr val="006FC0"/>
                </a:solidFill>
                <a:latin typeface="Times New Roman"/>
                <a:ea typeface="Times New Roman"/>
                <a:cs typeface="Times New Roman"/>
                <a:sym typeface="Times New Roman"/>
              </a:rPr>
              <a:t>Licensed spectrum is generally applicable to IoT long-  range access technologies</a:t>
            </a:r>
            <a:endParaRPr b="1" i="1" sz="2600" u="none" cap="none" strike="noStrike">
              <a:solidFill>
                <a:srgbClr val="006FC0"/>
              </a:solidFill>
              <a:latin typeface="Times New Roman"/>
              <a:ea typeface="Times New Roman"/>
              <a:cs typeface="Times New Roman"/>
              <a:sym typeface="Times New Roman"/>
            </a:endParaRPr>
          </a:p>
          <a:p>
            <a:pPr indent="0" lvl="0" marL="457200" marR="321310" rtl="0" algn="l">
              <a:lnSpc>
                <a:spcPct val="108076"/>
              </a:lnSpc>
              <a:spcBef>
                <a:spcPts val="670"/>
              </a:spcBef>
              <a:spcAft>
                <a:spcPts val="0"/>
              </a:spcAft>
              <a:buClr>
                <a:srgbClr val="000000"/>
              </a:buClr>
              <a:buSzPts val="2600"/>
              <a:buFont typeface="Arial"/>
              <a:buNone/>
            </a:pPr>
            <a:r>
              <a:t/>
            </a:r>
            <a:endParaRPr b="1" i="1" sz="2600" u="none" cap="none" strike="noStrike">
              <a:solidFill>
                <a:srgbClr val="006FC0"/>
              </a:solidFill>
              <a:latin typeface="Times New Roman"/>
              <a:ea typeface="Times New Roman"/>
              <a:cs typeface="Times New Roman"/>
              <a:sym typeface="Times New Roman"/>
            </a:endParaRPr>
          </a:p>
          <a:p>
            <a:pPr indent="-210818" lvl="0" marL="286385" marR="107950" rtl="0" algn="l">
              <a:lnSpc>
                <a:spcPct val="108076"/>
              </a:lnSpc>
              <a:spcBef>
                <a:spcPts val="600"/>
              </a:spcBef>
              <a:spcAft>
                <a:spcPts val="0"/>
              </a:spcAft>
              <a:buClr>
                <a:srgbClr val="D24717"/>
              </a:buClr>
              <a:buSzPts val="1200"/>
              <a:buFont typeface="Quattrocento Sans"/>
              <a:buChar char="⚫"/>
            </a:pPr>
            <a:r>
              <a:rPr b="0" i="0" lang="en-US" sz="2600" u="none" cap="none" strike="noStrike">
                <a:solidFill>
                  <a:schemeClr val="dk1"/>
                </a:solidFill>
                <a:latin typeface="Times New Roman"/>
                <a:ea typeface="Times New Roman"/>
                <a:cs typeface="Times New Roman"/>
                <a:sym typeface="Times New Roman"/>
              </a:rPr>
              <a:t>In order to utilize licensed spectrum</a:t>
            </a:r>
            <a:r>
              <a:rPr b="0" i="0" lang="en-US" sz="2600" u="none" cap="none" strike="noStrike">
                <a:solidFill>
                  <a:srgbClr val="FF0000"/>
                </a:solidFill>
                <a:latin typeface="Times New Roman"/>
                <a:ea typeface="Times New Roman"/>
                <a:cs typeface="Times New Roman"/>
                <a:sym typeface="Times New Roman"/>
              </a:rPr>
              <a:t>, </a:t>
            </a:r>
            <a:r>
              <a:rPr b="1" i="1" lang="en-US" sz="2600" u="none" cap="none" strike="noStrike">
                <a:solidFill>
                  <a:srgbClr val="FF0000"/>
                </a:solidFill>
                <a:latin typeface="Times New Roman"/>
                <a:ea typeface="Times New Roman"/>
                <a:cs typeface="Times New Roman"/>
                <a:sym typeface="Times New Roman"/>
              </a:rPr>
              <a:t>users must subscribe  to services when connecting their IoT devices</a:t>
            </a:r>
            <a:endParaRPr b="1" i="1" sz="2600" u="none" cap="none" strike="noStrike">
              <a:solidFill>
                <a:srgbClr val="FF0000"/>
              </a:solidFill>
              <a:latin typeface="Times New Roman"/>
              <a:ea typeface="Times New Roman"/>
              <a:cs typeface="Times New Roman"/>
              <a:sym typeface="Times New Roman"/>
            </a:endParaRPr>
          </a:p>
          <a:p>
            <a:pPr indent="0" lvl="0" marL="457200" marR="107950" rtl="0" algn="l">
              <a:lnSpc>
                <a:spcPct val="108076"/>
              </a:lnSpc>
              <a:spcBef>
                <a:spcPts val="600"/>
              </a:spcBef>
              <a:spcAft>
                <a:spcPts val="0"/>
              </a:spcAft>
              <a:buNone/>
            </a:pPr>
            <a:r>
              <a:t/>
            </a:r>
            <a:endParaRPr b="1" i="1" sz="2600">
              <a:solidFill>
                <a:srgbClr val="FF0000"/>
              </a:solidFill>
              <a:latin typeface="Times New Roman"/>
              <a:ea typeface="Times New Roman"/>
              <a:cs typeface="Times New Roman"/>
              <a:sym typeface="Times New Roman"/>
            </a:endParaRPr>
          </a:p>
          <a:p>
            <a:pPr indent="-210819" lvl="0" marL="286385" marR="5080" rtl="0" algn="l">
              <a:lnSpc>
                <a:spcPct val="90000"/>
              </a:lnSpc>
              <a:spcBef>
                <a:spcPts val="555"/>
              </a:spcBef>
              <a:spcAft>
                <a:spcPts val="0"/>
              </a:spcAft>
              <a:buClr>
                <a:srgbClr val="D24717"/>
              </a:buClr>
              <a:buSzPts val="1200"/>
              <a:buFont typeface="Quattrocento Sans"/>
              <a:buChar char="⚫"/>
            </a:pPr>
            <a:r>
              <a:rPr b="0" i="0" lang="en-US" sz="2600" u="none" cap="none" strike="noStrike">
                <a:solidFill>
                  <a:schemeClr val="dk1"/>
                </a:solidFill>
                <a:latin typeface="Times New Roman"/>
                <a:ea typeface="Times New Roman"/>
                <a:cs typeface="Times New Roman"/>
                <a:sym typeface="Times New Roman"/>
              </a:rPr>
              <a:t>In exchange for the subscription fee, the network operator  can guarantee the exclusivity of the frequency usage over the  target area and can therefore sell a better guarantee of  service.</a:t>
            </a:r>
            <a:endParaRPr b="0" i="0" sz="26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8"/>
          <p:cNvSpPr txBox="1"/>
          <p:nvPr/>
        </p:nvSpPr>
        <p:spPr>
          <a:xfrm>
            <a:off x="180150" y="593575"/>
            <a:ext cx="8819700" cy="7017000"/>
          </a:xfrm>
          <a:prstGeom prst="rect">
            <a:avLst/>
          </a:prstGeom>
          <a:noFill/>
          <a:ln>
            <a:noFill/>
          </a:ln>
        </p:spPr>
        <p:txBody>
          <a:bodyPr anchorCtr="0" anchor="t" bIns="0" lIns="0" spcFirstLastPara="1" rIns="0" wrap="square" tIns="12700">
            <a:spAutoFit/>
          </a:bodyPr>
          <a:lstStyle/>
          <a:p>
            <a:pPr indent="-233046" lvl="0" marL="286385" marR="5080" rtl="0" algn="l">
              <a:lnSpc>
                <a:spcPct val="100000"/>
              </a:lnSpc>
              <a:spcBef>
                <a:spcPts val="0"/>
              </a:spcBef>
              <a:spcAft>
                <a:spcPts val="0"/>
              </a:spcAft>
              <a:buClr>
                <a:srgbClr val="D24717"/>
              </a:buClr>
              <a:buSzPts val="1400"/>
              <a:buFont typeface="Quattrocento Sans"/>
              <a:buChar char="⚫"/>
            </a:pPr>
            <a:r>
              <a:rPr b="0" i="0" lang="en-US" sz="2800" u="none" cap="none" strike="noStrike">
                <a:solidFill>
                  <a:srgbClr val="006FC0"/>
                </a:solidFill>
                <a:latin typeface="Times New Roman"/>
                <a:ea typeface="Times New Roman"/>
                <a:cs typeface="Times New Roman"/>
                <a:sym typeface="Times New Roman"/>
              </a:rPr>
              <a:t>The ITU has also defined </a:t>
            </a:r>
            <a:r>
              <a:rPr b="0" i="0" lang="en-US" sz="2800" u="none" cap="none" strike="noStrike">
                <a:solidFill>
                  <a:srgbClr val="FF0000"/>
                </a:solidFill>
                <a:latin typeface="Times New Roman"/>
                <a:ea typeface="Times New Roman"/>
                <a:cs typeface="Times New Roman"/>
                <a:sym typeface="Times New Roman"/>
              </a:rPr>
              <a:t>unlicensed spectrum </a:t>
            </a:r>
            <a:r>
              <a:rPr b="0" i="0" lang="en-US" sz="2800" u="none" cap="none" strike="noStrike">
                <a:solidFill>
                  <a:srgbClr val="006FC0"/>
                </a:solidFill>
                <a:latin typeface="Times New Roman"/>
                <a:ea typeface="Times New Roman"/>
                <a:cs typeface="Times New Roman"/>
                <a:sym typeface="Times New Roman"/>
              </a:rPr>
              <a:t>for the industrial,  scientific, and medical (</a:t>
            </a:r>
            <a:r>
              <a:rPr b="0" i="0" lang="en-US" sz="2800" u="none" cap="none" strike="noStrike">
                <a:solidFill>
                  <a:srgbClr val="FF0000"/>
                </a:solidFill>
                <a:latin typeface="Times New Roman"/>
                <a:ea typeface="Times New Roman"/>
                <a:cs typeface="Times New Roman"/>
                <a:sym typeface="Times New Roman"/>
              </a:rPr>
              <a:t>ISM</a:t>
            </a:r>
            <a:r>
              <a:rPr b="0" i="0" lang="en-US" sz="2800" u="none" cap="none" strike="noStrike">
                <a:solidFill>
                  <a:srgbClr val="006FC0"/>
                </a:solidFill>
                <a:latin typeface="Times New Roman"/>
                <a:ea typeface="Times New Roman"/>
                <a:cs typeface="Times New Roman"/>
                <a:sym typeface="Times New Roman"/>
              </a:rPr>
              <a:t>) portions of the radio bands.</a:t>
            </a:r>
            <a:endParaRPr b="0" i="0" sz="2800" u="none" cap="none" strike="noStrike">
              <a:solidFill>
                <a:schemeClr val="dk1"/>
              </a:solidFill>
              <a:latin typeface="Times New Roman"/>
              <a:ea typeface="Times New Roman"/>
              <a:cs typeface="Times New Roman"/>
              <a:sym typeface="Times New Roman"/>
            </a:endParaRPr>
          </a:p>
          <a:p>
            <a:pPr indent="-233046" lvl="0" marL="286385" marR="0" rtl="0" algn="l">
              <a:lnSpc>
                <a:spcPct val="100000"/>
              </a:lnSpc>
              <a:spcBef>
                <a:spcPts val="600"/>
              </a:spcBef>
              <a:spcAft>
                <a:spcPts val="0"/>
              </a:spcAft>
              <a:buClr>
                <a:srgbClr val="D24717"/>
              </a:buClr>
              <a:buSzPts val="1400"/>
              <a:buFont typeface="Quattrocento Sans"/>
              <a:buChar char="⚫"/>
            </a:pPr>
            <a:r>
              <a:rPr b="0" i="0" lang="en-US" sz="2800" u="none" cap="none" strike="noStrike">
                <a:solidFill>
                  <a:schemeClr val="dk1"/>
                </a:solidFill>
                <a:latin typeface="Times New Roman"/>
                <a:ea typeface="Times New Roman"/>
                <a:cs typeface="Times New Roman"/>
                <a:sym typeface="Times New Roman"/>
              </a:rPr>
              <a:t>These frequencies are used in many communications</a:t>
            </a:r>
            <a:endParaRPr b="0" i="0" sz="2800" u="none" cap="none" strike="noStrike">
              <a:solidFill>
                <a:schemeClr val="dk1"/>
              </a:solidFill>
              <a:latin typeface="Times New Roman"/>
              <a:ea typeface="Times New Roman"/>
              <a:cs typeface="Times New Roman"/>
              <a:sym typeface="Times New Roman"/>
            </a:endParaRPr>
          </a:p>
          <a:p>
            <a:pPr indent="0" lvl="0" marL="286385"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imes New Roman"/>
                <a:ea typeface="Times New Roman"/>
                <a:cs typeface="Times New Roman"/>
                <a:sym typeface="Times New Roman"/>
              </a:rPr>
              <a:t>technologies for short-range devices (SRDs).</a:t>
            </a:r>
            <a:endParaRPr b="0" i="0" sz="2800" u="none" cap="none" strike="noStrike">
              <a:solidFill>
                <a:schemeClr val="dk1"/>
              </a:solidFill>
              <a:latin typeface="Times New Roman"/>
              <a:ea typeface="Times New Roman"/>
              <a:cs typeface="Times New Roman"/>
              <a:sym typeface="Times New Roman"/>
            </a:endParaRPr>
          </a:p>
          <a:p>
            <a:pPr indent="-233046" lvl="0" marL="286385" marR="64768" rtl="0" algn="l">
              <a:lnSpc>
                <a:spcPct val="100000"/>
              </a:lnSpc>
              <a:spcBef>
                <a:spcPts val="600"/>
              </a:spcBef>
              <a:spcAft>
                <a:spcPts val="0"/>
              </a:spcAft>
              <a:buClr>
                <a:srgbClr val="D24717"/>
              </a:buClr>
              <a:buSzPts val="1400"/>
              <a:buFont typeface="Quattrocento Sans"/>
              <a:buChar char="⚫"/>
            </a:pPr>
            <a:r>
              <a:rPr b="1" i="1" lang="en-US" sz="2800" u="none" cap="none" strike="noStrike">
                <a:solidFill>
                  <a:srgbClr val="FF0000"/>
                </a:solidFill>
                <a:latin typeface="Times New Roman"/>
                <a:ea typeface="Times New Roman"/>
                <a:cs typeface="Times New Roman"/>
                <a:sym typeface="Times New Roman"/>
              </a:rPr>
              <a:t>Unlicensed means </a:t>
            </a:r>
            <a:r>
              <a:rPr b="1" i="0" lang="en-US" sz="2800" u="none" cap="none" strike="noStrike">
                <a:solidFill>
                  <a:srgbClr val="FF0000"/>
                </a:solidFill>
                <a:latin typeface="Times New Roman"/>
                <a:ea typeface="Times New Roman"/>
                <a:cs typeface="Times New Roman"/>
                <a:sym typeface="Times New Roman"/>
              </a:rPr>
              <a:t>that no guarantees or protections are  offered in the ISM bands for device communications.</a:t>
            </a:r>
            <a:endParaRPr b="1" i="0" sz="2800" u="none" cap="none" strike="noStrike">
              <a:solidFill>
                <a:srgbClr val="FF0000"/>
              </a:solidFill>
              <a:latin typeface="Times New Roman"/>
              <a:ea typeface="Times New Roman"/>
              <a:cs typeface="Times New Roman"/>
              <a:sym typeface="Times New Roman"/>
            </a:endParaRPr>
          </a:p>
          <a:p>
            <a:pPr indent="0" lvl="0" marL="457200" marR="64769" rtl="0" algn="l">
              <a:lnSpc>
                <a:spcPct val="100000"/>
              </a:lnSpc>
              <a:spcBef>
                <a:spcPts val="600"/>
              </a:spcBef>
              <a:spcAft>
                <a:spcPts val="0"/>
              </a:spcAft>
              <a:buNone/>
            </a:pPr>
            <a:r>
              <a:t/>
            </a:r>
            <a:endParaRPr b="1" sz="2800">
              <a:solidFill>
                <a:srgbClr val="FF0000"/>
              </a:solidFill>
              <a:latin typeface="Times New Roman"/>
              <a:ea typeface="Times New Roman"/>
              <a:cs typeface="Times New Roman"/>
              <a:sym typeface="Times New Roman"/>
            </a:endParaRPr>
          </a:p>
          <a:p>
            <a:pPr indent="-233046" lvl="0" marL="286385" marR="0" rtl="0" algn="l">
              <a:lnSpc>
                <a:spcPct val="100000"/>
              </a:lnSpc>
              <a:spcBef>
                <a:spcPts val="605"/>
              </a:spcBef>
              <a:spcAft>
                <a:spcPts val="0"/>
              </a:spcAft>
              <a:buClr>
                <a:srgbClr val="D24717"/>
              </a:buClr>
              <a:buSzPts val="1400"/>
              <a:buFont typeface="Quattrocento Sans"/>
              <a:buChar char="⚫"/>
            </a:pPr>
            <a:r>
              <a:rPr b="1" i="0" lang="en-US" sz="2800" u="none" cap="none" strike="noStrike">
                <a:solidFill>
                  <a:srgbClr val="FF0000"/>
                </a:solidFill>
                <a:latin typeface="Times New Roman"/>
                <a:ea typeface="Times New Roman"/>
                <a:cs typeface="Times New Roman"/>
                <a:sym typeface="Times New Roman"/>
              </a:rPr>
              <a:t>ISM bands for IoT access:</a:t>
            </a:r>
            <a:endParaRPr b="0" i="0" sz="2800" u="none" cap="none" strike="noStrike">
              <a:solidFill>
                <a:schemeClr val="dk1"/>
              </a:solidFill>
              <a:latin typeface="Times New Roman"/>
              <a:ea typeface="Times New Roman"/>
              <a:cs typeface="Times New Roman"/>
              <a:sym typeface="Times New Roman"/>
            </a:endParaRPr>
          </a:p>
          <a:p>
            <a:pPr indent="0" lvl="0" marL="457200" rtl="0" algn="l">
              <a:spcBef>
                <a:spcPts val="600"/>
              </a:spcBef>
              <a:spcAft>
                <a:spcPts val="0"/>
              </a:spcAft>
              <a:buNone/>
            </a:pPr>
            <a:r>
              <a:rPr lang="en-US" sz="2800">
                <a:solidFill>
                  <a:schemeClr val="dk1"/>
                </a:solidFill>
                <a:latin typeface="Times New Roman"/>
                <a:ea typeface="Times New Roman"/>
                <a:cs typeface="Times New Roman"/>
                <a:sym typeface="Times New Roman"/>
              </a:rPr>
              <a:t>Devices operating in 2.4 GHz band range include Wi-Fi, Bluetooth, IEEE 802.15.4  that includes WPAN,Zigbee etc.. , </a:t>
            </a:r>
            <a:endParaRPr sz="2800">
              <a:solidFill>
                <a:schemeClr val="dk1"/>
              </a:solidFill>
              <a:latin typeface="Times New Roman"/>
              <a:ea typeface="Times New Roman"/>
              <a:cs typeface="Times New Roman"/>
              <a:sym typeface="Times New Roman"/>
            </a:endParaRPr>
          </a:p>
          <a:p>
            <a:pPr indent="0" lvl="0" marL="457200" rtl="0" algn="l">
              <a:spcBef>
                <a:spcPts val="600"/>
              </a:spcBef>
              <a:spcAft>
                <a:spcPts val="0"/>
              </a:spcAft>
              <a:buNone/>
            </a:pPr>
            <a:r>
              <a:rPr lang="en-US" sz="2800">
                <a:solidFill>
                  <a:schemeClr val="dk1"/>
                </a:solidFill>
                <a:latin typeface="Times New Roman"/>
                <a:ea typeface="Times New Roman"/>
                <a:cs typeface="Times New Roman"/>
                <a:sym typeface="Times New Roman"/>
              </a:rPr>
              <a:t>Baby monitors ,microwave ovens, cordless telephones  etc..</a:t>
            </a:r>
            <a:endParaRPr sz="2800">
              <a:solidFill>
                <a:schemeClr val="dk1"/>
              </a:solidFill>
              <a:latin typeface="Times New Roman"/>
              <a:ea typeface="Times New Roman"/>
              <a:cs typeface="Times New Roman"/>
              <a:sym typeface="Times New Roman"/>
            </a:endParaRPr>
          </a:p>
          <a:p>
            <a:pPr indent="-321946" lvl="0" marL="286385" marR="0" rtl="0" algn="l">
              <a:lnSpc>
                <a:spcPct val="100000"/>
              </a:lnSpc>
              <a:spcBef>
                <a:spcPts val="600"/>
              </a:spcBef>
              <a:spcAft>
                <a:spcPts val="0"/>
              </a:spcAft>
              <a:buClr>
                <a:schemeClr val="dk1"/>
              </a:buClr>
              <a:buSzPts val="2800"/>
              <a:buFont typeface="Times New Roman"/>
              <a:buChar char="⚫"/>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9"/>
          <p:cNvSpPr txBox="1"/>
          <p:nvPr/>
        </p:nvSpPr>
        <p:spPr>
          <a:xfrm>
            <a:off x="152400" y="1433825"/>
            <a:ext cx="8991600" cy="3846900"/>
          </a:xfrm>
          <a:prstGeom prst="rect">
            <a:avLst/>
          </a:prstGeom>
          <a:noFill/>
          <a:ln>
            <a:noFill/>
          </a:ln>
        </p:spPr>
        <p:txBody>
          <a:bodyPr anchorCtr="0" anchor="t" bIns="0" lIns="0" spcFirstLastPara="1" rIns="0" wrap="square" tIns="13325">
            <a:spAutoFit/>
          </a:bodyPr>
          <a:lstStyle/>
          <a:p>
            <a:pPr indent="-223518" lvl="0" marL="286385" marR="714375" rtl="0" algn="l">
              <a:lnSpc>
                <a:spcPct val="100000"/>
              </a:lnSpc>
              <a:spcBef>
                <a:spcPts val="0"/>
              </a:spcBef>
              <a:spcAft>
                <a:spcPts val="0"/>
              </a:spcAft>
              <a:buClr>
                <a:srgbClr val="D24717"/>
              </a:buClr>
              <a:buSzPts val="1400"/>
              <a:buFont typeface="Quattrocento Sans"/>
              <a:buChar char="⚫"/>
            </a:pPr>
            <a:r>
              <a:rPr b="0" i="0" lang="en-US" sz="2600" u="none" cap="none" strike="noStrike">
                <a:solidFill>
                  <a:srgbClr val="006FC0"/>
                </a:solidFill>
                <a:latin typeface="Times New Roman"/>
                <a:ea typeface="Times New Roman"/>
                <a:cs typeface="Times New Roman"/>
                <a:sym typeface="Times New Roman"/>
              </a:rPr>
              <a:t>Unlicensed spectrum is usually simpler to deploy than  licensed because it does not require a service provider</a:t>
            </a:r>
            <a:r>
              <a:rPr b="0" i="0" lang="en-US" sz="2600" u="none" cap="none" strike="noStrike">
                <a:solidFill>
                  <a:schemeClr val="dk1"/>
                </a:solidFill>
                <a:latin typeface="Times New Roman"/>
                <a:ea typeface="Times New Roman"/>
                <a:cs typeface="Times New Roman"/>
                <a:sym typeface="Times New Roman"/>
              </a:rPr>
              <a:t>.</a:t>
            </a:r>
            <a:endParaRPr b="0" i="0" sz="2600" u="none" cap="none" strike="noStrike">
              <a:solidFill>
                <a:schemeClr val="dk1"/>
              </a:solidFill>
              <a:latin typeface="Times New Roman"/>
              <a:ea typeface="Times New Roman"/>
              <a:cs typeface="Times New Roman"/>
              <a:sym typeface="Times New Roman"/>
            </a:endParaRPr>
          </a:p>
          <a:p>
            <a:pPr indent="0" lvl="0" marL="457200" marR="714375" rtl="0" algn="l">
              <a:lnSpc>
                <a:spcPct val="100000"/>
              </a:lnSpc>
              <a:spcBef>
                <a:spcPts val="0"/>
              </a:spcBef>
              <a:spcAft>
                <a:spcPts val="0"/>
              </a:spcAft>
              <a:buNone/>
            </a:pPr>
            <a:r>
              <a:t/>
            </a:r>
            <a:endParaRPr sz="2600">
              <a:solidFill>
                <a:schemeClr val="dk1"/>
              </a:solidFill>
              <a:latin typeface="Times New Roman"/>
              <a:ea typeface="Times New Roman"/>
              <a:cs typeface="Times New Roman"/>
              <a:sym typeface="Times New Roman"/>
            </a:endParaRPr>
          </a:p>
          <a:p>
            <a:pPr indent="-223518" lvl="0" marL="286385" marR="5080" rtl="0" algn="l">
              <a:lnSpc>
                <a:spcPct val="100000"/>
              </a:lnSpc>
              <a:spcBef>
                <a:spcPts val="600"/>
              </a:spcBef>
              <a:spcAft>
                <a:spcPts val="0"/>
              </a:spcAft>
              <a:buClr>
                <a:srgbClr val="D24717"/>
              </a:buClr>
              <a:buSzPts val="1400"/>
              <a:buFont typeface="Quattrocento Sans"/>
              <a:buChar char="⚫"/>
            </a:pPr>
            <a:r>
              <a:rPr b="0" i="0" lang="en-US" sz="2600" u="none" cap="none" strike="noStrike">
                <a:solidFill>
                  <a:schemeClr val="dk1"/>
                </a:solidFill>
                <a:latin typeface="Times New Roman"/>
                <a:ea typeface="Times New Roman"/>
                <a:cs typeface="Times New Roman"/>
                <a:sym typeface="Times New Roman"/>
              </a:rPr>
              <a:t>However, it can suffer from more interference because other  devices may be competing for the same frequency in a  specific area.</a:t>
            </a:r>
            <a:endParaRPr b="0" i="0" sz="2600" u="none" cap="none" strike="noStrike">
              <a:solidFill>
                <a:schemeClr val="dk1"/>
              </a:solidFill>
              <a:latin typeface="Times New Roman"/>
              <a:ea typeface="Times New Roman"/>
              <a:cs typeface="Times New Roman"/>
              <a:sym typeface="Times New Roman"/>
            </a:endParaRPr>
          </a:p>
          <a:p>
            <a:pPr indent="0" lvl="0" marL="457200" marR="5080" rtl="0" algn="l">
              <a:lnSpc>
                <a:spcPct val="100000"/>
              </a:lnSpc>
              <a:spcBef>
                <a:spcPts val="600"/>
              </a:spcBef>
              <a:spcAft>
                <a:spcPts val="0"/>
              </a:spcAft>
              <a:buNone/>
            </a:pPr>
            <a:r>
              <a:t/>
            </a:r>
            <a:endParaRPr sz="2600">
              <a:solidFill>
                <a:schemeClr val="dk1"/>
              </a:solidFill>
              <a:latin typeface="Times New Roman"/>
              <a:ea typeface="Times New Roman"/>
              <a:cs typeface="Times New Roman"/>
              <a:sym typeface="Times New Roman"/>
            </a:endParaRPr>
          </a:p>
          <a:p>
            <a:pPr indent="-223518" lvl="0" marL="286385" marR="121285" rtl="0" algn="l">
              <a:lnSpc>
                <a:spcPct val="100000"/>
              </a:lnSpc>
              <a:spcBef>
                <a:spcPts val="605"/>
              </a:spcBef>
              <a:spcAft>
                <a:spcPts val="0"/>
              </a:spcAft>
              <a:buClr>
                <a:srgbClr val="D24717"/>
              </a:buClr>
              <a:buSzPts val="1400"/>
              <a:buFont typeface="Quattrocento Sans"/>
              <a:buChar char="⚫"/>
            </a:pPr>
            <a:r>
              <a:rPr b="0" i="0" lang="en-US" sz="2600" u="none" cap="none" strike="noStrike">
                <a:solidFill>
                  <a:schemeClr val="dk1"/>
                </a:solidFill>
                <a:latin typeface="Times New Roman"/>
                <a:ea typeface="Times New Roman"/>
                <a:cs typeface="Times New Roman"/>
                <a:sym typeface="Times New Roman"/>
              </a:rPr>
              <a:t>The frequency of transmission directly impacts how a signal  propagates and its practical maximum range.</a:t>
            </a:r>
            <a:endParaRPr b="0" i="0" sz="26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60"/>
          <p:cNvSpPr txBox="1"/>
          <p:nvPr>
            <p:ph type="title"/>
          </p:nvPr>
        </p:nvSpPr>
        <p:spPr>
          <a:xfrm>
            <a:off x="155253" y="688975"/>
            <a:ext cx="6344400" cy="4431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SzPts val="1400"/>
              <a:buNone/>
            </a:pPr>
            <a:r>
              <a:rPr b="1" i="0" lang="en-US" sz="2800">
                <a:solidFill>
                  <a:schemeClr val="dk1"/>
                </a:solidFill>
                <a:latin typeface="Times New Roman"/>
                <a:ea typeface="Times New Roman"/>
                <a:cs typeface="Times New Roman"/>
                <a:sym typeface="Times New Roman"/>
              </a:rPr>
              <a:t>3. </a:t>
            </a:r>
            <a:r>
              <a:rPr b="1" i="0" lang="en-US" sz="2800">
                <a:solidFill>
                  <a:schemeClr val="dk1"/>
                </a:solidFill>
                <a:latin typeface="Times New Roman"/>
                <a:ea typeface="Times New Roman"/>
                <a:cs typeface="Times New Roman"/>
                <a:sym typeface="Times New Roman"/>
              </a:rPr>
              <a:t>Power Consumption</a:t>
            </a:r>
            <a:endParaRPr b="1" sz="2800">
              <a:solidFill>
                <a:schemeClr val="dk1"/>
              </a:solidFill>
              <a:latin typeface="Times New Roman"/>
              <a:ea typeface="Times New Roman"/>
              <a:cs typeface="Times New Roman"/>
              <a:sym typeface="Times New Roman"/>
            </a:endParaRPr>
          </a:p>
        </p:txBody>
      </p:sp>
      <p:sp>
        <p:nvSpPr>
          <p:cNvPr id="345" name="Google Shape;345;p60"/>
          <p:cNvSpPr txBox="1"/>
          <p:nvPr/>
        </p:nvSpPr>
        <p:spPr>
          <a:xfrm>
            <a:off x="76200" y="1369250"/>
            <a:ext cx="8974200" cy="4115400"/>
          </a:xfrm>
          <a:prstGeom prst="rect">
            <a:avLst/>
          </a:prstGeom>
          <a:noFill/>
          <a:ln>
            <a:noFill/>
          </a:ln>
        </p:spPr>
        <p:txBody>
          <a:bodyPr anchorCtr="0" anchor="t" bIns="0" lIns="0" spcFirstLastPara="1" rIns="0" wrap="square" tIns="48875">
            <a:spAutoFit/>
          </a:bodyPr>
          <a:lstStyle/>
          <a:p>
            <a:pPr indent="-210819" lvl="0" marL="286385" marR="0" rtl="0" algn="just">
              <a:lnSpc>
                <a:spcPct val="100000"/>
              </a:lnSpc>
              <a:spcBef>
                <a:spcPts val="0"/>
              </a:spcBef>
              <a:spcAft>
                <a:spcPts val="0"/>
              </a:spcAft>
              <a:buClr>
                <a:srgbClr val="D24717"/>
              </a:buClr>
              <a:buSzPts val="1200"/>
              <a:buFont typeface="Quattrocento Sans"/>
              <a:buChar char="⚫"/>
            </a:pPr>
            <a:r>
              <a:rPr b="1" i="0" lang="en-US" sz="2600" u="none" cap="none" strike="noStrike">
                <a:solidFill>
                  <a:schemeClr val="dk1"/>
                </a:solidFill>
                <a:latin typeface="Times New Roman"/>
                <a:ea typeface="Times New Roman"/>
                <a:cs typeface="Times New Roman"/>
                <a:sym typeface="Times New Roman"/>
              </a:rPr>
              <a:t>Powered nodes and battery-powered nodes</a:t>
            </a:r>
            <a:endParaRPr b="1" i="0" sz="2600" u="none" cap="none" strike="noStrike">
              <a:solidFill>
                <a:schemeClr val="dk1"/>
              </a:solidFill>
              <a:latin typeface="Times New Roman"/>
              <a:ea typeface="Times New Roman"/>
              <a:cs typeface="Times New Roman"/>
              <a:sym typeface="Times New Roman"/>
            </a:endParaRPr>
          </a:p>
          <a:p>
            <a:pPr indent="-210819" lvl="0" marL="286385" marR="67310" rtl="0" algn="just">
              <a:lnSpc>
                <a:spcPct val="90000"/>
              </a:lnSpc>
              <a:spcBef>
                <a:spcPts val="600"/>
              </a:spcBef>
              <a:spcAft>
                <a:spcPts val="0"/>
              </a:spcAft>
              <a:buClr>
                <a:srgbClr val="D24717"/>
              </a:buClr>
              <a:buSzPts val="1200"/>
              <a:buFont typeface="Quattrocento Sans"/>
              <a:buChar char="⚫"/>
            </a:pPr>
            <a:r>
              <a:rPr b="1" i="0" lang="en-US" sz="2600" u="none" cap="none" strike="noStrike">
                <a:solidFill>
                  <a:srgbClr val="FF0000"/>
                </a:solidFill>
                <a:latin typeface="Times New Roman"/>
                <a:ea typeface="Times New Roman"/>
                <a:cs typeface="Times New Roman"/>
                <a:sym typeface="Times New Roman"/>
              </a:rPr>
              <a:t>A powered node has a direct connection to a power  source</a:t>
            </a:r>
            <a:r>
              <a:rPr b="0" i="0" lang="en-US" sz="2600" u="none" cap="none" strike="noStrike">
                <a:solidFill>
                  <a:srgbClr val="FF0000"/>
                </a:solidFill>
                <a:latin typeface="Times New Roman"/>
                <a:ea typeface="Times New Roman"/>
                <a:cs typeface="Times New Roman"/>
                <a:sym typeface="Times New Roman"/>
              </a:rPr>
              <a:t>, and </a:t>
            </a:r>
            <a:r>
              <a:rPr b="1" i="0" lang="en-US" sz="2600" u="none" cap="none" strike="noStrike">
                <a:solidFill>
                  <a:srgbClr val="FF0000"/>
                </a:solidFill>
                <a:latin typeface="Times New Roman"/>
                <a:ea typeface="Times New Roman"/>
                <a:cs typeface="Times New Roman"/>
                <a:sym typeface="Times New Roman"/>
              </a:rPr>
              <a:t>communications are usually not limited by power consumption criteria.</a:t>
            </a:r>
            <a:endParaRPr b="1" i="0" sz="2600" u="none" cap="none" strike="noStrike">
              <a:solidFill>
                <a:srgbClr val="FF0000"/>
              </a:solidFill>
              <a:latin typeface="Times New Roman"/>
              <a:ea typeface="Times New Roman"/>
              <a:cs typeface="Times New Roman"/>
              <a:sym typeface="Times New Roman"/>
            </a:endParaRPr>
          </a:p>
          <a:p>
            <a:pPr indent="0" lvl="0" marL="457200" marR="67310" rtl="0" algn="just">
              <a:lnSpc>
                <a:spcPct val="90000"/>
              </a:lnSpc>
              <a:spcBef>
                <a:spcPts val="600"/>
              </a:spcBef>
              <a:spcAft>
                <a:spcPts val="0"/>
              </a:spcAft>
              <a:buNone/>
            </a:pPr>
            <a:r>
              <a:t/>
            </a:r>
            <a:endParaRPr b="1" sz="2600">
              <a:solidFill>
                <a:srgbClr val="FF0000"/>
              </a:solidFill>
              <a:latin typeface="Times New Roman"/>
              <a:ea typeface="Times New Roman"/>
              <a:cs typeface="Times New Roman"/>
              <a:sym typeface="Times New Roman"/>
            </a:endParaRPr>
          </a:p>
          <a:p>
            <a:pPr indent="-210819" lvl="0" marL="286385" marR="288290" rtl="0" algn="l">
              <a:lnSpc>
                <a:spcPct val="90000"/>
              </a:lnSpc>
              <a:spcBef>
                <a:spcPts val="600"/>
              </a:spcBef>
              <a:spcAft>
                <a:spcPts val="0"/>
              </a:spcAft>
              <a:buClr>
                <a:srgbClr val="D24717"/>
              </a:buClr>
              <a:buSzPts val="1200"/>
              <a:buFont typeface="Quattrocento Sans"/>
              <a:buChar char="⚫"/>
            </a:pPr>
            <a:r>
              <a:rPr b="0" i="0" lang="en-US" sz="2600" u="none" cap="none" strike="noStrike">
                <a:solidFill>
                  <a:schemeClr val="dk1"/>
                </a:solidFill>
                <a:latin typeface="Times New Roman"/>
                <a:ea typeface="Times New Roman"/>
                <a:cs typeface="Times New Roman"/>
                <a:sym typeface="Times New Roman"/>
              </a:rPr>
              <a:t>However, ease of </a:t>
            </a:r>
            <a:r>
              <a:rPr b="1" i="0" lang="en-US" sz="2600" u="none" cap="none" strike="noStrike">
                <a:solidFill>
                  <a:schemeClr val="dk1"/>
                </a:solidFill>
                <a:latin typeface="Times New Roman"/>
                <a:ea typeface="Times New Roman"/>
                <a:cs typeface="Times New Roman"/>
                <a:sym typeface="Times New Roman"/>
              </a:rPr>
              <a:t>deployment of powered nodes is  limited by the availability of a power source, </a:t>
            </a:r>
            <a:r>
              <a:rPr b="0" i="0" lang="en-US" sz="2600" u="none" cap="none" strike="noStrike">
                <a:solidFill>
                  <a:schemeClr val="dk1"/>
                </a:solidFill>
                <a:latin typeface="Times New Roman"/>
                <a:ea typeface="Times New Roman"/>
                <a:cs typeface="Times New Roman"/>
                <a:sym typeface="Times New Roman"/>
              </a:rPr>
              <a:t>which  makes </a:t>
            </a:r>
            <a:r>
              <a:rPr b="1" i="0" lang="en-US" sz="2600" u="none" cap="none" strike="noStrike">
                <a:solidFill>
                  <a:schemeClr val="dk1"/>
                </a:solidFill>
                <a:latin typeface="Times New Roman"/>
                <a:ea typeface="Times New Roman"/>
                <a:cs typeface="Times New Roman"/>
                <a:sym typeface="Times New Roman"/>
              </a:rPr>
              <a:t>mobility more complex</a:t>
            </a:r>
            <a:endParaRPr b="1" i="0" sz="2600" u="none" cap="none" strike="noStrike">
              <a:solidFill>
                <a:schemeClr val="dk1"/>
              </a:solidFill>
              <a:latin typeface="Times New Roman"/>
              <a:ea typeface="Times New Roman"/>
              <a:cs typeface="Times New Roman"/>
              <a:sym typeface="Times New Roman"/>
            </a:endParaRPr>
          </a:p>
          <a:p>
            <a:pPr indent="0" lvl="0" marL="457200" marR="288290" rtl="0" algn="l">
              <a:lnSpc>
                <a:spcPct val="90000"/>
              </a:lnSpc>
              <a:spcBef>
                <a:spcPts val="600"/>
              </a:spcBef>
              <a:spcAft>
                <a:spcPts val="0"/>
              </a:spcAft>
              <a:buNone/>
            </a:pPr>
            <a:r>
              <a:t/>
            </a:r>
            <a:endParaRPr b="1" sz="2600">
              <a:solidFill>
                <a:schemeClr val="dk1"/>
              </a:solidFill>
              <a:latin typeface="Times New Roman"/>
              <a:ea typeface="Times New Roman"/>
              <a:cs typeface="Times New Roman"/>
              <a:sym typeface="Times New Roman"/>
            </a:endParaRPr>
          </a:p>
          <a:p>
            <a:pPr indent="0" lvl="0" marL="457200" marR="234315" rtl="0" algn="l">
              <a:lnSpc>
                <a:spcPct val="108076"/>
              </a:lnSpc>
              <a:spcBef>
                <a:spcPts val="595"/>
              </a:spcBef>
              <a:spcAft>
                <a:spcPts val="0"/>
              </a:spcAft>
              <a:buNone/>
            </a:pPr>
            <a:r>
              <a:t/>
            </a:r>
            <a:endParaRPr b="0" i="0" sz="26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61"/>
          <p:cNvSpPr txBox="1"/>
          <p:nvPr/>
        </p:nvSpPr>
        <p:spPr>
          <a:xfrm>
            <a:off x="152400" y="457200"/>
            <a:ext cx="9299400" cy="6651300"/>
          </a:xfrm>
          <a:prstGeom prst="rect">
            <a:avLst/>
          </a:prstGeom>
          <a:noFill/>
          <a:ln>
            <a:noFill/>
          </a:ln>
        </p:spPr>
        <p:txBody>
          <a:bodyPr anchorCtr="0" anchor="t" bIns="91425" lIns="91425" spcFirstLastPara="1" rIns="91425" wrap="square" tIns="91425">
            <a:spAutoFit/>
          </a:bodyPr>
          <a:lstStyle/>
          <a:p>
            <a:pPr indent="-210819" lvl="0" marL="286385" marR="5080" rtl="0" algn="l">
              <a:lnSpc>
                <a:spcPct val="108076"/>
              </a:lnSpc>
              <a:spcBef>
                <a:spcPts val="640"/>
              </a:spcBef>
              <a:spcAft>
                <a:spcPts val="0"/>
              </a:spcAft>
              <a:buClr>
                <a:schemeClr val="dk1"/>
              </a:buClr>
              <a:buSzPts val="1200"/>
              <a:buFont typeface="Quattrocento Sans"/>
              <a:buChar char="⚫"/>
            </a:pPr>
            <a:r>
              <a:rPr b="1" lang="en-US" sz="2600">
                <a:solidFill>
                  <a:srgbClr val="FF0000"/>
                </a:solidFill>
                <a:latin typeface="Times New Roman"/>
                <a:ea typeface="Times New Roman"/>
                <a:cs typeface="Times New Roman"/>
                <a:sym typeface="Times New Roman"/>
              </a:rPr>
              <a:t>Battery-powered nodes</a:t>
            </a:r>
            <a:r>
              <a:rPr b="1" lang="en-US" sz="2600">
                <a:solidFill>
                  <a:schemeClr val="dk1"/>
                </a:solidFill>
                <a:latin typeface="Times New Roman"/>
                <a:ea typeface="Times New Roman"/>
                <a:cs typeface="Times New Roman"/>
                <a:sym typeface="Times New Roman"/>
              </a:rPr>
              <a:t> bring much more flexibility  to IoT devices.</a:t>
            </a:r>
            <a:endParaRPr b="1" sz="2600">
              <a:solidFill>
                <a:schemeClr val="dk1"/>
              </a:solidFill>
              <a:latin typeface="Times New Roman"/>
              <a:ea typeface="Times New Roman"/>
              <a:cs typeface="Times New Roman"/>
              <a:sym typeface="Times New Roman"/>
            </a:endParaRPr>
          </a:p>
          <a:p>
            <a:pPr indent="0" lvl="0" marL="457200" marR="5080" rtl="0" algn="l">
              <a:lnSpc>
                <a:spcPct val="108076"/>
              </a:lnSpc>
              <a:spcBef>
                <a:spcPts val="640"/>
              </a:spcBef>
              <a:spcAft>
                <a:spcPts val="0"/>
              </a:spcAft>
              <a:buNone/>
            </a:pPr>
            <a:r>
              <a:t/>
            </a:r>
            <a:endParaRPr b="1" sz="2600">
              <a:solidFill>
                <a:schemeClr val="dk1"/>
              </a:solidFill>
              <a:latin typeface="Times New Roman"/>
              <a:ea typeface="Times New Roman"/>
              <a:cs typeface="Times New Roman"/>
              <a:sym typeface="Times New Roman"/>
            </a:endParaRPr>
          </a:p>
          <a:p>
            <a:pPr indent="-210819" lvl="0" marL="286385" marR="234315" rtl="0" algn="l">
              <a:lnSpc>
                <a:spcPct val="108076"/>
              </a:lnSpc>
              <a:spcBef>
                <a:spcPts val="595"/>
              </a:spcBef>
              <a:spcAft>
                <a:spcPts val="0"/>
              </a:spcAft>
              <a:buClr>
                <a:schemeClr val="dk1"/>
              </a:buClr>
              <a:buSzPts val="1200"/>
              <a:buFont typeface="Quattrocento Sans"/>
              <a:buChar char="⚫"/>
            </a:pPr>
            <a:r>
              <a:rPr lang="en-US" sz="2600">
                <a:solidFill>
                  <a:schemeClr val="dk1"/>
                </a:solidFill>
                <a:latin typeface="Times New Roman"/>
                <a:ea typeface="Times New Roman"/>
                <a:cs typeface="Times New Roman"/>
                <a:sym typeface="Times New Roman"/>
              </a:rPr>
              <a:t>These nodes are often </a:t>
            </a:r>
            <a:r>
              <a:rPr b="1" lang="en-US" sz="2600">
                <a:solidFill>
                  <a:schemeClr val="dk1"/>
                </a:solidFill>
                <a:latin typeface="Times New Roman"/>
                <a:ea typeface="Times New Roman"/>
                <a:cs typeface="Times New Roman"/>
                <a:sym typeface="Times New Roman"/>
              </a:rPr>
              <a:t>classified by the required lifetimes  of their batteries.</a:t>
            </a:r>
            <a:endParaRPr b="1" sz="2600">
              <a:solidFill>
                <a:schemeClr val="dk1"/>
              </a:solidFill>
              <a:latin typeface="Times New Roman"/>
              <a:ea typeface="Times New Roman"/>
              <a:cs typeface="Times New Roman"/>
              <a:sym typeface="Times New Roman"/>
            </a:endParaRPr>
          </a:p>
          <a:p>
            <a:pPr indent="0" lvl="0" marL="457200" marR="234315" rtl="0" algn="l">
              <a:lnSpc>
                <a:spcPct val="108076"/>
              </a:lnSpc>
              <a:spcBef>
                <a:spcPts val="595"/>
              </a:spcBef>
              <a:spcAft>
                <a:spcPts val="0"/>
              </a:spcAft>
              <a:buNone/>
            </a:pPr>
            <a:r>
              <a:t/>
            </a:r>
            <a:endParaRPr b="1" sz="2600">
              <a:solidFill>
                <a:schemeClr val="dk1"/>
              </a:solidFill>
              <a:latin typeface="Times New Roman"/>
              <a:ea typeface="Times New Roman"/>
              <a:cs typeface="Times New Roman"/>
              <a:sym typeface="Times New Roman"/>
            </a:endParaRPr>
          </a:p>
          <a:p>
            <a:pPr indent="-223519" lvl="0" marL="286385" marR="234315" rtl="0" algn="l">
              <a:lnSpc>
                <a:spcPct val="108076"/>
              </a:lnSpc>
              <a:spcBef>
                <a:spcPts val="595"/>
              </a:spcBef>
              <a:spcAft>
                <a:spcPts val="0"/>
              </a:spcAft>
              <a:buClr>
                <a:schemeClr val="dk1"/>
              </a:buClr>
              <a:buSzPts val="1400"/>
              <a:buFont typeface="Times New Roman"/>
              <a:buChar char="⚫"/>
            </a:pPr>
            <a:r>
              <a:rPr b="1" lang="en-US" sz="2600">
                <a:solidFill>
                  <a:schemeClr val="dk1"/>
                </a:solidFill>
                <a:latin typeface="Times New Roman"/>
                <a:ea typeface="Times New Roman"/>
                <a:cs typeface="Times New Roman"/>
                <a:sym typeface="Times New Roman"/>
              </a:rPr>
              <a:t> </a:t>
            </a:r>
            <a:r>
              <a:rPr b="1" lang="en-US" sz="2600">
                <a:solidFill>
                  <a:schemeClr val="dk1"/>
                </a:solidFill>
                <a:latin typeface="Times New Roman"/>
                <a:ea typeface="Times New Roman"/>
                <a:cs typeface="Times New Roman"/>
                <a:sym typeface="Times New Roman"/>
              </a:rPr>
              <a:t>For  battery powered nodes, wireless access technologies must address the	 needs	of	low power  consumption and connectivity.</a:t>
            </a:r>
            <a:endParaRPr b="1" sz="2600">
              <a:solidFill>
                <a:schemeClr val="dk1"/>
              </a:solidFill>
              <a:latin typeface="Times New Roman"/>
              <a:ea typeface="Times New Roman"/>
              <a:cs typeface="Times New Roman"/>
              <a:sym typeface="Times New Roman"/>
            </a:endParaRPr>
          </a:p>
          <a:p>
            <a:pPr indent="0" lvl="0" marL="457200" marR="234315" rtl="0" algn="l">
              <a:lnSpc>
                <a:spcPct val="108076"/>
              </a:lnSpc>
              <a:spcBef>
                <a:spcPts val="595"/>
              </a:spcBef>
              <a:spcAft>
                <a:spcPts val="0"/>
              </a:spcAft>
              <a:buNone/>
            </a:pPr>
            <a:r>
              <a:t/>
            </a:r>
            <a:endParaRPr b="1" sz="2600">
              <a:solidFill>
                <a:schemeClr val="dk1"/>
              </a:solidFill>
              <a:latin typeface="Times New Roman"/>
              <a:ea typeface="Times New Roman"/>
              <a:cs typeface="Times New Roman"/>
              <a:sym typeface="Times New Roman"/>
            </a:endParaRPr>
          </a:p>
          <a:p>
            <a:pPr indent="-304800" lvl="0" marL="457200" rtl="0" algn="l">
              <a:spcBef>
                <a:spcPts val="600"/>
              </a:spcBef>
              <a:spcAft>
                <a:spcPts val="0"/>
              </a:spcAft>
              <a:buClr>
                <a:schemeClr val="dk1"/>
              </a:buClr>
              <a:buSzPts val="1200"/>
              <a:buFont typeface="Quattrocento Sans"/>
              <a:buChar char="⚫"/>
            </a:pPr>
            <a:r>
              <a:rPr lang="en-US" sz="2600">
                <a:solidFill>
                  <a:schemeClr val="dk1"/>
                </a:solidFill>
                <a:latin typeface="Times New Roman"/>
                <a:ea typeface="Times New Roman"/>
                <a:cs typeface="Times New Roman"/>
                <a:sym typeface="Times New Roman"/>
              </a:rPr>
              <a:t>Battery-powered nodes are often placed in a </a:t>
            </a:r>
            <a:r>
              <a:rPr b="1" lang="en-US" sz="2600">
                <a:solidFill>
                  <a:schemeClr val="dk1"/>
                </a:solidFill>
                <a:latin typeface="Times New Roman"/>
                <a:ea typeface="Times New Roman"/>
                <a:cs typeface="Times New Roman"/>
                <a:sym typeface="Times New Roman"/>
              </a:rPr>
              <a:t>“sleep mode” to preserve battery life when not transmitting.</a:t>
            </a:r>
            <a:endParaRPr b="1" sz="2600">
              <a:solidFill>
                <a:schemeClr val="dk1"/>
              </a:solidFill>
              <a:latin typeface="Times New Roman"/>
              <a:ea typeface="Times New Roman"/>
              <a:cs typeface="Times New Roman"/>
              <a:sym typeface="Times New Roman"/>
            </a:endParaRPr>
          </a:p>
          <a:p>
            <a:pPr indent="0" lvl="0" marL="457200" marR="16510" rtl="0" algn="l">
              <a:spcBef>
                <a:spcPts val="0"/>
              </a:spcBef>
              <a:spcAft>
                <a:spcPts val="0"/>
              </a:spcAft>
              <a:buNone/>
            </a:pPr>
            <a:r>
              <a:t/>
            </a:r>
            <a:endParaRPr b="1" sz="2600">
              <a:solidFill>
                <a:schemeClr val="dk1"/>
              </a:solidFill>
              <a:latin typeface="Times New Roman"/>
              <a:ea typeface="Times New Roman"/>
              <a:cs typeface="Times New Roman"/>
              <a:sym typeface="Times New Roman"/>
            </a:endParaRPr>
          </a:p>
          <a:p>
            <a:pPr indent="0" lvl="0" marL="457200" marR="234315" rtl="0" algn="l">
              <a:lnSpc>
                <a:spcPct val="108076"/>
              </a:lnSpc>
              <a:spcBef>
                <a:spcPts val="595"/>
              </a:spcBef>
              <a:spcAft>
                <a:spcPts val="0"/>
              </a:spcAft>
              <a:buNone/>
            </a:pPr>
            <a:r>
              <a:t/>
            </a:r>
            <a:endParaRPr b="1" sz="2600">
              <a:solidFill>
                <a:schemeClr val="dk1"/>
              </a:solidFill>
              <a:latin typeface="Times New Roman"/>
              <a:ea typeface="Times New Roman"/>
              <a:cs typeface="Times New Roman"/>
              <a:sym typeface="Times New Roman"/>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62"/>
          <p:cNvSpPr txBox="1"/>
          <p:nvPr>
            <p:ph type="title"/>
          </p:nvPr>
        </p:nvSpPr>
        <p:spPr>
          <a:xfrm>
            <a:off x="993460" y="688975"/>
            <a:ext cx="4889700" cy="4431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SzPts val="1400"/>
              <a:buNone/>
            </a:pPr>
            <a:r>
              <a:rPr b="1" i="0" lang="en-US" sz="2800">
                <a:solidFill>
                  <a:schemeClr val="dk1"/>
                </a:solidFill>
                <a:latin typeface="Times New Roman"/>
                <a:ea typeface="Times New Roman"/>
                <a:cs typeface="Times New Roman"/>
                <a:sym typeface="Times New Roman"/>
              </a:rPr>
              <a:t>4. </a:t>
            </a:r>
            <a:r>
              <a:rPr b="1" i="0" lang="en-US" sz="2800">
                <a:solidFill>
                  <a:schemeClr val="dk1"/>
                </a:solidFill>
                <a:latin typeface="Times New Roman"/>
                <a:ea typeface="Times New Roman"/>
                <a:cs typeface="Times New Roman"/>
                <a:sym typeface="Times New Roman"/>
              </a:rPr>
              <a:t>Topology</a:t>
            </a:r>
            <a:endParaRPr b="1" sz="2800">
              <a:solidFill>
                <a:schemeClr val="dk1"/>
              </a:solidFill>
              <a:latin typeface="Times New Roman"/>
              <a:ea typeface="Times New Roman"/>
              <a:cs typeface="Times New Roman"/>
              <a:sym typeface="Times New Roman"/>
            </a:endParaRPr>
          </a:p>
        </p:txBody>
      </p:sp>
      <p:sp>
        <p:nvSpPr>
          <p:cNvPr id="356" name="Google Shape;356;p62"/>
          <p:cNvSpPr txBox="1"/>
          <p:nvPr/>
        </p:nvSpPr>
        <p:spPr>
          <a:xfrm>
            <a:off x="143825" y="1404875"/>
            <a:ext cx="8787300" cy="5115900"/>
          </a:xfrm>
          <a:prstGeom prst="rect">
            <a:avLst/>
          </a:prstGeom>
          <a:noFill/>
          <a:ln>
            <a:noFill/>
          </a:ln>
        </p:spPr>
        <p:txBody>
          <a:bodyPr anchorCtr="0" anchor="t" bIns="0" lIns="0" spcFirstLastPara="1" rIns="0" wrap="square" tIns="52700">
            <a:spAutoFit/>
          </a:bodyPr>
          <a:lstStyle/>
          <a:p>
            <a:pPr indent="-210819" lvl="0" marL="286385" marR="209550" rtl="0" algn="l">
              <a:lnSpc>
                <a:spcPct val="90000"/>
              </a:lnSpc>
              <a:spcBef>
                <a:spcPts val="0"/>
              </a:spcBef>
              <a:spcAft>
                <a:spcPts val="0"/>
              </a:spcAft>
              <a:buClr>
                <a:srgbClr val="D24717"/>
              </a:buClr>
              <a:buSzPts val="1200"/>
              <a:buFont typeface="Quattrocento Sans"/>
              <a:buChar char="⚫"/>
            </a:pPr>
            <a:r>
              <a:rPr b="0" i="0" lang="en-US" sz="2600" u="none" cap="none" strike="noStrike">
                <a:solidFill>
                  <a:schemeClr val="dk1"/>
                </a:solidFill>
                <a:latin typeface="Times New Roman"/>
                <a:ea typeface="Times New Roman"/>
                <a:cs typeface="Times New Roman"/>
                <a:sym typeface="Times New Roman"/>
              </a:rPr>
              <a:t>Among the access technologies available for connecting IoT  devices, three main topology schemes are dominant</a:t>
            </a:r>
            <a:r>
              <a:rPr b="1" i="0" lang="en-US" sz="2600" u="none" cap="none" strike="noStrike">
                <a:solidFill>
                  <a:schemeClr val="dk1"/>
                </a:solidFill>
                <a:latin typeface="Times New Roman"/>
                <a:ea typeface="Times New Roman"/>
                <a:cs typeface="Times New Roman"/>
                <a:sym typeface="Times New Roman"/>
              </a:rPr>
              <a:t>: star, mesh,  and peer-to-peer</a:t>
            </a:r>
            <a:endParaRPr b="0" i="0" sz="2600" u="none" cap="none" strike="noStrike">
              <a:solidFill>
                <a:schemeClr val="dk1"/>
              </a:solidFill>
              <a:latin typeface="Times New Roman"/>
              <a:ea typeface="Times New Roman"/>
              <a:cs typeface="Times New Roman"/>
              <a:sym typeface="Times New Roman"/>
            </a:endParaRPr>
          </a:p>
          <a:p>
            <a:pPr indent="-210819" lvl="0" marL="286385" marR="165100" rtl="0" algn="l">
              <a:lnSpc>
                <a:spcPct val="108076"/>
              </a:lnSpc>
              <a:spcBef>
                <a:spcPts val="640"/>
              </a:spcBef>
              <a:spcAft>
                <a:spcPts val="0"/>
              </a:spcAft>
              <a:buClr>
                <a:srgbClr val="D24717"/>
              </a:buClr>
              <a:buSzPts val="1200"/>
              <a:buFont typeface="Quattrocento Sans"/>
              <a:buChar char="⚫"/>
            </a:pPr>
            <a:r>
              <a:rPr b="0" i="0" lang="en-US" sz="2600" u="none" cap="none" strike="noStrike">
                <a:solidFill>
                  <a:schemeClr val="dk1"/>
                </a:solidFill>
                <a:latin typeface="Times New Roman"/>
                <a:ea typeface="Times New Roman"/>
                <a:cs typeface="Times New Roman"/>
                <a:sym typeface="Times New Roman"/>
              </a:rPr>
              <a:t>For </a:t>
            </a:r>
            <a:r>
              <a:rPr b="0" i="0" lang="en-US" sz="2600" u="none" cap="none" strike="noStrike">
                <a:solidFill>
                  <a:srgbClr val="FF0000"/>
                </a:solidFill>
                <a:latin typeface="Times New Roman"/>
                <a:ea typeface="Times New Roman"/>
                <a:cs typeface="Times New Roman"/>
                <a:sym typeface="Times New Roman"/>
              </a:rPr>
              <a:t>long-range and short-range technologies</a:t>
            </a:r>
            <a:r>
              <a:rPr b="0" i="0" lang="en-US" sz="2600" u="none" cap="none" strike="noStrike">
                <a:solidFill>
                  <a:schemeClr val="dk1"/>
                </a:solidFill>
                <a:latin typeface="Times New Roman"/>
                <a:ea typeface="Times New Roman"/>
                <a:cs typeface="Times New Roman"/>
                <a:sym typeface="Times New Roman"/>
              </a:rPr>
              <a:t>, </a:t>
            </a:r>
            <a:r>
              <a:rPr b="1" i="0" lang="en-US" sz="2600" u="none" cap="none" strike="noStrike">
                <a:solidFill>
                  <a:schemeClr val="dk1"/>
                </a:solidFill>
                <a:latin typeface="Times New Roman"/>
                <a:ea typeface="Times New Roman"/>
                <a:cs typeface="Times New Roman"/>
                <a:sym typeface="Times New Roman"/>
              </a:rPr>
              <a:t>a star topology </a:t>
            </a:r>
            <a:r>
              <a:rPr b="0" i="0" lang="en-US" sz="2600" u="none" cap="none" strike="noStrike">
                <a:solidFill>
                  <a:schemeClr val="dk1"/>
                </a:solidFill>
                <a:latin typeface="Times New Roman"/>
                <a:ea typeface="Times New Roman"/>
                <a:cs typeface="Times New Roman"/>
                <a:sym typeface="Times New Roman"/>
              </a:rPr>
              <a:t>is  prevalent.</a:t>
            </a:r>
            <a:endParaRPr b="0" i="0" sz="2600" u="none" cap="none" strike="noStrike">
              <a:solidFill>
                <a:schemeClr val="dk1"/>
              </a:solidFill>
              <a:latin typeface="Times New Roman"/>
              <a:ea typeface="Times New Roman"/>
              <a:cs typeface="Times New Roman"/>
              <a:sym typeface="Times New Roman"/>
            </a:endParaRPr>
          </a:p>
          <a:p>
            <a:pPr indent="-210819" lvl="0" marL="286385" marR="140335" rtl="0" algn="l">
              <a:lnSpc>
                <a:spcPct val="108076"/>
              </a:lnSpc>
              <a:spcBef>
                <a:spcPts val="595"/>
              </a:spcBef>
              <a:spcAft>
                <a:spcPts val="0"/>
              </a:spcAft>
              <a:buClr>
                <a:srgbClr val="D24717"/>
              </a:buClr>
              <a:buSzPts val="1200"/>
              <a:buFont typeface="Quattrocento Sans"/>
              <a:buChar char="⚫"/>
            </a:pPr>
            <a:r>
              <a:rPr b="0" i="0" lang="en-US" sz="2600" u="none" cap="none" strike="noStrike">
                <a:solidFill>
                  <a:schemeClr val="dk1"/>
                </a:solidFill>
                <a:latin typeface="Times New Roman"/>
                <a:ea typeface="Times New Roman"/>
                <a:cs typeface="Times New Roman"/>
                <a:sym typeface="Times New Roman"/>
              </a:rPr>
              <a:t>Star topologies utilize a single central base station or controller to  allow communications with endpoints</a:t>
            </a:r>
            <a:endParaRPr b="0" i="0" sz="2600" u="none" cap="none" strike="noStrike">
              <a:solidFill>
                <a:schemeClr val="dk1"/>
              </a:solidFill>
              <a:latin typeface="Times New Roman"/>
              <a:ea typeface="Times New Roman"/>
              <a:cs typeface="Times New Roman"/>
              <a:sym typeface="Times New Roman"/>
            </a:endParaRPr>
          </a:p>
          <a:p>
            <a:pPr indent="-210819" lvl="0" marL="286385" marR="77470" rtl="0" algn="l">
              <a:lnSpc>
                <a:spcPct val="108076"/>
              </a:lnSpc>
              <a:spcBef>
                <a:spcPts val="600"/>
              </a:spcBef>
              <a:spcAft>
                <a:spcPts val="0"/>
              </a:spcAft>
              <a:buClr>
                <a:srgbClr val="D24717"/>
              </a:buClr>
              <a:buSzPts val="1200"/>
              <a:buFont typeface="Quattrocento Sans"/>
              <a:buChar char="⚫"/>
            </a:pPr>
            <a:r>
              <a:rPr b="0" i="0" lang="en-US" sz="2600" u="none" cap="none" strike="noStrike">
                <a:solidFill>
                  <a:srgbClr val="FF0000"/>
                </a:solidFill>
                <a:latin typeface="Times New Roman"/>
                <a:ea typeface="Times New Roman"/>
                <a:cs typeface="Times New Roman"/>
                <a:sym typeface="Times New Roman"/>
              </a:rPr>
              <a:t>For medium-range technologies</a:t>
            </a:r>
            <a:r>
              <a:rPr b="0" i="0" lang="en-US" sz="2600" u="none" cap="none" strike="noStrike">
                <a:solidFill>
                  <a:schemeClr val="dk1"/>
                </a:solidFill>
                <a:latin typeface="Times New Roman"/>
                <a:ea typeface="Times New Roman"/>
                <a:cs typeface="Times New Roman"/>
                <a:sym typeface="Times New Roman"/>
              </a:rPr>
              <a:t>, </a:t>
            </a:r>
            <a:r>
              <a:rPr b="1" i="0" lang="en-US" sz="2600" u="none" cap="none" strike="noStrike">
                <a:solidFill>
                  <a:schemeClr val="dk1"/>
                </a:solidFill>
                <a:latin typeface="Times New Roman"/>
                <a:ea typeface="Times New Roman"/>
                <a:cs typeface="Times New Roman"/>
                <a:sym typeface="Times New Roman"/>
              </a:rPr>
              <a:t>a star, peer-to-peer, or mesh  topology is common</a:t>
            </a:r>
            <a:endParaRPr b="0" i="0" sz="2600" u="none" cap="none" strike="noStrike">
              <a:solidFill>
                <a:schemeClr val="dk1"/>
              </a:solidFill>
              <a:latin typeface="Times New Roman"/>
              <a:ea typeface="Times New Roman"/>
              <a:cs typeface="Times New Roman"/>
              <a:sym typeface="Times New Roman"/>
            </a:endParaRPr>
          </a:p>
          <a:p>
            <a:pPr indent="-210819" lvl="0" marL="286385" marR="5080" rtl="0" algn="l">
              <a:lnSpc>
                <a:spcPct val="90000"/>
              </a:lnSpc>
              <a:spcBef>
                <a:spcPts val="555"/>
              </a:spcBef>
              <a:spcAft>
                <a:spcPts val="0"/>
              </a:spcAft>
              <a:buClr>
                <a:srgbClr val="D24717"/>
              </a:buClr>
              <a:buSzPts val="1200"/>
              <a:buFont typeface="Quattrocento Sans"/>
              <a:buChar char="⚫"/>
            </a:pPr>
            <a:r>
              <a:rPr b="0" i="0" lang="en-US" sz="2600" u="none" cap="none" strike="noStrike">
                <a:solidFill>
                  <a:srgbClr val="6F2F9F"/>
                </a:solidFill>
                <a:latin typeface="Times New Roman"/>
                <a:ea typeface="Times New Roman"/>
                <a:cs typeface="Times New Roman"/>
                <a:sym typeface="Times New Roman"/>
              </a:rPr>
              <a:t>Peer-to-peer topologies </a:t>
            </a:r>
            <a:r>
              <a:rPr b="1" i="0" lang="en-US" sz="2600" u="none" cap="none" strike="noStrike">
                <a:solidFill>
                  <a:schemeClr val="dk1"/>
                </a:solidFill>
                <a:latin typeface="Times New Roman"/>
                <a:ea typeface="Times New Roman"/>
                <a:cs typeface="Times New Roman"/>
                <a:sym typeface="Times New Roman"/>
              </a:rPr>
              <a:t>allow any device to communicate  with any other device as long as they are in range of each  other</a:t>
            </a:r>
            <a:endParaRPr b="0" i="0" sz="26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60" name="Shape 360"/>
        <p:cNvGrpSpPr/>
        <p:nvPr/>
      </p:nvGrpSpPr>
      <p:grpSpPr>
        <a:xfrm>
          <a:off x="0" y="0"/>
          <a:ext cx="0" cy="0"/>
          <a:chOff x="0" y="0"/>
          <a:chExt cx="0" cy="0"/>
        </a:xfrm>
      </p:grpSpPr>
      <p:pic>
        <p:nvPicPr>
          <p:cNvPr id="361" name="Google Shape;361;p63"/>
          <p:cNvPicPr preferRelativeResize="0"/>
          <p:nvPr/>
        </p:nvPicPr>
        <p:blipFill rotWithShape="1">
          <a:blip r:embed="rId3">
            <a:alphaModFix/>
          </a:blip>
          <a:srcRect b="0" l="0" r="0" t="0"/>
          <a:stretch/>
        </p:blipFill>
        <p:spPr>
          <a:xfrm>
            <a:off x="479925" y="440725"/>
            <a:ext cx="8104924" cy="5417525"/>
          </a:xfrm>
          <a:prstGeom prst="rect">
            <a:avLst/>
          </a:prstGeom>
          <a:noFill/>
          <a:ln>
            <a:noFill/>
          </a:ln>
        </p:spPr>
      </p:pic>
      <p:sp>
        <p:nvSpPr>
          <p:cNvPr id="362" name="Google Shape;362;p63"/>
          <p:cNvSpPr txBox="1"/>
          <p:nvPr/>
        </p:nvSpPr>
        <p:spPr>
          <a:xfrm>
            <a:off x="1364753" y="6074450"/>
            <a:ext cx="6988800" cy="3360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100"/>
              <a:buFont typeface="Arial"/>
              <a:buNone/>
            </a:pPr>
            <a:r>
              <a:rPr b="0" i="0" lang="en-US" sz="2100" u="none" cap="none" strike="noStrike">
                <a:solidFill>
                  <a:srgbClr val="6F2F9F"/>
                </a:solidFill>
                <a:latin typeface="Times New Roman"/>
                <a:ea typeface="Times New Roman"/>
                <a:cs typeface="Times New Roman"/>
                <a:sym typeface="Times New Roman"/>
              </a:rPr>
              <a:t>Ex: Indoor Wi-Fi deployments and Outdoor Wi-Fi deployments</a:t>
            </a:r>
            <a:endParaRPr b="0" i="0" sz="21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g244080ae8ab_0_3"/>
          <p:cNvSpPr txBox="1"/>
          <p:nvPr/>
        </p:nvSpPr>
        <p:spPr>
          <a:xfrm>
            <a:off x="76200" y="381000"/>
            <a:ext cx="90363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t>Constrained nodes have limited resources that impact their networking feature set and capabilities.</a:t>
            </a:r>
            <a:endParaRPr sz="25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pic>
        <p:nvPicPr>
          <p:cNvPr id="372" name="Google Shape;372;p64"/>
          <p:cNvPicPr preferRelativeResize="0"/>
          <p:nvPr/>
        </p:nvPicPr>
        <p:blipFill rotWithShape="1">
          <a:blip r:embed="rId3">
            <a:alphaModFix/>
          </a:blip>
          <a:srcRect b="0" l="0" r="0" t="0"/>
          <a:stretch/>
        </p:blipFill>
        <p:spPr>
          <a:xfrm>
            <a:off x="499872" y="1024127"/>
            <a:ext cx="8001000" cy="5786628"/>
          </a:xfrm>
          <a:prstGeom prst="rect">
            <a:avLst/>
          </a:prstGeom>
          <a:noFill/>
          <a:ln>
            <a:noFill/>
          </a:ln>
        </p:spPr>
      </p:pic>
      <p:sp>
        <p:nvSpPr>
          <p:cNvPr id="373" name="Google Shape;373;p64"/>
          <p:cNvSpPr txBox="1"/>
          <p:nvPr/>
        </p:nvSpPr>
        <p:spPr>
          <a:xfrm>
            <a:off x="185550" y="129500"/>
            <a:ext cx="90363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t>5. </a:t>
            </a:r>
            <a:r>
              <a:rPr b="1" lang="en-US" sz="2000"/>
              <a:t>Constrained Devices:</a:t>
            </a:r>
            <a:r>
              <a:rPr lang="en-US" sz="2000"/>
              <a:t>Constrained  no</a:t>
            </a:r>
            <a:r>
              <a:rPr lang="en-US" sz="2000"/>
              <a:t>des have limited resources that impact their networking feature set and capabilities.</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6"/>
          <p:cNvSpPr txBox="1"/>
          <p:nvPr>
            <p:ph type="title"/>
          </p:nvPr>
        </p:nvSpPr>
        <p:spPr>
          <a:xfrm>
            <a:off x="507305" y="199475"/>
            <a:ext cx="3318600" cy="6279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SzPts val="1400"/>
              <a:buNone/>
            </a:pPr>
            <a:r>
              <a:rPr i="0" lang="en-US" sz="4000">
                <a:latin typeface="Libre Franklin Medium"/>
                <a:ea typeface="Libre Franklin Medium"/>
                <a:cs typeface="Libre Franklin Medium"/>
                <a:sym typeface="Libre Franklin Medium"/>
              </a:rPr>
              <a:t>Categories</a:t>
            </a:r>
            <a:endParaRPr sz="4000">
              <a:latin typeface="Libre Franklin Medium"/>
              <a:ea typeface="Libre Franklin Medium"/>
              <a:cs typeface="Libre Franklin Medium"/>
              <a:sym typeface="Libre Franklin Medium"/>
            </a:endParaRPr>
          </a:p>
        </p:txBody>
      </p:sp>
      <p:sp>
        <p:nvSpPr>
          <p:cNvPr id="78" name="Google Shape;78;p6"/>
          <p:cNvSpPr txBox="1"/>
          <p:nvPr/>
        </p:nvSpPr>
        <p:spPr>
          <a:xfrm>
            <a:off x="266600" y="910950"/>
            <a:ext cx="8682300" cy="7027800"/>
          </a:xfrm>
          <a:prstGeom prst="rect">
            <a:avLst/>
          </a:prstGeom>
          <a:noFill/>
          <a:ln>
            <a:noFill/>
          </a:ln>
        </p:spPr>
        <p:txBody>
          <a:bodyPr anchorCtr="0" anchor="t" bIns="0" lIns="0" spcFirstLastPara="1" rIns="0" wrap="square" tIns="88250">
            <a:spAutoFit/>
          </a:bodyPr>
          <a:lstStyle/>
          <a:p>
            <a:pPr indent="0" lvl="0" marL="457200" marR="0" rtl="0" algn="l">
              <a:lnSpc>
                <a:spcPct val="100000"/>
              </a:lnSpc>
              <a:spcBef>
                <a:spcPts val="0"/>
              </a:spcBef>
              <a:spcAft>
                <a:spcPts val="0"/>
              </a:spcAft>
              <a:buNone/>
            </a:pPr>
            <a:r>
              <a:rPr b="1" i="0" lang="en-US" sz="2600" u="none" cap="none" strike="noStrike">
                <a:solidFill>
                  <a:srgbClr val="FF0000"/>
                </a:solidFill>
                <a:latin typeface="Times New Roman"/>
                <a:ea typeface="Times New Roman"/>
                <a:cs typeface="Times New Roman"/>
                <a:sym typeface="Times New Roman"/>
              </a:rPr>
              <a:t>Active or passive:</a:t>
            </a:r>
            <a:endParaRPr b="0" i="0" sz="2600" u="none" cap="none" strike="noStrike">
              <a:solidFill>
                <a:schemeClr val="dk1"/>
              </a:solidFill>
              <a:latin typeface="Times New Roman"/>
              <a:ea typeface="Times New Roman"/>
              <a:cs typeface="Times New Roman"/>
              <a:sym typeface="Times New Roman"/>
            </a:endParaRPr>
          </a:p>
          <a:p>
            <a:pPr indent="-317500" lvl="0" marL="457200" marR="222884" rtl="0" algn="l">
              <a:lnSpc>
                <a:spcPct val="100000"/>
              </a:lnSpc>
              <a:spcBef>
                <a:spcPts val="600"/>
              </a:spcBef>
              <a:spcAft>
                <a:spcPts val="0"/>
              </a:spcAft>
              <a:buClr>
                <a:schemeClr val="dk1"/>
              </a:buClr>
              <a:buSzPts val="1400"/>
              <a:buFont typeface="Times New Roman"/>
              <a:buChar char="⚫"/>
            </a:pPr>
            <a:r>
              <a:rPr b="0" i="0" lang="en-US" sz="2600" u="none" cap="none" strike="noStrike">
                <a:solidFill>
                  <a:schemeClr val="dk1"/>
                </a:solidFill>
                <a:latin typeface="Times New Roman"/>
                <a:ea typeface="Times New Roman"/>
                <a:cs typeface="Times New Roman"/>
                <a:sym typeface="Times New Roman"/>
              </a:rPr>
              <a:t>Sensors </a:t>
            </a:r>
            <a:r>
              <a:rPr lang="en-US" sz="2600">
                <a:solidFill>
                  <a:schemeClr val="dk1"/>
                </a:solidFill>
                <a:latin typeface="Times New Roman"/>
                <a:ea typeface="Times New Roman"/>
                <a:cs typeface="Times New Roman"/>
                <a:sym typeface="Times New Roman"/>
              </a:rPr>
              <a:t> that</a:t>
            </a:r>
            <a:r>
              <a:rPr b="0" i="0" lang="en-US" sz="2600" u="none" cap="none" strike="noStrike">
                <a:solidFill>
                  <a:schemeClr val="dk1"/>
                </a:solidFill>
                <a:latin typeface="Times New Roman"/>
                <a:ea typeface="Times New Roman"/>
                <a:cs typeface="Times New Roman"/>
                <a:sym typeface="Times New Roman"/>
              </a:rPr>
              <a:t> </a:t>
            </a:r>
            <a:r>
              <a:rPr b="1" i="0" lang="en-US" sz="2600" u="none" cap="none" strike="noStrike">
                <a:solidFill>
                  <a:schemeClr val="dk1"/>
                </a:solidFill>
                <a:latin typeface="Times New Roman"/>
                <a:ea typeface="Times New Roman"/>
                <a:cs typeface="Times New Roman"/>
                <a:sym typeface="Times New Roman"/>
              </a:rPr>
              <a:t>produce </a:t>
            </a:r>
            <a:r>
              <a:rPr b="0" i="0" lang="en-US" sz="2600" u="none" cap="none" strike="noStrike">
                <a:solidFill>
                  <a:schemeClr val="dk1"/>
                </a:solidFill>
                <a:latin typeface="Times New Roman"/>
                <a:ea typeface="Times New Roman"/>
                <a:cs typeface="Times New Roman"/>
                <a:sym typeface="Times New Roman"/>
              </a:rPr>
              <a:t>an  </a:t>
            </a:r>
            <a:r>
              <a:rPr b="1" i="0" lang="en-US" sz="2600" u="none" cap="none" strike="noStrike">
                <a:solidFill>
                  <a:schemeClr val="dk1"/>
                </a:solidFill>
                <a:latin typeface="Times New Roman"/>
                <a:ea typeface="Times New Roman"/>
                <a:cs typeface="Times New Roman"/>
                <a:sym typeface="Times New Roman"/>
              </a:rPr>
              <a:t>energy output </a:t>
            </a:r>
            <a:r>
              <a:rPr b="0" i="0" lang="en-US" sz="2600" u="none" cap="none" strike="noStrike">
                <a:solidFill>
                  <a:schemeClr val="dk1"/>
                </a:solidFill>
                <a:latin typeface="Times New Roman"/>
                <a:ea typeface="Times New Roman"/>
                <a:cs typeface="Times New Roman"/>
                <a:sym typeface="Times New Roman"/>
              </a:rPr>
              <a:t>and typically </a:t>
            </a:r>
            <a:r>
              <a:rPr b="1" i="0" lang="en-US" sz="2600" u="none" cap="none" strike="noStrike">
                <a:solidFill>
                  <a:schemeClr val="dk1"/>
                </a:solidFill>
                <a:latin typeface="Times New Roman"/>
                <a:ea typeface="Times New Roman"/>
                <a:cs typeface="Times New Roman"/>
                <a:sym typeface="Times New Roman"/>
              </a:rPr>
              <a:t>require </a:t>
            </a:r>
            <a:r>
              <a:rPr b="0" i="0" lang="en-US" sz="2600" u="none" cap="none" strike="noStrike">
                <a:solidFill>
                  <a:schemeClr val="dk1"/>
                </a:solidFill>
                <a:latin typeface="Times New Roman"/>
                <a:ea typeface="Times New Roman"/>
                <a:cs typeface="Times New Roman"/>
                <a:sym typeface="Times New Roman"/>
              </a:rPr>
              <a:t>an </a:t>
            </a:r>
            <a:r>
              <a:rPr b="1" i="0" lang="en-US" sz="2600" u="none" cap="none" strike="noStrike">
                <a:solidFill>
                  <a:schemeClr val="dk1"/>
                </a:solidFill>
                <a:latin typeface="Times New Roman"/>
                <a:ea typeface="Times New Roman"/>
                <a:cs typeface="Times New Roman"/>
                <a:sym typeface="Times New Roman"/>
              </a:rPr>
              <a:t>external power  supply (active) .</a:t>
            </a:r>
            <a:endParaRPr b="1" i="0" sz="2600" u="none" cap="none" strike="noStrike">
              <a:solidFill>
                <a:schemeClr val="dk1"/>
              </a:solidFill>
              <a:latin typeface="Times New Roman"/>
              <a:ea typeface="Times New Roman"/>
              <a:cs typeface="Times New Roman"/>
              <a:sym typeface="Times New Roman"/>
            </a:endParaRPr>
          </a:p>
          <a:p>
            <a:pPr indent="0" lvl="0" marL="457200" marR="222883" rtl="0" algn="l">
              <a:lnSpc>
                <a:spcPct val="100000"/>
              </a:lnSpc>
              <a:spcBef>
                <a:spcPts val="600"/>
              </a:spcBef>
              <a:spcAft>
                <a:spcPts val="0"/>
              </a:spcAft>
              <a:buClr>
                <a:srgbClr val="000000"/>
              </a:buClr>
              <a:buSzPts val="2600"/>
              <a:buFont typeface="Arial"/>
              <a:buNone/>
            </a:pPr>
            <a:r>
              <a:rPr b="1" i="0" lang="en-US" sz="2600" u="none" cap="none" strike="noStrike">
                <a:solidFill>
                  <a:schemeClr val="dk1"/>
                </a:solidFill>
                <a:latin typeface="Times New Roman"/>
                <a:ea typeface="Times New Roman"/>
                <a:cs typeface="Times New Roman"/>
                <a:sym typeface="Times New Roman"/>
              </a:rPr>
              <a:t>e,g Strain guage, ultrasonic sensor</a:t>
            </a:r>
            <a:endParaRPr b="1" i="0" sz="2600" u="none" cap="none" strike="noStrike">
              <a:solidFill>
                <a:schemeClr val="dk1"/>
              </a:solidFill>
              <a:latin typeface="Times New Roman"/>
              <a:ea typeface="Times New Roman"/>
              <a:cs typeface="Times New Roman"/>
              <a:sym typeface="Times New Roman"/>
            </a:endParaRPr>
          </a:p>
          <a:p>
            <a:pPr indent="0" lvl="0" marL="457200" marR="222884" rtl="0" algn="l">
              <a:lnSpc>
                <a:spcPct val="100000"/>
              </a:lnSpc>
              <a:spcBef>
                <a:spcPts val="600"/>
              </a:spcBef>
              <a:spcAft>
                <a:spcPts val="0"/>
              </a:spcAft>
              <a:buClr>
                <a:srgbClr val="000000"/>
              </a:buClr>
              <a:buSzPts val="2600"/>
              <a:buFont typeface="Arial"/>
              <a:buNone/>
            </a:pPr>
            <a:r>
              <a:t/>
            </a:r>
            <a:endParaRPr b="1" sz="2600">
              <a:solidFill>
                <a:schemeClr val="dk1"/>
              </a:solidFill>
              <a:latin typeface="Times New Roman"/>
              <a:ea typeface="Times New Roman"/>
              <a:cs typeface="Times New Roman"/>
              <a:sym typeface="Times New Roman"/>
            </a:endParaRPr>
          </a:p>
          <a:p>
            <a:pPr indent="0" lvl="0" marL="457200" marR="222884" rtl="0" algn="l">
              <a:lnSpc>
                <a:spcPct val="100000"/>
              </a:lnSpc>
              <a:spcBef>
                <a:spcPts val="600"/>
              </a:spcBef>
              <a:spcAft>
                <a:spcPts val="0"/>
              </a:spcAft>
              <a:buClr>
                <a:srgbClr val="000000"/>
              </a:buClr>
              <a:buSzPts val="2600"/>
              <a:buFont typeface="Arial"/>
              <a:buNone/>
            </a:pPr>
            <a:r>
              <a:t/>
            </a:r>
            <a:endParaRPr b="1" i="0" sz="2600" u="none" cap="none" strike="noStrike">
              <a:solidFill>
                <a:schemeClr val="dk1"/>
              </a:solidFill>
              <a:latin typeface="Times New Roman"/>
              <a:ea typeface="Times New Roman"/>
              <a:cs typeface="Times New Roman"/>
              <a:sym typeface="Times New Roman"/>
            </a:endParaRPr>
          </a:p>
          <a:p>
            <a:pPr indent="-444500" lvl="0" marL="457200" marR="222883" rtl="0" algn="l">
              <a:lnSpc>
                <a:spcPct val="100000"/>
              </a:lnSpc>
              <a:spcBef>
                <a:spcPts val="600"/>
              </a:spcBef>
              <a:spcAft>
                <a:spcPts val="0"/>
              </a:spcAft>
              <a:buClr>
                <a:schemeClr val="dk1"/>
              </a:buClr>
              <a:buSzPts val="3400"/>
              <a:buFont typeface="Times New Roman"/>
              <a:buChar char="●"/>
            </a:pPr>
            <a:r>
              <a:rPr lang="en-US" sz="2600">
                <a:solidFill>
                  <a:schemeClr val="dk1"/>
                </a:solidFill>
                <a:latin typeface="Times New Roman"/>
                <a:ea typeface="Times New Roman"/>
                <a:cs typeface="Times New Roman"/>
                <a:sym typeface="Times New Roman"/>
              </a:rPr>
              <a:t>Sensors that</a:t>
            </a:r>
            <a:r>
              <a:rPr b="0" i="0" lang="en-US" sz="2600" u="none" cap="none" strike="noStrike">
                <a:solidFill>
                  <a:schemeClr val="dk1"/>
                </a:solidFill>
                <a:latin typeface="Times New Roman"/>
                <a:ea typeface="Times New Roman"/>
                <a:cs typeface="Times New Roman"/>
                <a:sym typeface="Times New Roman"/>
              </a:rPr>
              <a:t> </a:t>
            </a:r>
            <a:r>
              <a:rPr b="1" i="0" lang="en-US" sz="2600" u="none" cap="none" strike="noStrike">
                <a:solidFill>
                  <a:schemeClr val="dk1"/>
                </a:solidFill>
                <a:latin typeface="Times New Roman"/>
                <a:ea typeface="Times New Roman"/>
                <a:cs typeface="Times New Roman"/>
                <a:sym typeface="Times New Roman"/>
              </a:rPr>
              <a:t>simply receive energy </a:t>
            </a:r>
            <a:r>
              <a:rPr b="0" i="0" lang="en-US" sz="2600" u="none" cap="none" strike="noStrike">
                <a:solidFill>
                  <a:schemeClr val="dk1"/>
                </a:solidFill>
                <a:latin typeface="Times New Roman"/>
                <a:ea typeface="Times New Roman"/>
                <a:cs typeface="Times New Roman"/>
                <a:sym typeface="Times New Roman"/>
              </a:rPr>
              <a:t>and typically require </a:t>
            </a:r>
            <a:r>
              <a:rPr b="1" i="0" lang="en-US" sz="2600" u="none" cap="none" strike="noStrike">
                <a:solidFill>
                  <a:schemeClr val="dk1"/>
                </a:solidFill>
                <a:latin typeface="Times New Roman"/>
                <a:ea typeface="Times New Roman"/>
                <a:cs typeface="Times New Roman"/>
                <a:sym typeface="Times New Roman"/>
              </a:rPr>
              <a:t>no  external power supply (passive).</a:t>
            </a:r>
            <a:endParaRPr b="1" i="0" sz="2600" u="none" cap="none" strike="noStrike">
              <a:solidFill>
                <a:schemeClr val="dk1"/>
              </a:solidFill>
              <a:latin typeface="Times New Roman"/>
              <a:ea typeface="Times New Roman"/>
              <a:cs typeface="Times New Roman"/>
              <a:sym typeface="Times New Roman"/>
            </a:endParaRPr>
          </a:p>
          <a:p>
            <a:pPr indent="0" lvl="0" marL="457200" marR="31115" rtl="0" algn="l">
              <a:lnSpc>
                <a:spcPct val="100000"/>
              </a:lnSpc>
              <a:spcBef>
                <a:spcPts val="600"/>
              </a:spcBef>
              <a:spcAft>
                <a:spcPts val="0"/>
              </a:spcAft>
              <a:buClr>
                <a:srgbClr val="000000"/>
              </a:buClr>
              <a:buSzPts val="2600"/>
              <a:buFont typeface="Arial"/>
              <a:buNone/>
            </a:pPr>
            <a:r>
              <a:rPr b="1" i="0" lang="en-US" sz="2600" u="none" cap="none" strike="noStrike">
                <a:solidFill>
                  <a:schemeClr val="dk1"/>
                </a:solidFill>
                <a:latin typeface="Times New Roman"/>
                <a:ea typeface="Times New Roman"/>
                <a:cs typeface="Times New Roman"/>
                <a:sym typeface="Times New Roman"/>
              </a:rPr>
              <a:t>e.g Thermocouple which generates a voltage value corresponding to the heat applied.</a:t>
            </a:r>
            <a:endParaRPr b="1" i="0" sz="2600" u="none" cap="none" strike="noStrike">
              <a:solidFill>
                <a:schemeClr val="dk1"/>
              </a:solidFill>
              <a:latin typeface="Times New Roman"/>
              <a:ea typeface="Times New Roman"/>
              <a:cs typeface="Times New Roman"/>
              <a:sym typeface="Times New Roman"/>
            </a:endParaRPr>
          </a:p>
          <a:p>
            <a:pPr indent="0" lvl="0" marL="457200" marR="222883" rtl="0" algn="l">
              <a:spcBef>
                <a:spcPts val="600"/>
              </a:spcBef>
              <a:spcAft>
                <a:spcPts val="0"/>
              </a:spcAft>
              <a:buNone/>
            </a:pPr>
            <a:r>
              <a:rPr lang="en-US" sz="2400">
                <a:solidFill>
                  <a:srgbClr val="3A343A"/>
                </a:solidFill>
                <a:highlight>
                  <a:schemeClr val="lt1"/>
                </a:highlight>
              </a:rPr>
              <a:t> </a:t>
            </a:r>
            <a:r>
              <a:rPr lang="en-US" sz="2400">
                <a:solidFill>
                  <a:srgbClr val="3A343A"/>
                </a:solidFill>
                <a:highlight>
                  <a:schemeClr val="lt1"/>
                </a:highlight>
              </a:rPr>
              <a:t>A light sensor which detects if a light is shining on it</a:t>
            </a:r>
            <a:endParaRPr sz="2400">
              <a:solidFill>
                <a:srgbClr val="3A343A"/>
              </a:solidFill>
              <a:highlight>
                <a:schemeClr val="lt1"/>
              </a:highlight>
            </a:endParaRPr>
          </a:p>
          <a:p>
            <a:pPr indent="0" lvl="0" marL="0" rtl="0" algn="l">
              <a:lnSpc>
                <a:spcPct val="115000"/>
              </a:lnSpc>
              <a:spcBef>
                <a:spcPts val="0"/>
              </a:spcBef>
              <a:spcAft>
                <a:spcPts val="0"/>
              </a:spcAft>
              <a:buNone/>
            </a:pPr>
            <a:r>
              <a:rPr lang="en-US" sz="2400">
                <a:solidFill>
                  <a:srgbClr val="3A343A"/>
                </a:solidFill>
                <a:highlight>
                  <a:schemeClr val="lt1"/>
                </a:highlight>
              </a:rPr>
              <a:t>      An infra-red sensor which detects the temperature of an object</a:t>
            </a:r>
            <a:endParaRPr sz="2400">
              <a:solidFill>
                <a:srgbClr val="3A343A"/>
              </a:solidFill>
              <a:highlight>
                <a:schemeClr val="lt1"/>
              </a:highlight>
            </a:endParaRPr>
          </a:p>
          <a:p>
            <a:pPr indent="0" lvl="0" marL="0" marR="0" rtl="0" algn="l">
              <a:lnSpc>
                <a:spcPct val="100000"/>
              </a:lnSpc>
              <a:spcBef>
                <a:spcPts val="10"/>
              </a:spcBef>
              <a:spcAft>
                <a:spcPts val="0"/>
              </a:spcAft>
              <a:buClr>
                <a:srgbClr val="D24717"/>
              </a:buClr>
              <a:buSzPts val="3750"/>
              <a:buFont typeface="Quattrocento Sans"/>
              <a:buNone/>
            </a:pPr>
            <a:r>
              <a:t/>
            </a:r>
            <a:endParaRPr b="0" i="0" sz="3750" u="none" cap="none" strike="noStrike">
              <a:solidFill>
                <a:schemeClr val="dk1"/>
              </a:solidFill>
              <a:latin typeface="Times New Roman"/>
              <a:ea typeface="Times New Roman"/>
              <a:cs typeface="Times New Roman"/>
              <a:sym typeface="Times New Roman"/>
            </a:endParaRPr>
          </a:p>
          <a:p>
            <a:pPr indent="0" lvl="0" marL="457200" marR="0" rtl="0" algn="l">
              <a:lnSpc>
                <a:spcPct val="100000"/>
              </a:lnSpc>
              <a:spcBef>
                <a:spcPts val="600"/>
              </a:spcBef>
              <a:spcAft>
                <a:spcPts val="0"/>
              </a:spcAft>
              <a:buClr>
                <a:srgbClr val="000000"/>
              </a:buClr>
              <a:buSzPts val="2600"/>
              <a:buFont typeface="Arial"/>
              <a:buNone/>
            </a:pPr>
            <a:r>
              <a:t/>
            </a:r>
            <a:endParaRPr b="0" i="0" sz="26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77" name="Shape 377"/>
        <p:cNvGrpSpPr/>
        <p:nvPr/>
      </p:nvGrpSpPr>
      <p:grpSpPr>
        <a:xfrm>
          <a:off x="0" y="0"/>
          <a:ext cx="0" cy="0"/>
          <a:chOff x="0" y="0"/>
          <a:chExt cx="0" cy="0"/>
        </a:xfrm>
      </p:grpSpPr>
      <p:sp>
        <p:nvSpPr>
          <p:cNvPr id="378" name="Google Shape;378;p65"/>
          <p:cNvSpPr txBox="1"/>
          <p:nvPr/>
        </p:nvSpPr>
        <p:spPr>
          <a:xfrm>
            <a:off x="993455" y="291150"/>
            <a:ext cx="6614700" cy="3969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500"/>
              <a:buFont typeface="Arial"/>
              <a:buNone/>
            </a:pPr>
            <a:r>
              <a:rPr b="1" lang="en-US" sz="2500">
                <a:solidFill>
                  <a:schemeClr val="dk1"/>
                </a:solidFill>
                <a:latin typeface="Libre Franklin"/>
                <a:ea typeface="Libre Franklin"/>
                <a:cs typeface="Libre Franklin"/>
                <a:sym typeface="Libre Franklin"/>
              </a:rPr>
              <a:t>6. </a:t>
            </a:r>
            <a:r>
              <a:rPr b="1" i="0" lang="en-US" sz="2500" u="none" cap="none" strike="noStrike">
                <a:solidFill>
                  <a:schemeClr val="dk1"/>
                </a:solidFill>
                <a:latin typeface="Libre Franklin"/>
                <a:ea typeface="Libre Franklin"/>
                <a:cs typeface="Libre Franklin"/>
                <a:sym typeface="Libre Franklin"/>
              </a:rPr>
              <a:t>Constrained-Node Networks</a:t>
            </a:r>
            <a:endParaRPr b="1" i="0" sz="2500" u="none" cap="none" strike="noStrike">
              <a:solidFill>
                <a:schemeClr val="dk1"/>
              </a:solidFill>
              <a:latin typeface="Libre Franklin"/>
              <a:ea typeface="Libre Franklin"/>
              <a:cs typeface="Libre Franklin"/>
              <a:sym typeface="Libre Franklin"/>
            </a:endParaRPr>
          </a:p>
        </p:txBody>
      </p:sp>
      <p:sp>
        <p:nvSpPr>
          <p:cNvPr id="379" name="Google Shape;379;p65"/>
          <p:cNvSpPr txBox="1"/>
          <p:nvPr>
            <p:ph type="title"/>
          </p:nvPr>
        </p:nvSpPr>
        <p:spPr>
          <a:xfrm>
            <a:off x="331075" y="733425"/>
            <a:ext cx="8812800" cy="1706700"/>
          </a:xfrm>
          <a:prstGeom prst="rect">
            <a:avLst/>
          </a:prstGeom>
          <a:noFill/>
          <a:ln>
            <a:noFill/>
          </a:ln>
        </p:spPr>
        <p:txBody>
          <a:bodyPr anchorCtr="0" anchor="t" bIns="0" lIns="0" spcFirstLastPara="1" rIns="0" wrap="square" tIns="13325">
            <a:spAutoFit/>
          </a:bodyPr>
          <a:lstStyle/>
          <a:p>
            <a:pPr indent="-185418" lvl="0" marL="286385" rtl="0" algn="l">
              <a:lnSpc>
                <a:spcPct val="100000"/>
              </a:lnSpc>
              <a:spcBef>
                <a:spcPts val="0"/>
              </a:spcBef>
              <a:spcAft>
                <a:spcPts val="0"/>
              </a:spcAft>
              <a:buClr>
                <a:srgbClr val="D24717"/>
              </a:buClr>
              <a:buSzPts val="800"/>
              <a:buFont typeface="Quattrocento Sans"/>
              <a:buChar char="⚫"/>
            </a:pPr>
            <a:r>
              <a:rPr i="0" lang="en-US" sz="2200">
                <a:solidFill>
                  <a:srgbClr val="000000"/>
                </a:solidFill>
                <a:latin typeface="Times New Roman"/>
                <a:ea typeface="Times New Roman"/>
                <a:cs typeface="Times New Roman"/>
                <a:sym typeface="Times New Roman"/>
              </a:rPr>
              <a:t> Some IoT access technologies are more suited to specifically connect constrained nodes.</a:t>
            </a:r>
            <a:endParaRPr i="0" sz="2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i="0" lang="en-US" sz="2200">
                <a:solidFill>
                  <a:srgbClr val="000000"/>
                </a:solidFill>
                <a:latin typeface="Times New Roman"/>
                <a:ea typeface="Times New Roman"/>
                <a:cs typeface="Times New Roman"/>
                <a:sym typeface="Times New Roman"/>
              </a:rPr>
              <a:t>e.g </a:t>
            </a:r>
            <a:r>
              <a:rPr i="0" lang="en-US" sz="2200">
                <a:solidFill>
                  <a:srgbClr val="000000"/>
                </a:solidFill>
                <a:latin typeface="Times New Roman"/>
                <a:ea typeface="Times New Roman"/>
                <a:cs typeface="Times New Roman"/>
                <a:sym typeface="Times New Roman"/>
              </a:rPr>
              <a:t>IEEE 802.15.4 and 802.15.4g RF, IEEE 1901.2a PLC,LPWA, and IEEE 802.11ah access technologies</a:t>
            </a:r>
            <a:endParaRPr i="0" sz="2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i="0" sz="2200">
              <a:solidFill>
                <a:srgbClr val="000000"/>
              </a:solidFill>
              <a:latin typeface="Times New Roman"/>
              <a:ea typeface="Times New Roman"/>
              <a:cs typeface="Times New Roman"/>
              <a:sym typeface="Times New Roman"/>
            </a:endParaRPr>
          </a:p>
        </p:txBody>
      </p:sp>
      <p:sp>
        <p:nvSpPr>
          <p:cNvPr id="380" name="Google Shape;380;p65"/>
          <p:cNvSpPr txBox="1"/>
          <p:nvPr/>
        </p:nvSpPr>
        <p:spPr>
          <a:xfrm>
            <a:off x="247225" y="2665850"/>
            <a:ext cx="8812800" cy="3309300"/>
          </a:xfrm>
          <a:prstGeom prst="rect">
            <a:avLst/>
          </a:prstGeom>
          <a:noFill/>
          <a:ln>
            <a:noFill/>
          </a:ln>
        </p:spPr>
        <p:txBody>
          <a:bodyPr anchorCtr="0" anchor="t" bIns="0" lIns="0" spcFirstLastPara="1" rIns="0" wrap="square" tIns="57775">
            <a:spAutoFit/>
          </a:bodyPr>
          <a:lstStyle/>
          <a:p>
            <a:pPr indent="-185420" lvl="0" marL="286385" marR="659765" rtl="0" algn="l">
              <a:lnSpc>
                <a:spcPct val="80000"/>
              </a:lnSpc>
              <a:spcBef>
                <a:spcPts val="0"/>
              </a:spcBef>
              <a:spcAft>
                <a:spcPts val="0"/>
              </a:spcAft>
              <a:buClr>
                <a:srgbClr val="D24717"/>
              </a:buClr>
              <a:buSzPts val="800"/>
              <a:buFont typeface="Quattrocento Sans"/>
              <a:buChar char="⚫"/>
            </a:pPr>
            <a:r>
              <a:rPr b="0" i="0" lang="en-US" sz="2200" u="none" cap="none" strike="noStrike">
                <a:solidFill>
                  <a:schemeClr val="dk1"/>
                </a:solidFill>
                <a:latin typeface="Times New Roman"/>
                <a:ea typeface="Times New Roman"/>
                <a:cs typeface="Times New Roman"/>
                <a:sym typeface="Times New Roman"/>
              </a:rPr>
              <a:t>Constrained-node networks </a:t>
            </a:r>
            <a:r>
              <a:rPr b="1" i="0" lang="en-US" sz="2200" u="none" cap="none" strike="noStrike">
                <a:solidFill>
                  <a:schemeClr val="dk1"/>
                </a:solidFill>
                <a:latin typeface="Times New Roman"/>
                <a:ea typeface="Times New Roman"/>
                <a:cs typeface="Times New Roman"/>
                <a:sym typeface="Times New Roman"/>
              </a:rPr>
              <a:t>are often referred to as low-power and lossy networks (LLNs).</a:t>
            </a:r>
            <a:endParaRPr b="1" i="0" sz="2200" u="none" cap="none" strike="noStrike">
              <a:solidFill>
                <a:schemeClr val="dk1"/>
              </a:solidFill>
              <a:latin typeface="Times New Roman"/>
              <a:ea typeface="Times New Roman"/>
              <a:cs typeface="Times New Roman"/>
              <a:sym typeface="Times New Roman"/>
            </a:endParaRPr>
          </a:p>
          <a:p>
            <a:pPr indent="0" lvl="0" marL="457200" marR="659765" rtl="0" algn="l">
              <a:lnSpc>
                <a:spcPct val="80000"/>
              </a:lnSpc>
              <a:spcBef>
                <a:spcPts val="0"/>
              </a:spcBef>
              <a:spcAft>
                <a:spcPts val="0"/>
              </a:spcAft>
              <a:buNone/>
            </a:pPr>
            <a:r>
              <a:t/>
            </a:r>
            <a:endParaRPr b="1" sz="2200">
              <a:solidFill>
                <a:schemeClr val="dk1"/>
              </a:solidFill>
              <a:latin typeface="Times New Roman"/>
              <a:ea typeface="Times New Roman"/>
              <a:cs typeface="Times New Roman"/>
              <a:sym typeface="Times New Roman"/>
            </a:endParaRPr>
          </a:p>
          <a:p>
            <a:pPr indent="-185420" lvl="0" marL="286385" marR="0" rtl="0" algn="l">
              <a:lnSpc>
                <a:spcPct val="80000"/>
              </a:lnSpc>
              <a:spcBef>
                <a:spcPts val="0"/>
              </a:spcBef>
              <a:spcAft>
                <a:spcPts val="0"/>
              </a:spcAft>
              <a:buClr>
                <a:srgbClr val="D24717"/>
              </a:buClr>
              <a:buSzPts val="800"/>
              <a:buFont typeface="Quattrocento Sans"/>
              <a:buChar char="⚫"/>
            </a:pPr>
            <a:r>
              <a:rPr b="1" i="0" lang="en-US" sz="2200" u="none" cap="none" strike="noStrike">
                <a:solidFill>
                  <a:srgbClr val="FF0000"/>
                </a:solidFill>
                <a:latin typeface="Times New Roman"/>
                <a:ea typeface="Times New Roman"/>
                <a:cs typeface="Times New Roman"/>
                <a:sym typeface="Times New Roman"/>
              </a:rPr>
              <a:t>Low power </a:t>
            </a:r>
            <a:r>
              <a:rPr b="0" i="0" lang="en-US" sz="2200" u="none" cap="none" strike="noStrike">
                <a:solidFill>
                  <a:schemeClr val="dk1"/>
                </a:solidFill>
                <a:latin typeface="Times New Roman"/>
                <a:ea typeface="Times New Roman"/>
                <a:cs typeface="Times New Roman"/>
                <a:sym typeface="Times New Roman"/>
              </a:rPr>
              <a:t>– refers to the fact that nodes must cope with the</a:t>
            </a:r>
            <a:endParaRPr b="0" i="0" sz="2200" u="none" cap="none" strike="noStrike">
              <a:solidFill>
                <a:schemeClr val="dk1"/>
              </a:solidFill>
              <a:latin typeface="Times New Roman"/>
              <a:ea typeface="Times New Roman"/>
              <a:cs typeface="Times New Roman"/>
              <a:sym typeface="Times New Roman"/>
            </a:endParaRPr>
          </a:p>
          <a:p>
            <a:pPr indent="0" lvl="0" marL="457200" marR="0" rtl="0" algn="l">
              <a:lnSpc>
                <a:spcPct val="80000"/>
              </a:lnSpc>
              <a:spcBef>
                <a:spcPts val="0"/>
              </a:spcBef>
              <a:spcAft>
                <a:spcPts val="0"/>
              </a:spcAft>
              <a:buNone/>
            </a:pPr>
            <a:r>
              <a:rPr b="0" i="0" lang="en-US" sz="2200" u="none" cap="none" strike="noStrike">
                <a:solidFill>
                  <a:schemeClr val="dk1"/>
                </a:solidFill>
                <a:latin typeface="Times New Roman"/>
                <a:ea typeface="Times New Roman"/>
                <a:cs typeface="Times New Roman"/>
                <a:sym typeface="Times New Roman"/>
              </a:rPr>
              <a:t>requirements from powered and battery-powered constrained nodes.</a:t>
            </a:r>
            <a:endParaRPr b="0" i="0" sz="2200" u="none" cap="none" strike="noStrike">
              <a:solidFill>
                <a:schemeClr val="dk1"/>
              </a:solidFill>
              <a:latin typeface="Times New Roman"/>
              <a:ea typeface="Times New Roman"/>
              <a:cs typeface="Times New Roman"/>
              <a:sym typeface="Times New Roman"/>
            </a:endParaRPr>
          </a:p>
          <a:p>
            <a:pPr indent="0" lvl="0" marL="457200" marR="0" rtl="0" algn="l">
              <a:lnSpc>
                <a:spcPct val="80000"/>
              </a:lnSpc>
              <a:spcBef>
                <a:spcPts val="0"/>
              </a:spcBef>
              <a:spcAft>
                <a:spcPts val="0"/>
              </a:spcAft>
              <a:buNone/>
            </a:pPr>
            <a:r>
              <a:t/>
            </a:r>
            <a:endParaRPr b="0" i="0" sz="2200" u="none" cap="none" strike="noStrike">
              <a:solidFill>
                <a:schemeClr val="dk1"/>
              </a:solidFill>
              <a:latin typeface="Times New Roman"/>
              <a:ea typeface="Times New Roman"/>
              <a:cs typeface="Times New Roman"/>
              <a:sym typeface="Times New Roman"/>
            </a:endParaRPr>
          </a:p>
          <a:p>
            <a:pPr indent="-185420" lvl="0" marL="286385" marR="5080" rtl="0" algn="l">
              <a:lnSpc>
                <a:spcPct val="80000"/>
              </a:lnSpc>
              <a:spcBef>
                <a:spcPts val="0"/>
              </a:spcBef>
              <a:spcAft>
                <a:spcPts val="0"/>
              </a:spcAft>
              <a:buClr>
                <a:srgbClr val="D24717"/>
              </a:buClr>
              <a:buSzPts val="800"/>
              <a:buFont typeface="Quattrocento Sans"/>
              <a:buChar char="⚫"/>
            </a:pPr>
            <a:r>
              <a:rPr b="1" i="0" lang="en-US" sz="2200" u="none" cap="none" strike="noStrike">
                <a:solidFill>
                  <a:srgbClr val="FF0000"/>
                </a:solidFill>
                <a:latin typeface="Times New Roman"/>
                <a:ea typeface="Times New Roman"/>
                <a:cs typeface="Times New Roman"/>
                <a:sym typeface="Times New Roman"/>
              </a:rPr>
              <a:t>Lossy network </a:t>
            </a:r>
            <a:r>
              <a:rPr b="0" i="0" lang="en-US" sz="2200" u="none" cap="none" strike="noStrike">
                <a:solidFill>
                  <a:schemeClr val="dk1"/>
                </a:solidFill>
                <a:latin typeface="Times New Roman"/>
                <a:ea typeface="Times New Roman"/>
                <a:cs typeface="Times New Roman"/>
                <a:sym typeface="Times New Roman"/>
              </a:rPr>
              <a:t>-- indicates tha</a:t>
            </a:r>
            <a:r>
              <a:rPr lang="en-US" sz="2200">
                <a:solidFill>
                  <a:schemeClr val="dk1"/>
                </a:solidFill>
                <a:latin typeface="Times New Roman"/>
                <a:ea typeface="Times New Roman"/>
                <a:cs typeface="Times New Roman"/>
                <a:sym typeface="Times New Roman"/>
              </a:rPr>
              <a:t>t </a:t>
            </a:r>
            <a:r>
              <a:rPr b="1" i="0" lang="en-US" sz="2200" u="none" cap="none" strike="noStrike">
                <a:solidFill>
                  <a:schemeClr val="dk1"/>
                </a:solidFill>
                <a:latin typeface="Times New Roman"/>
                <a:ea typeface="Times New Roman"/>
                <a:cs typeface="Times New Roman"/>
                <a:sym typeface="Times New Roman"/>
              </a:rPr>
              <a:t>network performance may suffer  from interference and variability due to harsh radio  environments.</a:t>
            </a:r>
            <a:endParaRPr b="1" i="0" sz="2200" u="none" cap="none" strike="noStrike">
              <a:solidFill>
                <a:schemeClr val="dk1"/>
              </a:solidFill>
              <a:latin typeface="Times New Roman"/>
              <a:ea typeface="Times New Roman"/>
              <a:cs typeface="Times New Roman"/>
              <a:sym typeface="Times New Roman"/>
            </a:endParaRPr>
          </a:p>
          <a:p>
            <a:pPr indent="0" lvl="0" marL="457200" marR="5080" rtl="0" algn="l">
              <a:lnSpc>
                <a:spcPct val="80000"/>
              </a:lnSpc>
              <a:spcBef>
                <a:spcPts val="0"/>
              </a:spcBef>
              <a:spcAft>
                <a:spcPts val="0"/>
              </a:spcAft>
              <a:buNone/>
            </a:pPr>
            <a:r>
              <a:t/>
            </a:r>
            <a:endParaRPr b="1" sz="2200">
              <a:solidFill>
                <a:schemeClr val="dk1"/>
              </a:solidFill>
              <a:latin typeface="Times New Roman"/>
              <a:ea typeface="Times New Roman"/>
              <a:cs typeface="Times New Roman"/>
              <a:sym typeface="Times New Roman"/>
            </a:endParaRPr>
          </a:p>
          <a:p>
            <a:pPr indent="-185420" lvl="0" marL="286385" marR="412750" rtl="0" algn="l">
              <a:lnSpc>
                <a:spcPct val="80000"/>
              </a:lnSpc>
              <a:spcBef>
                <a:spcPts val="0"/>
              </a:spcBef>
              <a:spcAft>
                <a:spcPts val="0"/>
              </a:spcAft>
              <a:buClr>
                <a:srgbClr val="D24717"/>
              </a:buClr>
              <a:buSzPts val="800"/>
              <a:buFont typeface="Quattrocento Sans"/>
              <a:buChar char="⚫"/>
            </a:pPr>
            <a:r>
              <a:rPr b="0" i="0" lang="en-US" sz="2200" u="none" cap="none" strike="noStrike">
                <a:solidFill>
                  <a:schemeClr val="dk1"/>
                </a:solidFill>
                <a:latin typeface="Times New Roman"/>
                <a:ea typeface="Times New Roman"/>
                <a:cs typeface="Times New Roman"/>
                <a:sym typeface="Times New Roman"/>
              </a:rPr>
              <a:t>Protocols that can be used for constrained-node networks  must be evaluated in the context of characteristics</a:t>
            </a:r>
            <a:r>
              <a:rPr lang="en-US" sz="2200">
                <a:solidFill>
                  <a:schemeClr val="dk1"/>
                </a:solidFill>
                <a:latin typeface="Times New Roman"/>
                <a:ea typeface="Times New Roman"/>
                <a:cs typeface="Times New Roman"/>
                <a:sym typeface="Times New Roman"/>
              </a:rPr>
              <a:t> like</a:t>
            </a:r>
            <a:r>
              <a:rPr b="0" i="0" lang="en-US" sz="2200" u="none" cap="none" strike="noStrike">
                <a:solidFill>
                  <a:schemeClr val="dk1"/>
                </a:solidFill>
                <a:latin typeface="Times New Roman"/>
                <a:ea typeface="Times New Roman"/>
                <a:cs typeface="Times New Roman"/>
                <a:sym typeface="Times New Roman"/>
              </a:rPr>
              <a:t> </a:t>
            </a:r>
            <a:r>
              <a:rPr b="1" i="1" lang="en-US" sz="2200" u="none" cap="none" strike="noStrike">
                <a:solidFill>
                  <a:schemeClr val="dk1"/>
                </a:solidFill>
                <a:latin typeface="Times New Roman"/>
                <a:ea typeface="Times New Roman"/>
                <a:cs typeface="Times New Roman"/>
                <a:sym typeface="Times New Roman"/>
              </a:rPr>
              <a:t>data rate and throughput</a:t>
            </a:r>
            <a:r>
              <a:rPr b="0" i="0" lang="en-US" sz="2200" u="none" cap="none" strike="noStrike">
                <a:solidFill>
                  <a:schemeClr val="dk1"/>
                </a:solidFill>
                <a:latin typeface="Times New Roman"/>
                <a:ea typeface="Times New Roman"/>
                <a:cs typeface="Times New Roman"/>
                <a:sym typeface="Times New Roman"/>
              </a:rPr>
              <a:t>, </a:t>
            </a:r>
            <a:r>
              <a:rPr b="1" i="1" lang="en-US" sz="2200" u="none" cap="none" strike="noStrike">
                <a:solidFill>
                  <a:schemeClr val="dk1"/>
                </a:solidFill>
                <a:latin typeface="Times New Roman"/>
                <a:ea typeface="Times New Roman"/>
                <a:cs typeface="Times New Roman"/>
                <a:sym typeface="Times New Roman"/>
              </a:rPr>
              <a:t>latency </a:t>
            </a:r>
            <a:r>
              <a:rPr b="0" i="0" lang="en-US" sz="2200" u="none" cap="none" strike="noStrike">
                <a:solidFill>
                  <a:schemeClr val="dk1"/>
                </a:solidFill>
                <a:latin typeface="Times New Roman"/>
                <a:ea typeface="Times New Roman"/>
                <a:cs typeface="Times New Roman"/>
                <a:sym typeface="Times New Roman"/>
              </a:rPr>
              <a:t>and  </a:t>
            </a:r>
            <a:r>
              <a:rPr b="1" i="1" lang="en-US" sz="2200" u="none" cap="none" strike="noStrike">
                <a:solidFill>
                  <a:schemeClr val="dk1"/>
                </a:solidFill>
                <a:latin typeface="Times New Roman"/>
                <a:ea typeface="Times New Roman"/>
                <a:cs typeface="Times New Roman"/>
                <a:sym typeface="Times New Roman"/>
              </a:rPr>
              <a:t>determinism</a:t>
            </a:r>
            <a:r>
              <a:rPr b="0" i="0" lang="en-US" sz="2200" u="none" cap="none" strike="noStrike">
                <a:solidFill>
                  <a:schemeClr val="dk1"/>
                </a:solidFill>
                <a:latin typeface="Times New Roman"/>
                <a:ea typeface="Times New Roman"/>
                <a:cs typeface="Times New Roman"/>
                <a:sym typeface="Times New Roman"/>
              </a:rPr>
              <a:t>, and </a:t>
            </a:r>
            <a:r>
              <a:rPr b="1" i="1" lang="en-US" sz="2200" u="none" cap="none" strike="noStrike">
                <a:solidFill>
                  <a:schemeClr val="dk1"/>
                </a:solidFill>
                <a:latin typeface="Times New Roman"/>
                <a:ea typeface="Times New Roman"/>
                <a:cs typeface="Times New Roman"/>
                <a:sym typeface="Times New Roman"/>
              </a:rPr>
              <a:t>overhead and payload. ***</a:t>
            </a:r>
            <a:endParaRPr b="0" i="0" sz="2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g283fe2e66c3_0_1"/>
          <p:cNvSpPr txBox="1"/>
          <p:nvPr/>
        </p:nvSpPr>
        <p:spPr>
          <a:xfrm>
            <a:off x="993455" y="291150"/>
            <a:ext cx="6614700" cy="3969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500"/>
              <a:buFont typeface="Arial"/>
              <a:buNone/>
            </a:pPr>
            <a:r>
              <a:rPr b="1" lang="en-US" sz="2500">
                <a:solidFill>
                  <a:schemeClr val="dk1"/>
                </a:solidFill>
                <a:latin typeface="Libre Franklin"/>
                <a:ea typeface="Libre Franklin"/>
                <a:cs typeface="Libre Franklin"/>
                <a:sym typeface="Libre Franklin"/>
              </a:rPr>
              <a:t>6. </a:t>
            </a:r>
            <a:r>
              <a:rPr b="1" i="0" lang="en-US" sz="2500" u="none" cap="none" strike="noStrike">
                <a:solidFill>
                  <a:schemeClr val="dk1"/>
                </a:solidFill>
                <a:latin typeface="Libre Franklin"/>
                <a:ea typeface="Libre Franklin"/>
                <a:cs typeface="Libre Franklin"/>
                <a:sym typeface="Libre Franklin"/>
              </a:rPr>
              <a:t>Constrained-Node Networks</a:t>
            </a:r>
            <a:endParaRPr b="1" i="0" sz="2500" u="none" cap="none" strike="noStrike">
              <a:solidFill>
                <a:schemeClr val="dk1"/>
              </a:solidFill>
              <a:latin typeface="Libre Franklin"/>
              <a:ea typeface="Libre Franklin"/>
              <a:cs typeface="Libre Franklin"/>
              <a:sym typeface="Libre Franklin"/>
            </a:endParaRPr>
          </a:p>
        </p:txBody>
      </p:sp>
      <p:sp>
        <p:nvSpPr>
          <p:cNvPr id="386" name="Google Shape;386;g283fe2e66c3_0_1"/>
          <p:cNvSpPr txBox="1"/>
          <p:nvPr>
            <p:ph type="title"/>
          </p:nvPr>
        </p:nvSpPr>
        <p:spPr>
          <a:xfrm>
            <a:off x="331075" y="733425"/>
            <a:ext cx="8812800" cy="1706700"/>
          </a:xfrm>
          <a:prstGeom prst="rect">
            <a:avLst/>
          </a:prstGeom>
          <a:noFill/>
          <a:ln>
            <a:noFill/>
          </a:ln>
        </p:spPr>
        <p:txBody>
          <a:bodyPr anchorCtr="0" anchor="t" bIns="0" lIns="0" spcFirstLastPara="1" rIns="0" wrap="square" tIns="13325">
            <a:spAutoFit/>
          </a:bodyPr>
          <a:lstStyle/>
          <a:p>
            <a:pPr indent="-185418" lvl="0" marL="286385" rtl="0" algn="l">
              <a:lnSpc>
                <a:spcPct val="100000"/>
              </a:lnSpc>
              <a:spcBef>
                <a:spcPts val="0"/>
              </a:spcBef>
              <a:spcAft>
                <a:spcPts val="0"/>
              </a:spcAft>
              <a:buClr>
                <a:srgbClr val="D24717"/>
              </a:buClr>
              <a:buSzPts val="800"/>
              <a:buFont typeface="Quattrocento Sans"/>
              <a:buChar char="⚫"/>
            </a:pPr>
            <a:r>
              <a:rPr i="0" lang="en-US" sz="2200">
                <a:solidFill>
                  <a:srgbClr val="000000"/>
                </a:solidFill>
                <a:latin typeface="Times New Roman"/>
                <a:ea typeface="Times New Roman"/>
                <a:cs typeface="Times New Roman"/>
                <a:sym typeface="Times New Roman"/>
              </a:rPr>
              <a:t> Some IoT access technologies are more suited to specifically connect constrained nodes.</a:t>
            </a:r>
            <a:endParaRPr i="0" sz="2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i="0" lang="en-US" sz="2200">
                <a:solidFill>
                  <a:srgbClr val="000000"/>
                </a:solidFill>
                <a:latin typeface="Times New Roman"/>
                <a:ea typeface="Times New Roman"/>
                <a:cs typeface="Times New Roman"/>
                <a:sym typeface="Times New Roman"/>
              </a:rPr>
              <a:t>e.g IEEE 802.15.4 and 802.15.4g RF, IEEE 1901.2a PLC,LPWA, and IEEE 802.11ah access technologies</a:t>
            </a:r>
            <a:endParaRPr i="0" sz="2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i="0" sz="2200">
              <a:solidFill>
                <a:srgbClr val="000000"/>
              </a:solidFill>
              <a:latin typeface="Times New Roman"/>
              <a:ea typeface="Times New Roman"/>
              <a:cs typeface="Times New Roman"/>
              <a:sym typeface="Times New Roman"/>
            </a:endParaRPr>
          </a:p>
        </p:txBody>
      </p:sp>
      <p:sp>
        <p:nvSpPr>
          <p:cNvPr id="387" name="Google Shape;387;g283fe2e66c3_0_1"/>
          <p:cNvSpPr txBox="1"/>
          <p:nvPr/>
        </p:nvSpPr>
        <p:spPr>
          <a:xfrm>
            <a:off x="247225" y="2665850"/>
            <a:ext cx="8812800" cy="3309300"/>
          </a:xfrm>
          <a:prstGeom prst="rect">
            <a:avLst/>
          </a:prstGeom>
          <a:noFill/>
          <a:ln>
            <a:noFill/>
          </a:ln>
        </p:spPr>
        <p:txBody>
          <a:bodyPr anchorCtr="0" anchor="t" bIns="0" lIns="0" spcFirstLastPara="1" rIns="0" wrap="square" tIns="57775">
            <a:spAutoFit/>
          </a:bodyPr>
          <a:lstStyle/>
          <a:p>
            <a:pPr indent="-185420" lvl="0" marL="286385" marR="659765" rtl="0" algn="l">
              <a:lnSpc>
                <a:spcPct val="80000"/>
              </a:lnSpc>
              <a:spcBef>
                <a:spcPts val="0"/>
              </a:spcBef>
              <a:spcAft>
                <a:spcPts val="0"/>
              </a:spcAft>
              <a:buClr>
                <a:srgbClr val="D24717"/>
              </a:buClr>
              <a:buSzPts val="800"/>
              <a:buFont typeface="Quattrocento Sans"/>
              <a:buChar char="⚫"/>
            </a:pPr>
            <a:r>
              <a:rPr b="0" i="0" lang="en-US" sz="2200" u="none" cap="none" strike="noStrike">
                <a:solidFill>
                  <a:schemeClr val="dk1"/>
                </a:solidFill>
                <a:latin typeface="Times New Roman"/>
                <a:ea typeface="Times New Roman"/>
                <a:cs typeface="Times New Roman"/>
                <a:sym typeface="Times New Roman"/>
              </a:rPr>
              <a:t>Constrained-node networks </a:t>
            </a:r>
            <a:r>
              <a:rPr b="1" i="0" lang="en-US" sz="2200" u="none" cap="none" strike="noStrike">
                <a:solidFill>
                  <a:schemeClr val="dk1"/>
                </a:solidFill>
                <a:latin typeface="Times New Roman"/>
                <a:ea typeface="Times New Roman"/>
                <a:cs typeface="Times New Roman"/>
                <a:sym typeface="Times New Roman"/>
              </a:rPr>
              <a:t>are often referred to as low-power and lossy networks (LLNs).</a:t>
            </a:r>
            <a:endParaRPr b="1" i="0" sz="2200" u="none" cap="none" strike="noStrike">
              <a:solidFill>
                <a:schemeClr val="dk1"/>
              </a:solidFill>
              <a:latin typeface="Times New Roman"/>
              <a:ea typeface="Times New Roman"/>
              <a:cs typeface="Times New Roman"/>
              <a:sym typeface="Times New Roman"/>
            </a:endParaRPr>
          </a:p>
          <a:p>
            <a:pPr indent="0" lvl="0" marL="457200" marR="659765" rtl="0" algn="l">
              <a:lnSpc>
                <a:spcPct val="80000"/>
              </a:lnSpc>
              <a:spcBef>
                <a:spcPts val="0"/>
              </a:spcBef>
              <a:spcAft>
                <a:spcPts val="0"/>
              </a:spcAft>
              <a:buNone/>
            </a:pPr>
            <a:r>
              <a:t/>
            </a:r>
            <a:endParaRPr b="1" sz="2200">
              <a:solidFill>
                <a:schemeClr val="dk1"/>
              </a:solidFill>
              <a:latin typeface="Times New Roman"/>
              <a:ea typeface="Times New Roman"/>
              <a:cs typeface="Times New Roman"/>
              <a:sym typeface="Times New Roman"/>
            </a:endParaRPr>
          </a:p>
          <a:p>
            <a:pPr indent="-185420" lvl="0" marL="286385" marR="0" rtl="0" algn="l">
              <a:lnSpc>
                <a:spcPct val="80000"/>
              </a:lnSpc>
              <a:spcBef>
                <a:spcPts val="0"/>
              </a:spcBef>
              <a:spcAft>
                <a:spcPts val="0"/>
              </a:spcAft>
              <a:buClr>
                <a:srgbClr val="D24717"/>
              </a:buClr>
              <a:buSzPts val="800"/>
              <a:buFont typeface="Quattrocento Sans"/>
              <a:buChar char="⚫"/>
            </a:pPr>
            <a:r>
              <a:rPr b="1" i="0" lang="en-US" sz="2200" u="none" cap="none" strike="noStrike">
                <a:solidFill>
                  <a:srgbClr val="FF0000"/>
                </a:solidFill>
                <a:latin typeface="Times New Roman"/>
                <a:ea typeface="Times New Roman"/>
                <a:cs typeface="Times New Roman"/>
                <a:sym typeface="Times New Roman"/>
              </a:rPr>
              <a:t>Low power </a:t>
            </a:r>
            <a:r>
              <a:rPr b="0" i="0" lang="en-US" sz="2200" u="none" cap="none" strike="noStrike">
                <a:solidFill>
                  <a:schemeClr val="dk1"/>
                </a:solidFill>
                <a:latin typeface="Times New Roman"/>
                <a:ea typeface="Times New Roman"/>
                <a:cs typeface="Times New Roman"/>
                <a:sym typeface="Times New Roman"/>
              </a:rPr>
              <a:t>– refers to the fact that nodes must cope with the</a:t>
            </a:r>
            <a:endParaRPr b="0" i="0" sz="2200" u="none" cap="none" strike="noStrike">
              <a:solidFill>
                <a:schemeClr val="dk1"/>
              </a:solidFill>
              <a:latin typeface="Times New Roman"/>
              <a:ea typeface="Times New Roman"/>
              <a:cs typeface="Times New Roman"/>
              <a:sym typeface="Times New Roman"/>
            </a:endParaRPr>
          </a:p>
          <a:p>
            <a:pPr indent="0" lvl="0" marL="457200" marR="0" rtl="0" algn="l">
              <a:lnSpc>
                <a:spcPct val="80000"/>
              </a:lnSpc>
              <a:spcBef>
                <a:spcPts val="0"/>
              </a:spcBef>
              <a:spcAft>
                <a:spcPts val="0"/>
              </a:spcAft>
              <a:buNone/>
            </a:pPr>
            <a:r>
              <a:rPr b="0" i="0" lang="en-US" sz="2200" u="none" cap="none" strike="noStrike">
                <a:solidFill>
                  <a:schemeClr val="dk1"/>
                </a:solidFill>
                <a:latin typeface="Times New Roman"/>
                <a:ea typeface="Times New Roman"/>
                <a:cs typeface="Times New Roman"/>
                <a:sym typeface="Times New Roman"/>
              </a:rPr>
              <a:t>requirements from powered and battery-powered constrained nodes.</a:t>
            </a:r>
            <a:endParaRPr b="0" i="0" sz="2200" u="none" cap="none" strike="noStrike">
              <a:solidFill>
                <a:schemeClr val="dk1"/>
              </a:solidFill>
              <a:latin typeface="Times New Roman"/>
              <a:ea typeface="Times New Roman"/>
              <a:cs typeface="Times New Roman"/>
              <a:sym typeface="Times New Roman"/>
            </a:endParaRPr>
          </a:p>
          <a:p>
            <a:pPr indent="0" lvl="0" marL="457200" marR="0" rtl="0" algn="l">
              <a:lnSpc>
                <a:spcPct val="80000"/>
              </a:lnSpc>
              <a:spcBef>
                <a:spcPts val="0"/>
              </a:spcBef>
              <a:spcAft>
                <a:spcPts val="0"/>
              </a:spcAft>
              <a:buNone/>
            </a:pPr>
            <a:r>
              <a:t/>
            </a:r>
            <a:endParaRPr b="0" i="0" sz="2200" u="none" cap="none" strike="noStrike">
              <a:solidFill>
                <a:schemeClr val="dk1"/>
              </a:solidFill>
              <a:latin typeface="Times New Roman"/>
              <a:ea typeface="Times New Roman"/>
              <a:cs typeface="Times New Roman"/>
              <a:sym typeface="Times New Roman"/>
            </a:endParaRPr>
          </a:p>
          <a:p>
            <a:pPr indent="-185420" lvl="0" marL="286385" marR="5080" rtl="0" algn="l">
              <a:lnSpc>
                <a:spcPct val="80000"/>
              </a:lnSpc>
              <a:spcBef>
                <a:spcPts val="0"/>
              </a:spcBef>
              <a:spcAft>
                <a:spcPts val="0"/>
              </a:spcAft>
              <a:buClr>
                <a:srgbClr val="D24717"/>
              </a:buClr>
              <a:buSzPts val="800"/>
              <a:buFont typeface="Quattrocento Sans"/>
              <a:buChar char="⚫"/>
            </a:pPr>
            <a:r>
              <a:rPr b="1" i="0" lang="en-US" sz="2200" u="none" cap="none" strike="noStrike">
                <a:solidFill>
                  <a:srgbClr val="FF0000"/>
                </a:solidFill>
                <a:latin typeface="Times New Roman"/>
                <a:ea typeface="Times New Roman"/>
                <a:cs typeface="Times New Roman"/>
                <a:sym typeface="Times New Roman"/>
              </a:rPr>
              <a:t>Lossy network </a:t>
            </a:r>
            <a:r>
              <a:rPr b="0" i="0" lang="en-US" sz="2200" u="none" cap="none" strike="noStrike">
                <a:solidFill>
                  <a:schemeClr val="dk1"/>
                </a:solidFill>
                <a:latin typeface="Times New Roman"/>
                <a:ea typeface="Times New Roman"/>
                <a:cs typeface="Times New Roman"/>
                <a:sym typeface="Times New Roman"/>
              </a:rPr>
              <a:t>-- indicates tha</a:t>
            </a:r>
            <a:r>
              <a:rPr lang="en-US" sz="2200">
                <a:solidFill>
                  <a:schemeClr val="dk1"/>
                </a:solidFill>
                <a:latin typeface="Times New Roman"/>
                <a:ea typeface="Times New Roman"/>
                <a:cs typeface="Times New Roman"/>
                <a:sym typeface="Times New Roman"/>
              </a:rPr>
              <a:t>t </a:t>
            </a:r>
            <a:r>
              <a:rPr b="1" i="0" lang="en-US" sz="2200" u="none" cap="none" strike="noStrike">
                <a:solidFill>
                  <a:schemeClr val="dk1"/>
                </a:solidFill>
                <a:latin typeface="Times New Roman"/>
                <a:ea typeface="Times New Roman"/>
                <a:cs typeface="Times New Roman"/>
                <a:sym typeface="Times New Roman"/>
              </a:rPr>
              <a:t>network performance may suffer  from interference and variability due to harsh radio  environments.</a:t>
            </a:r>
            <a:endParaRPr b="1" i="0" sz="2200" u="none" cap="none" strike="noStrike">
              <a:solidFill>
                <a:schemeClr val="dk1"/>
              </a:solidFill>
              <a:latin typeface="Times New Roman"/>
              <a:ea typeface="Times New Roman"/>
              <a:cs typeface="Times New Roman"/>
              <a:sym typeface="Times New Roman"/>
            </a:endParaRPr>
          </a:p>
          <a:p>
            <a:pPr indent="0" lvl="0" marL="457200" marR="5080" rtl="0" algn="l">
              <a:lnSpc>
                <a:spcPct val="80000"/>
              </a:lnSpc>
              <a:spcBef>
                <a:spcPts val="0"/>
              </a:spcBef>
              <a:spcAft>
                <a:spcPts val="0"/>
              </a:spcAft>
              <a:buNone/>
            </a:pPr>
            <a:r>
              <a:t/>
            </a:r>
            <a:endParaRPr b="1" sz="2200">
              <a:solidFill>
                <a:schemeClr val="dk1"/>
              </a:solidFill>
              <a:latin typeface="Times New Roman"/>
              <a:ea typeface="Times New Roman"/>
              <a:cs typeface="Times New Roman"/>
              <a:sym typeface="Times New Roman"/>
            </a:endParaRPr>
          </a:p>
          <a:p>
            <a:pPr indent="-185420" lvl="0" marL="286385" marR="412750" rtl="0" algn="l">
              <a:lnSpc>
                <a:spcPct val="80000"/>
              </a:lnSpc>
              <a:spcBef>
                <a:spcPts val="0"/>
              </a:spcBef>
              <a:spcAft>
                <a:spcPts val="0"/>
              </a:spcAft>
              <a:buClr>
                <a:srgbClr val="D24717"/>
              </a:buClr>
              <a:buSzPts val="800"/>
              <a:buFont typeface="Quattrocento Sans"/>
              <a:buChar char="⚫"/>
            </a:pPr>
            <a:r>
              <a:rPr b="0" i="0" lang="en-US" sz="2200" u="none" cap="none" strike="noStrike">
                <a:solidFill>
                  <a:schemeClr val="dk1"/>
                </a:solidFill>
                <a:latin typeface="Times New Roman"/>
                <a:ea typeface="Times New Roman"/>
                <a:cs typeface="Times New Roman"/>
                <a:sym typeface="Times New Roman"/>
              </a:rPr>
              <a:t>Protocols that can be used for constrained-node networks  must be evaluated in the context of characteristics</a:t>
            </a:r>
            <a:r>
              <a:rPr lang="en-US" sz="2200">
                <a:solidFill>
                  <a:schemeClr val="dk1"/>
                </a:solidFill>
                <a:latin typeface="Times New Roman"/>
                <a:ea typeface="Times New Roman"/>
                <a:cs typeface="Times New Roman"/>
                <a:sym typeface="Times New Roman"/>
              </a:rPr>
              <a:t> like</a:t>
            </a:r>
            <a:r>
              <a:rPr b="0" i="0" lang="en-US" sz="2200" u="none" cap="none" strike="noStrike">
                <a:solidFill>
                  <a:schemeClr val="dk1"/>
                </a:solidFill>
                <a:latin typeface="Times New Roman"/>
                <a:ea typeface="Times New Roman"/>
                <a:cs typeface="Times New Roman"/>
                <a:sym typeface="Times New Roman"/>
              </a:rPr>
              <a:t> </a:t>
            </a:r>
            <a:r>
              <a:rPr b="1" i="1" lang="en-US" sz="2200" u="none" cap="none" strike="noStrike">
                <a:solidFill>
                  <a:schemeClr val="dk1"/>
                </a:solidFill>
                <a:latin typeface="Times New Roman"/>
                <a:ea typeface="Times New Roman"/>
                <a:cs typeface="Times New Roman"/>
                <a:sym typeface="Times New Roman"/>
              </a:rPr>
              <a:t>data rate and throughput</a:t>
            </a:r>
            <a:r>
              <a:rPr b="0" i="0" lang="en-US" sz="2200" u="none" cap="none" strike="noStrike">
                <a:solidFill>
                  <a:schemeClr val="dk1"/>
                </a:solidFill>
                <a:latin typeface="Times New Roman"/>
                <a:ea typeface="Times New Roman"/>
                <a:cs typeface="Times New Roman"/>
                <a:sym typeface="Times New Roman"/>
              </a:rPr>
              <a:t>, </a:t>
            </a:r>
            <a:r>
              <a:rPr b="1" i="1" lang="en-US" sz="2200" u="none" cap="none" strike="noStrike">
                <a:solidFill>
                  <a:schemeClr val="dk1"/>
                </a:solidFill>
                <a:latin typeface="Times New Roman"/>
                <a:ea typeface="Times New Roman"/>
                <a:cs typeface="Times New Roman"/>
                <a:sym typeface="Times New Roman"/>
              </a:rPr>
              <a:t>latency </a:t>
            </a:r>
            <a:r>
              <a:rPr lang="en-US" sz="2200">
                <a:solidFill>
                  <a:schemeClr val="dk1"/>
                </a:solidFill>
                <a:latin typeface="Times New Roman"/>
                <a:ea typeface="Times New Roman"/>
                <a:cs typeface="Times New Roman"/>
                <a:sym typeface="Times New Roman"/>
              </a:rPr>
              <a:t> etc…</a:t>
            </a:r>
            <a:endParaRPr b="0" i="0" sz="2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2" name="Shape 82"/>
        <p:cNvGrpSpPr/>
        <p:nvPr/>
      </p:nvGrpSpPr>
      <p:grpSpPr>
        <a:xfrm>
          <a:off x="0" y="0"/>
          <a:ext cx="0" cy="0"/>
          <a:chOff x="0" y="0"/>
          <a:chExt cx="0" cy="0"/>
        </a:xfrm>
      </p:grpSpPr>
      <p:sp>
        <p:nvSpPr>
          <p:cNvPr id="83" name="Google Shape;83;g25e0ffdbc70_0_0"/>
          <p:cNvSpPr txBox="1"/>
          <p:nvPr/>
        </p:nvSpPr>
        <p:spPr>
          <a:xfrm>
            <a:off x="0" y="301350"/>
            <a:ext cx="9001500" cy="7271100"/>
          </a:xfrm>
          <a:prstGeom prst="rect">
            <a:avLst/>
          </a:prstGeom>
          <a:noFill/>
          <a:ln>
            <a:noFill/>
          </a:ln>
        </p:spPr>
        <p:txBody>
          <a:bodyPr anchorCtr="0" anchor="t" bIns="0" lIns="0" spcFirstLastPara="1" rIns="0" wrap="square" tIns="88250">
            <a:spAutoFit/>
          </a:bodyPr>
          <a:lstStyle/>
          <a:p>
            <a:pPr indent="-287020" lvl="0" marL="287020" marR="0" rtl="0" algn="l">
              <a:lnSpc>
                <a:spcPct val="100000"/>
              </a:lnSpc>
              <a:spcBef>
                <a:spcPts val="0"/>
              </a:spcBef>
              <a:spcAft>
                <a:spcPts val="0"/>
              </a:spcAft>
              <a:buClr>
                <a:srgbClr val="D24717"/>
              </a:buClr>
              <a:buSzPts val="2400"/>
              <a:buFont typeface="Quattrocento Sans"/>
              <a:buChar char="●"/>
            </a:pPr>
            <a:r>
              <a:rPr b="1" i="0" lang="en-US" sz="2400" u="none" cap="none" strike="noStrike">
                <a:solidFill>
                  <a:srgbClr val="FF0000"/>
                </a:solidFill>
                <a:latin typeface="Times New Roman"/>
                <a:ea typeface="Times New Roman"/>
                <a:cs typeface="Times New Roman"/>
                <a:sym typeface="Times New Roman"/>
              </a:rPr>
              <a:t>Active sensor:</a:t>
            </a:r>
            <a:endParaRPr b="0" i="0" sz="2400" u="none" cap="none" strike="noStrike">
              <a:solidFill>
                <a:schemeClr val="dk1"/>
              </a:solidFill>
              <a:latin typeface="Times New Roman"/>
              <a:ea typeface="Times New Roman"/>
              <a:cs typeface="Times New Roman"/>
              <a:sym typeface="Times New Roman"/>
            </a:endParaRPr>
          </a:p>
          <a:p>
            <a:pPr indent="0" lvl="0" marL="457200" marR="222884" rtl="0" algn="l">
              <a:lnSpc>
                <a:spcPct val="100000"/>
              </a:lnSpc>
              <a:spcBef>
                <a:spcPts val="600"/>
              </a:spcBef>
              <a:spcAft>
                <a:spcPts val="0"/>
              </a:spcAft>
              <a:buClr>
                <a:srgbClr val="000000"/>
              </a:buClr>
              <a:buSzPts val="2400"/>
              <a:buFont typeface="Arial"/>
              <a:buNone/>
            </a:pPr>
            <a:r>
              <a:rPr b="1" i="0" lang="en-US" sz="2400" u="none" cap="none" strike="noStrike">
                <a:solidFill>
                  <a:srgbClr val="3A343A"/>
                </a:solidFill>
                <a:highlight>
                  <a:srgbClr val="FFFFFF"/>
                </a:highlight>
                <a:latin typeface="Arial"/>
                <a:ea typeface="Arial"/>
                <a:cs typeface="Arial"/>
                <a:sym typeface="Arial"/>
              </a:rPr>
              <a:t>An active sensor is one which transmits a signal into the environment and then measures the response that comes back. e.g ultrasonic system</a:t>
            </a:r>
            <a:endParaRPr b="1" i="0" sz="2400" u="none" cap="none" strike="noStrike">
              <a:solidFill>
                <a:srgbClr val="3A343A"/>
              </a:solidFill>
              <a:highlight>
                <a:srgbClr val="FFFFFF"/>
              </a:highlight>
              <a:latin typeface="Arial"/>
              <a:ea typeface="Arial"/>
              <a:cs typeface="Arial"/>
              <a:sym typeface="Arial"/>
            </a:endParaRPr>
          </a:p>
          <a:p>
            <a:pPr indent="-139700" lvl="0" marL="457200" marR="0" rtl="0" algn="l">
              <a:lnSpc>
                <a:spcPct val="115000"/>
              </a:lnSpc>
              <a:spcBef>
                <a:spcPts val="2300"/>
              </a:spcBef>
              <a:spcAft>
                <a:spcPts val="0"/>
              </a:spcAft>
              <a:buClr>
                <a:srgbClr val="3A343A"/>
              </a:buClr>
              <a:buSzPts val="2200"/>
              <a:buFont typeface="Arial"/>
              <a:buChar char="●"/>
            </a:pPr>
            <a:r>
              <a:rPr b="0" i="0" lang="en-US" sz="2200" u="none" cap="none" strike="noStrike">
                <a:solidFill>
                  <a:srgbClr val="3A343A"/>
                </a:solidFill>
                <a:highlight>
                  <a:srgbClr val="FFFFFF"/>
                </a:highlight>
                <a:latin typeface="Arial"/>
                <a:ea typeface="Arial"/>
                <a:cs typeface="Arial"/>
                <a:sym typeface="Arial"/>
              </a:rPr>
              <a:t>A pulse of ultrasound is emitted</a:t>
            </a:r>
            <a:endParaRPr b="0" i="0" sz="2200" u="none" cap="none" strike="noStrike">
              <a:solidFill>
                <a:srgbClr val="3A343A"/>
              </a:solidFill>
              <a:highlight>
                <a:srgbClr val="FFFFFF"/>
              </a:highlight>
              <a:latin typeface="Arial"/>
              <a:ea typeface="Arial"/>
              <a:cs typeface="Arial"/>
              <a:sym typeface="Arial"/>
            </a:endParaRPr>
          </a:p>
          <a:p>
            <a:pPr indent="-139700" lvl="0" marL="457200" marR="0" rtl="0" algn="l">
              <a:lnSpc>
                <a:spcPct val="115000"/>
              </a:lnSpc>
              <a:spcBef>
                <a:spcPts val="0"/>
              </a:spcBef>
              <a:spcAft>
                <a:spcPts val="0"/>
              </a:spcAft>
              <a:buClr>
                <a:srgbClr val="3A343A"/>
              </a:buClr>
              <a:buSzPts val="2200"/>
              <a:buFont typeface="Arial"/>
              <a:buChar char="●"/>
            </a:pPr>
            <a:r>
              <a:rPr b="0" i="0" lang="en-US" sz="2200" u="none" cap="none" strike="noStrike">
                <a:solidFill>
                  <a:srgbClr val="3A343A"/>
                </a:solidFill>
                <a:highlight>
                  <a:srgbClr val="FFFFFF"/>
                </a:highlight>
                <a:latin typeface="Arial"/>
                <a:ea typeface="Arial"/>
                <a:cs typeface="Arial"/>
                <a:sym typeface="Arial"/>
              </a:rPr>
              <a:t>If an object is in the way, the pulse is reflected back</a:t>
            </a:r>
            <a:endParaRPr b="0" i="0" sz="2200" u="none" cap="none" strike="noStrike">
              <a:solidFill>
                <a:srgbClr val="3A343A"/>
              </a:solidFill>
              <a:highlight>
                <a:srgbClr val="FFFFFF"/>
              </a:highlight>
              <a:latin typeface="Arial"/>
              <a:ea typeface="Arial"/>
              <a:cs typeface="Arial"/>
              <a:sym typeface="Arial"/>
            </a:endParaRPr>
          </a:p>
          <a:p>
            <a:pPr indent="-139700" lvl="0" marL="457200" marR="0" rtl="0" algn="l">
              <a:lnSpc>
                <a:spcPct val="115000"/>
              </a:lnSpc>
              <a:spcBef>
                <a:spcPts val="0"/>
              </a:spcBef>
              <a:spcAft>
                <a:spcPts val="0"/>
              </a:spcAft>
              <a:buClr>
                <a:srgbClr val="3A343A"/>
              </a:buClr>
              <a:buSzPts val="2200"/>
              <a:buFont typeface="Arial"/>
              <a:buChar char="●"/>
            </a:pPr>
            <a:r>
              <a:rPr b="0" i="0" lang="en-US" sz="2200" u="none" cap="none" strike="noStrike">
                <a:solidFill>
                  <a:srgbClr val="3A343A"/>
                </a:solidFill>
                <a:highlight>
                  <a:srgbClr val="FFFFFF"/>
                </a:highlight>
                <a:latin typeface="Arial"/>
                <a:ea typeface="Arial"/>
                <a:cs typeface="Arial"/>
                <a:sym typeface="Arial"/>
              </a:rPr>
              <a:t>The sensor detects it</a:t>
            </a:r>
            <a:endParaRPr b="0" i="0" sz="2200" u="none" cap="none" strike="noStrike">
              <a:solidFill>
                <a:srgbClr val="3A343A"/>
              </a:solidFill>
              <a:highlight>
                <a:srgbClr val="FFFFFF"/>
              </a:highlight>
              <a:latin typeface="Arial"/>
              <a:ea typeface="Arial"/>
              <a:cs typeface="Arial"/>
              <a:sym typeface="Arial"/>
            </a:endParaRPr>
          </a:p>
          <a:p>
            <a:pPr indent="-139700" lvl="0" marL="457200" marR="0" rtl="0" algn="l">
              <a:lnSpc>
                <a:spcPct val="115000"/>
              </a:lnSpc>
              <a:spcBef>
                <a:spcPts val="0"/>
              </a:spcBef>
              <a:spcAft>
                <a:spcPts val="0"/>
              </a:spcAft>
              <a:buClr>
                <a:srgbClr val="3A343A"/>
              </a:buClr>
              <a:buSzPts val="2200"/>
              <a:buFont typeface="Arial"/>
              <a:buChar char="●"/>
            </a:pPr>
            <a:r>
              <a:rPr b="0" i="0" lang="en-US" sz="2200" u="none" cap="none" strike="noStrike">
                <a:solidFill>
                  <a:srgbClr val="3A343A"/>
                </a:solidFill>
                <a:highlight>
                  <a:srgbClr val="FFFFFF"/>
                </a:highlight>
                <a:latin typeface="Arial"/>
                <a:ea typeface="Arial"/>
                <a:cs typeface="Arial"/>
                <a:sym typeface="Arial"/>
              </a:rPr>
              <a:t>The time taken between emission and detection gives an indication of the distance of the object.</a:t>
            </a:r>
            <a:endParaRPr b="0" i="0" sz="2200" u="none" cap="none" strike="noStrike">
              <a:solidFill>
                <a:srgbClr val="3A343A"/>
              </a:solidFill>
              <a:highlight>
                <a:srgbClr val="FFFFFF"/>
              </a:highlight>
              <a:latin typeface="Arial"/>
              <a:ea typeface="Arial"/>
              <a:cs typeface="Arial"/>
              <a:sym typeface="Arial"/>
            </a:endParaRPr>
          </a:p>
          <a:p>
            <a:pPr indent="-286385" lvl="0" marL="286385" marR="222884" rtl="0" algn="l">
              <a:lnSpc>
                <a:spcPct val="100000"/>
              </a:lnSpc>
              <a:spcBef>
                <a:spcPts val="600"/>
              </a:spcBef>
              <a:spcAft>
                <a:spcPts val="0"/>
              </a:spcAft>
              <a:buClr>
                <a:srgbClr val="FF0000"/>
              </a:buClr>
              <a:buSzPts val="2400"/>
              <a:buFont typeface="Times New Roman"/>
              <a:buChar char="●"/>
            </a:pPr>
            <a:r>
              <a:rPr b="1" i="0" lang="en-US" sz="2400" u="none" cap="none" strike="noStrike">
                <a:solidFill>
                  <a:srgbClr val="FF0000"/>
                </a:solidFill>
                <a:highlight>
                  <a:srgbClr val="FFFFFF"/>
                </a:highlight>
                <a:latin typeface="Times New Roman"/>
                <a:ea typeface="Times New Roman"/>
                <a:cs typeface="Times New Roman"/>
                <a:sym typeface="Times New Roman"/>
              </a:rPr>
              <a:t>Passive Sensor</a:t>
            </a:r>
            <a:endParaRPr b="1" i="0" sz="2400" u="none" cap="none" strike="noStrike">
              <a:solidFill>
                <a:srgbClr val="FF0000"/>
              </a:solidFill>
              <a:highlight>
                <a:srgbClr val="FFFFFF"/>
              </a:highlight>
              <a:latin typeface="Times New Roman"/>
              <a:ea typeface="Times New Roman"/>
              <a:cs typeface="Times New Roman"/>
              <a:sym typeface="Times New Roman"/>
            </a:endParaRPr>
          </a:p>
          <a:p>
            <a:pPr indent="0" lvl="0" marL="457200" marR="222884" rtl="0" algn="l">
              <a:lnSpc>
                <a:spcPct val="100000"/>
              </a:lnSpc>
              <a:spcBef>
                <a:spcPts val="600"/>
              </a:spcBef>
              <a:spcAft>
                <a:spcPts val="0"/>
              </a:spcAft>
              <a:buClr>
                <a:srgbClr val="000000"/>
              </a:buClr>
              <a:buSzPts val="2400"/>
              <a:buFont typeface="Arial"/>
              <a:buNone/>
            </a:pPr>
            <a:r>
              <a:rPr b="0" i="0" lang="en-US" sz="2400" u="none" cap="none" strike="noStrike">
                <a:solidFill>
                  <a:srgbClr val="3A343A"/>
                </a:solidFill>
                <a:highlight>
                  <a:srgbClr val="FFFFFF"/>
                </a:highlight>
                <a:latin typeface="Arial"/>
                <a:ea typeface="Arial"/>
                <a:cs typeface="Arial"/>
                <a:sym typeface="Arial"/>
              </a:rPr>
              <a:t>A passive sensor is one which just ‘listens’ to what is happening. </a:t>
            </a:r>
            <a:endParaRPr b="0" i="0" sz="2400" u="none" cap="none" strike="noStrike">
              <a:solidFill>
                <a:srgbClr val="3A343A"/>
              </a:solidFill>
              <a:highlight>
                <a:srgbClr val="FFFFFF"/>
              </a:highlight>
              <a:latin typeface="Arial"/>
              <a:ea typeface="Arial"/>
              <a:cs typeface="Arial"/>
              <a:sym typeface="Arial"/>
            </a:endParaRPr>
          </a:p>
          <a:p>
            <a:pPr indent="0" lvl="0" marL="457200" marR="222884" rtl="0" algn="l">
              <a:lnSpc>
                <a:spcPct val="100000"/>
              </a:lnSpc>
              <a:spcBef>
                <a:spcPts val="600"/>
              </a:spcBef>
              <a:spcAft>
                <a:spcPts val="0"/>
              </a:spcAft>
              <a:buClr>
                <a:srgbClr val="000000"/>
              </a:buClr>
              <a:buSzPts val="2400"/>
              <a:buFont typeface="Arial"/>
              <a:buNone/>
            </a:pPr>
            <a:r>
              <a:rPr b="0" i="0" lang="en-US" sz="2400" u="none" cap="none" strike="noStrike">
                <a:solidFill>
                  <a:srgbClr val="3A343A"/>
                </a:solidFill>
                <a:highlight>
                  <a:srgbClr val="FFFFFF"/>
                </a:highlight>
                <a:latin typeface="Arial"/>
                <a:ea typeface="Arial"/>
                <a:cs typeface="Arial"/>
                <a:sym typeface="Arial"/>
              </a:rPr>
              <a:t>Examples include:</a:t>
            </a:r>
            <a:endParaRPr b="0" i="0" sz="2400" u="none" cap="none" strike="noStrike">
              <a:solidFill>
                <a:srgbClr val="3A343A"/>
              </a:solidFill>
              <a:highlight>
                <a:srgbClr val="FFFFFF"/>
              </a:highlight>
              <a:latin typeface="Arial"/>
              <a:ea typeface="Arial"/>
              <a:cs typeface="Arial"/>
              <a:sym typeface="Arial"/>
            </a:endParaRPr>
          </a:p>
          <a:p>
            <a:pPr indent="-152400" lvl="0" marL="457200" marR="222884" rtl="0" algn="l">
              <a:lnSpc>
                <a:spcPct val="100000"/>
              </a:lnSpc>
              <a:spcBef>
                <a:spcPts val="600"/>
              </a:spcBef>
              <a:spcAft>
                <a:spcPts val="0"/>
              </a:spcAft>
              <a:buClr>
                <a:srgbClr val="3A343A"/>
              </a:buClr>
              <a:buSzPts val="2400"/>
              <a:buFont typeface="Arial"/>
              <a:buChar char="●"/>
            </a:pPr>
            <a:r>
              <a:rPr b="0" i="0" lang="en-US" sz="2400" u="none" cap="none" strike="noStrike">
                <a:solidFill>
                  <a:srgbClr val="3A343A"/>
                </a:solidFill>
                <a:highlight>
                  <a:srgbClr val="FFFFFF"/>
                </a:highlight>
                <a:latin typeface="Arial"/>
                <a:ea typeface="Arial"/>
                <a:cs typeface="Arial"/>
                <a:sym typeface="Arial"/>
              </a:rPr>
              <a:t>A light sensor which detects if a light is shining on it</a:t>
            </a:r>
            <a:endParaRPr b="0" i="0" sz="2400" u="none" cap="none" strike="noStrike">
              <a:solidFill>
                <a:srgbClr val="3A343A"/>
              </a:solidFill>
              <a:highlight>
                <a:srgbClr val="FFFFFF"/>
              </a:highlight>
              <a:latin typeface="Arial"/>
              <a:ea typeface="Arial"/>
              <a:cs typeface="Arial"/>
              <a:sym typeface="Arial"/>
            </a:endParaRPr>
          </a:p>
          <a:p>
            <a:pPr indent="-152400" lvl="0" marL="514350" marR="0" rtl="0" algn="l">
              <a:lnSpc>
                <a:spcPct val="115000"/>
              </a:lnSpc>
              <a:spcBef>
                <a:spcPts val="0"/>
              </a:spcBef>
              <a:spcAft>
                <a:spcPts val="0"/>
              </a:spcAft>
              <a:buClr>
                <a:srgbClr val="3A343A"/>
              </a:buClr>
              <a:buSzPts val="2400"/>
              <a:buFont typeface="Arial"/>
              <a:buChar char="●"/>
            </a:pPr>
            <a:r>
              <a:rPr b="0" i="0" lang="en-US" sz="2400" u="none" cap="none" strike="noStrike">
                <a:solidFill>
                  <a:srgbClr val="3A343A"/>
                </a:solidFill>
                <a:highlight>
                  <a:srgbClr val="FFFFFF"/>
                </a:highlight>
                <a:latin typeface="Arial"/>
                <a:ea typeface="Arial"/>
                <a:cs typeface="Arial"/>
                <a:sym typeface="Arial"/>
              </a:rPr>
              <a:t>An infra-red sensor which detects the temperature of an object</a:t>
            </a:r>
            <a:endParaRPr b="0" i="0" sz="2400" u="none" cap="none" strike="noStrike">
              <a:solidFill>
                <a:srgbClr val="3A343A"/>
              </a:solidFill>
              <a:highlight>
                <a:srgbClr val="FFFFFF"/>
              </a:highlight>
              <a:latin typeface="Arial"/>
              <a:ea typeface="Arial"/>
              <a:cs typeface="Arial"/>
              <a:sym typeface="Arial"/>
            </a:endParaRPr>
          </a:p>
          <a:p>
            <a:pPr indent="0" lvl="0" marL="457200" marR="222884" rtl="0" algn="l">
              <a:lnSpc>
                <a:spcPct val="100000"/>
              </a:lnSpc>
              <a:spcBef>
                <a:spcPts val="340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g25e0ffdbc70_0_9"/>
          <p:cNvSpPr txBox="1"/>
          <p:nvPr>
            <p:ph type="title"/>
          </p:nvPr>
        </p:nvSpPr>
        <p:spPr>
          <a:xfrm>
            <a:off x="507305" y="199475"/>
            <a:ext cx="3318600" cy="6279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SzPts val="1400"/>
              <a:buNone/>
            </a:pPr>
            <a:r>
              <a:rPr i="0" lang="en-US" sz="4000">
                <a:latin typeface="Libre Franklin Medium"/>
                <a:ea typeface="Libre Franklin Medium"/>
                <a:cs typeface="Libre Franklin Medium"/>
                <a:sym typeface="Libre Franklin Medium"/>
              </a:rPr>
              <a:t>Categories</a:t>
            </a:r>
            <a:endParaRPr sz="4000">
              <a:latin typeface="Libre Franklin Medium"/>
              <a:ea typeface="Libre Franklin Medium"/>
              <a:cs typeface="Libre Franklin Medium"/>
              <a:sym typeface="Libre Franklin Medium"/>
            </a:endParaRPr>
          </a:p>
        </p:txBody>
      </p:sp>
      <p:sp>
        <p:nvSpPr>
          <p:cNvPr id="89" name="Google Shape;89;g25e0ffdbc70_0_9"/>
          <p:cNvSpPr txBox="1"/>
          <p:nvPr/>
        </p:nvSpPr>
        <p:spPr>
          <a:xfrm>
            <a:off x="266600" y="910950"/>
            <a:ext cx="8682300" cy="5316000"/>
          </a:xfrm>
          <a:prstGeom prst="rect">
            <a:avLst/>
          </a:prstGeom>
          <a:noFill/>
          <a:ln>
            <a:noFill/>
          </a:ln>
        </p:spPr>
        <p:txBody>
          <a:bodyPr anchorCtr="0" anchor="t" bIns="0" lIns="0" spcFirstLastPara="1" rIns="0" wrap="square" tIns="88250">
            <a:spAutoFit/>
          </a:bodyPr>
          <a:lstStyle/>
          <a:p>
            <a:pPr indent="0" lvl="0" marL="0" marR="0" rtl="0" algn="l">
              <a:lnSpc>
                <a:spcPct val="100000"/>
              </a:lnSpc>
              <a:spcBef>
                <a:spcPts val="10"/>
              </a:spcBef>
              <a:spcAft>
                <a:spcPts val="0"/>
              </a:spcAft>
              <a:buClr>
                <a:srgbClr val="D24717"/>
              </a:buClr>
              <a:buSzPts val="3750"/>
              <a:buFont typeface="Quattrocento Sans"/>
              <a:buNone/>
            </a:pPr>
            <a:r>
              <a:t/>
            </a:r>
            <a:endParaRPr b="0" i="0" sz="3750" u="none" cap="none" strike="noStrike">
              <a:solidFill>
                <a:schemeClr val="dk1"/>
              </a:solidFill>
              <a:latin typeface="Times New Roman"/>
              <a:ea typeface="Times New Roman"/>
              <a:cs typeface="Times New Roman"/>
              <a:sym typeface="Times New Roman"/>
            </a:endParaRPr>
          </a:p>
          <a:p>
            <a:pPr indent="0" lvl="0" marL="457200" marR="0" rtl="0" algn="l">
              <a:lnSpc>
                <a:spcPct val="100000"/>
              </a:lnSpc>
              <a:spcBef>
                <a:spcPts val="5"/>
              </a:spcBef>
              <a:spcAft>
                <a:spcPts val="0"/>
              </a:spcAft>
              <a:buClr>
                <a:srgbClr val="000000"/>
              </a:buClr>
              <a:buSzPts val="2600"/>
              <a:buFont typeface="Arial"/>
              <a:buNone/>
            </a:pPr>
            <a:r>
              <a:rPr b="1" i="0" lang="en-US" sz="2600" u="none" cap="none" strike="noStrike">
                <a:solidFill>
                  <a:srgbClr val="6F2F9F"/>
                </a:solidFill>
                <a:latin typeface="Times New Roman"/>
                <a:ea typeface="Times New Roman"/>
                <a:cs typeface="Times New Roman"/>
                <a:sym typeface="Times New Roman"/>
              </a:rPr>
              <a:t>Invasive(wearable) or non-invasive(implantable):</a:t>
            </a:r>
            <a:endParaRPr b="1" i="0" sz="2600" u="none" cap="none" strike="noStrike">
              <a:solidFill>
                <a:srgbClr val="6F2F9F"/>
              </a:solidFill>
              <a:latin typeface="Times New Roman"/>
              <a:ea typeface="Times New Roman"/>
              <a:cs typeface="Times New Roman"/>
              <a:sym typeface="Times New Roman"/>
            </a:endParaRPr>
          </a:p>
          <a:p>
            <a:pPr indent="0" lvl="0" marL="457200" marR="0" rtl="0" algn="l">
              <a:lnSpc>
                <a:spcPct val="100000"/>
              </a:lnSpc>
              <a:spcBef>
                <a:spcPts val="5"/>
              </a:spcBef>
              <a:spcAft>
                <a:spcPts val="0"/>
              </a:spcAft>
              <a:buClr>
                <a:srgbClr val="000000"/>
              </a:buClr>
              <a:buSzPts val="2600"/>
              <a:buFont typeface="Arial"/>
              <a:buNone/>
            </a:pPr>
            <a:r>
              <a:t/>
            </a:r>
            <a:endParaRPr b="1" i="0" sz="2600" u="none" cap="none" strike="noStrike">
              <a:solidFill>
                <a:srgbClr val="6F2F9F"/>
              </a:solidFill>
              <a:latin typeface="Times New Roman"/>
              <a:ea typeface="Times New Roman"/>
              <a:cs typeface="Times New Roman"/>
              <a:sym typeface="Times New Roman"/>
            </a:endParaRPr>
          </a:p>
          <a:p>
            <a:pPr indent="-274319" lvl="0" marL="286385" marR="5080" rtl="0" algn="l">
              <a:lnSpc>
                <a:spcPct val="100000"/>
              </a:lnSpc>
              <a:spcBef>
                <a:spcPts val="600"/>
              </a:spcBef>
              <a:spcAft>
                <a:spcPts val="0"/>
              </a:spcAft>
              <a:buClr>
                <a:srgbClr val="D24717"/>
              </a:buClr>
              <a:buSzPts val="2200"/>
              <a:buFont typeface="Quattrocento Sans"/>
              <a:buChar char="⚫"/>
            </a:pPr>
            <a:r>
              <a:rPr b="0" i="0" lang="en-US" sz="2600" u="none" cap="none" strike="noStrike">
                <a:solidFill>
                  <a:schemeClr val="dk1"/>
                </a:solidFill>
                <a:latin typeface="Times New Roman"/>
                <a:ea typeface="Times New Roman"/>
                <a:cs typeface="Times New Roman"/>
                <a:sym typeface="Times New Roman"/>
              </a:rPr>
              <a:t>Sensors can be categorized based </a:t>
            </a:r>
            <a:r>
              <a:rPr b="1" i="0" lang="en-US" sz="2600" u="none" cap="none" strike="noStrike">
                <a:solidFill>
                  <a:schemeClr val="dk1"/>
                </a:solidFill>
                <a:latin typeface="Times New Roman"/>
                <a:ea typeface="Times New Roman"/>
                <a:cs typeface="Times New Roman"/>
                <a:sym typeface="Times New Roman"/>
              </a:rPr>
              <a:t>on whether a sensor is part  of the environment it is measuring (invasive) </a:t>
            </a:r>
            <a:r>
              <a:rPr b="0" i="0" lang="en-US" sz="2600" u="none" cap="none" strike="noStrike">
                <a:solidFill>
                  <a:schemeClr val="dk1"/>
                </a:solidFill>
                <a:latin typeface="Times New Roman"/>
                <a:ea typeface="Times New Roman"/>
                <a:cs typeface="Times New Roman"/>
                <a:sym typeface="Times New Roman"/>
              </a:rPr>
              <a:t>or</a:t>
            </a:r>
            <a:endParaRPr b="0" i="0" sz="2600" u="none" cap="none" strike="noStrike">
              <a:solidFill>
                <a:schemeClr val="dk1"/>
              </a:solidFill>
              <a:latin typeface="Times New Roman"/>
              <a:ea typeface="Times New Roman"/>
              <a:cs typeface="Times New Roman"/>
              <a:sym typeface="Times New Roman"/>
            </a:endParaRPr>
          </a:p>
          <a:p>
            <a:pPr indent="0" lvl="0" marL="457200" marR="0" rtl="0" algn="l">
              <a:lnSpc>
                <a:spcPct val="100000"/>
              </a:lnSpc>
              <a:spcBef>
                <a:spcPts val="600"/>
              </a:spcBef>
              <a:spcAft>
                <a:spcPts val="0"/>
              </a:spcAft>
              <a:buClr>
                <a:srgbClr val="000000"/>
              </a:buClr>
              <a:buSzPts val="2600"/>
              <a:buFont typeface="Arial"/>
              <a:buNone/>
            </a:pPr>
            <a:r>
              <a:rPr b="1" i="0" lang="en-US" sz="2600" u="none" cap="none" strike="noStrike">
                <a:solidFill>
                  <a:schemeClr val="dk1"/>
                </a:solidFill>
                <a:latin typeface="Times New Roman"/>
                <a:ea typeface="Times New Roman"/>
                <a:cs typeface="Times New Roman"/>
                <a:sym typeface="Times New Roman"/>
              </a:rPr>
              <a:t>External to it (non-invasive).</a:t>
            </a:r>
            <a:endParaRPr b="1" i="0" sz="2600" u="none" cap="none" strike="noStrike">
              <a:solidFill>
                <a:schemeClr val="dk1"/>
              </a:solidFill>
              <a:latin typeface="Times New Roman"/>
              <a:ea typeface="Times New Roman"/>
              <a:cs typeface="Times New Roman"/>
              <a:sym typeface="Times New Roman"/>
            </a:endParaRPr>
          </a:p>
          <a:p>
            <a:pPr indent="-457200" lvl="0" marL="457200" marR="0" rtl="0" algn="l">
              <a:lnSpc>
                <a:spcPct val="100000"/>
              </a:lnSpc>
              <a:spcBef>
                <a:spcPts val="600"/>
              </a:spcBef>
              <a:spcAft>
                <a:spcPts val="0"/>
              </a:spcAft>
              <a:buClr>
                <a:schemeClr val="dk1"/>
              </a:buClr>
              <a:buSzPts val="4800"/>
              <a:buFont typeface="Times New Roman"/>
              <a:buChar char="●"/>
            </a:pPr>
            <a:r>
              <a:rPr b="1" i="0" lang="en-US" sz="2600" u="none" cap="none" strike="noStrike">
                <a:solidFill>
                  <a:schemeClr val="dk1"/>
                </a:solidFill>
                <a:latin typeface="Times New Roman"/>
                <a:ea typeface="Times New Roman"/>
                <a:cs typeface="Times New Roman"/>
                <a:sym typeface="Times New Roman"/>
              </a:rPr>
              <a:t>Examples :</a:t>
            </a:r>
            <a:endParaRPr b="1" i="0" sz="2600" u="none" cap="none" strike="noStrike">
              <a:solidFill>
                <a:schemeClr val="dk1"/>
              </a:solidFill>
              <a:latin typeface="Times New Roman"/>
              <a:ea typeface="Times New Roman"/>
              <a:cs typeface="Times New Roman"/>
              <a:sym typeface="Times New Roman"/>
            </a:endParaRPr>
          </a:p>
          <a:p>
            <a:pPr indent="-393700" lvl="0" marL="457200" marR="0" rtl="0" algn="l">
              <a:lnSpc>
                <a:spcPct val="100000"/>
              </a:lnSpc>
              <a:spcBef>
                <a:spcPts val="0"/>
              </a:spcBef>
              <a:spcAft>
                <a:spcPts val="0"/>
              </a:spcAft>
              <a:buClr>
                <a:schemeClr val="dk1"/>
              </a:buClr>
              <a:buSzPts val="2600"/>
              <a:buFont typeface="Times New Roman"/>
              <a:buChar char="●"/>
            </a:pPr>
            <a:r>
              <a:rPr b="1" i="0" lang="en-US" sz="2600" u="none" cap="none" strike="noStrike">
                <a:solidFill>
                  <a:schemeClr val="dk1"/>
                </a:solidFill>
                <a:latin typeface="Times New Roman"/>
                <a:ea typeface="Times New Roman"/>
                <a:cs typeface="Times New Roman"/>
                <a:sym typeface="Times New Roman"/>
              </a:rPr>
              <a:t>Invasive: ECG, Glucose sensor,Temperature, BP,pulse Oxymeter etc..</a:t>
            </a:r>
            <a:endParaRPr b="1" i="0" sz="2600" u="none" cap="none" strike="noStrike">
              <a:solidFill>
                <a:schemeClr val="dk1"/>
              </a:solidFill>
              <a:latin typeface="Times New Roman"/>
              <a:ea typeface="Times New Roman"/>
              <a:cs typeface="Times New Roman"/>
              <a:sym typeface="Times New Roman"/>
            </a:endParaRPr>
          </a:p>
          <a:p>
            <a:pPr indent="-393700" lvl="0" marL="457200" marR="0" rtl="0" algn="l">
              <a:lnSpc>
                <a:spcPct val="100000"/>
              </a:lnSpc>
              <a:spcBef>
                <a:spcPts val="0"/>
              </a:spcBef>
              <a:spcAft>
                <a:spcPts val="0"/>
              </a:spcAft>
              <a:buClr>
                <a:schemeClr val="dk1"/>
              </a:buClr>
              <a:buSzPts val="2600"/>
              <a:buFont typeface="Times New Roman"/>
              <a:buChar char="●"/>
            </a:pPr>
            <a:r>
              <a:rPr b="1" i="0" lang="en-US" sz="2600" u="none" cap="none" strike="noStrike">
                <a:solidFill>
                  <a:schemeClr val="dk1"/>
                </a:solidFill>
                <a:latin typeface="Times New Roman"/>
                <a:ea typeface="Times New Roman"/>
                <a:cs typeface="Times New Roman"/>
                <a:sym typeface="Times New Roman"/>
              </a:rPr>
              <a:t>Non Invasive: Pacemaker, Retina implant</a:t>
            </a:r>
            <a:endParaRPr b="1" i="0" sz="2600" u="none" cap="none" strike="noStrike">
              <a:solidFill>
                <a:schemeClr val="dk1"/>
              </a:solidFill>
              <a:latin typeface="Times New Roman"/>
              <a:ea typeface="Times New Roman"/>
              <a:cs typeface="Times New Roman"/>
              <a:sym typeface="Times New Roman"/>
            </a:endParaRPr>
          </a:p>
          <a:p>
            <a:pPr indent="0" lvl="0" marL="457200" marR="0" rtl="0" algn="l">
              <a:lnSpc>
                <a:spcPct val="100000"/>
              </a:lnSpc>
              <a:spcBef>
                <a:spcPts val="600"/>
              </a:spcBef>
              <a:spcAft>
                <a:spcPts val="0"/>
              </a:spcAft>
              <a:buClr>
                <a:srgbClr val="000000"/>
              </a:buClr>
              <a:buSzPts val="2600"/>
              <a:buFont typeface="Arial"/>
              <a:buNone/>
            </a:pPr>
            <a:r>
              <a:t/>
            </a:r>
            <a:endParaRPr b="1" i="0" sz="26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7"/>
          <p:cNvSpPr txBox="1"/>
          <p:nvPr/>
        </p:nvSpPr>
        <p:spPr>
          <a:xfrm>
            <a:off x="82175" y="139425"/>
            <a:ext cx="8912100" cy="3768000"/>
          </a:xfrm>
          <a:prstGeom prst="rect">
            <a:avLst/>
          </a:prstGeom>
          <a:noFill/>
          <a:ln>
            <a:noFill/>
          </a:ln>
        </p:spPr>
        <p:txBody>
          <a:bodyPr anchorCtr="0" anchor="t" bIns="0" lIns="0" spcFirstLastPara="1" rIns="0" wrap="square" tIns="88250">
            <a:spAutoFit/>
          </a:bodyPr>
          <a:lstStyle/>
          <a:p>
            <a:pPr indent="0" lvl="0" marL="457200" marR="0" rtl="0" algn="l">
              <a:lnSpc>
                <a:spcPct val="100000"/>
              </a:lnSpc>
              <a:spcBef>
                <a:spcPts val="0"/>
              </a:spcBef>
              <a:spcAft>
                <a:spcPts val="0"/>
              </a:spcAft>
              <a:buClr>
                <a:srgbClr val="000000"/>
              </a:buClr>
              <a:buSzPts val="2600"/>
              <a:buFont typeface="Arial"/>
              <a:buNone/>
            </a:pPr>
            <a:r>
              <a:rPr b="1" i="0" lang="en-US" sz="2600" u="none" cap="none" strike="noStrike">
                <a:solidFill>
                  <a:srgbClr val="FF0000"/>
                </a:solidFill>
                <a:latin typeface="Times New Roman"/>
                <a:ea typeface="Times New Roman"/>
                <a:cs typeface="Times New Roman"/>
                <a:sym typeface="Times New Roman"/>
              </a:rPr>
              <a:t>Analog Vs Digital Sensors</a:t>
            </a:r>
            <a:endParaRPr b="0" i="0" sz="2600" u="none" cap="none" strike="noStrike">
              <a:solidFill>
                <a:schemeClr val="dk1"/>
              </a:solidFill>
              <a:latin typeface="Times New Roman"/>
              <a:ea typeface="Times New Roman"/>
              <a:cs typeface="Times New Roman"/>
              <a:sym typeface="Times New Roman"/>
            </a:endParaRPr>
          </a:p>
          <a:p>
            <a:pPr indent="-393700" lvl="0" marL="457200" marR="5080" rtl="0" algn="l">
              <a:lnSpc>
                <a:spcPct val="100000"/>
              </a:lnSpc>
              <a:spcBef>
                <a:spcPts val="600"/>
              </a:spcBef>
              <a:spcAft>
                <a:spcPts val="0"/>
              </a:spcAft>
              <a:buClr>
                <a:schemeClr val="dk1"/>
              </a:buClr>
              <a:buSzPts val="2600"/>
              <a:buFont typeface="Times New Roman"/>
              <a:buChar char="●"/>
            </a:pPr>
            <a:r>
              <a:rPr b="1" i="0" lang="en-US" sz="2600" u="none" cap="none" strike="noStrike">
                <a:solidFill>
                  <a:srgbClr val="FF0000"/>
                </a:solidFill>
                <a:latin typeface="Times New Roman"/>
                <a:ea typeface="Times New Roman"/>
                <a:cs typeface="Times New Roman"/>
                <a:sym typeface="Times New Roman"/>
              </a:rPr>
              <a:t>Analog sensors </a:t>
            </a:r>
            <a:r>
              <a:rPr b="1" i="0" lang="en-US" sz="2600" u="none" cap="none" strike="noStrike">
                <a:solidFill>
                  <a:schemeClr val="dk1"/>
                </a:solidFill>
                <a:latin typeface="Times New Roman"/>
                <a:ea typeface="Times New Roman"/>
                <a:cs typeface="Times New Roman"/>
                <a:sym typeface="Times New Roman"/>
              </a:rPr>
              <a:t>produce analog output i.e a continuous output signal w.r.t. the quantity being measured.</a:t>
            </a:r>
            <a:endParaRPr b="1" i="0" sz="2600" u="none" cap="none" strike="noStrike">
              <a:solidFill>
                <a:schemeClr val="dk1"/>
              </a:solidFill>
              <a:latin typeface="Times New Roman"/>
              <a:ea typeface="Times New Roman"/>
              <a:cs typeface="Times New Roman"/>
              <a:sym typeface="Times New Roman"/>
            </a:endParaRPr>
          </a:p>
          <a:p>
            <a:pPr indent="-393700" lvl="0" marL="457200" marR="5080" rtl="0" algn="l">
              <a:lnSpc>
                <a:spcPct val="100000"/>
              </a:lnSpc>
              <a:spcBef>
                <a:spcPts val="0"/>
              </a:spcBef>
              <a:spcAft>
                <a:spcPts val="0"/>
              </a:spcAft>
              <a:buClr>
                <a:schemeClr val="dk1"/>
              </a:buClr>
              <a:buSzPts val="2600"/>
              <a:buFont typeface="Times New Roman"/>
              <a:buChar char="●"/>
            </a:pPr>
            <a:r>
              <a:rPr b="1" i="0" lang="en-US" sz="2600" u="none" cap="none" strike="noStrike">
                <a:solidFill>
                  <a:schemeClr val="dk1"/>
                </a:solidFill>
                <a:latin typeface="Times New Roman"/>
                <a:ea typeface="Times New Roman"/>
                <a:cs typeface="Times New Roman"/>
                <a:sym typeface="Times New Roman"/>
              </a:rPr>
              <a:t>Generally analog voltage in the range of 0 to 5 volts or current is produced as </a:t>
            </a:r>
            <a:r>
              <a:rPr b="1" lang="en-US" sz="2600">
                <a:solidFill>
                  <a:schemeClr val="dk1"/>
                </a:solidFill>
                <a:latin typeface="Times New Roman"/>
                <a:ea typeface="Times New Roman"/>
                <a:cs typeface="Times New Roman"/>
                <a:sym typeface="Times New Roman"/>
              </a:rPr>
              <a:t>o</a:t>
            </a:r>
            <a:r>
              <a:rPr b="1" i="0" lang="en-US" sz="2600" u="none" cap="none" strike="noStrike">
                <a:solidFill>
                  <a:schemeClr val="dk1"/>
                </a:solidFill>
                <a:latin typeface="Times New Roman"/>
                <a:ea typeface="Times New Roman"/>
                <a:cs typeface="Times New Roman"/>
                <a:sym typeface="Times New Roman"/>
              </a:rPr>
              <a:t>utput. (temp,stress,pressure,displacement are ex of continuous signals.)</a:t>
            </a:r>
            <a:endParaRPr b="1" i="0" sz="2600" u="none" cap="none" strike="noStrike">
              <a:solidFill>
                <a:schemeClr val="dk1"/>
              </a:solidFill>
              <a:latin typeface="Times New Roman"/>
              <a:ea typeface="Times New Roman"/>
              <a:cs typeface="Times New Roman"/>
              <a:sym typeface="Times New Roman"/>
            </a:endParaRPr>
          </a:p>
          <a:p>
            <a:pPr indent="-393700" lvl="0" marL="457200" marR="5080" rtl="0" algn="l">
              <a:lnSpc>
                <a:spcPct val="100000"/>
              </a:lnSpc>
              <a:spcBef>
                <a:spcPts val="0"/>
              </a:spcBef>
              <a:spcAft>
                <a:spcPts val="0"/>
              </a:spcAft>
              <a:buClr>
                <a:schemeClr val="dk1"/>
              </a:buClr>
              <a:buSzPts val="2600"/>
              <a:buFont typeface="Times New Roman"/>
              <a:buChar char="●"/>
            </a:pPr>
            <a:r>
              <a:rPr b="1" i="0" lang="en-US" sz="2600" u="none" cap="none" strike="noStrike">
                <a:solidFill>
                  <a:schemeClr val="dk1"/>
                </a:solidFill>
                <a:latin typeface="Times New Roman"/>
                <a:ea typeface="Times New Roman"/>
                <a:cs typeface="Times New Roman"/>
                <a:sym typeface="Times New Roman"/>
              </a:rPr>
              <a:t>Examples of Analog sensors are accelerometers, speed sensors, pressure sensors,light sensors,temperature sensors </a:t>
            </a:r>
            <a:endParaRPr b="1" i="0" sz="2600" u="none" cap="none" strike="noStrike">
              <a:solidFill>
                <a:schemeClr val="dk1"/>
              </a:solidFill>
              <a:latin typeface="Times New Roman"/>
              <a:ea typeface="Times New Roman"/>
              <a:cs typeface="Times New Roman"/>
              <a:sym typeface="Times New Roman"/>
            </a:endParaRPr>
          </a:p>
        </p:txBody>
      </p:sp>
      <p:sp>
        <p:nvSpPr>
          <p:cNvPr id="95" name="Google Shape;95;p7"/>
          <p:cNvSpPr txBox="1"/>
          <p:nvPr/>
        </p:nvSpPr>
        <p:spPr>
          <a:xfrm>
            <a:off x="82176" y="4178025"/>
            <a:ext cx="8378400" cy="889500"/>
          </a:xfrm>
          <a:prstGeom prst="rect">
            <a:avLst/>
          </a:prstGeom>
          <a:noFill/>
          <a:ln>
            <a:noFill/>
          </a:ln>
        </p:spPr>
        <p:txBody>
          <a:bodyPr anchorCtr="0" anchor="t" bIns="0" lIns="0" spcFirstLastPara="1" rIns="0" wrap="square" tIns="88250">
            <a:spAutoFit/>
          </a:bodyPr>
          <a:lstStyle/>
          <a:p>
            <a:pPr indent="-393700" lvl="0" marL="457200" marR="5080" rtl="0" algn="l">
              <a:lnSpc>
                <a:spcPct val="100000"/>
              </a:lnSpc>
              <a:spcBef>
                <a:spcPts val="600"/>
              </a:spcBef>
              <a:spcAft>
                <a:spcPts val="0"/>
              </a:spcAft>
              <a:buClr>
                <a:schemeClr val="dk1"/>
              </a:buClr>
              <a:buSzPts val="2600"/>
              <a:buFont typeface="Times New Roman"/>
              <a:buChar char="●"/>
            </a:pPr>
            <a:r>
              <a:rPr b="1" i="0" lang="en-US" sz="2600" u="none" cap="none" strike="noStrike">
                <a:solidFill>
                  <a:srgbClr val="FF0000"/>
                </a:solidFill>
                <a:latin typeface="Times New Roman"/>
                <a:ea typeface="Times New Roman"/>
                <a:cs typeface="Times New Roman"/>
                <a:sym typeface="Times New Roman"/>
              </a:rPr>
              <a:t>Digital sensors</a:t>
            </a:r>
            <a:r>
              <a:rPr b="1" i="0" lang="en-US" sz="2600" u="none" cap="none" strike="noStrike">
                <a:solidFill>
                  <a:schemeClr val="dk1"/>
                </a:solidFill>
                <a:latin typeface="Times New Roman"/>
                <a:ea typeface="Times New Roman"/>
                <a:cs typeface="Times New Roman"/>
                <a:sym typeface="Times New Roman"/>
              </a:rPr>
              <a:t> work with discrete or digital data.</a:t>
            </a:r>
            <a:endParaRPr b="1" i="0" sz="2600" u="none" cap="none" strike="noStrike">
              <a:solidFill>
                <a:schemeClr val="dk1"/>
              </a:solidFill>
              <a:latin typeface="Times New Roman"/>
              <a:ea typeface="Times New Roman"/>
              <a:cs typeface="Times New Roman"/>
              <a:sym typeface="Times New Roman"/>
            </a:endParaRPr>
          </a:p>
          <a:p>
            <a:pPr indent="-393700" lvl="0" marL="457200" marR="5080" rtl="0" algn="l">
              <a:lnSpc>
                <a:spcPct val="100000"/>
              </a:lnSpc>
              <a:spcBef>
                <a:spcPts val="0"/>
              </a:spcBef>
              <a:spcAft>
                <a:spcPts val="0"/>
              </a:spcAft>
              <a:buClr>
                <a:schemeClr val="dk1"/>
              </a:buClr>
              <a:buSzPts val="2600"/>
              <a:buFont typeface="Times New Roman"/>
              <a:buChar char="●"/>
            </a:pPr>
            <a:r>
              <a:rPr b="1" i="0" lang="en-US" sz="2600" u="none" cap="none" strike="noStrike">
                <a:solidFill>
                  <a:schemeClr val="dk1"/>
                </a:solidFill>
                <a:latin typeface="Times New Roman"/>
                <a:ea typeface="Times New Roman"/>
                <a:cs typeface="Times New Roman"/>
                <a:sym typeface="Times New Roman"/>
              </a:rPr>
              <a:t>Example is digital accelerometer.</a:t>
            </a:r>
            <a:endParaRPr b="1" i="0" sz="26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CC990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2023-07-30T03:59:02Z</dcterms:created>
  <dc:creator>krishna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2020-03-18T00:00:00Z</vt:filetime>
  </property>
  <property fmtid="{D5CDD505-2E9C-101B-9397-08002B2CF9AE}" pid="3" name="Creator">
    <vt:lpwstr>Microsoft® PowerPoint® for Office 365</vt:lpwstr>
  </property>
  <property fmtid="{D5CDD505-2E9C-101B-9397-08002B2CF9AE}" pid="4" name="LastSaved">
    <vt:filetime>2023-07-30T00:00:00Z</vt:filetime>
  </property>
</Properties>
</file>