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Corsi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4533433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Tree>
    <p:extLst>
      <p:ext uri="{BB962C8B-B14F-4D97-AF65-F5344CB8AC3E}">
        <p14:creationId xmlns:p14="http://schemas.microsoft.com/office/powerpoint/2010/main" val="278561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6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601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710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806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796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1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656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32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326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165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461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71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70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310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02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2" name="Google Shape;22;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3" name="Google Shape;33;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9" name="Google Shape;39;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7"/>
          <p:cNvSpPr>
            <a:spLocks noGrp="1"/>
          </p:cNvSpPr>
          <p:nvPr>
            <p:ph type="pic" idx="2"/>
          </p:nvPr>
        </p:nvSpPr>
        <p:spPr>
          <a:xfrm>
            <a:off x="1792288" y="612775"/>
            <a:ext cx="5486400" cy="4114800"/>
          </a:xfrm>
          <a:prstGeom prst="rect">
            <a:avLst/>
          </a:prstGeom>
          <a:noFill/>
          <a:ln>
            <a:noFill/>
          </a:ln>
        </p:spPr>
      </p:sp>
      <p:sp>
        <p:nvSpPr>
          <p:cNvPr id="45" name="Google Shape;45;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6" name="Google Shape;46;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52" name="Google Shape;52;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body" idx="4294967295"/>
          </p:nvPr>
        </p:nvSpPr>
        <p:spPr>
          <a:xfrm>
            <a:off x="228600" y="152400"/>
            <a:ext cx="8610600" cy="640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strike="noStrike" cap="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800"/>
              </a:spcBef>
              <a:spcAft>
                <a:spcPts val="0"/>
              </a:spcAft>
              <a:buClr>
                <a:srgbClr val="F8F8F8"/>
              </a:buClr>
              <a:buSzPts val="2800"/>
              <a:buFont typeface="Times New Roman"/>
              <a:buNone/>
            </a:pPr>
            <a:r>
              <a:rPr lang="en-US" sz="2800" b="0" i="0" u="none" strike="noStrike" cap="none" dirty="0">
                <a:solidFill>
                  <a:srgbClr val="F8F8F8"/>
                </a:solidFill>
                <a:latin typeface="Times New Roman"/>
                <a:ea typeface="Times New Roman"/>
                <a:cs typeface="Times New Roman"/>
                <a:sym typeface="Times New Roman"/>
              </a:rPr>
              <a:t>                        </a:t>
            </a:r>
            <a:r>
              <a:rPr lang="en-US" sz="4000" b="0" i="0" u="none" strike="noStrike" cap="none" dirty="0">
                <a:solidFill>
                  <a:srgbClr val="F8F8F8"/>
                </a:solidFill>
                <a:latin typeface="Times New Roman"/>
                <a:ea typeface="Times New Roman"/>
                <a:cs typeface="Times New Roman"/>
                <a:sym typeface="Times New Roman"/>
              </a:rPr>
              <a:t> Year:2022-23</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Subject: Ethical Hacking and     Forensics(EH&amp;F) </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Semester :VI </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Module 1, part3 </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Class: D15B</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By</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a:t>
            </a:r>
            <a:r>
              <a:rPr lang="en-US" sz="4000" b="0" i="0" u="none" strike="noStrike" cap="none" dirty="0" err="1">
                <a:solidFill>
                  <a:srgbClr val="F8F8F8"/>
                </a:solidFill>
                <a:latin typeface="Times New Roman"/>
                <a:ea typeface="Times New Roman"/>
                <a:cs typeface="Times New Roman"/>
                <a:sym typeface="Times New Roman"/>
              </a:rPr>
              <a:t>Dr</a:t>
            </a:r>
            <a:r>
              <a:rPr lang="en-US" sz="4000" b="0" i="0" u="none" strike="noStrike" cap="none" dirty="0">
                <a:solidFill>
                  <a:srgbClr val="F8F8F8"/>
                </a:solidFill>
                <a:latin typeface="Times New Roman"/>
                <a:ea typeface="Times New Roman"/>
                <a:cs typeface="Times New Roman"/>
                <a:sym typeface="Times New Roman"/>
              </a:rPr>
              <a:t> </a:t>
            </a:r>
            <a:r>
              <a:rPr lang="en-US" sz="4000" b="0" i="0" u="none" strike="noStrike" cap="none" dirty="0" err="1">
                <a:solidFill>
                  <a:srgbClr val="F8F8F8"/>
                </a:solidFill>
                <a:latin typeface="Times New Roman"/>
                <a:ea typeface="Times New Roman"/>
                <a:cs typeface="Times New Roman"/>
                <a:sym typeface="Times New Roman"/>
              </a:rPr>
              <a:t>Manoj</a:t>
            </a:r>
            <a:r>
              <a:rPr lang="en-US" sz="4000" b="0" i="0" u="none" strike="noStrike" cap="none" dirty="0">
                <a:solidFill>
                  <a:srgbClr val="F8F8F8"/>
                </a:solidFill>
                <a:latin typeface="Times New Roman"/>
                <a:ea typeface="Times New Roman"/>
                <a:cs typeface="Times New Roman"/>
                <a:sym typeface="Times New Roman"/>
              </a:rPr>
              <a:t> K </a:t>
            </a:r>
            <a:r>
              <a:rPr lang="en-US" sz="4000" b="0" i="0" u="none" strike="noStrike" cap="none" dirty="0" err="1">
                <a:solidFill>
                  <a:srgbClr val="F8F8F8"/>
                </a:solidFill>
                <a:latin typeface="Times New Roman"/>
                <a:ea typeface="Times New Roman"/>
                <a:cs typeface="Times New Roman"/>
                <a:sym typeface="Times New Roman"/>
              </a:rPr>
              <a:t>Sabnis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strike="noStrike" cap="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8F8F8"/>
              </a:buClr>
              <a:buSzPts val="2000"/>
              <a:buFont typeface="Corsiva"/>
              <a:buNone/>
            </a:pPr>
            <a:endParaRPr sz="20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8F8F8"/>
              </a:buClr>
              <a:buSzPts val="2000"/>
              <a:buFont typeface="Corsiva"/>
              <a:buNone/>
            </a:pPr>
            <a:endParaRPr sz="20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8F8F8"/>
              </a:buClr>
              <a:buSzPts val="2000"/>
              <a:buFont typeface="Corsiva"/>
              <a:buNone/>
            </a:pPr>
            <a:endParaRPr sz="20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8F8F8"/>
              </a:buClr>
              <a:buSzPts val="2000"/>
              <a:buFont typeface="Times New Roman"/>
              <a:buNone/>
            </a:pPr>
            <a:r>
              <a:rPr lang="en-US" sz="2000" b="0" i="0" u="none" strike="noStrike" cap="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400"/>
              </a:spcBef>
              <a:spcAft>
                <a:spcPts val="0"/>
              </a:spcAft>
              <a:buClr>
                <a:srgbClr val="F8F8F8"/>
              </a:buClr>
              <a:buSzPts val="2000"/>
              <a:buFont typeface="Times New Roman"/>
              <a:buNone/>
            </a:pPr>
            <a:r>
              <a:rPr lang="en-US" sz="2000" b="0" i="0" u="none" strike="noStrike" cap="none" dirty="0">
                <a:solidFill>
                  <a:srgbClr val="F8F8F8"/>
                </a:solidFill>
                <a:latin typeface="Times New Roman"/>
                <a:ea typeface="Times New Roman"/>
                <a:cs typeface="Times New Roman"/>
                <a:sym typeface="Times New Roman"/>
              </a:rPr>
              <a:t>                                    </a:t>
            </a:r>
            <a:endParaRPr dirty="0"/>
          </a:p>
          <a:p>
            <a:pPr marL="342900" marR="0" lvl="0" indent="-215900" algn="l" rtl="0">
              <a:spcBef>
                <a:spcPts val="400"/>
              </a:spcBef>
              <a:spcAft>
                <a:spcPts val="0"/>
              </a:spcAft>
              <a:buClr>
                <a:srgbClr val="F8F8F8"/>
              </a:buClr>
              <a:buSzPts val="2000"/>
              <a:buFont typeface="Corsiva"/>
              <a:buNone/>
            </a:pPr>
            <a:endParaRPr sz="20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51" name="Google Shape;151;p22"/>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 Ethical hacking…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f)…accessed by two types of guys…the good guys and the bad guys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g) The bad guy is called as the hacker, a person who would try to get unauthorized access to computer and its resources for creating some changes in its normal working sequence for his personal benefit or just to create trouble for others.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f) The good guy is the one who is working hard to secure the computer system resource and information from </a:t>
            </a:r>
            <a:r>
              <a:rPr lang="en-US" sz="2800" b="0" i="0" u="none" dirty="0" err="1">
                <a:solidFill>
                  <a:srgbClr val="F8F8F8"/>
                </a:solidFill>
                <a:latin typeface="Times New Roman"/>
                <a:ea typeface="Times New Roman"/>
                <a:cs typeface="Times New Roman"/>
                <a:sym typeface="Times New Roman"/>
              </a:rPr>
              <a:t>unathorized</a:t>
            </a:r>
            <a:r>
              <a:rPr lang="en-US" sz="2800" b="0" i="0" u="none" dirty="0">
                <a:solidFill>
                  <a:srgbClr val="F8F8F8"/>
                </a:solidFill>
                <a:latin typeface="Times New Roman"/>
                <a:ea typeface="Times New Roman"/>
                <a:cs typeface="Times New Roman"/>
                <a:sym typeface="Times New Roman"/>
              </a:rPr>
              <a:t>  access.</a:t>
            </a:r>
            <a:endParaRPr dirty="0"/>
          </a:p>
          <a:p>
            <a:pPr marL="0" marR="0" lvl="0" indent="0" algn="l" rtl="0">
              <a:lnSpc>
                <a:spcPct val="100000"/>
              </a:lnSpc>
              <a:spcBef>
                <a:spcPts val="560"/>
              </a:spcBef>
              <a:spcAft>
                <a:spcPts val="0"/>
              </a:spcAft>
              <a:buClr>
                <a:srgbClr val="F8F8F8"/>
              </a:buClr>
              <a:buSzPts val="2800"/>
              <a:buFont typeface="Times New Roman"/>
              <a:buNone/>
            </a:pP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57" name="Google Shape;157;p23"/>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Ethical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 What is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4.1)there are various security breaches and the art of exloring and using this for ones own benefit is called as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4.2) all hackers are not same, each hacker is knowledgeable but with different motive, methods and skills of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4.3) hackers are always in search of any weakness within the computer system or network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4.4)thus hacking refers to activites that seek to compromise digital devices such as smartphones, computers or even computer networks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4.5)it is also defined as misuse of computer related internet systems.</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63" name="Google Shape;163;p24"/>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 Who is a hacker…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5.1) one who likes to play with software and electronics systems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5.2) they find excitement and happiness in exploring and leaning how computer system operates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5.3)they try to discovery new things of working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5.4)the good guy hacker is called as the white hat hacker. They are called as ethical hacker who try to protect your computer from illicit entries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5.5) they usually break into any body’s machine so as to show their knowledge as their status increases in hackers circle if they can break into anybody machine or system</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69" name="Google Shape;169;p25"/>
          <p:cNvSpPr txBox="1">
            <a:spLocks noGrp="1"/>
          </p:cNvSpPr>
          <p:nvPr>
            <p:ph type="body" idx="1"/>
          </p:nvPr>
        </p:nvSpPr>
        <p:spPr>
          <a:xfrm>
            <a:off x="152400" y="533400"/>
            <a:ext cx="8763000" cy="621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5.6)hackers have good computer programming knowledge and are willing to work with computer operating system.</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5.7) they find out holes present in computer system and always share their knowledge with others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5.8) White hat hackers never have bad intentions of stealing, or corrupting the computer data</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1" i="0" u="none" dirty="0">
                <a:solidFill>
                  <a:srgbClr val="F8F8F8"/>
                </a:solidFill>
                <a:latin typeface="Times New Roman"/>
                <a:ea typeface="Times New Roman"/>
                <a:cs typeface="Times New Roman"/>
                <a:sym typeface="Times New Roman"/>
              </a:rPr>
              <a:t>6) Who is a cracker….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6.1)the bad guys of hackers called as the </a:t>
            </a:r>
            <a:r>
              <a:rPr lang="en-US" sz="2800" b="0" i="0" u="none" dirty="0" err="1">
                <a:solidFill>
                  <a:srgbClr val="F8F8F8"/>
                </a:solidFill>
                <a:latin typeface="Times New Roman"/>
                <a:ea typeface="Times New Roman"/>
                <a:cs typeface="Times New Roman"/>
                <a:sym typeface="Times New Roman"/>
              </a:rPr>
              <a:t>blackhat</a:t>
            </a:r>
            <a:r>
              <a:rPr lang="en-US" sz="2800" b="0" i="0" u="none" dirty="0">
                <a:solidFill>
                  <a:srgbClr val="F8F8F8"/>
                </a:solidFill>
                <a:latin typeface="Times New Roman"/>
                <a:ea typeface="Times New Roman"/>
                <a:cs typeface="Times New Roman"/>
                <a:sym typeface="Times New Roman"/>
              </a:rPr>
              <a:t> hackers.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6.2) it is also termed as a person who forcefully breaks a computer system and enters in it for his personal gain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75" name="Google Shape;175;p26"/>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Ethical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 Who is a cracker…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6.3) They also do this for revenge, profit, fame etc. such type of people though intelligent but are of criminal mind hence that are called as criminal hackers i.e </a:t>
            </a:r>
            <a:r>
              <a:rPr lang="en-US" sz="2800" b="0" i="1" u="none">
                <a:solidFill>
                  <a:srgbClr val="F8F8F8"/>
                </a:solidFill>
                <a:latin typeface="Times New Roman"/>
                <a:ea typeface="Times New Roman"/>
                <a:cs typeface="Times New Roman"/>
                <a:sym typeface="Times New Roman"/>
              </a:rPr>
              <a:t>crackers. </a:t>
            </a:r>
            <a:r>
              <a:rPr lang="en-US" sz="2800" b="0" i="0" u="none">
                <a:solidFill>
                  <a:srgbClr val="F8F8F8"/>
                </a:solidFill>
                <a:latin typeface="Times New Roman"/>
                <a:ea typeface="Times New Roman"/>
                <a:cs typeface="Times New Roman"/>
                <a:sym typeface="Times New Roman"/>
              </a:rPr>
              <a:t>thus hackers and crackers are different.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6.3)  thus crackers, cause problem to victims system by unauthorized access, destroys or modifies important data , disruption of services provided by the server,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6.4) thus crackers are mainly of destructive and criminal mentality</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81" name="Google Shape;181;p27"/>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 Ethical hacking…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 Hacker types……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7.1)On the basis of their knowledge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a)Coders: </a:t>
            </a:r>
            <a:r>
              <a:rPr lang="en-US" sz="2800" b="0" i="0" u="none" dirty="0">
                <a:solidFill>
                  <a:srgbClr val="F8F8F8"/>
                </a:solidFill>
                <a:latin typeface="Times New Roman"/>
                <a:ea typeface="Times New Roman"/>
                <a:cs typeface="Times New Roman"/>
                <a:sym typeface="Times New Roman"/>
              </a:rPr>
              <a:t>they find loop holes in software and make programs to counter the same. Such types of programs are available in market as anti virus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b) Admins: </a:t>
            </a:r>
            <a:r>
              <a:rPr lang="en-US" sz="2800" b="0" i="0" u="none" dirty="0">
                <a:solidFill>
                  <a:srgbClr val="F8F8F8"/>
                </a:solidFill>
                <a:latin typeface="Times New Roman"/>
                <a:ea typeface="Times New Roman"/>
                <a:cs typeface="Times New Roman"/>
                <a:sym typeface="Times New Roman"/>
              </a:rPr>
              <a:t>they use the programs created by coders to protect the working application modules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c)Script kiddies: </a:t>
            </a:r>
            <a:r>
              <a:rPr lang="en-US" sz="2800" b="0" i="0" u="none" dirty="0">
                <a:solidFill>
                  <a:srgbClr val="F8F8F8"/>
                </a:solidFill>
                <a:latin typeface="Times New Roman"/>
                <a:ea typeface="Times New Roman"/>
                <a:cs typeface="Times New Roman"/>
                <a:sym typeface="Times New Roman"/>
              </a:rPr>
              <a:t>they are good </a:t>
            </a:r>
            <a:r>
              <a:rPr lang="en-US" sz="2800" b="0" i="0" u="none" dirty="0" err="1">
                <a:solidFill>
                  <a:srgbClr val="F8F8F8"/>
                </a:solidFill>
                <a:latin typeface="Times New Roman"/>
                <a:ea typeface="Times New Roman"/>
                <a:cs typeface="Times New Roman"/>
                <a:sym typeface="Times New Roman"/>
              </a:rPr>
              <a:t>programers</a:t>
            </a:r>
            <a:r>
              <a:rPr lang="en-US" sz="2800" b="0" i="0" u="none" dirty="0">
                <a:solidFill>
                  <a:srgbClr val="F8F8F8"/>
                </a:solidFill>
                <a:latin typeface="Times New Roman"/>
                <a:ea typeface="Times New Roman"/>
                <a:cs typeface="Times New Roman"/>
                <a:sym typeface="Times New Roman"/>
              </a:rPr>
              <a:t> they take the coder programs, see the documentation on internet and create problems by demonstrating their programming knowledge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87" name="Google Shape;187;p28"/>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 Hacker types……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7.2)on the basis of their activities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White hat: they do ethical hacking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Black hat: they do unethical hacking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Grey hat: they may commit some crime only for personal gain but they are not always destructive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93" name="Google Shape;193;p29"/>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94" name="Google Shape;194;p29"/>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95" name="Google Shape;95;p14"/>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1)Completed in last lecture….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1.1) cyber crime…..Crime committed using a computer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1.2)The computer…. used as a object or target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1.3)Different ways of characterizing cyber crimes…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as per law(against computer or by using internet)….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As per type of crime(against individual, society, organization or property),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As per types (violent, non violent)</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
        <p:nvSpPr>
          <p:cNvPr id="96" name="Google Shape;96;p14"/>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02" name="Google Shape;102;p15"/>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1)Role of computers in cyber crime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a)It can act as a target on which there is an application running.This application can be attacked from the internet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The target can also be attacked to its bases were the computer hardware or base software can be attacked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c).computers can be also used to insert worms, virus, unathorized and unindendent software in computer systems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c.1)Virus(vital information resource under siege)it is a program which duplicates in itself. This replication slowly spreads throught the computer system, then the virus becomes active and the program does what it is intendent to do( destroy or change program code, delete or modify data etc)</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
        <p:nvSpPr>
          <p:cNvPr id="103" name="Google Shape;103;p15"/>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228600" y="114300"/>
            <a:ext cx="8610600" cy="342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09" name="Google Shape;109;p16"/>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c.2)worm (write once read many) this program enters from one computer into another, then it gets replicated multiple times to affect the hardware, software, memory, </a:t>
            </a:r>
            <a:r>
              <a:rPr lang="en-US" sz="2800" b="0" i="0" u="none" dirty="0" err="1">
                <a:solidFill>
                  <a:srgbClr val="F8F8F8"/>
                </a:solidFill>
                <a:latin typeface="Times New Roman"/>
                <a:ea typeface="Times New Roman"/>
                <a:cs typeface="Times New Roman"/>
                <a:sym typeface="Times New Roman"/>
              </a:rPr>
              <a:t>etc</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The computer is also used in various crime scenarios like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d.1)the witness can see the picture of the suspect on the computer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d.2)DNA test can be performed and records can be checked to establish the required connections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d.3)minicomputers and laptops are used by police in vehicles for checking police records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10" name="Google Shape;110;p16"/>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16" name="Google Shape;116;p17"/>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d.4)fingerprint checking and comparison can be done by computer systems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d.5)computers used at traffic junctions for vehicle identification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d.6)data base of criminals are maintained in computers for record maintenance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d.7) computer simulations can be created for training, scenario understanding and so on</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17" name="Google Shape;117;p17"/>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23" name="Google Shape;123;p18"/>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2)Prevention of cybercrime…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2.1) identification of exposure to cybercrime can be made aware to people, companies, and firms. This can lead to precaution and further protentional steps as per the need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2.2) one should avoid disclosing his critical personal information to strangers or by email or through social networking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2.3)one should also avoid sending photographs to strangers as it may lead to its tampering or modification for its misuse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2.4) updated antivirus must be used and a periodic backup process of data should be initiated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2.5) as far as possible ones credit card number, pin number and so on should never be entered in unknown websites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24" name="Google Shape;124;p18"/>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30" name="Google Shape;130;p19"/>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2)Prevention of cybercrime…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2.6) parents should keep a watch as what their children are accessing on the internet. And what information they are updating on it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2.7)website owners should monitor network traffic and find for any irregularities'. They should also adopt and implement policies so as to prevent the misuse of their websites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2.8) webservers running on shared or public domain should be provided with more protection. Critical information must not be put on shared server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2.9) it is always better to have a central security software which is common to all  the organization with a common policy</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
        <p:nvSpPr>
          <p:cNvPr id="131" name="Google Shape;131;p19"/>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37" name="Google Shape;137;p20"/>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2)Prevention of cybercrime…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2.10) strict laws have to be passed so for the prevention of cyber crimes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2.11) IT department should specify stratergies for computer system protection again cyber  crimes as per the need arises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2.12) cyber crime prevention being  big ,major and international issue thus it has to be delt at international level also</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2.13)complete justice and compensation should be given to cyber victim and regular punishment should be given to cyber criminal</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
        <p:nvSpPr>
          <p:cNvPr id="138" name="Google Shape;138;p20"/>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1…Part3</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44" name="Google Shape;144;p21"/>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 </a:t>
            </a:r>
            <a:r>
              <a:rPr lang="en-US" sz="2800" b="1" i="0" u="none" dirty="0">
                <a:solidFill>
                  <a:srgbClr val="F8F8F8"/>
                </a:solidFill>
                <a:latin typeface="Times New Roman"/>
                <a:ea typeface="Times New Roman"/>
                <a:cs typeface="Times New Roman"/>
                <a:sym typeface="Times New Roman"/>
              </a:rPr>
              <a:t>Ethical hacking</a:t>
            </a:r>
          </a:p>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a)All communication devices like mobile, computers are on computer network</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b)There are many server on these networks housing many different E com applications.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c)Thus internet with </a:t>
            </a:r>
            <a:r>
              <a:rPr lang="en-US" sz="2800" b="0" i="0" u="none" dirty="0" err="1">
                <a:solidFill>
                  <a:srgbClr val="F8F8F8"/>
                </a:solidFill>
                <a:latin typeface="Times New Roman"/>
                <a:ea typeface="Times New Roman"/>
                <a:cs typeface="Times New Roman"/>
                <a:sym typeface="Times New Roman"/>
              </a:rPr>
              <a:t>Ecom</a:t>
            </a:r>
            <a:r>
              <a:rPr lang="en-US" sz="2800" b="0" i="0" u="none" dirty="0">
                <a:solidFill>
                  <a:srgbClr val="F8F8F8"/>
                </a:solidFill>
                <a:latin typeface="Times New Roman"/>
                <a:ea typeface="Times New Roman"/>
                <a:cs typeface="Times New Roman"/>
                <a:sym typeface="Times New Roman"/>
              </a:rPr>
              <a:t> applications has increased the network usage for many business and commercial applications.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d)Siting at our end we can access any banking, travelling or business related applications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e)Thus it is very much required to keep the system , computers communication channels secured.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f)All these internet based computer systems will be……. </a:t>
            </a:r>
            <a:endParaRPr dirty="0"/>
          </a:p>
          <a:p>
            <a:pPr marL="0" marR="0" lvl="0" indent="0" algn="l" rtl="0">
              <a:lnSpc>
                <a:spcPct val="100000"/>
              </a:lnSpc>
              <a:spcBef>
                <a:spcPts val="560"/>
              </a:spcBef>
              <a:spcAft>
                <a:spcPts val="0"/>
              </a:spcAft>
              <a:buClr>
                <a:srgbClr val="F8F8F8"/>
              </a:buClr>
              <a:buSzPts val="2800"/>
              <a:buFont typeface="Corsiva"/>
              <a:buNone/>
            </a:pPr>
            <a:endParaRPr sz="2800" b="0" i="1"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45" name="Google Shape;145;p21"/>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9</a:t>
            </a:fld>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1656</Words>
  <Application>Microsoft Office PowerPoint</Application>
  <PresentationFormat>On-screen Show (4:3)</PresentationFormat>
  <Paragraphs>166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Corsiva</vt:lpstr>
      <vt:lpstr>Times New Roman</vt:lpstr>
      <vt:lpstr>MyBoudoir</vt:lpstr>
      <vt:lpstr>PowerPoint Presentation</vt:lpstr>
      <vt:lpstr>  EH&amp; F…….. module 1…Part2  </vt:lpstr>
      <vt:lpstr>  EH&amp; F…….. module 1…Part3  </vt:lpstr>
      <vt:lpstr>  EH&amp; F…….. module 1…Part3  </vt:lpstr>
      <vt:lpstr>  EH&amp; F…….. module 1…Part3  </vt:lpstr>
      <vt:lpstr>  EH&amp; F…….. module 1…Part3  </vt:lpstr>
      <vt:lpstr>  EH&amp; F…….. module 1…Part3  </vt:lpstr>
      <vt:lpstr>  EH&amp; F…….. module 1…Part3  </vt:lpstr>
      <vt:lpstr>  EH&amp; F…….. module 1…Part3  </vt:lpstr>
      <vt:lpstr>  EH&amp; F…….. module 1…Part3  </vt:lpstr>
      <vt:lpstr>  EH&amp; F…….. module 1…Part3  </vt:lpstr>
      <vt:lpstr>  EH&amp; F…….. module 1…Part3  </vt:lpstr>
      <vt:lpstr>  EH&amp; F…….. module 1…Part3  </vt:lpstr>
      <vt:lpstr>  EH&amp; F…….. module 1…Part3  </vt:lpstr>
      <vt:lpstr>  EH&amp; F…….. module 1…Part3  </vt:lpstr>
      <vt:lpstr>  EH&amp; F…….. module 1…Part3  </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MANOJS</dc:creator>
  <cp:lastModifiedBy>Sakshi Patil</cp:lastModifiedBy>
  <cp:revision>4</cp:revision>
  <dcterms:modified xsi:type="dcterms:W3CDTF">2023-02-19T16:13:45Z</dcterms:modified>
</cp:coreProperties>
</file>