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embeddedFontLst>
    <p:embeddedFont>
      <p:font typeface="Corsi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8107503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160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980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487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85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329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077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88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721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0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33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49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2212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331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922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63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536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89" name="Google Shape;89;p13"/>
          <p:cNvSpPr txBox="1">
            <a:spLocks noGrp="1"/>
          </p:cNvSpPr>
          <p:nvPr>
            <p:ph type="body" idx="1"/>
          </p:nvPr>
        </p:nvSpPr>
        <p:spPr>
          <a:xfrm>
            <a:off x="190500" y="381000"/>
            <a:ext cx="8648700" cy="6376987"/>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800"/>
              <a:buFont typeface="Times New Roman"/>
              <a:buAutoNum type="arabicParenR"/>
            </a:pPr>
            <a:r>
              <a:rPr lang="en-US" sz="2800" b="0" i="0" u="none" strike="noStrike" cap="none">
                <a:solidFill>
                  <a:srgbClr val="F8F8F8"/>
                </a:solidFill>
                <a:latin typeface="Times New Roman"/>
                <a:ea typeface="Times New Roman"/>
                <a:cs typeface="Times New Roman"/>
                <a:sym typeface="Times New Roman"/>
              </a:rPr>
              <a:t>Covered till date……Module 2……digital forensics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a) Aim for investigation</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b) Question to be asked during investigation</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c) Digital forensic type….computer, network, mobile ,disk, wireless, database, memory, data malware, email, forensic data analysis.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d)various DFI process/Models/framework</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d.1)electronic crime scene investigation (ECSI)…..collect, examine, analysis, report</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d.2)computer forensic incident response essential (CFIRE)…acquire, authenticate, analyze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d.3) A road map for digital forensic research (DFRWS)…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Identification, preservation, collection, examination,….</a:t>
            </a:r>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43" name="Google Shape;143;p22"/>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7.7) from the crime scene a copy of the required data is taken and not the original data. This mapping has to be done very accurately without any modification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7.8) the final finding if not documented properly may not stand in the court of law</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8)Chain of Custody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8.1)It is a logical sequence that records the sequence of custody, control, transfer, analysis and disposition of physical or electronic evidence in legal cases.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8.2)Each step in this chain is important for presenting the final evidence</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49" name="Google Shape;149;p23"/>
          <p:cNvSpPr txBox="1">
            <a:spLocks noGrp="1"/>
          </p:cNvSpPr>
          <p:nvPr>
            <p:ph type="body" idx="1"/>
          </p:nvPr>
        </p:nvSpPr>
        <p:spPr>
          <a:xfrm>
            <a:off x="100012" y="326571"/>
            <a:ext cx="8905875" cy="63028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8.3)This chain thus preserves the correctness and consistent procedures and hence ensure the quality of evidence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8.4)the chain of custody in case of digital forensic means, the paper trail( series of documents that shown the recorded of all the activities) or forensic links or chorological documentation of the evidence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8.5)It indicated the collection, sequence of control, transfer and Analysis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8.6)It also documents the details of each person who handles the evidence, data and time it was collected or transferred and also the purpose of transfer.</a:t>
            </a:r>
          </a:p>
          <a:p>
            <a:pPr marL="0" indent="0">
              <a:spcBef>
                <a:spcPts val="560"/>
              </a:spcBef>
              <a:buSzPts val="2800"/>
              <a:buNone/>
            </a:pPr>
            <a:r>
              <a:rPr lang="en-US" sz="2800" dirty="0">
                <a:latin typeface="Times New Roman"/>
                <a:cs typeface="Times New Roman"/>
                <a:sym typeface="Times New Roman"/>
              </a:rPr>
              <a:t>8.7) </a:t>
            </a:r>
            <a:r>
              <a:rPr lang="en-US" sz="2800" b="0" i="0" u="none" dirty="0">
                <a:solidFill>
                  <a:srgbClr val="F8F8F8"/>
                </a:solidFill>
                <a:latin typeface="Times New Roman"/>
                <a:ea typeface="Times New Roman"/>
                <a:cs typeface="Times New Roman"/>
                <a:sym typeface="Times New Roman"/>
              </a:rPr>
              <a:t>It basically demonstrate a trust between the client and the court of law that the evidence has not be tampered.</a:t>
            </a:r>
            <a:endParaRPr lang="en-US" sz="2800" dirty="0"/>
          </a:p>
          <a:p>
            <a:pPr marL="0" marR="0" lvl="0" indent="0" algn="l" rtl="0">
              <a:lnSpc>
                <a:spcPct val="100000"/>
              </a:lnSpc>
              <a:spcBef>
                <a:spcPts val="560"/>
              </a:spcBef>
              <a:spcAft>
                <a:spcPts val="0"/>
              </a:spcAft>
              <a:buClr>
                <a:srgbClr val="F8F8F8"/>
              </a:buClr>
              <a:buSzPts val="2800"/>
              <a:buFont typeface="Times New Roman"/>
              <a:buNone/>
            </a:pP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55" name="Google Shape;155;p24"/>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9)Importance of chain of custody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9.1)The examiner or the investigator can preserve the integrity of the data</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9.2)It also prevents the evidence from being altered, modified or deleted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9.3)Suppose the investigator obtains the metadata but is not able to get any useful information from the metadata then the chain of custody helps to identify as where the possible evidence may lie, were it came from, who created it.</a:t>
            </a: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61" name="Google Shape;161;p25"/>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9)Importance of chain of custody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9.4) It also help to prove from the metadata as what type of equipment's could have been used.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9.5)It also help to the court to believe in the evidence submitted to the court.</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10)Chain of custody process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10.1)Certain process is followed so that the digital evidence can be preserved and it can be accepted in the court of law. 10.2)By following these steps, their arises no  </a:t>
            </a:r>
            <a:r>
              <a:rPr lang="en-US" sz="2800" b="0" i="0" u="none" dirty="0" err="1">
                <a:solidFill>
                  <a:srgbClr val="F8F8F8"/>
                </a:solidFill>
                <a:latin typeface="Times New Roman"/>
                <a:ea typeface="Times New Roman"/>
                <a:cs typeface="Times New Roman"/>
                <a:sym typeface="Times New Roman"/>
              </a:rPr>
              <a:t>dought</a:t>
            </a:r>
            <a:r>
              <a:rPr lang="en-US" sz="2800" b="0" i="0" u="none" dirty="0">
                <a:solidFill>
                  <a:srgbClr val="F8F8F8"/>
                </a:solidFill>
                <a:latin typeface="Times New Roman"/>
                <a:ea typeface="Times New Roman"/>
                <a:cs typeface="Times New Roman"/>
                <a:sym typeface="Times New Roman"/>
              </a:rPr>
              <a:t> of the integrity of the evidence </a:t>
            </a:r>
            <a:r>
              <a:rPr lang="en-US" sz="2800" b="0" i="0" u="none" dirty="0" err="1">
                <a:solidFill>
                  <a:srgbClr val="F8F8F8"/>
                </a:solidFill>
                <a:latin typeface="Times New Roman"/>
                <a:ea typeface="Times New Roman"/>
                <a:cs typeface="Times New Roman"/>
                <a:sym typeface="Times New Roman"/>
              </a:rPr>
              <a:t>presenetd</a:t>
            </a:r>
            <a:r>
              <a:rPr lang="en-US" sz="2800" b="0" i="0" u="none" dirty="0">
                <a:solidFill>
                  <a:srgbClr val="F8F8F8"/>
                </a:solidFill>
                <a:latin typeface="Times New Roman"/>
                <a:ea typeface="Times New Roman"/>
                <a:cs typeface="Times New Roman"/>
                <a:sym typeface="Times New Roman"/>
              </a:rPr>
              <a:t> in the court of law.</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67" name="Google Shape;167;p26"/>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10.3) various stages of the chain of custody are</a:t>
            </a:r>
            <a:endParaRPr lang="en-US" sz="2800" dirty="0"/>
          </a:p>
          <a:p>
            <a:pPr marL="0" marR="0" lvl="0" indent="-177800" algn="l" rtl="0">
              <a:lnSpc>
                <a:spcPct val="100000"/>
              </a:lnSpc>
              <a:spcBef>
                <a:spcPts val="560"/>
              </a:spcBef>
              <a:spcAft>
                <a:spcPts val="0"/>
              </a:spcAft>
              <a:buClr>
                <a:srgbClr val="F8F8F8"/>
              </a:buClr>
              <a:buSzPts val="2800"/>
              <a:buFont typeface="Times New Roman"/>
              <a:buAutoNum type="alphaLcParenR"/>
            </a:pPr>
            <a:r>
              <a:rPr lang="en-US" sz="2800" b="0" i="1" u="none" dirty="0">
                <a:solidFill>
                  <a:srgbClr val="F8F8F8"/>
                </a:solidFill>
                <a:latin typeface="Times New Roman"/>
                <a:ea typeface="Times New Roman"/>
                <a:cs typeface="Times New Roman"/>
                <a:sym typeface="Times New Roman"/>
              </a:rPr>
              <a:t>Data collection</a:t>
            </a:r>
            <a:r>
              <a:rPr lang="en-US" sz="2800" b="0" i="0" u="none" dirty="0">
                <a:solidFill>
                  <a:srgbClr val="F8F8F8"/>
                </a:solidFill>
                <a:latin typeface="Times New Roman"/>
                <a:ea typeface="Times New Roman"/>
                <a:cs typeface="Times New Roman"/>
                <a:sym typeface="Times New Roman"/>
              </a:rPr>
              <a:t>: the data is identified, labelled and</a:t>
            </a:r>
          </a:p>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recorded. In this stage, the data is acquired from all the possible relevant sources. This is done by preserving the integrity of the data and the evidence collected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a:t>
            </a:r>
            <a:r>
              <a:rPr lang="en-US" sz="2800" b="0" i="1" u="none" dirty="0">
                <a:solidFill>
                  <a:srgbClr val="F8F8F8"/>
                </a:solidFill>
                <a:latin typeface="Times New Roman"/>
                <a:ea typeface="Times New Roman"/>
                <a:cs typeface="Times New Roman"/>
                <a:sym typeface="Times New Roman"/>
              </a:rPr>
              <a:t>Examination</a:t>
            </a:r>
            <a:r>
              <a:rPr lang="en-US" sz="2800" b="0" i="0" u="none" dirty="0">
                <a:solidFill>
                  <a:srgbClr val="F8F8F8"/>
                </a:solidFill>
                <a:latin typeface="Times New Roman"/>
                <a:ea typeface="Times New Roman"/>
                <a:cs typeface="Times New Roman"/>
                <a:sym typeface="Times New Roman"/>
              </a:rPr>
              <a:t>:  the forensic process undertaken has a number of tasks and after completion of each task some of the evidence is obtained. Thus in this, the forensic process used is documented in the form of screenshots to show which tasks are completed and the evidence is uncovered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a:t>
            </a:r>
            <a:r>
              <a:rPr lang="en-US" sz="2800" b="0" i="1" u="none" dirty="0">
                <a:solidFill>
                  <a:srgbClr val="F8F8F8"/>
                </a:solidFill>
                <a:latin typeface="Times New Roman"/>
                <a:ea typeface="Times New Roman"/>
                <a:cs typeface="Times New Roman"/>
                <a:sym typeface="Times New Roman"/>
              </a:rPr>
              <a:t> Analysis</a:t>
            </a:r>
            <a:r>
              <a:rPr lang="en-US" sz="2800" b="0" i="0" u="none" dirty="0">
                <a:solidFill>
                  <a:srgbClr val="F8F8F8"/>
                </a:solidFill>
                <a:latin typeface="Times New Roman"/>
                <a:ea typeface="Times New Roman"/>
                <a:cs typeface="Times New Roman"/>
                <a:sym typeface="Times New Roman"/>
              </a:rPr>
              <a:t>: legally justifiable methods and techniques are used on the documented evidence to drive helpful information related to that particular case.</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73" name="Google Shape;173;p27"/>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a:t>
            </a:r>
            <a:r>
              <a:rPr lang="en-US" sz="2800" b="0" i="1" u="none" dirty="0">
                <a:solidFill>
                  <a:srgbClr val="F8F8F8"/>
                </a:solidFill>
                <a:latin typeface="Times New Roman"/>
                <a:ea typeface="Times New Roman"/>
                <a:cs typeface="Times New Roman"/>
                <a:sym typeface="Times New Roman"/>
              </a:rPr>
              <a:t>Reporting</a:t>
            </a:r>
            <a:r>
              <a:rPr lang="en-US" sz="2800" b="0" i="0" u="none" dirty="0">
                <a:solidFill>
                  <a:srgbClr val="F8F8F8"/>
                </a:solidFill>
                <a:latin typeface="Times New Roman"/>
                <a:ea typeface="Times New Roman"/>
                <a:cs typeface="Times New Roman"/>
                <a:sym typeface="Times New Roman"/>
              </a:rPr>
              <a:t> :this includes statement regarding chain of custody, explanation of various tools used, description of </a:t>
            </a:r>
            <a:r>
              <a:rPr lang="en-US" sz="2800" dirty="0">
                <a:latin typeface="Times New Roman"/>
                <a:ea typeface="Times New Roman"/>
                <a:cs typeface="Times New Roman"/>
                <a:sym typeface="Times New Roman"/>
              </a:rPr>
              <a:t>a</a:t>
            </a:r>
            <a:r>
              <a:rPr lang="en-US" sz="2800" b="0" i="0" u="none" dirty="0">
                <a:solidFill>
                  <a:srgbClr val="F8F8F8"/>
                </a:solidFill>
                <a:latin typeface="Times New Roman"/>
                <a:ea typeface="Times New Roman"/>
                <a:cs typeface="Times New Roman"/>
                <a:sym typeface="Times New Roman"/>
              </a:rPr>
              <a:t>nalysis of various data sources, issues identified, vulnerabilities identified, and recommendation for additional forensic measures that can be taken</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79" name="Google Shape;179;p28"/>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80" name="Google Shape;180;p28"/>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95" name="Google Shape;95;p14"/>
          <p:cNvSpPr txBox="1">
            <a:spLocks noGrp="1"/>
          </p:cNvSpPr>
          <p:nvPr>
            <p:ph type="body" idx="1"/>
          </p:nvPr>
        </p:nvSpPr>
        <p:spPr>
          <a:xfrm>
            <a:off x="190500" y="381000"/>
            <a:ext cx="8648700" cy="6376987"/>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800"/>
              <a:buFont typeface="Times New Roman"/>
              <a:buAutoNum type="arabicParenR"/>
            </a:pPr>
            <a:r>
              <a:rPr lang="en-US" sz="2800" b="0" i="0" u="none">
                <a:solidFill>
                  <a:srgbClr val="F8F8F8"/>
                </a:solidFill>
                <a:latin typeface="Times New Roman"/>
                <a:ea typeface="Times New Roman"/>
                <a:cs typeface="Times New Roman"/>
                <a:sym typeface="Times New Roman"/>
              </a:rPr>
              <a:t>Covered till date……Module 2……digital forensics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d.3) A road map for digital forensic research (DFRWS)…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….analysis, presentation</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c.4) the abstract digital forensic model (ADFM)…identification, preparation, approach strategy,  preservation, collection, examination ,analysis, presentation, returning evidence.</a:t>
            </a:r>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01" name="Google Shape;101;p15"/>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 various DFI process/Models/framework</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Some of the models or frameworks 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c.5)forensic examination of digital evidence ( FEDE)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c.5.1) this is a guide which tells as what as to be done during a cyber crime were there is a urgency to acquire the available digital evidence. It also specifies the required standard forensic protocols and procedures to be used for the same.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c.5.2) it thus emphasis of developing and submitted a digital forensic suite in the court of law. This suite is developed using current technology supported techniques and methods.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07" name="Google Shape;107;p16"/>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c.5.3) it various phases are</a:t>
            </a:r>
            <a:endParaRPr lang="en-US"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a:t>
            </a:r>
            <a:r>
              <a:rPr lang="en-US" sz="2800" b="0" i="1" u="none" dirty="0">
                <a:solidFill>
                  <a:srgbClr val="F8F8F8"/>
                </a:solidFill>
                <a:latin typeface="Times New Roman"/>
                <a:ea typeface="Times New Roman"/>
                <a:cs typeface="Times New Roman"/>
                <a:sym typeface="Times New Roman"/>
              </a:rPr>
              <a:t>Policy and procedure development</a:t>
            </a:r>
            <a:r>
              <a:rPr lang="en-US" sz="2800" b="0" i="0" u="none" dirty="0">
                <a:solidFill>
                  <a:srgbClr val="F8F8F8"/>
                </a:solidFill>
                <a:latin typeface="Times New Roman"/>
                <a:ea typeface="Times New Roman"/>
                <a:cs typeface="Times New Roman"/>
                <a:sym typeface="Times New Roman"/>
              </a:rPr>
              <a:t>: this step is required for the establishment and functioning of the digital forensic unit. </a:t>
            </a:r>
            <a:endParaRPr lang="en-US" sz="2800" dirty="0"/>
          </a:p>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This specified the mission statement,  staff requirements, administrative considerations, resources allocation and so 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a:t>
            </a:r>
            <a:r>
              <a:rPr lang="en-US" sz="2800" b="0" i="1" u="none" dirty="0">
                <a:solidFill>
                  <a:srgbClr val="F8F8F8"/>
                </a:solidFill>
                <a:latin typeface="Times New Roman"/>
                <a:ea typeface="Times New Roman"/>
                <a:cs typeface="Times New Roman"/>
                <a:sym typeface="Times New Roman"/>
              </a:rPr>
              <a:t>Assessment phase</a:t>
            </a:r>
            <a:r>
              <a:rPr lang="en-US" sz="2800" b="0" i="0" u="none" dirty="0">
                <a:solidFill>
                  <a:srgbClr val="F8F8F8"/>
                </a:solidFill>
                <a:latin typeface="Times New Roman"/>
                <a:ea typeface="Times New Roman"/>
                <a:cs typeface="Times New Roman"/>
                <a:sym typeface="Times New Roman"/>
              </a:rPr>
              <a:t>: analyzing the scope of the case and coming up with a necessary action a plan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a:t>
            </a:r>
            <a:r>
              <a:rPr lang="en-US" sz="2800" b="0" i="1" u="none" dirty="0">
                <a:solidFill>
                  <a:srgbClr val="F8F8F8"/>
                </a:solidFill>
                <a:latin typeface="Times New Roman"/>
                <a:ea typeface="Times New Roman"/>
                <a:cs typeface="Times New Roman"/>
                <a:sym typeface="Times New Roman"/>
              </a:rPr>
              <a:t>Acquisition phase</a:t>
            </a:r>
            <a:r>
              <a:rPr lang="en-US" sz="2800" b="0" i="0" u="none" dirty="0">
                <a:solidFill>
                  <a:srgbClr val="F8F8F8"/>
                </a:solidFill>
                <a:latin typeface="Times New Roman"/>
                <a:ea typeface="Times New Roman"/>
                <a:cs typeface="Times New Roman"/>
                <a:sym typeface="Times New Roman"/>
              </a:rPr>
              <a:t>: digital evidence is very delicate. There are more chances of it getting  modified or altered. Thus its copy must be taken were ever required but the original must be handed with care only by the authorized person.</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13" name="Google Shape;113;p17"/>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a:t>
            </a:r>
            <a:r>
              <a:rPr lang="en-US" sz="2800" b="0" i="1" u="none" dirty="0">
                <a:solidFill>
                  <a:srgbClr val="F8F8F8"/>
                </a:solidFill>
                <a:latin typeface="Times New Roman"/>
                <a:ea typeface="Times New Roman"/>
                <a:cs typeface="Times New Roman"/>
                <a:sym typeface="Times New Roman"/>
              </a:rPr>
              <a:t>Examination phase</a:t>
            </a:r>
            <a:r>
              <a:rPr lang="en-US" sz="2800" b="0" i="0" u="none" dirty="0">
                <a:solidFill>
                  <a:srgbClr val="F8F8F8"/>
                </a:solidFill>
                <a:latin typeface="Times New Roman"/>
                <a:ea typeface="Times New Roman"/>
                <a:cs typeface="Times New Roman"/>
                <a:sym typeface="Times New Roman"/>
              </a:rPr>
              <a:t>: methods are techniques are used to obtain the required data.</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 </a:t>
            </a:r>
            <a:r>
              <a:rPr lang="en-US" sz="2800" b="0" i="1" u="none" dirty="0">
                <a:solidFill>
                  <a:srgbClr val="F8F8F8"/>
                </a:solidFill>
                <a:latin typeface="Times New Roman"/>
                <a:ea typeface="Times New Roman"/>
                <a:cs typeface="Times New Roman"/>
                <a:sym typeface="Times New Roman"/>
              </a:rPr>
              <a:t>Documentation and reporting phase</a:t>
            </a:r>
            <a:r>
              <a:rPr lang="en-US" sz="2800" b="0" i="0" u="none" dirty="0">
                <a:solidFill>
                  <a:srgbClr val="F8F8F8"/>
                </a:solidFill>
                <a:latin typeface="Times New Roman"/>
                <a:ea typeface="Times New Roman"/>
                <a:cs typeface="Times New Roman"/>
                <a:sym typeface="Times New Roman"/>
              </a:rPr>
              <a:t>: all the results will be documented in legal language and reported to the required authorities.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19" name="Google Shape;119;p18"/>
          <p:cNvSpPr txBox="1">
            <a:spLocks noGrp="1"/>
          </p:cNvSpPr>
          <p:nvPr>
            <p:ph type="body" idx="1"/>
          </p:nvPr>
        </p:nvSpPr>
        <p:spPr>
          <a:xfrm>
            <a:off x="119062" y="643326"/>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5)conclusion…..</a:t>
            </a:r>
          </a:p>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of all the models the general steps followed for investigation are..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Identification of proof</a:t>
            </a:r>
          </a:p>
          <a:p>
            <a:pPr marL="0" indent="0">
              <a:spcBef>
                <a:spcPts val="560"/>
              </a:spcBef>
              <a:buSzPts val="2800"/>
              <a:buNone/>
            </a:pPr>
            <a:r>
              <a:rPr lang="en-US" sz="3200" b="0" i="0" u="none" dirty="0">
                <a:solidFill>
                  <a:srgbClr val="F8F8F8"/>
                </a:solidFill>
                <a:latin typeface="Times New Roman"/>
                <a:ea typeface="Times New Roman"/>
                <a:cs typeface="Times New Roman"/>
                <a:sym typeface="Times New Roman"/>
              </a:rPr>
              <a:t>Preservation of its authentication of data</a:t>
            </a:r>
            <a:endParaRPr lang="en-US"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Preparation…of tools, techniques methods and so 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Approaching strategy…planning for it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Collection…right data or proof</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Examination….trying to find what is required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Analysis……. Trying to understand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Presentation….documentation in legal language</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25" name="Google Shape;125;p19"/>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6)Benefits of digital forensic….</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6.1)To produce evidence in court which can lead to the punishment of the culprit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6.2)It also helps the companies to capture important information if their computer systems or network systems are compromised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6.3)Efficiently tracking down cyber criminals from </a:t>
            </a:r>
            <a:r>
              <a:rPr lang="en-US" sz="2800" b="0" i="0" u="none" dirty="0" err="1">
                <a:solidFill>
                  <a:srgbClr val="F8F8F8"/>
                </a:solidFill>
                <a:latin typeface="Times New Roman"/>
                <a:ea typeface="Times New Roman"/>
                <a:cs typeface="Times New Roman"/>
                <a:sym typeface="Times New Roman"/>
              </a:rPr>
              <a:t>wereever</a:t>
            </a:r>
            <a:r>
              <a:rPr lang="en-US" sz="2800" b="0" i="0" u="none" dirty="0">
                <a:solidFill>
                  <a:srgbClr val="F8F8F8"/>
                </a:solidFill>
                <a:latin typeface="Times New Roman"/>
                <a:ea typeface="Times New Roman"/>
                <a:cs typeface="Times New Roman"/>
                <a:sym typeface="Times New Roman"/>
              </a:rPr>
              <a:t> in the world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6.4)Helps the organization in protecting their information and data thus indirectly their money and valuable time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6.5)Allows to extract, process, and interpret the factual evidence so it proves the cybercriminals actions in the court of law</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31" name="Google Shape;131;p20"/>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endParaRPr lang="en-US"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6.6) As it is defined as science thus it leads to the use of standard and acceptable techniques, methods, processes and frameworks by the investigators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6.7) because of this science it is possible to recover the data which has be changed or destroyed by the cybercriminals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 Disadvantages of digital forensic</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7.1) it becomes a very difficult task for the investigator to prove that the digital evidence available is not tampered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7.2)acquiring digital records, storing and maintaining them is a costly affair</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&amp;F.module2…part3…digital forensics</a:t>
            </a:r>
            <a:endParaRPr/>
          </a:p>
        </p:txBody>
      </p:sp>
      <p:sp>
        <p:nvSpPr>
          <p:cNvPr id="137" name="Google Shape;137;p21"/>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7.3) the investigators and legal practitioners should also have a good computer knowledge so as to understand and accept the evidence.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7.4) If the tools , techniques, methods, </a:t>
            </a:r>
            <a:r>
              <a:rPr lang="en-US" sz="2800" b="0" i="0" u="none" dirty="0" err="1">
                <a:solidFill>
                  <a:srgbClr val="F8F8F8"/>
                </a:solidFill>
                <a:latin typeface="Times New Roman"/>
                <a:ea typeface="Times New Roman"/>
                <a:cs typeface="Times New Roman"/>
                <a:sym typeface="Times New Roman"/>
              </a:rPr>
              <a:t>etc</a:t>
            </a:r>
            <a:r>
              <a:rPr lang="en-US" sz="2800" b="0" i="0" u="none" dirty="0">
                <a:solidFill>
                  <a:srgbClr val="F8F8F8"/>
                </a:solidFill>
                <a:latin typeface="Times New Roman"/>
                <a:ea typeface="Times New Roman"/>
                <a:cs typeface="Times New Roman"/>
                <a:sym typeface="Times New Roman"/>
              </a:rPr>
              <a:t> are not as per the specific standards then the evidence collected by it may not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be accepted in the court of law.</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7.5) there are always chances </a:t>
            </a:r>
            <a:r>
              <a:rPr lang="en-US" sz="2800" dirty="0">
                <a:latin typeface="Times New Roman"/>
                <a:ea typeface="Times New Roman"/>
                <a:cs typeface="Times New Roman"/>
                <a:sym typeface="Times New Roman"/>
              </a:rPr>
              <a:t>that</a:t>
            </a:r>
            <a:r>
              <a:rPr lang="en-US" sz="2800" b="0" i="0" u="none" dirty="0">
                <a:solidFill>
                  <a:srgbClr val="F8F8F8"/>
                </a:solidFill>
                <a:latin typeface="Times New Roman"/>
                <a:ea typeface="Times New Roman"/>
                <a:cs typeface="Times New Roman"/>
                <a:sym typeface="Times New Roman"/>
              </a:rPr>
              <a:t> the digital data may change, get deleted or modified when digital evidence is getting collected by the investigator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7.6) the digital forensic expert charges are on hourly basis, but the actual activity starting from identification to presenting document in the court of law takes a very long period</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1543</Words>
  <Application>Microsoft Office PowerPoint</Application>
  <PresentationFormat>On-screen Show (4:3)</PresentationFormat>
  <Paragraphs>127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Corsiva</vt:lpstr>
      <vt:lpstr>Arial</vt:lpstr>
      <vt:lpstr>MyBoudoir</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EH &amp;F.module2…part3…digital forensics</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&amp;F.module2…part3…digital forensics</dc:title>
  <dc:creator>MANOJS</dc:creator>
  <cp:lastModifiedBy>Sakshi Patil</cp:lastModifiedBy>
  <cp:revision>6</cp:revision>
  <dcterms:modified xsi:type="dcterms:W3CDTF">2023-03-24T17:08:04Z</dcterms:modified>
</cp:coreProperties>
</file>