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Lst>
  <p:sldSz cx="9144000" cy="6858000" type="screen4x3"/>
  <p:notesSz cx="6858000" cy="9144000"/>
  <p:embeddedFontLst>
    <p:embeddedFont>
      <p:font typeface="Corsi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699952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702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92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41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0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8215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66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68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68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60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08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23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25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218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5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35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83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2809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&amp;F.module2…part6…digital forensics</a:t>
            </a:r>
            <a:endParaRPr/>
          </a:p>
        </p:txBody>
      </p:sp>
      <p:sp>
        <p:nvSpPr>
          <p:cNvPr id="89" name="Google Shape;89;p13"/>
          <p:cNvSpPr txBox="1">
            <a:spLocks noGrp="1"/>
          </p:cNvSpPr>
          <p:nvPr>
            <p:ph type="body" idx="1"/>
          </p:nvPr>
        </p:nvSpPr>
        <p:spPr>
          <a:xfrm>
            <a:off x="190500" y="381000"/>
            <a:ext cx="8648700" cy="6376987"/>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400"/>
              <a:buFont typeface="Times New Roman"/>
              <a:buAutoNum type="arabicParenR"/>
            </a:pPr>
            <a:r>
              <a:rPr lang="en-US" sz="2400" b="0" i="0" u="none" strike="noStrike" cap="none">
                <a:solidFill>
                  <a:srgbClr val="F8F8F8"/>
                </a:solidFill>
                <a:latin typeface="Times New Roman"/>
                <a:ea typeface="Times New Roman"/>
                <a:cs typeface="Times New Roman"/>
                <a:sym typeface="Times New Roman"/>
              </a:rPr>
              <a:t>Covered till date……Module 2……digital forensics</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a) Digital evidence….data collected by electronic devices</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b) incident…..is the crime which is done on computer system</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c) Digital evidence rules</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d) Original evidence..copy given by victim</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e) Rules of digital evidence….</a:t>
            </a:r>
            <a:r>
              <a:rPr lang="en-US" sz="2400" b="0" i="1" u="none" strike="noStrike" cap="none">
                <a:solidFill>
                  <a:srgbClr val="F8F8F8"/>
                </a:solidFill>
                <a:latin typeface="Times New Roman"/>
                <a:ea typeface="Times New Roman"/>
                <a:cs typeface="Times New Roman"/>
                <a:sym typeface="Times New Roman"/>
              </a:rPr>
              <a:t> Admissible, Authentic, Complete, Reliable, Believable:  </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f) Characteristics of digital evidence</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g)Types of digital evidences…. Illustrative evidence, Electronic evidence, Documented evidence, Explainable evidence, Substantial evidence, Testimonial evidence</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h)Challenges in digital evidence handling…problems and its solutions</a:t>
            </a:r>
            <a:endParaRPr/>
          </a:p>
          <a:p>
            <a:pPr marL="514350" marR="0" lvl="0" indent="-514350" algn="l" rtl="0">
              <a:lnSpc>
                <a:spcPct val="100000"/>
              </a:lnSpc>
              <a:spcBef>
                <a:spcPts val="480"/>
              </a:spcBef>
              <a:spcAft>
                <a:spcPts val="0"/>
              </a:spcAft>
              <a:buClr>
                <a:srgbClr val="F8F8F8"/>
              </a:buClr>
              <a:buSzPts val="2400"/>
              <a:buFont typeface="Times New Roman"/>
              <a:buNone/>
            </a:pPr>
            <a:r>
              <a:rPr lang="en-US" sz="2400" b="0" i="0" u="none" strike="noStrike" cap="none">
                <a:solidFill>
                  <a:srgbClr val="F8F8F8"/>
                </a:solidFill>
                <a:latin typeface="Times New Roman"/>
                <a:ea typeface="Times New Roman"/>
                <a:cs typeface="Times New Roman"/>
                <a:sym typeface="Times New Roman"/>
              </a:rPr>
              <a:t>i)Evidence handling procedure….identification, collection, analysis, distribution, duplication , working copy</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640"/>
              </a:spcBef>
              <a:spcAft>
                <a:spcPts val="0"/>
              </a:spcAft>
              <a:buClr>
                <a:srgbClr val="F8F8F8"/>
              </a:buClr>
              <a:buSzPts val="3200"/>
              <a:buFont typeface="Corsiva"/>
              <a:buNone/>
            </a:pPr>
            <a:endParaRPr sz="3200" b="0" i="0" u="none" strike="noStrike" cap="none">
              <a:solidFill>
                <a:srgbClr val="F8F8F8"/>
              </a:solidFill>
              <a:latin typeface="Times New Roman"/>
              <a:ea typeface="Times New Roman"/>
              <a:cs typeface="Times New Roman"/>
              <a:sym typeface="Times New Roman"/>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49" name="Google Shape;149;p23"/>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Incident response…...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5.8) a proper and quick </a:t>
            </a:r>
            <a:r>
              <a:rPr lang="en-US" sz="2800" b="0" i="0" u="none" dirty="0" err="1">
                <a:solidFill>
                  <a:srgbClr val="F8F8F8"/>
                </a:solidFill>
                <a:latin typeface="Times New Roman"/>
                <a:ea typeface="Times New Roman"/>
                <a:cs typeface="Times New Roman"/>
                <a:sym typeface="Times New Roman"/>
              </a:rPr>
              <a:t>respone</a:t>
            </a:r>
            <a:r>
              <a:rPr lang="en-US" sz="2800" b="0" i="0" u="none" dirty="0">
                <a:solidFill>
                  <a:srgbClr val="F8F8F8"/>
                </a:solidFill>
                <a:latin typeface="Times New Roman"/>
                <a:ea typeface="Times New Roman"/>
                <a:cs typeface="Times New Roman"/>
                <a:sym typeface="Times New Roman"/>
              </a:rPr>
              <a:t> to the incident can help to get complete recovery from the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5.9) thus incident response can also be termed as a complete process in itself that can govern the activities that are  present during and after the security incident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55" name="Google Shape;155;p24"/>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5.10) CSIRT, it is the organization that conduct the activities related to incident </a:t>
            </a:r>
            <a:r>
              <a:rPr lang="en-US" sz="2800" b="0" i="0" u="none" dirty="0" err="1">
                <a:solidFill>
                  <a:srgbClr val="F8F8F8"/>
                </a:solidFill>
                <a:latin typeface="Times New Roman"/>
                <a:ea typeface="Times New Roman"/>
                <a:cs typeface="Times New Roman"/>
                <a:sym typeface="Times New Roman"/>
              </a:rPr>
              <a:t>response.they</a:t>
            </a:r>
            <a:r>
              <a:rPr lang="en-US" sz="2800" b="0" i="0" u="none" dirty="0">
                <a:solidFill>
                  <a:srgbClr val="F8F8F8"/>
                </a:solidFill>
                <a:latin typeface="Times New Roman"/>
                <a:ea typeface="Times New Roman"/>
                <a:cs typeface="Times New Roman"/>
                <a:sym typeface="Times New Roman"/>
              </a:rPr>
              <a:t> intent to resolve the incidents/attacks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5.11) CSIRT stands for computer security incident response team. Were its team members are information security, general IT and C-suite related members. It can also have members for legal, human resource and public relations.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5.12)IRP, incident report plan, this is the plan provided by the organization which discusses the organizations response to any attack type.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61" name="Google Shape;161;p25"/>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Incident response…...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 Goals of incident response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These goals are mainly related to corporate security professionals who are responsible for the business security</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a)Minimization of losses and subsequent liabilities to the organization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b)Minimization of the impact of an incident on information leakage, information loss or corruption and system disruption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To ensure systematic and efficient response to a incident so as to have prompt recovery of the affected system.</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d)To ensure their there are sufficient resources to deal with an incident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67" name="Google Shape;167;p26"/>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e) To ensure that the team members know about their tasks to be performed during an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f) To ensure that all the responsive activities are coordinated and well recognized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g)To ensure that their will be no further incidents or attacks of similar types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h)To deal with the legal issues in the court of law</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err="1">
                <a:solidFill>
                  <a:srgbClr val="F8F8F8"/>
                </a:solidFill>
                <a:latin typeface="Times New Roman"/>
                <a:ea typeface="Times New Roman"/>
                <a:cs typeface="Times New Roman"/>
                <a:sym typeface="Times New Roman"/>
              </a:rPr>
              <a:t>i</a:t>
            </a:r>
            <a:r>
              <a:rPr lang="en-US" sz="2800" b="0" i="0" u="none" dirty="0">
                <a:solidFill>
                  <a:srgbClr val="F8F8F8"/>
                </a:solidFill>
                <a:latin typeface="Times New Roman"/>
                <a:ea typeface="Times New Roman"/>
                <a:cs typeface="Times New Roman"/>
                <a:sym typeface="Times New Roman"/>
              </a:rPr>
              <a:t>) The response to any incident must not be in a disjoint form but should always be in coordination with each other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j) To conform the occurrence of incident so further action</a:t>
            </a:r>
            <a:r>
              <a:rPr lang="en-IN" sz="2800" b="0" i="0" u="none" dirty="0">
                <a:solidFill>
                  <a:srgbClr val="F8F8F8"/>
                </a:solidFill>
                <a:latin typeface="Times New Roman"/>
                <a:ea typeface="Times New Roman"/>
                <a:cs typeface="Times New Roman"/>
                <a:sym typeface="Times New Roman"/>
              </a:rPr>
              <a:t> can be initiated.</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73" name="Google Shape;173;p27"/>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endParaRPr lang="en-US"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k) To promote the collection of prier and right information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l) Proper handling and retrieval of the required evidence for the case to stand in the court against the culprit for the occurred incident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m) To ensure the protection of privacy rights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n) Minimum effect on the business and network related activities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p) To ensure Accurate report and proper documentation</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71450"/>
            <a:ext cx="8815387" cy="514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79" name="Google Shape;179;p28"/>
          <p:cNvSpPr txBox="1">
            <a:spLocks noGrp="1"/>
          </p:cNvSpPr>
          <p:nvPr>
            <p:ph type="body" idx="1"/>
          </p:nvPr>
        </p:nvSpPr>
        <p:spPr>
          <a:xfrm>
            <a:off x="100012" y="6096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 Advantages of incident response</a:t>
            </a:r>
            <a:endParaRPr sz="24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7.1)Helping to find similarity in patterns of incidents so a quick response can be generated for the occurred incident</a:t>
            </a:r>
            <a:endParaRPr sz="24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7.2) protecting a organization against occurrence of serious incidents</a:t>
            </a:r>
            <a:endParaRPr sz="24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7.3) deciding the type of skills required to handle the incidents</a:t>
            </a:r>
            <a:endParaRPr sz="24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7.4) it also helps the organization to learn from the past experience by the documentation which it has created for pervious incidents</a:t>
            </a:r>
            <a:endParaRPr sz="24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7.5) it saves time, resources and money of the organization which is spend due to damages due to incident</a:t>
            </a:r>
          </a:p>
          <a:p>
            <a:pPr marL="0" indent="0">
              <a:spcBef>
                <a:spcPts val="560"/>
              </a:spcBef>
              <a:buSzPts val="2800"/>
              <a:buNone/>
            </a:pPr>
            <a:r>
              <a:rPr lang="en-US" sz="2400" b="0" i="0" u="none" dirty="0">
                <a:solidFill>
                  <a:srgbClr val="F8F8F8"/>
                </a:solidFill>
                <a:latin typeface="Times New Roman"/>
                <a:ea typeface="Times New Roman"/>
                <a:cs typeface="Times New Roman"/>
                <a:sym typeface="Times New Roman"/>
              </a:rPr>
              <a:t>7.6) defines procedures, techniques and methods which can then become the policies of that organization for incident response</a:t>
            </a:r>
            <a:endParaRPr lang="en-US" sz="2400" dirty="0"/>
          </a:p>
          <a:p>
            <a:pPr marL="0" marR="0" lvl="0" indent="0" algn="l" rtl="0">
              <a:lnSpc>
                <a:spcPct val="100000"/>
              </a:lnSpc>
              <a:spcBef>
                <a:spcPts val="560"/>
              </a:spcBef>
              <a:spcAft>
                <a:spcPts val="0"/>
              </a:spcAft>
              <a:buClr>
                <a:srgbClr val="F8F8F8"/>
              </a:buClr>
              <a:buSzPts val="2800"/>
              <a:buFont typeface="Times New Roman"/>
              <a:buNone/>
            </a:pPr>
            <a:endParaRPr sz="2800"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91" name="Google Shape;191;p30"/>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92" name="Google Shape;192;p30"/>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2047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&amp;F.module2…part6…digital forensics</a:t>
            </a:r>
            <a:endParaRPr/>
          </a:p>
        </p:txBody>
      </p:sp>
      <p:sp>
        <p:nvSpPr>
          <p:cNvPr id="95" name="Google Shape;95;p14"/>
          <p:cNvSpPr txBox="1">
            <a:spLocks noGrp="1"/>
          </p:cNvSpPr>
          <p:nvPr>
            <p:ph type="body" idx="1"/>
          </p:nvPr>
        </p:nvSpPr>
        <p:spPr>
          <a:xfrm>
            <a:off x="228600" y="381000"/>
            <a:ext cx="8815387"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1)Ethical issues or legal principles of digital evidence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Their are certain things which the investigator should follow while conducting investigation for capturing the digital evidence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1.1)Nature of digital evidence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a)Direct evidence obtained can be the effcetive which can stand in court of law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Circumstantial evidence only helps to develop th facts which can act as addon to the actual evidence produced.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Hearsay nature: the eye witness has given the explanation which is documented as the evidence by the investigator but when this is produced in court of law the eye witness may not be present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2047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&amp;F.module2…part6…digital forensics</a:t>
            </a:r>
            <a:endParaRPr/>
          </a:p>
        </p:txBody>
      </p:sp>
      <p:sp>
        <p:nvSpPr>
          <p:cNvPr id="101" name="Google Shape;101;p15"/>
          <p:cNvSpPr txBox="1">
            <a:spLocks noGrp="1"/>
          </p:cNvSpPr>
          <p:nvPr>
            <p:ph type="body" idx="1"/>
          </p:nvPr>
        </p:nvSpPr>
        <p:spPr>
          <a:xfrm>
            <a:off x="228600" y="381000"/>
            <a:ext cx="8815387" cy="6376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 Thus two rules are followed for acceptance of digital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d.1) the investigator cannot place a person at the perfect time and location to physically verify the crime scene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d.2) the traces of digital evidence are enough to indicate that some activities have been taken place with the attacked computer system by some unauthorized personals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1.2) </a:t>
            </a:r>
            <a:r>
              <a:rPr lang="en-US" sz="2800" b="0" i="1" u="none" dirty="0">
                <a:solidFill>
                  <a:srgbClr val="F8F8F8"/>
                </a:solidFill>
                <a:latin typeface="Times New Roman"/>
                <a:ea typeface="Times New Roman"/>
                <a:cs typeface="Times New Roman"/>
                <a:sym typeface="Times New Roman"/>
              </a:rPr>
              <a:t>authorization to conduct digital forensic investigation</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a)Authority should certify the investigator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Right authority should be their to move original evidence or create its copy, or acquire data from device </a:t>
            </a:r>
            <a:r>
              <a:rPr lang="en-US" sz="2800" b="0" i="0" u="none" dirty="0" err="1">
                <a:solidFill>
                  <a:srgbClr val="F8F8F8"/>
                </a:solidFill>
                <a:latin typeface="Times New Roman"/>
                <a:ea typeface="Times New Roman"/>
                <a:cs typeface="Times New Roman"/>
                <a:sym typeface="Times New Roman"/>
              </a:rPr>
              <a:t>ect</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&amp;F.module2…part6…digital forensic</a:t>
            </a:r>
            <a:endParaRPr/>
          </a:p>
        </p:txBody>
      </p:sp>
      <p:sp>
        <p:nvSpPr>
          <p:cNvPr id="107" name="Google Shape;107;p16"/>
          <p:cNvSpPr txBox="1">
            <a:spLocks noGrp="1"/>
          </p:cNvSpPr>
          <p:nvPr>
            <p:ph type="body" idx="1"/>
          </p:nvPr>
        </p:nvSpPr>
        <p:spPr>
          <a:xfrm>
            <a:off x="228600" y="609600"/>
            <a:ext cx="8815387" cy="6148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1.3) </a:t>
            </a:r>
            <a:r>
              <a:rPr lang="en-US" sz="2800" b="0" i="1" u="none" dirty="0">
                <a:solidFill>
                  <a:srgbClr val="F8F8F8"/>
                </a:solidFill>
                <a:latin typeface="Times New Roman"/>
                <a:ea typeface="Times New Roman"/>
                <a:cs typeface="Times New Roman"/>
                <a:sym typeface="Times New Roman"/>
              </a:rPr>
              <a:t>authenticity of digital evidence</a:t>
            </a:r>
            <a:endParaRPr i="1"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a)The copy of evidence must closely map with original data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The hash function must always be used to justify this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c) The persons involved in handling the data or working with its working copy must always use standard techniques and methods and must also maintain </a:t>
            </a:r>
            <a:r>
              <a:rPr lang="en-US" sz="2800" b="0" i="0" u="none" dirty="0" err="1">
                <a:solidFill>
                  <a:srgbClr val="F8F8F8"/>
                </a:solidFill>
                <a:latin typeface="Times New Roman"/>
                <a:ea typeface="Times New Roman"/>
                <a:cs typeface="Times New Roman"/>
                <a:sym typeface="Times New Roman"/>
              </a:rPr>
              <a:t>alog</a:t>
            </a:r>
            <a:r>
              <a:rPr lang="en-US" sz="2800" b="0" i="0" u="none" dirty="0">
                <a:solidFill>
                  <a:srgbClr val="F8F8F8"/>
                </a:solidFill>
                <a:latin typeface="Times New Roman"/>
                <a:ea typeface="Times New Roman"/>
                <a:cs typeface="Times New Roman"/>
                <a:sym typeface="Times New Roman"/>
              </a:rPr>
              <a:t> of their work done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1.4) </a:t>
            </a:r>
            <a:r>
              <a:rPr lang="en-US" sz="2800" b="0" i="1" u="none" dirty="0">
                <a:solidFill>
                  <a:srgbClr val="F8F8F8"/>
                </a:solidFill>
                <a:latin typeface="Times New Roman"/>
                <a:ea typeface="Times New Roman"/>
                <a:cs typeface="Times New Roman"/>
                <a:sym typeface="Times New Roman"/>
              </a:rPr>
              <a:t>scientific methods</a:t>
            </a:r>
            <a:r>
              <a:rPr lang="en-US"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Scientific and standard methods have to be used to all the evidence related activity like finding, collection, analysis, transmission, distribution, documentation, presentation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13" name="Google Shape;113;p17"/>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Incident response</a:t>
            </a:r>
            <a:r>
              <a:rPr lang="en-IN" sz="2800" b="0" i="0" u="none" dirty="0">
                <a:solidFill>
                  <a:srgbClr val="F8F8F8"/>
                </a:solidFill>
                <a:latin typeface="Times New Roman"/>
                <a:ea typeface="Times New Roman"/>
                <a:cs typeface="Times New Roman"/>
                <a:sym typeface="Times New Roman"/>
              </a:rPr>
              <a: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1)Incident: it is an occurrence of a event were the service or the element on which the event occurs fails to give the service or produce the feature for which it is designed to deliver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2)Security incident: event that occurs in a organization related to the security of the computing system. It is usually a adverse event which stands as a threat to the computer system or its network in terms of its availability, confidentiality, integrity</a:t>
            </a: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19" name="Google Shape;119;p18"/>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 Security incident types..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 security incidents are classified under three heads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Low level: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They are less harmful for the computer system and they can be resolved in single day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b) This includes incidents like compromising the passwords, unsuccessful scan of the network, misuse of computer and network peripheral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Midlevel:</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a) They are more harmful for the computer system thus they must be resolved on the same day</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25" name="Google Shape;125;p19"/>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b)These incident can include violation of special or privilege rights, illegal access to network, unauthorized storing of data, destruction or theft of property, presence of harmful computer virus</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High level:</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a)They are incidents which create severe problems to the computer system thus these problems he to resolved immediately</a:t>
            </a:r>
          </a:p>
          <a:p>
            <a:pPr marL="0" indent="0">
              <a:spcBef>
                <a:spcPts val="560"/>
              </a:spcBef>
              <a:buSzPts val="2800"/>
              <a:buNone/>
            </a:pPr>
            <a:r>
              <a:rPr lang="en-US" sz="2400" b="0" i="0" u="none" dirty="0">
                <a:solidFill>
                  <a:srgbClr val="F8F8F8"/>
                </a:solidFill>
                <a:latin typeface="Times New Roman"/>
                <a:ea typeface="Times New Roman"/>
                <a:cs typeface="Times New Roman"/>
                <a:sym typeface="Times New Roman"/>
              </a:rPr>
              <a:t>b) This can be a very harmful worm, change in hardware or software without authentication, illegal download of copy right material</a:t>
            </a:r>
            <a:endParaRPr lang="en-US" sz="2400" dirty="0"/>
          </a:p>
          <a:p>
            <a:pPr marL="0" marR="0" lvl="0" indent="0" algn="l" rtl="0">
              <a:lnSpc>
                <a:spcPct val="100000"/>
              </a:lnSpc>
              <a:spcBef>
                <a:spcPts val="560"/>
              </a:spcBef>
              <a:spcAft>
                <a:spcPts val="0"/>
              </a:spcAft>
              <a:buClr>
                <a:srgbClr val="F8F8F8"/>
              </a:buClr>
              <a:buSzPts val="2800"/>
              <a:buFont typeface="Times New Roman"/>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4)General Security incident types….theft and burglary, natural disaster, system crash, </a:t>
            </a:r>
            <a:r>
              <a:rPr lang="en-US" sz="2800" b="0" i="0" u="none" dirty="0" err="1">
                <a:solidFill>
                  <a:srgbClr val="F8F8F8"/>
                </a:solidFill>
                <a:latin typeface="Times New Roman"/>
                <a:ea typeface="Times New Roman"/>
                <a:cs typeface="Times New Roman"/>
                <a:sym typeface="Times New Roman"/>
              </a:rPr>
              <a:t>dataline</a:t>
            </a:r>
            <a:r>
              <a:rPr lang="en-US" sz="2800" b="0" i="0" u="none" dirty="0">
                <a:solidFill>
                  <a:srgbClr val="F8F8F8"/>
                </a:solidFill>
                <a:latin typeface="Times New Roman"/>
                <a:ea typeface="Times New Roman"/>
                <a:cs typeface="Times New Roman"/>
                <a:sym typeface="Times New Roman"/>
              </a:rPr>
              <a:t> failure, packet flooding, </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a:t>
            </a:r>
            <a:endParaRPr lang="en-US" sz="2800"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37" name="Google Shape;137;p21"/>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 incident response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5.1)when a user, employee of the organization feels that a security incident has occurred, then it has to be reported to the proper authorities.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5.2)the things to be reported are when it has occurred ,impact and intensity of the incident, conditions the revealed the vulnerability, </a:t>
            </a:r>
            <a:r>
              <a:rPr lang="en-US" sz="2800" b="0" i="0" u="none" dirty="0" err="1">
                <a:solidFill>
                  <a:srgbClr val="F8F8F8"/>
                </a:solidFill>
                <a:latin typeface="Times New Roman"/>
                <a:ea typeface="Times New Roman"/>
                <a:cs typeface="Times New Roman"/>
                <a:sym typeface="Times New Roman"/>
              </a:rPr>
              <a:t>shortcommings</a:t>
            </a:r>
            <a:r>
              <a:rPr lang="en-US" sz="2800" b="0" i="0" u="none" dirty="0">
                <a:solidFill>
                  <a:srgbClr val="F8F8F8"/>
                </a:solidFill>
                <a:latin typeface="Times New Roman"/>
                <a:ea typeface="Times New Roman"/>
                <a:cs typeface="Times New Roman"/>
                <a:sym typeface="Times New Roman"/>
              </a:rPr>
              <a:t> that are occurring due to the incident, entry log to see the intruders </a:t>
            </a:r>
            <a:r>
              <a:rPr lang="en-US" sz="2800" b="0" i="0" u="none" dirty="0" err="1">
                <a:solidFill>
                  <a:srgbClr val="F8F8F8"/>
                </a:solidFill>
                <a:latin typeface="Times New Roman"/>
                <a:ea typeface="Times New Roman"/>
                <a:cs typeface="Times New Roman"/>
                <a:sym typeface="Times New Roman"/>
              </a:rPr>
              <a:t>activites</a:t>
            </a:r>
            <a:r>
              <a:rPr lang="en-US" sz="2800" b="0" i="0" u="none" dirty="0">
                <a:solidFill>
                  <a:srgbClr val="F8F8F8"/>
                </a:solidFill>
                <a:latin typeface="Times New Roman"/>
                <a:ea typeface="Times New Roman"/>
                <a:cs typeface="Times New Roman"/>
                <a:sym typeface="Times New Roman"/>
              </a:rPr>
              <a:t>, time of occurrence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5.3)It is a organized approach to address and manage the after effects of a security breach or attack ( known as the incident).</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71450"/>
            <a:ext cx="8815387" cy="6667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&amp;F.module2…part6…incident response </a:t>
            </a:r>
            <a:endParaRPr/>
          </a:p>
        </p:txBody>
      </p:sp>
      <p:sp>
        <p:nvSpPr>
          <p:cNvPr id="143" name="Google Shape;143;p22"/>
          <p:cNvSpPr txBox="1">
            <a:spLocks noGrp="1"/>
          </p:cNvSpPr>
          <p:nvPr>
            <p:ph type="body" idx="1"/>
          </p:nvPr>
        </p:nvSpPr>
        <p:spPr>
          <a:xfrm>
            <a:off x="228600" y="685800"/>
            <a:ext cx="8815387" cy="5986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Incident response…...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5) incident </a:t>
            </a:r>
            <a:r>
              <a:rPr lang="en-US" sz="2800" b="0" i="0" u="none" dirty="0" err="1">
                <a:solidFill>
                  <a:srgbClr val="F8F8F8"/>
                </a:solidFill>
                <a:latin typeface="Times New Roman"/>
                <a:ea typeface="Times New Roman"/>
                <a:cs typeface="Times New Roman"/>
                <a:sym typeface="Times New Roman"/>
              </a:rPr>
              <a:t>respones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5.4) it is also said to be as a set of procedures defined to overcome various incidents that have occurred due to various vulnerabilities.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5.5)  it can also be the response of a person or a organization to an attack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5.6) its goal is to handle the situation in way such that it will limit the damage, reduce the recovery time and cost of lost.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5.7) it gives a occurrence response which states what occurrence has occurred and the methods to be followed if the occurrence occurred so as to reduce the lost of information, resources, data and money.</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1597</Words>
  <Application>Microsoft Office PowerPoint</Application>
  <PresentationFormat>On-screen Show (4:3)</PresentationFormat>
  <Paragraphs>133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Corsiva</vt:lpstr>
      <vt:lpstr>Times New Roman</vt:lpstr>
      <vt:lpstr>Arial</vt:lpstr>
      <vt:lpstr>MyBoudoir</vt:lpstr>
      <vt:lpstr>EH &amp;F.module2…part6…digital forensics</vt:lpstr>
      <vt:lpstr>EH &amp;F.module2…part6…digital forensics</vt:lpstr>
      <vt:lpstr>EH &amp;F.module2…part6…digital forensics</vt:lpstr>
      <vt:lpstr>EH &amp;F.module2…part6…digital forensic</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EH &amp;F.module2…part6…incident response </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&amp;F.module2…part6…digital forensics</dc:title>
  <dc:creator>MANOJS</dc:creator>
  <cp:lastModifiedBy>Sakshi Patil</cp:lastModifiedBy>
  <cp:revision>3</cp:revision>
  <dcterms:modified xsi:type="dcterms:W3CDTF">2023-03-24T12:22:03Z</dcterms:modified>
</cp:coreProperties>
</file>