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embeddedFontLst>
    <p:embeddedFont>
      <p:font typeface="Corsiv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4249213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6115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80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3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23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197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019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556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392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3390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298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205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614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0676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160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18" name="Google Shape;18;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9" name="Google Shape;29;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5" name="Google Shape;35;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a:spLocks noGrp="1"/>
          </p:cNvSpPr>
          <p:nvPr>
            <p:ph type="pic" idx="2"/>
          </p:nvPr>
        </p:nvSpPr>
        <p:spPr>
          <a:xfrm>
            <a:off x="1792288" y="612775"/>
            <a:ext cx="5486400" cy="4114800"/>
          </a:xfrm>
          <a:prstGeom prst="rect">
            <a:avLst/>
          </a:prstGeom>
          <a:noFill/>
          <a:ln>
            <a:noFill/>
          </a:ln>
        </p:spPr>
      </p:sp>
      <p:sp>
        <p:nvSpPr>
          <p:cNvPr id="41" name="Google Shape;41;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2" name="Google Shape;42;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48" name="Google Shape;48;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9" name="Google Shape;49;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28600" y="171450"/>
            <a:ext cx="8815387" cy="514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01" name="Google Shape;101;p15"/>
          <p:cNvSpPr txBox="1">
            <a:spLocks noGrp="1"/>
          </p:cNvSpPr>
          <p:nvPr>
            <p:ph type="body" idx="1"/>
          </p:nvPr>
        </p:nvSpPr>
        <p:spPr>
          <a:xfrm>
            <a:off x="100012" y="6096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2)   </a:t>
            </a:r>
            <a:r>
              <a:rPr lang="en-US" sz="2800" b="0" i="1" u="none">
                <a:solidFill>
                  <a:srgbClr val="F8F8F8"/>
                </a:solidFill>
                <a:latin typeface="Times New Roman"/>
                <a:ea typeface="Times New Roman"/>
                <a:cs typeface="Times New Roman"/>
                <a:sym typeface="Times New Roman"/>
              </a:rPr>
              <a:t>challenges in incident response…..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2.1)To identify and label as a event as incident  by monitoring it for any unusual occurrence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2.2)To perform a clean up operation after the incident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2.3)To analyze the available information so as to take the decision of incident occurrence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2.4)To determine what is the nature of the incident i.e whether it is computer, network or device related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2.5) to identify which network, machine or file has been compromised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2.6)to decided whether the information has been disclosed, ot modified or deleted or added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28600" y="114300"/>
            <a:ext cx="8815387"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55" name="Google Shape;155;p24"/>
          <p:cNvSpPr txBox="1">
            <a:spLocks noGrp="1"/>
          </p:cNvSpPr>
          <p:nvPr>
            <p:ph type="body" idx="1"/>
          </p:nvPr>
        </p:nvSpPr>
        <p:spPr>
          <a:xfrm>
            <a:off x="100012" y="457200"/>
            <a:ext cx="8815387" cy="6229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 Stages or components of incident response methodology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The seven stages are as follows……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5.1)pre –incident preparation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a)Planning for the organization and CSIT to be ready before the incident occurs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This will help the organization and the team to respond in a positive way o the incident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The occurrence of an incident is beyond the control of the organization but being prepared for it is in the hands of the organization thus it makes the  CSIT </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28600" y="114300"/>
            <a:ext cx="8815387"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61" name="Google Shape;161;p25"/>
          <p:cNvSpPr txBox="1">
            <a:spLocks noGrp="1"/>
          </p:cNvSpPr>
          <p:nvPr>
            <p:ph type="body" idx="1"/>
          </p:nvPr>
        </p:nvSpPr>
        <p:spPr>
          <a:xfrm>
            <a:off x="100012" y="457200"/>
            <a:ext cx="8815387" cy="6229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Preparation of organization…..host and network based security is implemented, intrusion detection system enabled, safeguarding backups and updates, training to users.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e) Preparation of CSIRT….investigate the requirement of hardware and software, referring previous incident documents, selecting right number of people and providing adequate training and resources, specifying clearly the polices, techniques and methods to be used.</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228600" y="114300"/>
            <a:ext cx="8815387"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67" name="Google Shape;167;p26"/>
          <p:cNvSpPr txBox="1">
            <a:spLocks noGrp="1"/>
          </p:cNvSpPr>
          <p:nvPr>
            <p:ph type="body" idx="1"/>
          </p:nvPr>
        </p:nvSpPr>
        <p:spPr>
          <a:xfrm>
            <a:off x="100012" y="457200"/>
            <a:ext cx="8815387" cy="6229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5.2) detection of incidents</a:t>
            </a: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 Incident response can only come in picture if the incident is detected and reported as early as possible.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Any thing which is unauthorized, unacceptable, unlawful activity occurring in computer system or network system or storage system has to be considered as the incident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The users or the administrators who come directly in contact with the system resource should be trained to detect such events and report to the CSIRT, so that proper action can be taken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The details to be reported are time and date of occurrence, description of the incident, hardware and software involved.</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228600" y="114300"/>
            <a:ext cx="8815387" cy="419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73" name="Google Shape;173;p27"/>
          <p:cNvSpPr txBox="1">
            <a:spLocks noGrp="1"/>
          </p:cNvSpPr>
          <p:nvPr>
            <p:ph type="body" idx="1"/>
          </p:nvPr>
        </p:nvSpPr>
        <p:spPr>
          <a:xfrm>
            <a:off x="100012" y="457200"/>
            <a:ext cx="8815387" cy="6229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5.3)initial response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 This is the first action taken by the CSIRT team to the reported incident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This includes . Determining the type of incident, accessing the impact of the incident, classifying it as network, machine, server, file ,data based.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This phase thus involves…interviewing the administrator so as to understand the technical aspects, to interview the business related people to understand the business level problem which may arise, to access and review data usage and network based logs, to decide whether any avenue of the attack can be ruled out</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79" name="Google Shape;179;p28"/>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80" name="Google Shape;180;p28"/>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8600" y="171450"/>
            <a:ext cx="8815387" cy="514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07" name="Google Shape;107;p16"/>
          <p:cNvSpPr txBox="1">
            <a:spLocks noGrp="1"/>
          </p:cNvSpPr>
          <p:nvPr>
            <p:ph type="body" idx="1"/>
          </p:nvPr>
        </p:nvSpPr>
        <p:spPr>
          <a:xfrm>
            <a:off x="100012" y="6096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2.7) to find out the main culprit and the reasons behind the attack</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2.8) to find out how the attack took place.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2.9) to find the potential impact on the organizations business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2.10) to conduct a proper investigation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8600" y="171450"/>
            <a:ext cx="8815387" cy="514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13" name="Google Shape;113;p17"/>
          <p:cNvSpPr txBox="1">
            <a:spLocks noGrp="1"/>
          </p:cNvSpPr>
          <p:nvPr>
            <p:ph type="body" idx="1"/>
          </p:nvPr>
        </p:nvSpPr>
        <p:spPr>
          <a:xfrm>
            <a:off x="100012" y="6096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 </a:t>
            </a:r>
            <a:r>
              <a:rPr lang="en-US" sz="2800" b="0" i="1" u="none" dirty="0">
                <a:solidFill>
                  <a:srgbClr val="F8F8F8"/>
                </a:solidFill>
                <a:latin typeface="Times New Roman"/>
                <a:ea typeface="Times New Roman"/>
                <a:cs typeface="Times New Roman"/>
                <a:sym typeface="Times New Roman"/>
              </a:rPr>
              <a:t>Stages of incident response</a:t>
            </a:r>
          </a:p>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3.1)The incident is some event related to the computer system of the organization which is unauthorized and harmful to the organization in terms of cost and business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3.2) the response to this for handling it in a proper and systematic manner so as to minimize the losses, reduce the damage and cost, is called as incident response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3.3)the computer incident response team handles the incident response in a systematic and organized way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28600" y="171450"/>
            <a:ext cx="8815387" cy="4381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19" name="Google Shape;119;p18"/>
          <p:cNvSpPr txBox="1">
            <a:spLocks noGrp="1"/>
          </p:cNvSpPr>
          <p:nvPr>
            <p:ph type="body" idx="1"/>
          </p:nvPr>
        </p:nvSpPr>
        <p:spPr>
          <a:xfrm>
            <a:off x="100012" y="533400"/>
            <a:ext cx="8815387" cy="6153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3.4) for this six steps are defined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3.4.1) preparation: (team formation)</a:t>
            </a: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This is the stage of initial preparation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The structure of the incident response team with role and responsibilities of each member is defined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Right people with the required skills are selected as the required members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Then the scope of each members work is defined </a:t>
            </a:r>
            <a:r>
              <a:rPr lang="en-US" sz="2800" b="0" i="0" u="none" dirty="0" err="1">
                <a:solidFill>
                  <a:srgbClr val="F8F8F8"/>
                </a:solidFill>
                <a:latin typeface="Times New Roman"/>
                <a:ea typeface="Times New Roman"/>
                <a:cs typeface="Times New Roman"/>
                <a:sym typeface="Times New Roman"/>
              </a:rPr>
              <a:t>spcifing</a:t>
            </a:r>
            <a:r>
              <a:rPr lang="en-US" sz="2800" b="0" i="0" u="none" dirty="0">
                <a:solidFill>
                  <a:srgbClr val="F8F8F8"/>
                </a:solidFill>
                <a:latin typeface="Times New Roman"/>
                <a:ea typeface="Times New Roman"/>
                <a:cs typeface="Times New Roman"/>
                <a:sym typeface="Times New Roman"/>
              </a:rPr>
              <a:t> as to whom they should report and how the team members will be communicating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e) Procedures with detail guidelines along with the tools to be used will be defined.</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8600" y="171450"/>
            <a:ext cx="8815387" cy="4381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25" name="Google Shape;125;p19"/>
          <p:cNvSpPr txBox="1">
            <a:spLocks noGrp="1"/>
          </p:cNvSpPr>
          <p:nvPr>
            <p:ph type="body" idx="1"/>
          </p:nvPr>
        </p:nvSpPr>
        <p:spPr>
          <a:xfrm>
            <a:off x="100012" y="533400"/>
            <a:ext cx="8815387" cy="6153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3.4.2)identification: (incident reporting)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a)The incident handling team will watch the organization computer systems at resource level like computers ,networks or for information at files, storage and logs.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They will search for indicators or deviations form the normal behavior so as to report in advance the occurrence of incidence.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If the incidence has occurred then they will access and report the location and the amount of damage done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This team will also do the chain of custody . </a:t>
            </a:r>
            <a:r>
              <a:rPr lang="en-US" sz="2800" b="0" i="0" u="none" dirty="0" err="1">
                <a:solidFill>
                  <a:srgbClr val="F8F8F8"/>
                </a:solidFill>
                <a:latin typeface="Times New Roman"/>
                <a:ea typeface="Times New Roman"/>
                <a:cs typeface="Times New Roman"/>
                <a:sym typeface="Times New Roman"/>
              </a:rPr>
              <a:t>i.e</a:t>
            </a:r>
            <a:r>
              <a:rPr lang="en-US" sz="2800" b="0" i="0" u="none" dirty="0">
                <a:solidFill>
                  <a:srgbClr val="F8F8F8"/>
                </a:solidFill>
                <a:latin typeface="Times New Roman"/>
                <a:ea typeface="Times New Roman"/>
                <a:cs typeface="Times New Roman"/>
                <a:sym typeface="Times New Roman"/>
              </a:rPr>
              <a:t> document their findings from the crime scene</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28600" y="171450"/>
            <a:ext cx="8815387" cy="4381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31" name="Google Shape;131;p20"/>
          <p:cNvSpPr txBox="1">
            <a:spLocks noGrp="1"/>
          </p:cNvSpPr>
          <p:nvPr>
            <p:ph type="body" idx="1"/>
          </p:nvPr>
        </p:nvSpPr>
        <p:spPr>
          <a:xfrm>
            <a:off x="100012" y="533400"/>
            <a:ext cx="8815387" cy="6153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3.4.3)containment:  (scope definition)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a)This is the stage were the investigators decide as were to stop or limit the inquiry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The strategy to be applied is decided so as to limit the search</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The investigators interact with the organization or the legal court with their finding so as to decide weather to stop or continue with the search</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All this depends on the impact, scope and magnitude of the incident occurred</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71450"/>
            <a:ext cx="8815387" cy="4381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37" name="Google Shape;137;p21"/>
          <p:cNvSpPr txBox="1">
            <a:spLocks noGrp="1"/>
          </p:cNvSpPr>
          <p:nvPr>
            <p:ph type="body" idx="1"/>
          </p:nvPr>
        </p:nvSpPr>
        <p:spPr>
          <a:xfrm>
            <a:off x="100012" y="533400"/>
            <a:ext cx="8815387" cy="6153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3.4.4) </a:t>
            </a:r>
            <a:r>
              <a:rPr lang="en-US" sz="2800" b="0" i="1" u="none" dirty="0">
                <a:solidFill>
                  <a:srgbClr val="F8F8F8"/>
                </a:solidFill>
                <a:latin typeface="Times New Roman"/>
                <a:ea typeface="Times New Roman"/>
                <a:cs typeface="Times New Roman"/>
                <a:sym typeface="Times New Roman"/>
              </a:rPr>
              <a:t>eradication: ( preventive measures)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a)the reason for the incident is found out and further such incidents should not occur, proper preventive steps are suggested to the organization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The vulnerable areas for the attack are tapped and protected.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3.4.5) </a:t>
            </a:r>
            <a:r>
              <a:rPr lang="en-US" sz="2800" b="0" i="1" u="none" dirty="0">
                <a:solidFill>
                  <a:srgbClr val="F8F8F8"/>
                </a:solidFill>
                <a:latin typeface="Times New Roman"/>
                <a:ea typeface="Times New Roman"/>
                <a:cs typeface="Times New Roman"/>
                <a:sym typeface="Times New Roman"/>
              </a:rPr>
              <a:t>Recovery:  (restoring system contents)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a)The backup systems are checked to retrieve the system software so as to reform or reimage the system</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The backup is also restored back in the organizations system</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28600" y="171450"/>
            <a:ext cx="8815387" cy="4381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43" name="Google Shape;143;p22"/>
          <p:cNvSpPr txBox="1">
            <a:spLocks noGrp="1"/>
          </p:cNvSpPr>
          <p:nvPr>
            <p:ph type="body" idx="1"/>
          </p:nvPr>
        </p:nvSpPr>
        <p:spPr>
          <a:xfrm>
            <a:off x="100012" y="533400"/>
            <a:ext cx="8815387" cy="6153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3.4.6)lessons learned (feedback report)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a)The techniques methods used are evaluated to find any short coming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Any new recommendations if any or any suggestions f required are all documented and maintained for further reference for similar type of incidents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Why the incident happened, why the system security failed, any future changes of similar type of incident is all documented and stored for further reference.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Who documented, time, place </a:t>
            </a:r>
            <a:r>
              <a:rPr lang="en-US" sz="2800" b="0" i="0" u="none" dirty="0" err="1">
                <a:solidFill>
                  <a:srgbClr val="F8F8F8"/>
                </a:solidFill>
                <a:latin typeface="Times New Roman"/>
                <a:ea typeface="Times New Roman"/>
                <a:cs typeface="Times New Roman"/>
                <a:sym typeface="Times New Roman"/>
              </a:rPr>
              <a:t>etc</a:t>
            </a:r>
            <a:r>
              <a:rPr lang="en-US" sz="2800" b="0" i="0" u="none" dirty="0">
                <a:solidFill>
                  <a:srgbClr val="F8F8F8"/>
                </a:solidFill>
                <a:latin typeface="Times New Roman"/>
                <a:ea typeface="Times New Roman"/>
                <a:cs typeface="Times New Roman"/>
                <a:sym typeface="Times New Roman"/>
              </a:rPr>
              <a:t> all is present for further authentication</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228600" y="171450"/>
            <a:ext cx="8815387" cy="4381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&amp;F.module2…part7…incident response </a:t>
            </a:r>
            <a:endParaRPr/>
          </a:p>
        </p:txBody>
      </p:sp>
      <p:sp>
        <p:nvSpPr>
          <p:cNvPr id="149" name="Google Shape;149;p23"/>
          <p:cNvSpPr txBox="1">
            <a:spLocks noGrp="1"/>
          </p:cNvSpPr>
          <p:nvPr>
            <p:ph type="body" idx="1"/>
          </p:nvPr>
        </p:nvSpPr>
        <p:spPr>
          <a:xfrm>
            <a:off x="100012" y="533400"/>
            <a:ext cx="8815387" cy="6153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4) </a:t>
            </a:r>
            <a:r>
              <a:rPr lang="en-US" sz="2400" b="0" i="1" u="none" dirty="0">
                <a:solidFill>
                  <a:srgbClr val="F8F8F8"/>
                </a:solidFill>
                <a:latin typeface="Times New Roman"/>
                <a:ea typeface="Times New Roman"/>
                <a:cs typeface="Times New Roman"/>
                <a:sym typeface="Times New Roman"/>
              </a:rPr>
              <a:t>Incident response methodology</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4.1)Computer security incidents are complicated and </a:t>
            </a:r>
            <a:r>
              <a:rPr lang="en-US" sz="2400" b="0" i="0" u="none" dirty="0" err="1">
                <a:solidFill>
                  <a:srgbClr val="F8F8F8"/>
                </a:solidFill>
                <a:latin typeface="Times New Roman"/>
                <a:ea typeface="Times New Roman"/>
                <a:cs typeface="Times New Roman"/>
                <a:sym typeface="Times New Roman"/>
              </a:rPr>
              <a:t>mutifacet</a:t>
            </a:r>
            <a:r>
              <a:rPr lang="en-US" sz="2400" b="0" i="0" u="none" dirty="0">
                <a:solidFill>
                  <a:srgbClr val="F8F8F8"/>
                </a:solidFill>
                <a:latin typeface="Times New Roman"/>
                <a:ea typeface="Times New Roman"/>
                <a:cs typeface="Times New Roman"/>
                <a:sym typeface="Times New Roman"/>
              </a:rPr>
              <a:t> problem</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4.2)This is so because the organizations computer system is wide spread , distributed with large number of modules like storage, processing, authentication, networking </a:t>
            </a:r>
            <a:r>
              <a:rPr lang="en-US" sz="2400" b="0" i="0" u="none" dirty="0" err="1">
                <a:solidFill>
                  <a:srgbClr val="F8F8F8"/>
                </a:solidFill>
                <a:latin typeface="Times New Roman"/>
                <a:ea typeface="Times New Roman"/>
                <a:cs typeface="Times New Roman"/>
                <a:sym typeface="Times New Roman"/>
              </a:rPr>
              <a:t>ect</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4.3)Each module is further as a small system with number of components</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4.4) but the incident response methods to be followed required should always be simple and straight forward</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4.5) thus the incident is considered as a process were the process is further divided into number of phases.</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4.6)Each phase these will handle a number of variables</a:t>
            </a:r>
          </a:p>
          <a:p>
            <a:pPr marL="0" indent="0">
              <a:spcBef>
                <a:spcPts val="560"/>
              </a:spcBef>
              <a:buSzPts val="2800"/>
              <a:buNone/>
            </a:pPr>
            <a:r>
              <a:rPr lang="en-US" sz="2400" b="0" i="0" u="none" dirty="0">
                <a:solidFill>
                  <a:srgbClr val="F8F8F8"/>
                </a:solidFill>
                <a:latin typeface="Times New Roman"/>
                <a:ea typeface="Times New Roman"/>
                <a:cs typeface="Times New Roman"/>
                <a:sym typeface="Times New Roman"/>
              </a:rPr>
              <a:t>4.7) each stage will also be affected by a number of factors </a:t>
            </a:r>
            <a:endParaRPr lang="en-US" sz="2400" dirty="0"/>
          </a:p>
          <a:p>
            <a:pPr marL="0" marR="0" lvl="0" indent="0" algn="l" rtl="0">
              <a:lnSpc>
                <a:spcPct val="100000"/>
              </a:lnSpc>
              <a:spcBef>
                <a:spcPts val="560"/>
              </a:spcBef>
              <a:spcAft>
                <a:spcPts val="0"/>
              </a:spcAft>
              <a:buClr>
                <a:srgbClr val="F8F8F8"/>
              </a:buClr>
              <a:buSzPts val="2800"/>
              <a:buFont typeface="Times New Roman"/>
              <a:buNone/>
            </a:pPr>
            <a:endParaRPr lang="en-US"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  </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 </a:t>
            </a:r>
            <a:endParaRPr sz="2800" dirty="0"/>
          </a:p>
          <a:p>
            <a:pPr marL="342900" marR="0" lvl="0" indent="-165100" algn="l" rtl="0">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1346</Words>
  <Application>Microsoft Office PowerPoint</Application>
  <PresentationFormat>On-screen Show (4:3)</PresentationFormat>
  <Paragraphs>87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Corsiva</vt:lpstr>
      <vt:lpstr>Times New Roman</vt:lpstr>
      <vt:lpstr>Arial</vt:lpstr>
      <vt:lpstr>MyBoudoir</vt:lpstr>
      <vt:lpstr>EH &amp;F.module2…part7…incident response </vt:lpstr>
      <vt:lpstr>EH &amp;F.module2…part7…incident response </vt:lpstr>
      <vt:lpstr>EH &amp;F.module2…part7…incident response </vt:lpstr>
      <vt:lpstr>EH &amp;F.module2…part7…incident response </vt:lpstr>
      <vt:lpstr>EH &amp;F.module2…part7…incident response </vt:lpstr>
      <vt:lpstr>EH &amp;F.module2…part7…incident response </vt:lpstr>
      <vt:lpstr>EH &amp;F.module2…part7…incident response </vt:lpstr>
      <vt:lpstr>EH &amp;F.module2…part7…incident response </vt:lpstr>
      <vt:lpstr>EH &amp;F.module2…part7…incident response </vt:lpstr>
      <vt:lpstr>EH &amp;F.module2…part7…incident response </vt:lpstr>
      <vt:lpstr>EH &amp;F.module2…part7…incident response </vt:lpstr>
      <vt:lpstr>EH &amp;F.module2…part7…incident response </vt:lpstr>
      <vt:lpstr>EH &amp;F.module2…part7…incident response </vt:lpstr>
      <vt:lpstr>THANK YOU For A Patient Hearing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 &amp;F.module2…part7…incident Response</dc:title>
  <dc:creator>MANOJS</dc:creator>
  <cp:lastModifiedBy>Sakshi Patil</cp:lastModifiedBy>
  <cp:revision>2</cp:revision>
  <dcterms:modified xsi:type="dcterms:W3CDTF">2023-03-24T12:22:31Z</dcterms:modified>
</cp:coreProperties>
</file>