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294" r:id="rId3"/>
    <p:sldId id="295" r:id="rId4"/>
    <p:sldId id="296" r:id="rId5"/>
    <p:sldId id="297" r:id="rId6"/>
    <p:sldId id="298" r:id="rId7"/>
    <p:sldId id="299" r:id="rId8"/>
    <p:sldId id="300" r:id="rId9"/>
    <p:sldId id="301" r:id="rId10"/>
    <p:sldId id="302" r:id="rId11"/>
    <p:sldId id="307" r:id="rId12"/>
    <p:sldId id="309" r:id="rId13"/>
    <p:sldId id="310" r:id="rId14"/>
    <p:sldId id="312" r:id="rId15"/>
    <p:sldId id="313" r:id="rId16"/>
    <p:sldId id="314" r:id="rId17"/>
    <p:sldId id="315"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257" r:id="rId50"/>
    <p:sldId id="258" r:id="rId51"/>
    <p:sldId id="259" r:id="rId52"/>
    <p:sldId id="260" r:id="rId53"/>
    <p:sldId id="261" r:id="rId54"/>
    <p:sldId id="262" r:id="rId55"/>
    <p:sldId id="263" r:id="rId56"/>
    <p:sldId id="264" r:id="rId57"/>
    <p:sldId id="265" r:id="rId58"/>
    <p:sldId id="266" r:id="rId59"/>
    <p:sldId id="267" r:id="rId60"/>
    <p:sldId id="269" r:id="rId61"/>
    <p:sldId id="270" r:id="rId62"/>
    <p:sldId id="271" r:id="rId63"/>
    <p:sldId id="272" r:id="rId64"/>
    <p:sldId id="273" r:id="rId65"/>
    <p:sldId id="274" r:id="rId66"/>
    <p:sldId id="275" r:id="rId67"/>
    <p:sldId id="276" r:id="rId68"/>
    <p:sldId id="277" r:id="rId69"/>
    <p:sldId id="278" r:id="rId70"/>
    <p:sldId id="292" r:id="rId71"/>
    <p:sldId id="279" r:id="rId72"/>
    <p:sldId id="280" r:id="rId73"/>
    <p:sldId id="281" r:id="rId74"/>
    <p:sldId id="282" r:id="rId75"/>
    <p:sldId id="283" r:id="rId76"/>
    <p:sldId id="284" r:id="rId77"/>
    <p:sldId id="285" r:id="rId78"/>
    <p:sldId id="286" r:id="rId79"/>
    <p:sldId id="288" r:id="rId80"/>
    <p:sldId id="289" r:id="rId81"/>
    <p:sldId id="290" r:id="rId82"/>
    <p:sldId id="291" r:id="rId83"/>
    <p:sldId id="287" r:id="rId84"/>
    <p:sldId id="293" r:id="rId85"/>
    <p:sldId id="391" r:id="rId86"/>
    <p:sldId id="392" r:id="rId87"/>
    <p:sldId id="393" r:id="rId88"/>
    <p:sldId id="390" r:id="rId89"/>
    <p:sldId id="364" r:id="rId90"/>
    <p:sldId id="356" r:id="rId91"/>
    <p:sldId id="395" r:id="rId92"/>
    <p:sldId id="396" r:id="rId93"/>
    <p:sldId id="397" r:id="rId94"/>
    <p:sldId id="350" r:id="rId95"/>
    <p:sldId id="353" r:id="rId96"/>
    <p:sldId id="389" r:id="rId97"/>
    <p:sldId id="363" r:id="rId98"/>
    <p:sldId id="394" r:id="rId99"/>
    <p:sldId id="358" r:id="rId100"/>
    <p:sldId id="362" r:id="rId101"/>
    <p:sldId id="365" r:id="rId102"/>
    <p:sldId id="383" r:id="rId103"/>
    <p:sldId id="398" r:id="rId104"/>
    <p:sldId id="384" r:id="rId105"/>
    <p:sldId id="385" r:id="rId106"/>
    <p:sldId id="366" r:id="rId107"/>
    <p:sldId id="367" r:id="rId108"/>
    <p:sldId id="368" r:id="rId109"/>
    <p:sldId id="369" r:id="rId110"/>
    <p:sldId id="370" r:id="rId111"/>
    <p:sldId id="371" r:id="rId112"/>
    <p:sldId id="372" r:id="rId113"/>
    <p:sldId id="377" r:id="rId114"/>
    <p:sldId id="378" r:id="rId115"/>
    <p:sldId id="379" r:id="rId116"/>
    <p:sldId id="380" r:id="rId117"/>
    <p:sldId id="381" r:id="rId118"/>
    <p:sldId id="388" r:id="rId119"/>
    <p:sldId id="387"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2" d="100"/>
          <a:sy n="62" d="100"/>
        </p:scale>
        <p:origin x="9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5DA7C-69A4-48F6-A589-4807973A8CA1}"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4D53-8342-423C-9AC5-A915B5FBB020}" type="slidenum">
              <a:rPr lang="en-US" smtClean="0"/>
              <a:t>‹#›</a:t>
            </a:fld>
            <a:endParaRPr lang="en-US"/>
          </a:p>
        </p:txBody>
      </p:sp>
    </p:spTree>
    <p:extLst>
      <p:ext uri="{BB962C8B-B14F-4D97-AF65-F5344CB8AC3E}">
        <p14:creationId xmlns:p14="http://schemas.microsoft.com/office/powerpoint/2010/main" val="360177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131075-21ED-474E-AB44-DCC2693FBD6A}" type="slidenum">
              <a:rPr lang="en-US">
                <a:latin typeface="Calibri" panose="020F0502020204030204" pitchFamily="34" charset="0"/>
              </a:rPr>
              <a:pPr/>
              <a:t>88</a:t>
            </a:fld>
            <a:endParaRPr lang="en-US">
              <a:latin typeface="Calibri" panose="020F0502020204030204" pitchFamily="34" charset="0"/>
            </a:endParaRPr>
          </a:p>
        </p:txBody>
      </p:sp>
    </p:spTree>
    <p:extLst>
      <p:ext uri="{BB962C8B-B14F-4D97-AF65-F5344CB8AC3E}">
        <p14:creationId xmlns:p14="http://schemas.microsoft.com/office/powerpoint/2010/main" val="2333886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solidFill>
                  <a:schemeClr val="tx2"/>
                </a:solidFill>
              </a:rPr>
              <a:t>Ref-http://www.agrisupportonline.com/phy/index.htm</a:t>
            </a:r>
          </a:p>
        </p:txBody>
      </p:sp>
    </p:spTree>
    <p:extLst>
      <p:ext uri="{BB962C8B-B14F-4D97-AF65-F5344CB8AC3E}">
        <p14:creationId xmlns:p14="http://schemas.microsoft.com/office/powerpoint/2010/main" val="4168160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98FF7C-47C3-4731-B4AE-CC5679999E07}" type="slidenum">
              <a:rPr lang="en-US">
                <a:latin typeface="Calibri" panose="020F0502020204030204" pitchFamily="34" charset="0"/>
              </a:rPr>
              <a:pPr/>
              <a:t>109</a:t>
            </a:fld>
            <a:endParaRPr lang="en-US">
              <a:latin typeface="Calibri" panose="020F0502020204030204" pitchFamily="34" charset="0"/>
            </a:endParaRPr>
          </a:p>
        </p:txBody>
      </p:sp>
    </p:spTree>
    <p:extLst>
      <p:ext uri="{BB962C8B-B14F-4D97-AF65-F5344CB8AC3E}">
        <p14:creationId xmlns:p14="http://schemas.microsoft.com/office/powerpoint/2010/main" val="3272640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620E3A-1F4A-4F9B-8CB2-E12079403B9D}" type="slidenum">
              <a:rPr lang="en-US">
                <a:latin typeface="Calibri" panose="020F0502020204030204" pitchFamily="34" charset="0"/>
              </a:rPr>
              <a:pPr/>
              <a:t>110</a:t>
            </a:fld>
            <a:endParaRPr lang="en-US">
              <a:latin typeface="Calibri" panose="020F0502020204030204" pitchFamily="34" charset="0"/>
            </a:endParaRPr>
          </a:p>
        </p:txBody>
      </p:sp>
    </p:spTree>
    <p:extLst>
      <p:ext uri="{BB962C8B-B14F-4D97-AF65-F5344CB8AC3E}">
        <p14:creationId xmlns:p14="http://schemas.microsoft.com/office/powerpoint/2010/main" val="23047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9E190F-50C1-4F2B-8765-ABA7E7A03492}" type="slidenum">
              <a:rPr lang="en-US">
                <a:latin typeface="Calibri" panose="020F0502020204030204" pitchFamily="34" charset="0"/>
              </a:rPr>
              <a:pPr/>
              <a:t>111</a:t>
            </a:fld>
            <a:endParaRPr lang="en-US">
              <a:latin typeface="Calibri" panose="020F0502020204030204" pitchFamily="34" charset="0"/>
            </a:endParaRPr>
          </a:p>
        </p:txBody>
      </p:sp>
    </p:spTree>
    <p:extLst>
      <p:ext uri="{BB962C8B-B14F-4D97-AF65-F5344CB8AC3E}">
        <p14:creationId xmlns:p14="http://schemas.microsoft.com/office/powerpoint/2010/main" val="379810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68E7CA-9542-4B59-B442-CA6B533C0B70}" type="slidenum">
              <a:rPr lang="en-US">
                <a:latin typeface="Calibri" panose="020F0502020204030204" pitchFamily="34" charset="0"/>
              </a:rPr>
              <a:pPr/>
              <a:t>112</a:t>
            </a:fld>
            <a:endParaRPr lang="en-US">
              <a:latin typeface="Calibri" panose="020F0502020204030204" pitchFamily="34" charset="0"/>
            </a:endParaRPr>
          </a:p>
        </p:txBody>
      </p:sp>
    </p:spTree>
    <p:extLst>
      <p:ext uri="{BB962C8B-B14F-4D97-AF65-F5344CB8AC3E}">
        <p14:creationId xmlns:p14="http://schemas.microsoft.com/office/powerpoint/2010/main" val="1353460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42888" y="825500"/>
            <a:ext cx="6396037" cy="3598863"/>
          </a:xfrm>
          <a:ln/>
        </p:spPr>
      </p:sp>
      <p:sp>
        <p:nvSpPr>
          <p:cNvPr id="56323" name="Rectangle 3"/>
          <p:cNvSpPr>
            <a:spLocks noGrp="1" noChangeArrowheads="1"/>
          </p:cNvSpPr>
          <p:nvPr>
            <p:ph type="body" idx="1"/>
          </p:nvPr>
        </p:nvSpPr>
        <p:spPr>
          <a:xfrm>
            <a:off x="890588" y="4578350"/>
            <a:ext cx="5076825" cy="3890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184163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242888" y="825500"/>
            <a:ext cx="6396037" cy="3598863"/>
          </a:xfrm>
          <a:ln/>
        </p:spPr>
      </p:sp>
      <p:sp>
        <p:nvSpPr>
          <p:cNvPr id="57347" name="Rectangle 3"/>
          <p:cNvSpPr>
            <a:spLocks noGrp="1" noChangeArrowheads="1"/>
          </p:cNvSpPr>
          <p:nvPr>
            <p:ph type="body" idx="1"/>
          </p:nvPr>
        </p:nvSpPr>
        <p:spPr>
          <a:xfrm>
            <a:off x="890588" y="4578350"/>
            <a:ext cx="5076825" cy="3890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08701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242888" y="825500"/>
            <a:ext cx="6396037" cy="3598863"/>
          </a:xfrm>
          <a:ln/>
        </p:spPr>
      </p:sp>
      <p:sp>
        <p:nvSpPr>
          <p:cNvPr id="58371" name="Rectangle 3"/>
          <p:cNvSpPr>
            <a:spLocks noGrp="1" noChangeArrowheads="1"/>
          </p:cNvSpPr>
          <p:nvPr>
            <p:ph type="body" idx="1"/>
          </p:nvPr>
        </p:nvSpPr>
        <p:spPr>
          <a:xfrm>
            <a:off x="890588" y="4578350"/>
            <a:ext cx="5076825" cy="3890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6245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242888" y="825500"/>
            <a:ext cx="6396037" cy="3598863"/>
          </a:xfrm>
          <a:ln/>
        </p:spPr>
      </p:sp>
      <p:sp>
        <p:nvSpPr>
          <p:cNvPr id="59395" name="Rectangle 3"/>
          <p:cNvSpPr>
            <a:spLocks noGrp="1" noChangeArrowheads="1"/>
          </p:cNvSpPr>
          <p:nvPr>
            <p:ph type="body" idx="1"/>
          </p:nvPr>
        </p:nvSpPr>
        <p:spPr>
          <a:xfrm>
            <a:off x="890588" y="4578350"/>
            <a:ext cx="5076825" cy="3890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25138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242888" y="825500"/>
            <a:ext cx="6396037" cy="3598863"/>
          </a:xfrm>
          <a:ln/>
        </p:spPr>
      </p:sp>
      <p:sp>
        <p:nvSpPr>
          <p:cNvPr id="60419" name="Rectangle 3"/>
          <p:cNvSpPr>
            <a:spLocks noGrp="1" noChangeArrowheads="1"/>
          </p:cNvSpPr>
          <p:nvPr>
            <p:ph type="body" idx="1"/>
          </p:nvPr>
        </p:nvSpPr>
        <p:spPr>
          <a:xfrm>
            <a:off x="890588" y="4578350"/>
            <a:ext cx="5076825" cy="3890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4107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6F2EB2-0F0C-4419-B007-351ED70736AE}" type="slidenum">
              <a:rPr lang="en-US" smtClean="0"/>
              <a:pPr/>
              <a:t>89</a:t>
            </a:fld>
            <a:endParaRPr lang="en-US"/>
          </a:p>
        </p:txBody>
      </p:sp>
    </p:spTree>
    <p:extLst>
      <p:ext uri="{BB962C8B-B14F-4D97-AF65-F5344CB8AC3E}">
        <p14:creationId xmlns:p14="http://schemas.microsoft.com/office/powerpoint/2010/main" val="160633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0D35B82-9FFD-4885-A657-7C7C16A309FF}" type="slidenum">
              <a:rPr lang="en-GB"/>
              <a:pPr/>
              <a:t>90</a:t>
            </a:fld>
            <a:endParaRPr lang="en-GB"/>
          </a:p>
        </p:txBody>
      </p:sp>
      <p:sp>
        <p:nvSpPr>
          <p:cNvPr id="47105" name="Text Box 1"/>
          <p:cNvSpPr txBox="1">
            <a:spLocks noChangeArrowheads="1"/>
          </p:cNvSpPr>
          <p:nvPr/>
        </p:nvSpPr>
        <p:spPr bwMode="auto">
          <a:xfrm>
            <a:off x="1174750" y="695325"/>
            <a:ext cx="4635500" cy="34766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106" name="Rectangle 2"/>
          <p:cNvSpPr txBox="1">
            <a:spLocks noGrp="1"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4070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07BE67A-2B88-4E84-ADA5-6DADC1D68EF7}" type="slidenum">
              <a:rPr lang="en-GB"/>
              <a:pPr/>
              <a:t>94</a:t>
            </a:fld>
            <a:endParaRPr lang="en-GB"/>
          </a:p>
        </p:txBody>
      </p:sp>
      <p:sp>
        <p:nvSpPr>
          <p:cNvPr id="4812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130" name="Rectangle 2"/>
          <p:cNvSpPr txBox="1">
            <a:spLocks noGrp="1"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483258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6F2EB2-0F0C-4419-B007-351ED70736AE}" type="slidenum">
              <a:rPr lang="en-US" smtClean="0"/>
              <a:pPr/>
              <a:t>97</a:t>
            </a:fld>
            <a:endParaRPr lang="en-US"/>
          </a:p>
        </p:txBody>
      </p:sp>
    </p:spTree>
    <p:extLst>
      <p:ext uri="{BB962C8B-B14F-4D97-AF65-F5344CB8AC3E}">
        <p14:creationId xmlns:p14="http://schemas.microsoft.com/office/powerpoint/2010/main" val="130664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6F2EB2-0F0C-4419-B007-351ED70736AE}" type="slidenum">
              <a:rPr lang="en-US" smtClean="0"/>
              <a:pPr/>
              <a:t>100</a:t>
            </a:fld>
            <a:endParaRPr lang="en-US"/>
          </a:p>
        </p:txBody>
      </p:sp>
    </p:spTree>
    <p:extLst>
      <p:ext uri="{BB962C8B-B14F-4D97-AF65-F5344CB8AC3E}">
        <p14:creationId xmlns:p14="http://schemas.microsoft.com/office/powerpoint/2010/main" val="61073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6F2EB2-0F0C-4419-B007-351ED70736AE}" type="slidenum">
              <a:rPr lang="en-US" smtClean="0"/>
              <a:pPr/>
              <a:t>101</a:t>
            </a:fld>
            <a:endParaRPr lang="en-US"/>
          </a:p>
        </p:txBody>
      </p:sp>
    </p:spTree>
    <p:extLst>
      <p:ext uri="{BB962C8B-B14F-4D97-AF65-F5344CB8AC3E}">
        <p14:creationId xmlns:p14="http://schemas.microsoft.com/office/powerpoint/2010/main" val="906434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15F1B8-AE6D-4819-B36C-B473683646E6}" type="slidenum">
              <a:rPr lang="en-US">
                <a:latin typeface="Calibri" panose="020F0502020204030204" pitchFamily="34" charset="0"/>
              </a:rPr>
              <a:pPr/>
              <a:t>106</a:t>
            </a:fld>
            <a:endParaRPr lang="en-US">
              <a:latin typeface="Calibri" panose="020F0502020204030204" pitchFamily="34" charset="0"/>
            </a:endParaRPr>
          </a:p>
        </p:txBody>
      </p:sp>
    </p:spTree>
    <p:extLst>
      <p:ext uri="{BB962C8B-B14F-4D97-AF65-F5344CB8AC3E}">
        <p14:creationId xmlns:p14="http://schemas.microsoft.com/office/powerpoint/2010/main" val="298280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415F3A-3CDC-4729-9DE6-51C341749B5A}" type="slidenum">
              <a:rPr lang="en-US">
                <a:latin typeface="Calibri" panose="020F0502020204030204" pitchFamily="34" charset="0"/>
              </a:rPr>
              <a:pPr/>
              <a:t>107</a:t>
            </a:fld>
            <a:endParaRPr lang="en-US">
              <a:latin typeface="Calibri" panose="020F0502020204030204" pitchFamily="34" charset="0"/>
            </a:endParaRPr>
          </a:p>
        </p:txBody>
      </p:sp>
    </p:spTree>
    <p:extLst>
      <p:ext uri="{BB962C8B-B14F-4D97-AF65-F5344CB8AC3E}">
        <p14:creationId xmlns:p14="http://schemas.microsoft.com/office/powerpoint/2010/main" val="36463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E598F4-AB15-4D82-9E26-8B4CFBC66AF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255650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E598F4-AB15-4D82-9E26-8B4CFBC66AF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12986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E598F4-AB15-4D82-9E26-8B4CFBC66AF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1507249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a:t>Click to edit Master title style</a:t>
            </a:r>
          </a:p>
        </p:txBody>
      </p:sp>
      <p:sp>
        <p:nvSpPr>
          <p:cNvPr id="3" name="Text Placeholder 2"/>
          <p:cNvSpPr>
            <a:spLocks noGrp="1"/>
          </p:cNvSpPr>
          <p:nvPr>
            <p:ph type="body" sz="half" idx="1"/>
          </p:nvPr>
        </p:nvSpPr>
        <p:spPr>
          <a:xfrm>
            <a:off x="2032000" y="1905000"/>
            <a:ext cx="4572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07200" y="1905000"/>
            <a:ext cx="4572000" cy="41148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fld id="{7E287598-AEDA-4CF1-BF6C-8A48E90ABA08}" type="datetime1">
              <a:rPr lang="en-US"/>
              <a:pPr>
                <a:defRPr/>
              </a:pPr>
              <a:t>3/25/2023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Wireless Sensor Networks</a:t>
            </a:r>
          </a:p>
        </p:txBody>
      </p:sp>
      <p:sp>
        <p:nvSpPr>
          <p:cNvPr id="7" name="Rectangle 6"/>
          <p:cNvSpPr>
            <a:spLocks noGrp="1" noChangeArrowheads="1"/>
          </p:cNvSpPr>
          <p:nvPr>
            <p:ph type="sldNum" sz="quarter" idx="12"/>
          </p:nvPr>
        </p:nvSpPr>
        <p:spPr>
          <a:ln/>
        </p:spPr>
        <p:txBody>
          <a:bodyPr/>
          <a:lstStyle>
            <a:lvl1pPr>
              <a:defRPr/>
            </a:lvl1pPr>
          </a:lstStyle>
          <a:p>
            <a:fld id="{B063F58C-7F8C-481C-AB53-420E9B97665A}" type="slidenum">
              <a:rPr lang="en-US"/>
              <a:pPr/>
              <a:t>‹#›</a:t>
            </a:fld>
            <a:endParaRPr lang="en-US"/>
          </a:p>
        </p:txBody>
      </p:sp>
    </p:spTree>
    <p:extLst>
      <p:ext uri="{BB962C8B-B14F-4D97-AF65-F5344CB8AC3E}">
        <p14:creationId xmlns:p14="http://schemas.microsoft.com/office/powerpoint/2010/main" val="361170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E598F4-AB15-4D82-9E26-8B4CFBC66AF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62641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598F4-AB15-4D82-9E26-8B4CFBC66AF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342746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E598F4-AB15-4D82-9E26-8B4CFBC66AFE}"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103443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E598F4-AB15-4D82-9E26-8B4CFBC66AFE}"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317321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E598F4-AB15-4D82-9E26-8B4CFBC66AFE}"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87869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598F4-AB15-4D82-9E26-8B4CFBC66AFE}"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295659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598F4-AB15-4D82-9E26-8B4CFBC66AFE}"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247678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598F4-AB15-4D82-9E26-8B4CFBC66AFE}"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7A128-3A5C-4530-BF6E-772B1CE7287C}" type="slidenum">
              <a:rPr lang="en-US" smtClean="0"/>
              <a:t>‹#›</a:t>
            </a:fld>
            <a:endParaRPr lang="en-US"/>
          </a:p>
        </p:txBody>
      </p:sp>
    </p:spTree>
    <p:extLst>
      <p:ext uri="{BB962C8B-B14F-4D97-AF65-F5344CB8AC3E}">
        <p14:creationId xmlns:p14="http://schemas.microsoft.com/office/powerpoint/2010/main" val="3759685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598F4-AB15-4D82-9E26-8B4CFBC66AFE}" type="datetimeFigureOut">
              <a:rPr lang="en-US" smtClean="0"/>
              <a:t>3/25/2023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7A128-3A5C-4530-BF6E-772B1CE7287C}" type="slidenum">
              <a:rPr lang="en-US" smtClean="0"/>
              <a:t>‹#›</a:t>
            </a:fld>
            <a:endParaRPr lang="en-US"/>
          </a:p>
        </p:txBody>
      </p:sp>
    </p:spTree>
    <p:extLst>
      <p:ext uri="{BB962C8B-B14F-4D97-AF65-F5344CB8AC3E}">
        <p14:creationId xmlns:p14="http://schemas.microsoft.com/office/powerpoint/2010/main" val="280814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wmf"/></Relationships>
</file>

<file path=ppt/slides/_rels/slide1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Module 4</a:t>
            </a:r>
            <a:br>
              <a:rPr lang="en-US" dirty="0"/>
            </a:br>
            <a:r>
              <a:rPr lang="en-US" sz="4400" dirty="0"/>
              <a:t>Wireless Personal Area Networks and Ad hoc Networks</a:t>
            </a:r>
          </a:p>
        </p:txBody>
      </p:sp>
      <p:sp>
        <p:nvSpPr>
          <p:cNvPr id="3" name="Subtitle 2"/>
          <p:cNvSpPr>
            <a:spLocks noGrp="1"/>
          </p:cNvSpPr>
          <p:nvPr>
            <p:ph type="subTitle" idx="1"/>
          </p:nvPr>
        </p:nvSpPr>
        <p:spPr>
          <a:xfrm>
            <a:off x="1524000" y="3602038"/>
            <a:ext cx="9144000" cy="2443920"/>
          </a:xfrm>
        </p:spPr>
        <p:txBody>
          <a:bodyPr>
            <a:normAutofit fontScale="92500" lnSpcReduction="20000"/>
          </a:bodyPr>
          <a:lstStyle/>
          <a:p>
            <a:pPr algn="just"/>
            <a:r>
              <a:rPr lang="en-US" dirty="0"/>
              <a:t>IEEE 802.15.1 (Bluetooth) – </a:t>
            </a:r>
            <a:r>
              <a:rPr lang="en-US" dirty="0" err="1"/>
              <a:t>Piconet</a:t>
            </a:r>
            <a:r>
              <a:rPr lang="en-US" dirty="0"/>
              <a:t>, Scatter net, Protocol Stack; IEEE 802.15.4 (</a:t>
            </a:r>
            <a:r>
              <a:rPr lang="en-US" dirty="0" err="1"/>
              <a:t>ZigBee</a:t>
            </a:r>
            <a:r>
              <a:rPr lang="en-US" dirty="0"/>
              <a:t>) – LRWPAN Device Architecture, Protocol Stack; </a:t>
            </a:r>
          </a:p>
          <a:p>
            <a:pPr algn="just"/>
            <a:r>
              <a:rPr lang="en-US" dirty="0"/>
              <a:t>Wireless Sensor Network – Design Considerations, Issues and Challenges, WSN Architecture, Applications; Introduction of Ad hoc Networks – MANET and VANET – Characteristics, Applications, Advantages and Limitations; Over view of E-VANET( Electrical Vehicular </a:t>
            </a:r>
            <a:r>
              <a:rPr lang="en-US" dirty="0" err="1"/>
              <a:t>AdHoc</a:t>
            </a:r>
            <a:r>
              <a:rPr lang="en-US" dirty="0"/>
              <a:t> Networks). </a:t>
            </a:r>
          </a:p>
          <a:p>
            <a:pPr algn="just"/>
            <a:endParaRPr lang="en-US" dirty="0"/>
          </a:p>
          <a:p>
            <a:pPr algn="just"/>
            <a:r>
              <a:rPr lang="en-US" dirty="0"/>
              <a:t>Self-learning Topics:- HR–WPAN (UWB)</a:t>
            </a:r>
          </a:p>
        </p:txBody>
      </p:sp>
    </p:spTree>
    <p:extLst>
      <p:ext uri="{BB962C8B-B14F-4D97-AF65-F5344CB8AC3E}">
        <p14:creationId xmlns:p14="http://schemas.microsoft.com/office/powerpoint/2010/main" val="4232264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573869" y="810611"/>
            <a:ext cx="10754436" cy="6047389"/>
          </a:xfrm>
          <a:prstGeom prst="rect">
            <a:avLst/>
          </a:prstGeom>
          <a:noFill/>
          <a:ln>
            <a:noFill/>
          </a:ln>
        </p:spPr>
        <p:txBody>
          <a:bodyPr lIns="90000" tIns="45000" rIns="90000" bIns="45000"/>
          <a:lstStyle/>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cs typeface="Arial" panose="020B0604020202020204" pitchFamily="34" charset="0"/>
              </a:rPr>
              <a:t>The IEEE 802.15 committee has the responsibility for developing standards for short distance wireless networks used in the networking of portable and mobile computing devices. </a:t>
            </a:r>
            <a:endParaRPr sz="2200" dirty="0">
              <a:latin typeface="Verdana" panose="020B0604030504040204" pitchFamily="34" charset="0"/>
              <a:ea typeface="Verdana" panose="020B0604030504040204" pitchFamily="34" charset="0"/>
              <a:cs typeface="Arial" panose="020B0604020202020204" pitchFamily="34" charset="0"/>
            </a:endParaRPr>
          </a:p>
          <a:p>
            <a:pPr algn="just">
              <a:lnSpc>
                <a:spcPct val="150000"/>
              </a:lnSpc>
            </a:pPr>
            <a:endParaRPr sz="1000" dirty="0">
              <a:latin typeface="Verdana" panose="020B0604030504040204" pitchFamily="34" charset="0"/>
              <a:ea typeface="Verdana" panose="020B0604030504040204" pitchFamily="34" charset="0"/>
              <a:cs typeface="Arial" panose="020B0604020202020204" pitchFamily="34" charset="0"/>
            </a:endParaRPr>
          </a:p>
          <a:p>
            <a:pPr algn="just">
              <a:lnSpc>
                <a:spcPct val="150000"/>
              </a:lnSpc>
              <a:buFont typeface="Arial"/>
              <a:buChar char="•"/>
            </a:pPr>
            <a:r>
              <a:rPr lang="en-US" sz="2000" b="1" dirty="0">
                <a:solidFill>
                  <a:srgbClr val="0070C0"/>
                </a:solidFill>
                <a:latin typeface="Verdana" panose="020B0604030504040204" pitchFamily="34" charset="0"/>
                <a:ea typeface="Verdana" panose="020B0604030504040204" pitchFamily="34" charset="0"/>
                <a:cs typeface="Arial" panose="020B0604020202020204" pitchFamily="34" charset="0"/>
              </a:rPr>
              <a:t>IEEE 802.15.1 </a:t>
            </a:r>
            <a:r>
              <a:rPr lang="en-US" sz="2000" b="1" dirty="0">
                <a:solidFill>
                  <a:srgbClr val="0070C0"/>
                </a:solidFill>
                <a:latin typeface="Verdana" panose="020B0604030504040204" pitchFamily="34" charset="0"/>
                <a:ea typeface="Verdana" panose="020B0604030504040204" pitchFamily="34" charset="0"/>
              </a:rPr>
              <a:t>and 802.15.4 focus on the following characteristics</a:t>
            </a:r>
            <a:r>
              <a:rPr lang="en-US" sz="2000" dirty="0">
                <a:solidFill>
                  <a:srgbClr val="000000"/>
                </a:solidFill>
                <a:latin typeface="Verdana" panose="020B0604030504040204" pitchFamily="34" charset="0"/>
                <a:ea typeface="Verdana" panose="020B0604030504040204" pitchFamily="34" charset="0"/>
              </a:rPr>
              <a:t>:</a:t>
            </a:r>
            <a:endParaRPr sz="2000" dirty="0">
              <a:latin typeface="Verdana" panose="020B0604030504040204" pitchFamily="34" charset="0"/>
              <a:ea typeface="Verdana" panose="020B0604030504040204" pitchFamily="34" charset="0"/>
            </a:endParaRPr>
          </a:p>
          <a:p>
            <a:pPr algn="just">
              <a:lnSpc>
                <a:spcPct val="150000"/>
              </a:lnSpc>
            </a:pPr>
            <a:r>
              <a:rPr lang="en-US" sz="2000" dirty="0">
                <a:solidFill>
                  <a:srgbClr val="C00000"/>
                </a:solidFill>
                <a:latin typeface="Verdana" panose="020B0604030504040204" pitchFamily="34" charset="0"/>
                <a:ea typeface="Verdana" panose="020B0604030504040204" pitchFamily="34" charset="0"/>
              </a:rPr>
              <a:t>Power management: Low current consumption</a:t>
            </a:r>
            <a:endParaRPr sz="2000" dirty="0">
              <a:solidFill>
                <a:srgbClr val="C00000"/>
              </a:solidFill>
              <a:latin typeface="Verdana" panose="020B0604030504040204" pitchFamily="34" charset="0"/>
              <a:ea typeface="Verdana" panose="020B0604030504040204" pitchFamily="34" charset="0"/>
            </a:endParaRPr>
          </a:p>
          <a:p>
            <a:pPr algn="just">
              <a:lnSpc>
                <a:spcPct val="150000"/>
              </a:lnSpc>
            </a:pPr>
            <a:r>
              <a:rPr lang="en-US" sz="2000" dirty="0">
                <a:solidFill>
                  <a:srgbClr val="C00000"/>
                </a:solidFill>
                <a:latin typeface="Verdana" panose="020B0604030504040204" pitchFamily="34" charset="0"/>
                <a:ea typeface="Verdana" panose="020B0604030504040204" pitchFamily="34" charset="0"/>
              </a:rPr>
              <a:t>Range: 0–10 m</a:t>
            </a:r>
            <a:endParaRPr sz="2000" dirty="0">
              <a:solidFill>
                <a:srgbClr val="C00000"/>
              </a:solidFill>
              <a:latin typeface="Verdana" panose="020B0604030504040204" pitchFamily="34" charset="0"/>
              <a:ea typeface="Verdana" panose="020B0604030504040204" pitchFamily="34" charset="0"/>
            </a:endParaRPr>
          </a:p>
          <a:p>
            <a:pPr algn="just">
              <a:lnSpc>
                <a:spcPct val="150000"/>
              </a:lnSpc>
            </a:pPr>
            <a:r>
              <a:rPr lang="en-US" sz="2000" dirty="0">
                <a:solidFill>
                  <a:srgbClr val="C00000"/>
                </a:solidFill>
                <a:latin typeface="Verdana" panose="020B0604030504040204" pitchFamily="34" charset="0"/>
                <a:ea typeface="Verdana" panose="020B0604030504040204" pitchFamily="34" charset="0"/>
              </a:rPr>
              <a:t>Rate: 19.2–1000 kbps</a:t>
            </a:r>
            <a:endParaRPr sz="2000" dirty="0">
              <a:solidFill>
                <a:srgbClr val="C00000"/>
              </a:solidFill>
              <a:latin typeface="Verdana" panose="020B0604030504040204" pitchFamily="34" charset="0"/>
              <a:ea typeface="Verdana" panose="020B0604030504040204" pitchFamily="34" charset="0"/>
            </a:endParaRPr>
          </a:p>
          <a:p>
            <a:pPr algn="just">
              <a:lnSpc>
                <a:spcPct val="150000"/>
              </a:lnSpc>
            </a:pPr>
            <a:r>
              <a:rPr lang="en-US" sz="2000" dirty="0">
                <a:solidFill>
                  <a:srgbClr val="C00000"/>
                </a:solidFill>
                <a:latin typeface="Verdana" panose="020B0604030504040204" pitchFamily="34" charset="0"/>
                <a:ea typeface="Verdana" panose="020B0604030504040204" pitchFamily="34" charset="0"/>
              </a:rPr>
              <a:t>Size: 0.5 in³ without antenna</a:t>
            </a:r>
          </a:p>
          <a:p>
            <a:pPr algn="just">
              <a:lnSpc>
                <a:spcPct val="150000"/>
              </a:lnSpc>
              <a:buFont typeface="Arial"/>
              <a:buChar char="•"/>
            </a:pPr>
            <a:r>
              <a:rPr lang="en-US" sz="2000" dirty="0">
                <a:solidFill>
                  <a:srgbClr val="C00000"/>
                </a:solidFill>
                <a:latin typeface="Verdana" panose="020B0604030504040204" pitchFamily="34" charset="0"/>
                <a:ea typeface="Verdana" panose="020B0604030504040204" pitchFamily="34" charset="0"/>
              </a:rPr>
              <a:t>Low cost relative to target device</a:t>
            </a:r>
          </a:p>
          <a:p>
            <a:pPr algn="just">
              <a:lnSpc>
                <a:spcPct val="150000"/>
              </a:lnSpc>
              <a:buFont typeface="Arial"/>
              <a:buChar char="•"/>
            </a:pPr>
            <a:r>
              <a:rPr lang="en-US" sz="2000" dirty="0">
                <a:solidFill>
                  <a:srgbClr val="C00000"/>
                </a:solidFill>
                <a:latin typeface="Verdana" panose="020B0604030504040204" pitchFamily="34" charset="0"/>
                <a:ea typeface="Verdana" panose="020B0604030504040204" pitchFamily="34" charset="0"/>
              </a:rPr>
              <a:t>Should allow overlap of multiple networks in the same area</a:t>
            </a:r>
          </a:p>
          <a:p>
            <a:pPr algn="just">
              <a:lnSpc>
                <a:spcPct val="150000"/>
              </a:lnSpc>
              <a:buFont typeface="Arial"/>
              <a:buChar char="•"/>
            </a:pPr>
            <a:r>
              <a:rPr lang="en-US" sz="2000" dirty="0">
                <a:solidFill>
                  <a:srgbClr val="C00000"/>
                </a:solidFill>
                <a:latin typeface="Verdana" panose="020B0604030504040204" pitchFamily="34" charset="0"/>
                <a:ea typeface="Verdana" panose="020B0604030504040204" pitchFamily="34" charset="0"/>
              </a:rPr>
              <a:t>Network supports a minimum of </a:t>
            </a:r>
            <a:r>
              <a:rPr lang="en-US" sz="2000" u="sng" dirty="0">
                <a:solidFill>
                  <a:srgbClr val="C00000"/>
                </a:solidFill>
                <a:latin typeface="Verdana" panose="020B0604030504040204" pitchFamily="34" charset="0"/>
                <a:ea typeface="Verdana" panose="020B0604030504040204" pitchFamily="34" charset="0"/>
              </a:rPr>
              <a:t>16 devices</a:t>
            </a:r>
            <a:endParaRPr lang="en-US" sz="2000" dirty="0">
              <a:solidFill>
                <a:srgbClr val="C00000"/>
              </a:solidFill>
              <a:latin typeface="Verdana" panose="020B0604030504040204" pitchFamily="34" charset="0"/>
              <a:ea typeface="Verdana" panose="020B0604030504040204" pitchFamily="34" charset="0"/>
            </a:endParaRPr>
          </a:p>
        </p:txBody>
      </p:sp>
      <p:sp>
        <p:nvSpPr>
          <p:cNvPr id="59" name="TextShape 2"/>
          <p:cNvSpPr txBox="1"/>
          <p:nvPr/>
        </p:nvSpPr>
        <p:spPr>
          <a:xfrm>
            <a:off x="8077080" y="6356520"/>
            <a:ext cx="2133360" cy="364680"/>
          </a:xfrm>
          <a:prstGeom prst="rect">
            <a:avLst/>
          </a:prstGeom>
        </p:spPr>
        <p:txBody>
          <a:bodyPr anchor="ctr"/>
          <a:lstStyle/>
          <a:p>
            <a:pPr algn="r">
              <a:lnSpc>
                <a:spcPct val="100000"/>
              </a:lnSpc>
            </a:pPr>
            <a:fld id="{1BF7BD19-E1AB-412D-B1D5-5B6426E84144}" type="slidenum">
              <a:rPr lang="en-US" sz="1200">
                <a:solidFill>
                  <a:srgbClr val="8B8B8B"/>
                </a:solidFill>
                <a:latin typeface="Calibri"/>
              </a:rPr>
              <a:t>10</a:t>
            </a:fld>
            <a:endParaRPr/>
          </a:p>
        </p:txBody>
      </p:sp>
      <p:sp>
        <p:nvSpPr>
          <p:cNvPr id="4" name="TextBox 3">
            <a:extLst>
              <a:ext uri="{FF2B5EF4-FFF2-40B4-BE49-F238E27FC236}">
                <a16:creationId xmlns:a16="http://schemas.microsoft.com/office/drawing/2014/main" id="{A95756C4-B730-4926-8A96-CE72ECFB9A8F}"/>
              </a:ext>
            </a:extLst>
          </p:cNvPr>
          <p:cNvSpPr txBox="1"/>
          <p:nvPr/>
        </p:nvSpPr>
        <p:spPr>
          <a:xfrm>
            <a:off x="1782960" y="136800"/>
            <a:ext cx="8626079" cy="584775"/>
          </a:xfrm>
          <a:prstGeom prst="rect">
            <a:avLst/>
          </a:prstGeom>
          <a:noFill/>
        </p:spPr>
        <p:txBody>
          <a:bodyPr wrap="none" rtlCol="0">
            <a:spAutoFit/>
          </a:bodyPr>
          <a:lstStyle/>
          <a:p>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The Wireless Personal Area Network</a:t>
            </a:r>
            <a:endParaRPr lang="en-IN" sz="3200" b="1"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798318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011109-717E-4F7E-BC43-406E3C695245}" type="datetime1">
              <a:rPr lang="en-US" smtClean="0"/>
              <a:pPr/>
              <a:t>3/25/2023</a:t>
            </a:fld>
            <a:endParaRPr lang="en-US"/>
          </a:p>
        </p:txBody>
      </p:sp>
      <p:sp>
        <p:nvSpPr>
          <p:cNvPr id="6" name="Footer Placeholder 5"/>
          <p:cNvSpPr>
            <a:spLocks noGrp="1"/>
          </p:cNvSpPr>
          <p:nvPr>
            <p:ph type="ftr" sz="quarter" idx="11"/>
          </p:nvPr>
        </p:nvSpPr>
        <p:spPr/>
        <p:txBody>
          <a:bodyPr/>
          <a:lstStyle/>
          <a:p>
            <a:r>
              <a:rPr lang="en-US"/>
              <a:t>WSN</a:t>
            </a:r>
          </a:p>
        </p:txBody>
      </p:sp>
      <p:sp>
        <p:nvSpPr>
          <p:cNvPr id="7" name="Slide Number Placeholder 6"/>
          <p:cNvSpPr>
            <a:spLocks noGrp="1"/>
          </p:cNvSpPr>
          <p:nvPr>
            <p:ph type="sldNum" sz="quarter" idx="12"/>
          </p:nvPr>
        </p:nvSpPr>
        <p:spPr/>
        <p:txBody>
          <a:bodyPr/>
          <a:lstStyle/>
          <a:p>
            <a:fld id="{17300761-B31C-46A5-A34B-CFE5B2FB6007}" type="slidenum">
              <a:rPr lang="en-US" smtClean="0"/>
              <a:pPr/>
              <a:t>100</a:t>
            </a:fld>
            <a:endParaRPr lang="en-US"/>
          </a:p>
        </p:txBody>
      </p:sp>
      <p:pic>
        <p:nvPicPr>
          <p:cNvPr id="8" name="Picture 2"/>
          <p:cNvPicPr>
            <a:picLocks noChangeAspect="1" noChangeArrowheads="1"/>
          </p:cNvPicPr>
          <p:nvPr/>
        </p:nvPicPr>
        <p:blipFill>
          <a:blip r:embed="rId3" cstate="print"/>
          <a:srcRect/>
          <a:stretch>
            <a:fillRect/>
          </a:stretch>
        </p:blipFill>
        <p:spPr bwMode="auto">
          <a:xfrm>
            <a:off x="1035328" y="414416"/>
            <a:ext cx="10649243" cy="5227857"/>
          </a:xfrm>
          <a:prstGeom prst="rect">
            <a:avLst/>
          </a:prstGeom>
          <a:noFill/>
          <a:ln w="19050">
            <a:solidFill>
              <a:srgbClr val="C00000"/>
            </a:solidFill>
            <a:miter lim="800000"/>
            <a:headEnd/>
            <a:tailEnd/>
          </a:ln>
          <a:effectLst/>
        </p:spPr>
      </p:pic>
      <p:sp>
        <p:nvSpPr>
          <p:cNvPr id="3" name="TextBox 2"/>
          <p:cNvSpPr txBox="1"/>
          <p:nvPr/>
        </p:nvSpPr>
        <p:spPr>
          <a:xfrm>
            <a:off x="2710570" y="5768479"/>
            <a:ext cx="6471138"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Typical sensor network arrangement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80514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011109-717E-4F7E-BC43-406E3C695245}" type="datetime1">
              <a:rPr lang="en-US" smtClean="0"/>
              <a:pPr/>
              <a:t>3/25/2023</a:t>
            </a:fld>
            <a:endParaRPr lang="en-US"/>
          </a:p>
        </p:txBody>
      </p:sp>
      <p:sp>
        <p:nvSpPr>
          <p:cNvPr id="6" name="Footer Placeholder 5"/>
          <p:cNvSpPr>
            <a:spLocks noGrp="1"/>
          </p:cNvSpPr>
          <p:nvPr>
            <p:ph type="ftr" sz="quarter" idx="11"/>
          </p:nvPr>
        </p:nvSpPr>
        <p:spPr/>
        <p:txBody>
          <a:bodyPr/>
          <a:lstStyle/>
          <a:p>
            <a:r>
              <a:rPr lang="en-US"/>
              <a:t>WSN</a:t>
            </a:r>
          </a:p>
        </p:txBody>
      </p:sp>
      <p:sp>
        <p:nvSpPr>
          <p:cNvPr id="7" name="Slide Number Placeholder 6"/>
          <p:cNvSpPr>
            <a:spLocks noGrp="1"/>
          </p:cNvSpPr>
          <p:nvPr>
            <p:ph type="sldNum" sz="quarter" idx="12"/>
          </p:nvPr>
        </p:nvSpPr>
        <p:spPr/>
        <p:txBody>
          <a:bodyPr/>
          <a:lstStyle/>
          <a:p>
            <a:fld id="{17300761-B31C-46A5-A34B-CFE5B2FB6007}" type="slidenum">
              <a:rPr lang="en-US" smtClean="0"/>
              <a:pPr/>
              <a:t>101</a:t>
            </a:fld>
            <a:endParaRPr lang="en-US"/>
          </a:p>
        </p:txBody>
      </p:sp>
      <p:sp>
        <p:nvSpPr>
          <p:cNvPr id="2" name="TextBox 1"/>
          <p:cNvSpPr txBox="1"/>
          <p:nvPr/>
        </p:nvSpPr>
        <p:spPr>
          <a:xfrm>
            <a:off x="575801" y="647084"/>
            <a:ext cx="11232108" cy="556383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Sensor networks require sensing systems that are long-lived and environmentally resilient. </a:t>
            </a:r>
          </a:p>
          <a:p>
            <a:pPr marL="457200" indent="-457200" algn="just">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Unattended, untethered, self-powered low-duty-cycle systems are typical.</a:t>
            </a:r>
          </a:p>
          <a:p>
            <a:pPr marL="457200" indent="-457200" algn="just">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In most instances, communication circuitry and antennas are the primary elements that draw most of the energy.</a:t>
            </a:r>
          </a:p>
          <a:p>
            <a:pPr marL="457200" indent="-457200" algn="just">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Sensors are either passive or active devices. Passive sensors in element form include seismic-, acoustic-, strain-, humidity-, and temperature-measuring devices. </a:t>
            </a:r>
          </a:p>
          <a:p>
            <a:pPr marL="457200" indent="-457200" algn="just">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Passive sensors tend to be low-energy devices.</a:t>
            </a:r>
          </a:p>
          <a:p>
            <a:pPr marL="457200" indent="-457200" algn="just">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Active sensors include radar and sonar; these tend to be high-energy systems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51541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7606" y="451779"/>
            <a:ext cx="9253182" cy="6186877"/>
          </a:xfrm>
          <a:prstGeom prst="rect">
            <a:avLst/>
          </a:prstGeom>
        </p:spPr>
      </p:pic>
    </p:spTree>
    <p:extLst>
      <p:ext uri="{BB962C8B-B14F-4D97-AF65-F5344CB8AC3E}">
        <p14:creationId xmlns:p14="http://schemas.microsoft.com/office/powerpoint/2010/main" val="39586799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012" y="150842"/>
            <a:ext cx="11436824" cy="6370975"/>
          </a:xfrm>
          <a:prstGeom prst="rect">
            <a:avLst/>
          </a:prstGeom>
        </p:spPr>
        <p:txBody>
          <a:bodyPr wrap="square">
            <a:spAutoFit/>
          </a:bodyPr>
          <a:lstStyle/>
          <a:p>
            <a:pPr fontAlgn="base"/>
            <a:r>
              <a:rPr lang="en-US" sz="2800" b="1" dirty="0">
                <a:solidFill>
                  <a:srgbClr val="FF0000"/>
                </a:solidFill>
                <a:latin typeface="urw-din"/>
              </a:rPr>
              <a:t>Components of WSN:</a:t>
            </a:r>
            <a:r>
              <a:rPr lang="en-US" sz="2800" dirty="0">
                <a:solidFill>
                  <a:srgbClr val="FF0000"/>
                </a:solidFill>
                <a:latin typeface="urw-din"/>
              </a:rPr>
              <a:t> </a:t>
            </a:r>
          </a:p>
          <a:p>
            <a:pPr fontAlgn="base"/>
            <a:endParaRPr lang="en-US" sz="2800" dirty="0">
              <a:solidFill>
                <a:srgbClr val="FF0000"/>
              </a:solidFill>
              <a:latin typeface="urw-din"/>
            </a:endParaRPr>
          </a:p>
          <a:p>
            <a:pPr fontAlgn="base">
              <a:buFont typeface="+mj-lt"/>
              <a:buAutoNum type="arabicPeriod"/>
            </a:pPr>
            <a:r>
              <a:rPr lang="en-US" sz="2200" b="1" dirty="0">
                <a:solidFill>
                  <a:srgbClr val="273239"/>
                </a:solidFill>
                <a:latin typeface="Arial" panose="020B0604020202020204" pitchFamily="34" charset="0"/>
                <a:cs typeface="Arial" panose="020B0604020202020204" pitchFamily="34" charset="0"/>
              </a:rPr>
              <a:t>Sensor node:</a:t>
            </a:r>
            <a:r>
              <a:rPr lang="en-US" sz="2200" dirty="0">
                <a:solidFill>
                  <a:srgbClr val="273239"/>
                </a:solidFill>
                <a:latin typeface="Arial" panose="020B0604020202020204" pitchFamily="34" charset="0"/>
                <a:cs typeface="Arial" panose="020B0604020202020204" pitchFamily="34" charset="0"/>
              </a:rPr>
              <a:t> </a:t>
            </a:r>
            <a:br>
              <a:rPr lang="en-US" sz="2200" dirty="0">
                <a:solidFill>
                  <a:srgbClr val="273239"/>
                </a:solidFill>
                <a:latin typeface="Arial" panose="020B0604020202020204" pitchFamily="34" charset="0"/>
                <a:cs typeface="Arial" panose="020B0604020202020204" pitchFamily="34" charset="0"/>
              </a:rPr>
            </a:br>
            <a:r>
              <a:rPr lang="en-US" sz="2200" dirty="0">
                <a:solidFill>
                  <a:srgbClr val="273239"/>
                </a:solidFill>
                <a:latin typeface="Arial" panose="020B0604020202020204" pitchFamily="34" charset="0"/>
                <a:cs typeface="Arial" panose="020B0604020202020204" pitchFamily="34" charset="0"/>
              </a:rPr>
              <a:t>Sensors in WSN are used to capture the environmental variables and which is used for data acquisition. Sensor signals are converted into electrical signals.</a:t>
            </a:r>
          </a:p>
          <a:p>
            <a:pPr fontAlgn="base">
              <a:buFont typeface="+mj-lt"/>
              <a:buAutoNum type="arabicPeriod"/>
            </a:pPr>
            <a:endParaRPr lang="en-US" sz="2200" dirty="0">
              <a:solidFill>
                <a:srgbClr val="273239"/>
              </a:solidFill>
              <a:latin typeface="Arial" panose="020B0604020202020204" pitchFamily="34" charset="0"/>
              <a:cs typeface="Arial" panose="020B0604020202020204" pitchFamily="34" charset="0"/>
            </a:endParaRPr>
          </a:p>
          <a:p>
            <a:pPr fontAlgn="base">
              <a:buFont typeface="+mj-lt"/>
              <a:buAutoNum type="arabicPeriod"/>
            </a:pPr>
            <a:r>
              <a:rPr lang="en-US" sz="2200" b="1" dirty="0">
                <a:solidFill>
                  <a:srgbClr val="273239"/>
                </a:solidFill>
                <a:latin typeface="Arial" panose="020B0604020202020204" pitchFamily="34" charset="0"/>
                <a:cs typeface="Arial" panose="020B0604020202020204" pitchFamily="34" charset="0"/>
              </a:rPr>
              <a:t>Radio Nodes:</a:t>
            </a:r>
            <a:r>
              <a:rPr lang="en-US" sz="2200" dirty="0">
                <a:solidFill>
                  <a:srgbClr val="273239"/>
                </a:solidFill>
                <a:latin typeface="Arial" panose="020B0604020202020204" pitchFamily="34" charset="0"/>
                <a:cs typeface="Arial" panose="020B0604020202020204" pitchFamily="34" charset="0"/>
              </a:rPr>
              <a:t> </a:t>
            </a:r>
            <a:br>
              <a:rPr lang="en-US" sz="2200" dirty="0">
                <a:solidFill>
                  <a:srgbClr val="273239"/>
                </a:solidFill>
                <a:latin typeface="Arial" panose="020B0604020202020204" pitchFamily="34" charset="0"/>
                <a:cs typeface="Arial" panose="020B0604020202020204" pitchFamily="34" charset="0"/>
              </a:rPr>
            </a:br>
            <a:r>
              <a:rPr lang="en-US" sz="2200" dirty="0">
                <a:solidFill>
                  <a:srgbClr val="273239"/>
                </a:solidFill>
                <a:latin typeface="Arial" panose="020B0604020202020204" pitchFamily="34" charset="0"/>
                <a:cs typeface="Arial" panose="020B0604020202020204" pitchFamily="34" charset="0"/>
              </a:rPr>
              <a:t>It is used to receive the data produced by the Sensors and sends it to the WLAN access point. It consists of a microcontroller, transceiver, external memory, and power source.</a:t>
            </a:r>
          </a:p>
          <a:p>
            <a:pPr fontAlgn="base">
              <a:buFont typeface="+mj-lt"/>
              <a:buAutoNum type="arabicPeriod"/>
            </a:pPr>
            <a:endParaRPr lang="en-US" sz="2200" dirty="0">
              <a:solidFill>
                <a:srgbClr val="273239"/>
              </a:solidFill>
              <a:latin typeface="Arial" panose="020B0604020202020204" pitchFamily="34" charset="0"/>
              <a:cs typeface="Arial" panose="020B0604020202020204" pitchFamily="34" charset="0"/>
            </a:endParaRPr>
          </a:p>
          <a:p>
            <a:pPr fontAlgn="base">
              <a:buFont typeface="+mj-lt"/>
              <a:buAutoNum type="arabicPeriod"/>
            </a:pPr>
            <a:r>
              <a:rPr lang="en-US" sz="2200" b="1" dirty="0">
                <a:solidFill>
                  <a:srgbClr val="273239"/>
                </a:solidFill>
                <a:latin typeface="Arial" panose="020B0604020202020204" pitchFamily="34" charset="0"/>
                <a:cs typeface="Arial" panose="020B0604020202020204" pitchFamily="34" charset="0"/>
              </a:rPr>
              <a:t>WLAN Access Point:</a:t>
            </a:r>
            <a:r>
              <a:rPr lang="en-US" sz="2200" dirty="0">
                <a:solidFill>
                  <a:srgbClr val="273239"/>
                </a:solidFill>
                <a:latin typeface="Arial" panose="020B0604020202020204" pitchFamily="34" charset="0"/>
                <a:cs typeface="Arial" panose="020B0604020202020204" pitchFamily="34" charset="0"/>
              </a:rPr>
              <a:t> </a:t>
            </a:r>
            <a:br>
              <a:rPr lang="en-US" sz="2200" dirty="0">
                <a:solidFill>
                  <a:srgbClr val="273239"/>
                </a:solidFill>
                <a:latin typeface="Arial" panose="020B0604020202020204" pitchFamily="34" charset="0"/>
                <a:cs typeface="Arial" panose="020B0604020202020204" pitchFamily="34" charset="0"/>
              </a:rPr>
            </a:br>
            <a:r>
              <a:rPr lang="en-US" sz="2200" dirty="0">
                <a:solidFill>
                  <a:srgbClr val="273239"/>
                </a:solidFill>
                <a:latin typeface="Arial" panose="020B0604020202020204" pitchFamily="34" charset="0"/>
                <a:cs typeface="Arial" panose="020B0604020202020204" pitchFamily="34" charset="0"/>
              </a:rPr>
              <a:t>It receives the data which is sent by the Radio nodes wirelessly, generally through the internet.</a:t>
            </a:r>
          </a:p>
          <a:p>
            <a:pPr fontAlgn="base">
              <a:buFont typeface="+mj-lt"/>
              <a:buAutoNum type="arabicPeriod"/>
            </a:pPr>
            <a:endParaRPr lang="en-US" sz="2200" dirty="0">
              <a:solidFill>
                <a:srgbClr val="273239"/>
              </a:solidFill>
              <a:latin typeface="Arial" panose="020B0604020202020204" pitchFamily="34" charset="0"/>
              <a:cs typeface="Arial" panose="020B0604020202020204" pitchFamily="34" charset="0"/>
            </a:endParaRPr>
          </a:p>
          <a:p>
            <a:pPr fontAlgn="base">
              <a:buFont typeface="+mj-lt"/>
              <a:buAutoNum type="arabicPeriod"/>
            </a:pPr>
            <a:r>
              <a:rPr lang="en-US" sz="2200" b="1" dirty="0">
                <a:solidFill>
                  <a:srgbClr val="273239"/>
                </a:solidFill>
                <a:latin typeface="Arial" panose="020B0604020202020204" pitchFamily="34" charset="0"/>
                <a:cs typeface="Arial" panose="020B0604020202020204" pitchFamily="34" charset="0"/>
              </a:rPr>
              <a:t>Evaluation Software:</a:t>
            </a:r>
            <a:r>
              <a:rPr lang="en-US" sz="2200" dirty="0">
                <a:solidFill>
                  <a:srgbClr val="273239"/>
                </a:solidFill>
                <a:latin typeface="Arial" panose="020B0604020202020204" pitchFamily="34" charset="0"/>
                <a:cs typeface="Arial" panose="020B0604020202020204" pitchFamily="34" charset="0"/>
              </a:rPr>
              <a:t> </a:t>
            </a:r>
            <a:br>
              <a:rPr lang="en-US" sz="2200" dirty="0">
                <a:solidFill>
                  <a:srgbClr val="273239"/>
                </a:solidFill>
                <a:latin typeface="Arial" panose="020B0604020202020204" pitchFamily="34" charset="0"/>
                <a:cs typeface="Arial" panose="020B0604020202020204" pitchFamily="34" charset="0"/>
              </a:rPr>
            </a:br>
            <a:r>
              <a:rPr lang="en-US" sz="2200" dirty="0">
                <a:solidFill>
                  <a:srgbClr val="273239"/>
                </a:solidFill>
                <a:latin typeface="Arial" panose="020B0604020202020204" pitchFamily="34" charset="0"/>
                <a:cs typeface="Arial" panose="020B0604020202020204" pitchFamily="34" charset="0"/>
              </a:rPr>
              <a:t>The data received by the WLAN Access Point is processed by a software called as Evaluation Software for presenting the report to the users for further processing of the data which can be used for processing, analysis, storage, and mining of the data.</a:t>
            </a:r>
            <a:endParaRPr lang="en-US" sz="2200" b="0" i="0" dirty="0">
              <a:solidFill>
                <a:srgbClr val="27323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055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9493" y="200071"/>
            <a:ext cx="9389659" cy="6391797"/>
          </a:xfrm>
          <a:prstGeom prst="rect">
            <a:avLst/>
          </a:prstGeom>
        </p:spPr>
      </p:pic>
    </p:spTree>
    <p:extLst>
      <p:ext uri="{BB962C8B-B14F-4D97-AF65-F5344CB8AC3E}">
        <p14:creationId xmlns:p14="http://schemas.microsoft.com/office/powerpoint/2010/main" val="5150260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12823" y="512416"/>
            <a:ext cx="7241019" cy="5519894"/>
          </a:xfrm>
          <a:prstGeom prst="rect">
            <a:avLst/>
          </a:prstGeom>
        </p:spPr>
      </p:pic>
    </p:spTree>
    <p:extLst>
      <p:ext uri="{BB962C8B-B14F-4D97-AF65-F5344CB8AC3E}">
        <p14:creationId xmlns:p14="http://schemas.microsoft.com/office/powerpoint/2010/main" val="23710762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sz="3600"/>
              <a:t>Applications of Wireless Sensor networks</a:t>
            </a:r>
          </a:p>
        </p:txBody>
      </p:sp>
      <p:sp>
        <p:nvSpPr>
          <p:cNvPr id="9219" name="Content Placeholder 2"/>
          <p:cNvSpPr>
            <a:spLocks noGrp="1"/>
          </p:cNvSpPr>
          <p:nvPr>
            <p:ph idx="4294967295"/>
          </p:nvPr>
        </p:nvSpPr>
        <p:spPr>
          <a:xfrm>
            <a:off x="2438400" y="1905000"/>
            <a:ext cx="7696200" cy="4114800"/>
          </a:xfrm>
        </p:spPr>
        <p:txBody>
          <a:bodyPr/>
          <a:lstStyle/>
          <a:p>
            <a:pPr marL="609600" indent="-609600">
              <a:buNone/>
            </a:pPr>
            <a:r>
              <a:rPr lang="en-US" dirty="0"/>
              <a:t>The applications can be divided in three categories:</a:t>
            </a:r>
          </a:p>
          <a:p>
            <a:pPr marL="609600" indent="-609600">
              <a:buFont typeface="Arial" panose="020B0604020202020204" pitchFamily="34" charset="0"/>
              <a:buAutoNum type="arabicPeriod"/>
            </a:pPr>
            <a:r>
              <a:rPr lang="en-US" dirty="0"/>
              <a:t>Monitoring of objects.</a:t>
            </a:r>
          </a:p>
          <a:p>
            <a:pPr marL="609600" indent="-609600">
              <a:buFont typeface="Arial" panose="020B0604020202020204" pitchFamily="34" charset="0"/>
              <a:buAutoNum type="arabicPeriod"/>
            </a:pPr>
            <a:r>
              <a:rPr lang="en-US" dirty="0"/>
              <a:t>Monitoring of an area.</a:t>
            </a:r>
          </a:p>
          <a:p>
            <a:pPr marL="609600" indent="-609600">
              <a:buFont typeface="Arial" panose="020B0604020202020204" pitchFamily="34" charset="0"/>
              <a:buAutoNum type="arabicPeriod"/>
            </a:pPr>
            <a:r>
              <a:rPr lang="en-US" dirty="0"/>
              <a:t>Monitoring of both area and objects.</a:t>
            </a:r>
          </a:p>
          <a:p>
            <a:pPr marL="609600" indent="-609600">
              <a:buNone/>
            </a:pPr>
            <a:endParaRPr lang="en-US" dirty="0"/>
          </a:p>
          <a:p>
            <a:pPr marL="609600" indent="-609600">
              <a:buNone/>
            </a:pPr>
            <a:r>
              <a:rPr lang="en-US" dirty="0"/>
              <a:t>* </a:t>
            </a:r>
            <a:r>
              <a:rPr lang="en-US" i="1" dirty="0"/>
              <a:t>Classification due to Culler, </a:t>
            </a:r>
            <a:r>
              <a:rPr lang="en-US" i="1" dirty="0" err="1"/>
              <a:t>Estrin</a:t>
            </a:r>
            <a:r>
              <a:rPr lang="en-US" i="1" dirty="0"/>
              <a:t>, Srivastava</a:t>
            </a:r>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1EC14E-4E13-4034-8305-6B12EAAB47F4}" type="slidenum">
              <a:rPr lang="en-US"/>
              <a:pPr/>
              <a:t>106</a:t>
            </a:fld>
            <a:endParaRPr lang="en-US"/>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844979152"/>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Monitoring Area</a:t>
            </a:r>
          </a:p>
        </p:txBody>
      </p:sp>
      <p:sp>
        <p:nvSpPr>
          <p:cNvPr id="10243" name="Rectangle 3"/>
          <p:cNvSpPr>
            <a:spLocks noGrp="1" noChangeArrowheads="1"/>
          </p:cNvSpPr>
          <p:nvPr>
            <p:ph type="body" idx="1"/>
          </p:nvPr>
        </p:nvSpPr>
        <p:spPr>
          <a:xfrm>
            <a:off x="2362200" y="1905000"/>
            <a:ext cx="8153400" cy="4114800"/>
          </a:xfrm>
        </p:spPr>
        <p:txBody>
          <a:bodyPr/>
          <a:lstStyle/>
          <a:p>
            <a:pPr eaLnBrk="1" hangingPunct="1"/>
            <a:r>
              <a:rPr lang="en-US" dirty="0"/>
              <a:t>Environmental and Habitat Monitoring</a:t>
            </a:r>
          </a:p>
          <a:p>
            <a:pPr eaLnBrk="1" hangingPunct="1"/>
            <a:r>
              <a:rPr lang="en-US" dirty="0"/>
              <a:t>Precision Agriculture</a:t>
            </a:r>
          </a:p>
          <a:p>
            <a:pPr eaLnBrk="1" hangingPunct="1"/>
            <a:r>
              <a:rPr lang="en-US" dirty="0"/>
              <a:t>Indoor Climate Control</a:t>
            </a:r>
          </a:p>
          <a:p>
            <a:pPr eaLnBrk="1" hangingPunct="1"/>
            <a:r>
              <a:rPr lang="en-US" dirty="0"/>
              <a:t>Military Surveillance</a:t>
            </a:r>
          </a:p>
          <a:p>
            <a:pPr eaLnBrk="1" hangingPunct="1"/>
            <a:r>
              <a:rPr lang="en-US" dirty="0"/>
              <a:t>Treaty Verification</a:t>
            </a:r>
          </a:p>
          <a:p>
            <a:pPr eaLnBrk="1" hangingPunct="1"/>
            <a:r>
              <a:rPr lang="en-US" dirty="0"/>
              <a:t>Intelligent Alarms</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407FA6-2EAA-45E5-9E64-90FFE0F89AD3}" type="slidenum">
              <a:rPr lang="en-US"/>
              <a:pPr/>
              <a:t>107</a:t>
            </a:fld>
            <a:endParaRPr lang="en-US"/>
          </a:p>
        </p:txBody>
      </p:sp>
      <p:sp>
        <p:nvSpPr>
          <p:cNvPr id="102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75429166"/>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Example: Precision Agriculture</a:t>
            </a:r>
          </a:p>
        </p:txBody>
      </p:sp>
      <p:sp>
        <p:nvSpPr>
          <p:cNvPr id="11267" name="Rectangle 3"/>
          <p:cNvSpPr>
            <a:spLocks noGrp="1" noChangeArrowheads="1"/>
          </p:cNvSpPr>
          <p:nvPr>
            <p:ph type="body" sz="half" idx="1"/>
          </p:nvPr>
        </p:nvSpPr>
        <p:spPr/>
        <p:txBody>
          <a:bodyPr/>
          <a:lstStyle/>
          <a:p>
            <a:pPr lvl="1" eaLnBrk="1" hangingPunct="1"/>
            <a:endParaRPr lang="en-US"/>
          </a:p>
          <a:p>
            <a:pPr lvl="1" eaLnBrk="1" hangingPunct="1"/>
            <a:endParaRPr lang="en-US" sz="1600"/>
          </a:p>
        </p:txBody>
      </p:sp>
      <p:sp>
        <p:nvSpPr>
          <p:cNvPr id="11268" name="Rectangle 10"/>
          <p:cNvSpPr>
            <a:spLocks noChangeArrowheads="1"/>
          </p:cNvSpPr>
          <p:nvPr/>
        </p:nvSpPr>
        <p:spPr bwMode="auto">
          <a:xfrm>
            <a:off x="545910" y="1528549"/>
            <a:ext cx="593109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sz="2400" dirty="0">
                <a:solidFill>
                  <a:schemeClr val="tx2"/>
                </a:solidFill>
                <a:cs typeface="Arial" panose="020B0604020202020204" pitchFamily="34" charset="0"/>
              </a:rPr>
              <a:t>Precision agriculture aims at making cultural operations more efficient, while reducing environmental impact</a:t>
            </a:r>
            <a:r>
              <a:rPr lang="en-US" sz="2800" dirty="0">
                <a:solidFill>
                  <a:schemeClr val="tx2"/>
                </a:solidFill>
                <a:cs typeface="Arial" panose="020B0604020202020204" pitchFamily="34" charset="0"/>
              </a:rPr>
              <a:t>.</a:t>
            </a:r>
          </a:p>
          <a:p>
            <a:pPr>
              <a:buFontTx/>
              <a:buChar char="•"/>
            </a:pPr>
            <a:r>
              <a:rPr lang="en-US" sz="2400" dirty="0">
                <a:solidFill>
                  <a:schemeClr val="tx2"/>
                </a:solidFill>
                <a:cs typeface="Arial" panose="020B0604020202020204" pitchFamily="34" charset="0"/>
              </a:rPr>
              <a:t>The information collected from sensors is used to  evaluate optimum sowing density, estimate fertilizers and other inputs needs, and to more accurately predict crop yields. </a:t>
            </a:r>
          </a:p>
        </p:txBody>
      </p:sp>
      <p:pic>
        <p:nvPicPr>
          <p:cNvPr id="11269" name="Picture 12" descr="phytech-main"/>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6629400" y="2057401"/>
            <a:ext cx="3429000" cy="2290763"/>
          </a:xfrm>
        </p:spPr>
      </p:pic>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0CA125-B342-4231-B024-11F659F8B845}" type="slidenum">
              <a:rPr lang="en-US"/>
              <a:pPr/>
              <a:t>108</a:t>
            </a:fld>
            <a:endParaRPr lang="en-US"/>
          </a:p>
        </p:txBody>
      </p:sp>
      <p:sp>
        <p:nvSpPr>
          <p:cNvPr id="11271"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65284336"/>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Monitoring Objects</a:t>
            </a:r>
          </a:p>
        </p:txBody>
      </p:sp>
      <p:sp>
        <p:nvSpPr>
          <p:cNvPr id="12291" name="Rectangle 3"/>
          <p:cNvSpPr>
            <a:spLocks noGrp="1" noChangeArrowheads="1"/>
          </p:cNvSpPr>
          <p:nvPr>
            <p:ph type="body" idx="1"/>
          </p:nvPr>
        </p:nvSpPr>
        <p:spPr>
          <a:xfrm>
            <a:off x="2209800" y="1905000"/>
            <a:ext cx="7848600" cy="4114800"/>
          </a:xfrm>
        </p:spPr>
        <p:txBody>
          <a:bodyPr/>
          <a:lstStyle/>
          <a:p>
            <a:pPr eaLnBrk="1" hangingPunct="1"/>
            <a:r>
              <a:rPr lang="en-US"/>
              <a:t>Structural Monitoring</a:t>
            </a:r>
          </a:p>
          <a:p>
            <a:pPr eaLnBrk="1" hangingPunct="1"/>
            <a:r>
              <a:rPr lang="en-US"/>
              <a:t>Eco-physiology</a:t>
            </a:r>
          </a:p>
          <a:p>
            <a:pPr eaLnBrk="1" hangingPunct="1"/>
            <a:r>
              <a:rPr lang="en-US"/>
              <a:t>Condition-based Maintenance</a:t>
            </a:r>
          </a:p>
          <a:p>
            <a:pPr eaLnBrk="1" hangingPunct="1"/>
            <a:r>
              <a:rPr lang="en-US"/>
              <a:t>Medical Diagnostics</a:t>
            </a:r>
          </a:p>
          <a:p>
            <a:pPr eaLnBrk="1" hangingPunct="1"/>
            <a:r>
              <a:rPr lang="en-US"/>
              <a:t>Urban terrain mapping</a:t>
            </a:r>
          </a:p>
          <a:p>
            <a:pPr eaLnBrk="1" hangingPunct="1"/>
            <a:endParaRPr lang="en-US"/>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7A9C78-7392-48E1-803B-1572DDC80E3D}" type="slidenum">
              <a:rPr lang="en-US"/>
              <a:pPr/>
              <a:t>109</a:t>
            </a:fld>
            <a:endParaRPr lang="en-US"/>
          </a:p>
        </p:txBody>
      </p:sp>
      <p:sp>
        <p:nvSpPr>
          <p:cNvPr id="122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50011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1"/>
          <p:cNvSpPr/>
          <p:nvPr/>
        </p:nvSpPr>
        <p:spPr>
          <a:xfrm>
            <a:off x="175368" y="886432"/>
            <a:ext cx="11479819" cy="4811364"/>
          </a:xfrm>
          <a:prstGeom prst="rect">
            <a:avLst/>
          </a:prstGeom>
          <a:noFill/>
          <a:ln>
            <a:noFill/>
          </a:ln>
        </p:spPr>
        <p:txBody>
          <a:bodyPr lIns="90000" tIns="45000" rIns="90000" bIns="45000"/>
          <a:lstStyle/>
          <a:p>
            <a:pPr algn="just">
              <a:lnSpc>
                <a:spcPct val="150000"/>
              </a:lnSpc>
            </a:pPr>
            <a:r>
              <a:rPr lang="en-US" sz="2300" dirty="0">
                <a:solidFill>
                  <a:srgbClr val="000000"/>
                </a:solidFill>
                <a:latin typeface="Verdana" panose="020B0604030504040204" pitchFamily="34" charset="0"/>
                <a:ea typeface="Verdana" panose="020B0604030504040204" pitchFamily="34" charset="0"/>
              </a:rPr>
              <a:t>In 1994, the Swedish telecommunication company, Ericsson, decided to </a:t>
            </a:r>
            <a:r>
              <a:rPr lang="en-US" sz="2300" dirty="0" err="1">
                <a:solidFill>
                  <a:srgbClr val="000000"/>
                </a:solidFill>
                <a:latin typeface="Verdana" panose="020B0604030504040204" pitchFamily="34" charset="0"/>
                <a:ea typeface="Verdana" panose="020B0604030504040204" pitchFamily="34" charset="0"/>
              </a:rPr>
              <a:t>honour</a:t>
            </a:r>
            <a:r>
              <a:rPr lang="en-US" sz="2300" dirty="0">
                <a:solidFill>
                  <a:srgbClr val="000000"/>
                </a:solidFill>
                <a:latin typeface="Verdana" panose="020B0604030504040204" pitchFamily="34" charset="0"/>
                <a:ea typeface="Verdana" panose="020B0604030504040204" pitchFamily="34" charset="0"/>
              </a:rPr>
              <a:t> old, weird Herald I. Bluetooth, king of Denmark between 940 and 985 AD, by naming its new wireless networking standard after him</a:t>
            </a:r>
            <a:endParaRPr sz="2300" dirty="0">
              <a:latin typeface="Verdana" panose="020B0604030504040204" pitchFamily="34" charset="0"/>
              <a:ea typeface="Verdana" panose="020B0604030504040204" pitchFamily="34" charset="0"/>
            </a:endParaRPr>
          </a:p>
          <a:p>
            <a:pPr algn="just">
              <a:lnSpc>
                <a:spcPct val="150000"/>
              </a:lnSpc>
            </a:pPr>
            <a:endParaRPr sz="900" dirty="0">
              <a:latin typeface="Verdana" panose="020B0604030504040204" pitchFamily="34" charset="0"/>
              <a:ea typeface="Verdana" panose="020B0604030504040204" pitchFamily="34" charset="0"/>
            </a:endParaRPr>
          </a:p>
          <a:p>
            <a:pPr algn="just">
              <a:lnSpc>
                <a:spcPct val="150000"/>
              </a:lnSpc>
              <a:buFont typeface="Arial"/>
              <a:buChar char="•"/>
            </a:pPr>
            <a:r>
              <a:rPr lang="en-US" sz="2300" dirty="0">
                <a:solidFill>
                  <a:srgbClr val="000000"/>
                </a:solidFill>
                <a:latin typeface="Verdana" panose="020B0604030504040204" pitchFamily="34" charset="0"/>
                <a:ea typeface="Verdana" panose="020B0604030504040204" pitchFamily="34" charset="0"/>
              </a:rPr>
              <a:t> </a:t>
            </a:r>
            <a:r>
              <a:rPr lang="en-US" sz="2300" dirty="0">
                <a:solidFill>
                  <a:srgbClr val="0070C0"/>
                </a:solidFill>
                <a:latin typeface="Verdana" panose="020B0604030504040204" pitchFamily="34" charset="0"/>
                <a:ea typeface="Verdana" panose="020B0604030504040204" pitchFamily="34" charset="0"/>
              </a:rPr>
              <a:t>Bluetooth provides short-range, low-cost connectivity between portable devices</a:t>
            </a:r>
            <a:r>
              <a:rPr lang="en-US" sz="2300" dirty="0">
                <a:solidFill>
                  <a:srgbClr val="000000"/>
                </a:solidFill>
                <a:latin typeface="Verdana" panose="020B0604030504040204" pitchFamily="34" charset="0"/>
                <a:ea typeface="Verdana" panose="020B0604030504040204" pitchFamily="34" charset="0"/>
              </a:rPr>
              <a:t>. </a:t>
            </a:r>
          </a:p>
          <a:p>
            <a:pPr algn="just">
              <a:lnSpc>
                <a:spcPct val="150000"/>
              </a:lnSpc>
              <a:buFont typeface="Arial"/>
              <a:buChar char="•"/>
            </a:pPr>
            <a:r>
              <a:rPr lang="en-US" sz="2400" b="1" dirty="0">
                <a:solidFill>
                  <a:srgbClr val="C00000"/>
                </a:solidFill>
                <a:latin typeface="Verdana" panose="020B0604030504040204" pitchFamily="34" charset="0"/>
                <a:ea typeface="Verdana" panose="020B0604030504040204" pitchFamily="34" charset="0"/>
                <a:cs typeface="Verdana" panose="020B0604030504040204" pitchFamily="34" charset="0"/>
              </a:rPr>
              <a:t>The low power consumption makes Bluetooth ideal</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 for small,  battery-powered devices like mobile phones and pocket PCs. </a:t>
            </a:r>
            <a:endParaRPr sz="2300" dirty="0">
              <a:latin typeface="Verdana" panose="020B0604030504040204" pitchFamily="34" charset="0"/>
              <a:ea typeface="Verdana" panose="020B0604030504040204" pitchFamily="34" charset="0"/>
            </a:endParaRPr>
          </a:p>
          <a:p>
            <a:pPr algn="just">
              <a:lnSpc>
                <a:spcPct val="150000"/>
              </a:lnSpc>
            </a:pPr>
            <a:endParaRPr sz="900" dirty="0">
              <a:latin typeface="Verdana" panose="020B0604030504040204" pitchFamily="34" charset="0"/>
              <a:ea typeface="Verdana" panose="020B0604030504040204" pitchFamily="34" charset="0"/>
            </a:endParaRPr>
          </a:p>
          <a:p>
            <a:pPr algn="just">
              <a:lnSpc>
                <a:spcPct val="150000"/>
              </a:lnSpc>
              <a:buFont typeface="Arial"/>
              <a:buChar char="•"/>
            </a:pPr>
            <a:r>
              <a:rPr lang="en-US" sz="2300" dirty="0">
                <a:solidFill>
                  <a:srgbClr val="000000"/>
                </a:solidFill>
                <a:latin typeface="Verdana" panose="020B0604030504040204" pitchFamily="34" charset="0"/>
                <a:ea typeface="Verdana" panose="020B0604030504040204" pitchFamily="34" charset="0"/>
              </a:rPr>
              <a:t>Bluetooth is limited in range (</a:t>
            </a:r>
            <a:r>
              <a:rPr lang="en-US" sz="2300" dirty="0">
                <a:solidFill>
                  <a:srgbClr val="C00000"/>
                </a:solidFill>
                <a:latin typeface="Verdana" panose="020B0604030504040204" pitchFamily="34" charset="0"/>
                <a:ea typeface="Verdana" panose="020B0604030504040204" pitchFamily="34" charset="0"/>
              </a:rPr>
              <a:t>10 meters</a:t>
            </a:r>
            <a:r>
              <a:rPr lang="en-US" sz="2300" dirty="0">
                <a:solidFill>
                  <a:srgbClr val="000000"/>
                </a:solidFill>
                <a:latin typeface="Verdana" panose="020B0604030504040204" pitchFamily="34" charset="0"/>
                <a:ea typeface="Verdana" panose="020B0604030504040204" pitchFamily="34" charset="0"/>
              </a:rPr>
              <a:t>) and bandwidth </a:t>
            </a:r>
            <a:r>
              <a:rPr lang="en-US" sz="2300" dirty="0">
                <a:solidFill>
                  <a:srgbClr val="C00000"/>
                </a:solidFill>
                <a:latin typeface="Verdana" panose="020B0604030504040204" pitchFamily="34" charset="0"/>
                <a:ea typeface="Verdana" panose="020B0604030504040204" pitchFamily="34" charset="0"/>
              </a:rPr>
              <a:t>780 kbps </a:t>
            </a:r>
            <a:r>
              <a:rPr lang="en-US" sz="2300" dirty="0">
                <a:solidFill>
                  <a:srgbClr val="000000"/>
                </a:solidFill>
                <a:latin typeface="Verdana" panose="020B0604030504040204" pitchFamily="34" charset="0"/>
                <a:ea typeface="Verdana" panose="020B0604030504040204" pitchFamily="34" charset="0"/>
              </a:rPr>
              <a:t>compared to Home RF that goes to </a:t>
            </a:r>
            <a:r>
              <a:rPr lang="en-US" sz="2300" dirty="0">
                <a:solidFill>
                  <a:srgbClr val="C00000"/>
                </a:solidFill>
                <a:latin typeface="Verdana" panose="020B0604030504040204" pitchFamily="34" charset="0"/>
                <a:ea typeface="Verdana" panose="020B0604030504040204" pitchFamily="34" charset="0"/>
              </a:rPr>
              <a:t>1–2 Mbps </a:t>
            </a:r>
            <a:r>
              <a:rPr lang="en-US" sz="2300" dirty="0">
                <a:solidFill>
                  <a:srgbClr val="000000"/>
                </a:solidFill>
                <a:latin typeface="Verdana" panose="020B0604030504040204" pitchFamily="34" charset="0"/>
                <a:ea typeface="Verdana" panose="020B0604030504040204" pitchFamily="34" charset="0"/>
              </a:rPr>
              <a:t>and </a:t>
            </a:r>
            <a:r>
              <a:rPr lang="en-US" sz="2300" dirty="0">
                <a:solidFill>
                  <a:srgbClr val="C00000"/>
                </a:solidFill>
                <a:latin typeface="Verdana" panose="020B0604030504040204" pitchFamily="34" charset="0"/>
                <a:ea typeface="Verdana" panose="020B0604030504040204" pitchFamily="34" charset="0"/>
              </a:rPr>
              <a:t>IEEE 802.11b that goes to 11 Mbps with 150 m and greater distance.</a:t>
            </a:r>
            <a:endParaRPr sz="2300" dirty="0">
              <a:solidFill>
                <a:srgbClr val="C00000"/>
              </a:solidFill>
              <a:latin typeface="Verdana" panose="020B0604030504040204" pitchFamily="34" charset="0"/>
              <a:ea typeface="Verdana" panose="020B0604030504040204" pitchFamily="34" charset="0"/>
            </a:endParaRPr>
          </a:p>
        </p:txBody>
      </p:sp>
      <p:sp>
        <p:nvSpPr>
          <p:cNvPr id="72" name="TextShape 2"/>
          <p:cNvSpPr txBox="1"/>
          <p:nvPr/>
        </p:nvSpPr>
        <p:spPr>
          <a:xfrm>
            <a:off x="8077080" y="6356520"/>
            <a:ext cx="2133360" cy="364680"/>
          </a:xfrm>
          <a:prstGeom prst="rect">
            <a:avLst/>
          </a:prstGeom>
        </p:spPr>
        <p:txBody>
          <a:bodyPr anchor="ctr"/>
          <a:lstStyle/>
          <a:p>
            <a:pPr algn="r">
              <a:lnSpc>
                <a:spcPct val="100000"/>
              </a:lnSpc>
            </a:pPr>
            <a:fld id="{216DB019-568F-4516-BFFC-D2A5328747B4}" type="slidenum">
              <a:rPr lang="en-US" sz="1200">
                <a:solidFill>
                  <a:srgbClr val="8B8B8B"/>
                </a:solidFill>
                <a:latin typeface="Calibri"/>
              </a:rPr>
              <a:t>11</a:t>
            </a:fld>
            <a:endParaRPr/>
          </a:p>
        </p:txBody>
      </p:sp>
      <p:sp>
        <p:nvSpPr>
          <p:cNvPr id="2" name="Rectangle 1">
            <a:extLst>
              <a:ext uri="{FF2B5EF4-FFF2-40B4-BE49-F238E27FC236}">
                <a16:creationId xmlns:a16="http://schemas.microsoft.com/office/drawing/2014/main" id="{BC154F4E-2A45-4E57-9434-9A6427201881}"/>
              </a:ext>
            </a:extLst>
          </p:cNvPr>
          <p:cNvSpPr/>
          <p:nvPr/>
        </p:nvSpPr>
        <p:spPr>
          <a:xfrm>
            <a:off x="2487444" y="136800"/>
            <a:ext cx="6276077"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rPr>
              <a:t>Bluetooth (IEEE 802.15.1)</a:t>
            </a:r>
            <a:endParaRPr lang="en-US" sz="3200"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709724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124200" y="457200"/>
            <a:ext cx="7239000" cy="1244600"/>
          </a:xfrm>
        </p:spPr>
        <p:txBody>
          <a:bodyPr>
            <a:normAutofit fontScale="90000"/>
          </a:bodyPr>
          <a:lstStyle/>
          <a:p>
            <a:pPr eaLnBrk="1" hangingPunct="1"/>
            <a:r>
              <a:rPr lang="en-US"/>
              <a:t>Example: Condition-based Maintenance</a:t>
            </a:r>
          </a:p>
        </p:txBody>
      </p:sp>
      <p:sp>
        <p:nvSpPr>
          <p:cNvPr id="13315" name="Rectangle 3"/>
          <p:cNvSpPr>
            <a:spLocks noGrp="1" noChangeArrowheads="1"/>
          </p:cNvSpPr>
          <p:nvPr>
            <p:ph type="body" idx="1"/>
          </p:nvPr>
        </p:nvSpPr>
        <p:spPr>
          <a:xfrm>
            <a:off x="1981200" y="2408238"/>
            <a:ext cx="8229600" cy="4106862"/>
          </a:xfrm>
        </p:spPr>
        <p:txBody>
          <a:bodyPr/>
          <a:lstStyle/>
          <a:p>
            <a:pPr eaLnBrk="1" hangingPunct="1"/>
            <a:r>
              <a:rPr lang="en-US"/>
              <a:t>Intel fabrication plants</a:t>
            </a:r>
          </a:p>
          <a:p>
            <a:pPr lvl="1" eaLnBrk="1" hangingPunct="1"/>
            <a:r>
              <a:rPr lang="en-US"/>
              <a:t>Sensors collect vibration data, monitor wear and tear; report data in real-time</a:t>
            </a:r>
          </a:p>
          <a:p>
            <a:pPr lvl="1" eaLnBrk="1" hangingPunct="1"/>
            <a:r>
              <a:rPr lang="en-US"/>
              <a:t>Reduces need for a team of engineers; cutting costs by several orders of magnitude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334C93-AA67-45C1-8D53-CC0B917F3C99}" type="slidenum">
              <a:rPr lang="en-US"/>
              <a:pPr/>
              <a:t>110</a:t>
            </a:fld>
            <a:endParaRPr lang="en-US"/>
          </a:p>
        </p:txBody>
      </p:sp>
      <p:sp>
        <p:nvSpPr>
          <p:cNvPr id="133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4165805084"/>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00400" y="304801"/>
            <a:ext cx="7086600" cy="1431925"/>
          </a:xfrm>
        </p:spPr>
        <p:txBody>
          <a:bodyPr/>
          <a:lstStyle/>
          <a:p>
            <a:pPr eaLnBrk="1" hangingPunct="1"/>
            <a:r>
              <a:rPr lang="en-US" sz="3200"/>
              <a:t>Monitoring Interactions between Objects and Space</a:t>
            </a:r>
          </a:p>
        </p:txBody>
      </p:sp>
      <p:sp>
        <p:nvSpPr>
          <p:cNvPr id="14339" name="Rectangle 3"/>
          <p:cNvSpPr>
            <a:spLocks noGrp="1" noChangeArrowheads="1"/>
          </p:cNvSpPr>
          <p:nvPr>
            <p:ph type="body" idx="1"/>
          </p:nvPr>
        </p:nvSpPr>
        <p:spPr>
          <a:xfrm>
            <a:off x="2438400" y="2184401"/>
            <a:ext cx="7162800" cy="3267075"/>
          </a:xfrm>
        </p:spPr>
        <p:txBody>
          <a:bodyPr>
            <a:normAutofit lnSpcReduction="10000"/>
          </a:bodyPr>
          <a:lstStyle/>
          <a:p>
            <a:pPr eaLnBrk="1" hangingPunct="1"/>
            <a:r>
              <a:rPr lang="en-US"/>
              <a:t>Wildlife Habitats</a:t>
            </a:r>
          </a:p>
          <a:p>
            <a:pPr eaLnBrk="1" hangingPunct="1"/>
            <a:r>
              <a:rPr lang="en-US"/>
              <a:t>Disaster Management</a:t>
            </a:r>
          </a:p>
          <a:p>
            <a:pPr eaLnBrk="1" hangingPunct="1"/>
            <a:r>
              <a:rPr lang="en-US"/>
              <a:t>Emergency Response</a:t>
            </a:r>
          </a:p>
          <a:p>
            <a:pPr eaLnBrk="1" hangingPunct="1"/>
            <a:r>
              <a:rPr lang="en-US"/>
              <a:t>Ubiquitous Computing</a:t>
            </a:r>
          </a:p>
          <a:p>
            <a:pPr eaLnBrk="1" hangingPunct="1"/>
            <a:r>
              <a:rPr lang="en-US"/>
              <a:t>Asset Tracking</a:t>
            </a:r>
          </a:p>
          <a:p>
            <a:pPr eaLnBrk="1" hangingPunct="1"/>
            <a:r>
              <a:rPr lang="en-US"/>
              <a:t>Health Care</a:t>
            </a:r>
          </a:p>
          <a:p>
            <a:pPr eaLnBrk="1" hangingPunct="1"/>
            <a:r>
              <a:rPr lang="en-US"/>
              <a:t>Manufacturing Process Flows</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E12334-0BB0-4963-A987-4D1A8600DC6D}" type="slidenum">
              <a:rPr lang="en-US"/>
              <a:pPr/>
              <a:t>111</a:t>
            </a:fld>
            <a:endParaRPr lang="en-US"/>
          </a:p>
        </p:txBody>
      </p:sp>
      <p:sp>
        <p:nvSpPr>
          <p:cNvPr id="143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2852650700"/>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Example: Habitat Monitoring</a:t>
            </a:r>
          </a:p>
        </p:txBody>
      </p:sp>
      <p:sp>
        <p:nvSpPr>
          <p:cNvPr id="15363" name="Rectangle 3"/>
          <p:cNvSpPr>
            <a:spLocks noGrp="1" noChangeArrowheads="1"/>
          </p:cNvSpPr>
          <p:nvPr>
            <p:ph type="body" idx="1"/>
          </p:nvPr>
        </p:nvSpPr>
        <p:spPr>
          <a:xfrm>
            <a:off x="3048000" y="1905001"/>
            <a:ext cx="7010400" cy="2994025"/>
          </a:xfrm>
        </p:spPr>
        <p:txBody>
          <a:bodyPr/>
          <a:lstStyle/>
          <a:p>
            <a:pPr eaLnBrk="1" hangingPunct="1"/>
            <a:r>
              <a:rPr lang="en-US"/>
              <a:t>The ZebraNet Project</a:t>
            </a:r>
          </a:p>
          <a:p>
            <a:pPr lvl="1" eaLnBrk="1" hangingPunct="1">
              <a:buFont typeface="Wingdings" panose="05000000000000000000" pitchFamily="2" charset="2"/>
              <a:buNone/>
            </a:pPr>
            <a:r>
              <a:rPr lang="en-US"/>
              <a:t>Collar-mounted sensors monitor zebra movement in Kenya</a:t>
            </a:r>
          </a:p>
        </p:txBody>
      </p:sp>
      <p:sp>
        <p:nvSpPr>
          <p:cNvPr id="15364" name="Text Box 5"/>
          <p:cNvSpPr txBox="1">
            <a:spLocks noChangeArrowheads="1"/>
          </p:cNvSpPr>
          <p:nvPr/>
        </p:nvSpPr>
        <p:spPr bwMode="auto">
          <a:xfrm>
            <a:off x="3048000" y="5638801"/>
            <a:ext cx="517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Source: Margaret Martonosi, Princeton University</a:t>
            </a:r>
          </a:p>
        </p:txBody>
      </p:sp>
      <p:pic>
        <p:nvPicPr>
          <p:cNvPr id="15365" name="Picture 7" descr="zebra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810001"/>
            <a:ext cx="4191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E5992C-406C-4466-842B-304F9727E199}" type="slidenum">
              <a:rPr lang="en-US"/>
              <a:pPr/>
              <a:t>112</a:t>
            </a:fld>
            <a:endParaRPr lang="en-US"/>
          </a:p>
        </p:txBody>
      </p:sp>
      <p:sp>
        <p:nvSpPr>
          <p:cNvPr id="15367"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1751140102"/>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a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055814"/>
            <a:ext cx="426720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title"/>
          </p:nvPr>
        </p:nvSpPr>
        <p:spPr/>
        <p:txBody>
          <a:bodyPr/>
          <a:lstStyle/>
          <a:p>
            <a:pPr eaLnBrk="1" hangingPunct="1"/>
            <a:r>
              <a:rPr lang="en-US"/>
              <a:t>Future of WSN		</a:t>
            </a:r>
            <a:br>
              <a:rPr lang="en-US"/>
            </a:br>
            <a:r>
              <a:rPr lang="en-US" sz="3200"/>
              <a:t>Smart Home / Smart Office</a:t>
            </a:r>
          </a:p>
        </p:txBody>
      </p:sp>
      <p:sp>
        <p:nvSpPr>
          <p:cNvPr id="21508" name="Rectangle 4"/>
          <p:cNvSpPr>
            <a:spLocks noGrp="1" noChangeArrowheads="1"/>
          </p:cNvSpPr>
          <p:nvPr>
            <p:ph type="body" idx="1"/>
          </p:nvPr>
        </p:nvSpPr>
        <p:spPr>
          <a:xfrm>
            <a:off x="6705600" y="1752600"/>
            <a:ext cx="3886200" cy="4800600"/>
          </a:xfrm>
        </p:spPr>
        <p:txBody>
          <a:bodyPr/>
          <a:lstStyle/>
          <a:p>
            <a:pPr eaLnBrk="1" hangingPunct="1"/>
            <a:r>
              <a:rPr lang="en-US" sz="2600"/>
              <a:t>Sensors controlling appliances and electrical devices in the house.</a:t>
            </a:r>
          </a:p>
          <a:p>
            <a:pPr eaLnBrk="1" hangingPunct="1"/>
            <a:r>
              <a:rPr lang="en-US" sz="2600"/>
              <a:t>Better lighting and heating in office buildings.</a:t>
            </a:r>
          </a:p>
          <a:p>
            <a:pPr eaLnBrk="1" hangingPunct="1"/>
            <a:r>
              <a:rPr lang="en-US" sz="2600"/>
              <a:t>The Pentagon building has used sensors extensively.</a:t>
            </a: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83B7E0-5101-489F-8359-279124ED1719}" type="slidenum">
              <a:rPr lang="en-US"/>
              <a:pPr/>
              <a:t>113</a:t>
            </a:fld>
            <a:endParaRPr lang="en-US"/>
          </a:p>
        </p:txBody>
      </p:sp>
      <p:sp>
        <p:nvSpPr>
          <p:cNvPr id="2151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651634024"/>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srcRect/>
          <a:stretch>
            <a:fillRect/>
          </a:stretch>
        </p:blipFill>
        <p:spPr bwMode="auto">
          <a:xfrm>
            <a:off x="5791201" y="1752600"/>
            <a:ext cx="4460875" cy="4495800"/>
          </a:xfrm>
          <a:prstGeom prst="rect">
            <a:avLst/>
          </a:prstGeom>
          <a:noFill/>
          <a:effectLst>
            <a:outerShdw dist="107763" dir="2700000" algn="ctr" rotWithShape="0">
              <a:srgbClr val="808080"/>
            </a:outerShdw>
          </a:effectLst>
        </p:spPr>
      </p:pic>
      <p:sp>
        <p:nvSpPr>
          <p:cNvPr id="22531" name="Rectangle 3"/>
          <p:cNvSpPr>
            <a:spLocks noGrp="1" noChangeArrowheads="1"/>
          </p:cNvSpPr>
          <p:nvPr>
            <p:ph type="title"/>
          </p:nvPr>
        </p:nvSpPr>
        <p:spPr>
          <a:xfrm>
            <a:off x="3048000" y="427038"/>
            <a:ext cx="7010400" cy="1173162"/>
          </a:xfrm>
        </p:spPr>
        <p:txBody>
          <a:bodyPr/>
          <a:lstStyle/>
          <a:p>
            <a:pPr eaLnBrk="1" hangingPunct="1"/>
            <a:r>
              <a:rPr lang="en-US"/>
              <a:t>Biomedical / Medical</a:t>
            </a:r>
          </a:p>
        </p:txBody>
      </p:sp>
      <p:sp>
        <p:nvSpPr>
          <p:cNvPr id="22532" name="Rectangle 4"/>
          <p:cNvSpPr>
            <a:spLocks noGrp="1" noChangeArrowheads="1"/>
          </p:cNvSpPr>
          <p:nvPr>
            <p:ph type="body" idx="1"/>
          </p:nvPr>
        </p:nvSpPr>
        <p:spPr>
          <a:xfrm>
            <a:off x="2057400" y="1905001"/>
            <a:ext cx="4152900" cy="3986213"/>
          </a:xfrm>
          <a:noFill/>
        </p:spPr>
        <p:txBody>
          <a:bodyPr>
            <a:normAutofit lnSpcReduction="10000"/>
          </a:bodyPr>
          <a:lstStyle/>
          <a:p>
            <a:pPr eaLnBrk="1" hangingPunct="1"/>
            <a:r>
              <a:rPr lang="en-US" sz="2600"/>
              <a:t>Health Monitors</a:t>
            </a:r>
          </a:p>
          <a:p>
            <a:pPr lvl="1" eaLnBrk="1" hangingPunct="1"/>
            <a:r>
              <a:rPr lang="en-US"/>
              <a:t>Glucose</a:t>
            </a:r>
          </a:p>
          <a:p>
            <a:pPr lvl="1" eaLnBrk="1" hangingPunct="1"/>
            <a:r>
              <a:rPr lang="en-US"/>
              <a:t>Heart rate</a:t>
            </a:r>
          </a:p>
          <a:p>
            <a:pPr lvl="1" eaLnBrk="1" hangingPunct="1"/>
            <a:r>
              <a:rPr lang="en-US"/>
              <a:t>Cancer detection</a:t>
            </a:r>
          </a:p>
          <a:p>
            <a:pPr eaLnBrk="1" hangingPunct="1"/>
            <a:r>
              <a:rPr lang="en-US" sz="2600"/>
              <a:t>Chronic Diseases</a:t>
            </a:r>
          </a:p>
          <a:p>
            <a:pPr lvl="1" eaLnBrk="1" hangingPunct="1"/>
            <a:r>
              <a:rPr lang="en-US"/>
              <a:t>Artificial retina</a:t>
            </a:r>
          </a:p>
          <a:p>
            <a:pPr lvl="1" eaLnBrk="1" hangingPunct="1"/>
            <a:r>
              <a:rPr lang="en-US"/>
              <a:t>Cochlear implants</a:t>
            </a:r>
          </a:p>
          <a:p>
            <a:pPr eaLnBrk="1" hangingPunct="1"/>
            <a:r>
              <a:rPr lang="en-US" sz="2600"/>
              <a:t>Hospital Sensors</a:t>
            </a:r>
          </a:p>
          <a:p>
            <a:pPr lvl="1" eaLnBrk="1" hangingPunct="1"/>
            <a:r>
              <a:rPr lang="en-US"/>
              <a:t>Monitor vital signs</a:t>
            </a:r>
          </a:p>
          <a:p>
            <a:pPr lvl="1" eaLnBrk="1" hangingPunct="1"/>
            <a:r>
              <a:rPr lang="en-US"/>
              <a:t>Record anomalies</a:t>
            </a:r>
          </a:p>
        </p:txBody>
      </p:sp>
      <p:sp>
        <p:nvSpPr>
          <p:cNvPr id="225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91BD3-6A7F-4D92-B7EA-E9E852ED9DD0}" type="slidenum">
              <a:rPr lang="en-US"/>
              <a:pPr/>
              <a:t>114</a:t>
            </a:fld>
            <a:endParaRPr lang="en-US"/>
          </a:p>
        </p:txBody>
      </p:sp>
      <p:sp>
        <p:nvSpPr>
          <p:cNvPr id="2253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2415675725"/>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Military</a:t>
            </a:r>
          </a:p>
        </p:txBody>
      </p:sp>
      <p:pic>
        <p:nvPicPr>
          <p:cNvPr id="41987" name="Picture 3" descr="Spyplan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1400" y="2085976"/>
            <a:ext cx="1524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3429000" y="3473450"/>
            <a:ext cx="255588" cy="215900"/>
            <a:chOff x="1200" y="2188"/>
            <a:chExt cx="161" cy="136"/>
          </a:xfrm>
        </p:grpSpPr>
        <p:sp>
          <p:nvSpPr>
            <p:cNvPr id="23610" name="Oval 5"/>
            <p:cNvSpPr>
              <a:spLocks noChangeArrowheads="1"/>
            </p:cNvSpPr>
            <p:nvPr/>
          </p:nvSpPr>
          <p:spPr bwMode="auto">
            <a:xfrm>
              <a:off x="1231" y="218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11" name="Oval 6"/>
            <p:cNvSpPr>
              <a:spLocks noChangeArrowheads="1"/>
            </p:cNvSpPr>
            <p:nvPr/>
          </p:nvSpPr>
          <p:spPr bwMode="auto">
            <a:xfrm>
              <a:off x="1200" y="225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12" name="Oval 7"/>
            <p:cNvSpPr>
              <a:spLocks noChangeArrowheads="1"/>
            </p:cNvSpPr>
            <p:nvPr/>
          </p:nvSpPr>
          <p:spPr bwMode="auto">
            <a:xfrm>
              <a:off x="1296" y="220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grpSp>
        <p:nvGrpSpPr>
          <p:cNvPr id="3" name="Group 8"/>
          <p:cNvGrpSpPr>
            <a:grpSpLocks/>
          </p:cNvGrpSpPr>
          <p:nvPr/>
        </p:nvGrpSpPr>
        <p:grpSpPr bwMode="auto">
          <a:xfrm>
            <a:off x="4087814" y="3778250"/>
            <a:ext cx="255587" cy="336550"/>
            <a:chOff x="1615" y="2380"/>
            <a:chExt cx="161" cy="212"/>
          </a:xfrm>
        </p:grpSpPr>
        <p:sp>
          <p:nvSpPr>
            <p:cNvPr id="23606" name="Oval 9"/>
            <p:cNvSpPr>
              <a:spLocks noChangeArrowheads="1"/>
            </p:cNvSpPr>
            <p:nvPr/>
          </p:nvSpPr>
          <p:spPr bwMode="auto">
            <a:xfrm>
              <a:off x="1615" y="247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07" name="Oval 10"/>
            <p:cNvSpPr>
              <a:spLocks noChangeArrowheads="1"/>
            </p:cNvSpPr>
            <p:nvPr/>
          </p:nvSpPr>
          <p:spPr bwMode="auto">
            <a:xfrm>
              <a:off x="1711" y="252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08" name="Oval 11"/>
            <p:cNvSpPr>
              <a:spLocks noChangeArrowheads="1"/>
            </p:cNvSpPr>
            <p:nvPr/>
          </p:nvSpPr>
          <p:spPr bwMode="auto">
            <a:xfrm>
              <a:off x="1632" y="2380"/>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09" name="Oval 12"/>
            <p:cNvSpPr>
              <a:spLocks noChangeArrowheads="1"/>
            </p:cNvSpPr>
            <p:nvPr/>
          </p:nvSpPr>
          <p:spPr bwMode="auto">
            <a:xfrm>
              <a:off x="1711" y="242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grpSp>
        <p:nvGrpSpPr>
          <p:cNvPr id="4" name="Group 13"/>
          <p:cNvGrpSpPr>
            <a:grpSpLocks/>
          </p:cNvGrpSpPr>
          <p:nvPr/>
        </p:nvGrpSpPr>
        <p:grpSpPr bwMode="auto">
          <a:xfrm>
            <a:off x="4953001" y="4343400"/>
            <a:ext cx="434975" cy="565150"/>
            <a:chOff x="2160" y="2736"/>
            <a:chExt cx="274" cy="356"/>
          </a:xfrm>
        </p:grpSpPr>
        <p:sp>
          <p:nvSpPr>
            <p:cNvPr id="23598" name="Oval 14"/>
            <p:cNvSpPr>
              <a:spLocks noChangeArrowheads="1"/>
            </p:cNvSpPr>
            <p:nvPr/>
          </p:nvSpPr>
          <p:spPr bwMode="auto">
            <a:xfrm>
              <a:off x="2160" y="290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99" name="Oval 15"/>
            <p:cNvSpPr>
              <a:spLocks noChangeArrowheads="1"/>
            </p:cNvSpPr>
            <p:nvPr/>
          </p:nvSpPr>
          <p:spPr bwMode="auto">
            <a:xfrm>
              <a:off x="2225" y="273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00" name="Oval 16"/>
            <p:cNvSpPr>
              <a:spLocks noChangeArrowheads="1"/>
            </p:cNvSpPr>
            <p:nvPr/>
          </p:nvSpPr>
          <p:spPr bwMode="auto">
            <a:xfrm>
              <a:off x="2256" y="295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01" name="Oval 17"/>
            <p:cNvSpPr>
              <a:spLocks noChangeArrowheads="1"/>
            </p:cNvSpPr>
            <p:nvPr/>
          </p:nvSpPr>
          <p:spPr bwMode="auto">
            <a:xfrm>
              <a:off x="2369" y="292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02" name="Oval 18"/>
            <p:cNvSpPr>
              <a:spLocks noChangeArrowheads="1"/>
            </p:cNvSpPr>
            <p:nvPr/>
          </p:nvSpPr>
          <p:spPr bwMode="auto">
            <a:xfrm>
              <a:off x="2321" y="2832"/>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03" name="Oval 19"/>
            <p:cNvSpPr>
              <a:spLocks noChangeArrowheads="1"/>
            </p:cNvSpPr>
            <p:nvPr/>
          </p:nvSpPr>
          <p:spPr bwMode="auto">
            <a:xfrm>
              <a:off x="2177" y="2812"/>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04" name="Oval 20"/>
            <p:cNvSpPr>
              <a:spLocks noChangeArrowheads="1"/>
            </p:cNvSpPr>
            <p:nvPr/>
          </p:nvSpPr>
          <p:spPr bwMode="auto">
            <a:xfrm>
              <a:off x="2256" y="2860"/>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605" name="Oval 21"/>
            <p:cNvSpPr>
              <a:spLocks noChangeArrowheads="1"/>
            </p:cNvSpPr>
            <p:nvPr/>
          </p:nvSpPr>
          <p:spPr bwMode="auto">
            <a:xfrm>
              <a:off x="2177" y="302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grpSp>
        <p:nvGrpSpPr>
          <p:cNvPr id="5" name="Group 22"/>
          <p:cNvGrpSpPr>
            <a:grpSpLocks/>
          </p:cNvGrpSpPr>
          <p:nvPr/>
        </p:nvGrpSpPr>
        <p:grpSpPr bwMode="auto">
          <a:xfrm>
            <a:off x="6400800" y="4997450"/>
            <a:ext cx="712788" cy="793750"/>
            <a:chOff x="3072" y="3148"/>
            <a:chExt cx="449" cy="500"/>
          </a:xfrm>
        </p:grpSpPr>
        <p:sp>
          <p:nvSpPr>
            <p:cNvPr id="23581" name="Oval 23"/>
            <p:cNvSpPr>
              <a:spLocks noChangeArrowheads="1"/>
            </p:cNvSpPr>
            <p:nvPr/>
          </p:nvSpPr>
          <p:spPr bwMode="auto">
            <a:xfrm>
              <a:off x="3168" y="3580"/>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82" name="Oval 24"/>
            <p:cNvSpPr>
              <a:spLocks noChangeArrowheads="1"/>
            </p:cNvSpPr>
            <p:nvPr/>
          </p:nvSpPr>
          <p:spPr bwMode="auto">
            <a:xfrm>
              <a:off x="3168" y="321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83" name="Oval 25"/>
            <p:cNvSpPr>
              <a:spLocks noChangeArrowheads="1"/>
            </p:cNvSpPr>
            <p:nvPr/>
          </p:nvSpPr>
          <p:spPr bwMode="auto">
            <a:xfrm>
              <a:off x="3456" y="350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84" name="Oval 26"/>
            <p:cNvSpPr>
              <a:spLocks noChangeArrowheads="1"/>
            </p:cNvSpPr>
            <p:nvPr/>
          </p:nvSpPr>
          <p:spPr bwMode="auto">
            <a:xfrm>
              <a:off x="3216" y="314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85" name="Oval 27"/>
            <p:cNvSpPr>
              <a:spLocks noChangeArrowheads="1"/>
            </p:cNvSpPr>
            <p:nvPr/>
          </p:nvSpPr>
          <p:spPr bwMode="auto">
            <a:xfrm>
              <a:off x="3120" y="348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86" name="Oval 28"/>
            <p:cNvSpPr>
              <a:spLocks noChangeArrowheads="1"/>
            </p:cNvSpPr>
            <p:nvPr/>
          </p:nvSpPr>
          <p:spPr bwMode="auto">
            <a:xfrm>
              <a:off x="3120" y="338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87" name="Oval 29"/>
            <p:cNvSpPr>
              <a:spLocks noChangeArrowheads="1"/>
            </p:cNvSpPr>
            <p:nvPr/>
          </p:nvSpPr>
          <p:spPr bwMode="auto">
            <a:xfrm>
              <a:off x="3072" y="3580"/>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88" name="Oval 30"/>
            <p:cNvSpPr>
              <a:spLocks noChangeArrowheads="1"/>
            </p:cNvSpPr>
            <p:nvPr/>
          </p:nvSpPr>
          <p:spPr bwMode="auto">
            <a:xfrm>
              <a:off x="3360" y="350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89" name="Oval 31"/>
            <p:cNvSpPr>
              <a:spLocks noChangeArrowheads="1"/>
            </p:cNvSpPr>
            <p:nvPr/>
          </p:nvSpPr>
          <p:spPr bwMode="auto">
            <a:xfrm>
              <a:off x="3281" y="3580"/>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90" name="Oval 32"/>
            <p:cNvSpPr>
              <a:spLocks noChangeArrowheads="1"/>
            </p:cNvSpPr>
            <p:nvPr/>
          </p:nvSpPr>
          <p:spPr bwMode="auto">
            <a:xfrm>
              <a:off x="3199" y="338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91" name="Oval 33"/>
            <p:cNvSpPr>
              <a:spLocks noChangeArrowheads="1"/>
            </p:cNvSpPr>
            <p:nvPr/>
          </p:nvSpPr>
          <p:spPr bwMode="auto">
            <a:xfrm>
              <a:off x="3264" y="321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92" name="Oval 34"/>
            <p:cNvSpPr>
              <a:spLocks noChangeArrowheads="1"/>
            </p:cNvSpPr>
            <p:nvPr/>
          </p:nvSpPr>
          <p:spPr bwMode="auto">
            <a:xfrm>
              <a:off x="3295" y="343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93" name="Oval 35"/>
            <p:cNvSpPr>
              <a:spLocks noChangeArrowheads="1"/>
            </p:cNvSpPr>
            <p:nvPr/>
          </p:nvSpPr>
          <p:spPr bwMode="auto">
            <a:xfrm>
              <a:off x="3408" y="340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94" name="Oval 36"/>
            <p:cNvSpPr>
              <a:spLocks noChangeArrowheads="1"/>
            </p:cNvSpPr>
            <p:nvPr/>
          </p:nvSpPr>
          <p:spPr bwMode="auto">
            <a:xfrm>
              <a:off x="3360" y="3312"/>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95" name="Oval 37"/>
            <p:cNvSpPr>
              <a:spLocks noChangeArrowheads="1"/>
            </p:cNvSpPr>
            <p:nvPr/>
          </p:nvSpPr>
          <p:spPr bwMode="auto">
            <a:xfrm>
              <a:off x="3168" y="3312"/>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96" name="Oval 38"/>
            <p:cNvSpPr>
              <a:spLocks noChangeArrowheads="1"/>
            </p:cNvSpPr>
            <p:nvPr/>
          </p:nvSpPr>
          <p:spPr bwMode="auto">
            <a:xfrm>
              <a:off x="3264" y="3312"/>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97" name="Oval 39"/>
            <p:cNvSpPr>
              <a:spLocks noChangeArrowheads="1"/>
            </p:cNvSpPr>
            <p:nvPr/>
          </p:nvSpPr>
          <p:spPr bwMode="auto">
            <a:xfrm>
              <a:off x="3216" y="350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grpSp>
        <p:nvGrpSpPr>
          <p:cNvPr id="6" name="Group 40"/>
          <p:cNvGrpSpPr>
            <a:grpSpLocks/>
          </p:cNvGrpSpPr>
          <p:nvPr/>
        </p:nvGrpSpPr>
        <p:grpSpPr bwMode="auto">
          <a:xfrm>
            <a:off x="8153400" y="5454650"/>
            <a:ext cx="712788" cy="793750"/>
            <a:chOff x="4207" y="3244"/>
            <a:chExt cx="449" cy="500"/>
          </a:xfrm>
        </p:grpSpPr>
        <p:sp>
          <p:nvSpPr>
            <p:cNvPr id="23564" name="Oval 41"/>
            <p:cNvSpPr>
              <a:spLocks noChangeArrowheads="1"/>
            </p:cNvSpPr>
            <p:nvPr/>
          </p:nvSpPr>
          <p:spPr bwMode="auto">
            <a:xfrm>
              <a:off x="4303" y="367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65" name="Oval 42"/>
            <p:cNvSpPr>
              <a:spLocks noChangeArrowheads="1"/>
            </p:cNvSpPr>
            <p:nvPr/>
          </p:nvSpPr>
          <p:spPr bwMode="auto">
            <a:xfrm>
              <a:off x="4303" y="3312"/>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66" name="Oval 43"/>
            <p:cNvSpPr>
              <a:spLocks noChangeArrowheads="1"/>
            </p:cNvSpPr>
            <p:nvPr/>
          </p:nvSpPr>
          <p:spPr bwMode="auto">
            <a:xfrm>
              <a:off x="4591" y="3600"/>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67" name="Oval 44"/>
            <p:cNvSpPr>
              <a:spLocks noChangeArrowheads="1"/>
            </p:cNvSpPr>
            <p:nvPr/>
          </p:nvSpPr>
          <p:spPr bwMode="auto">
            <a:xfrm>
              <a:off x="4351" y="324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68" name="Oval 45"/>
            <p:cNvSpPr>
              <a:spLocks noChangeArrowheads="1"/>
            </p:cNvSpPr>
            <p:nvPr/>
          </p:nvSpPr>
          <p:spPr bwMode="auto">
            <a:xfrm>
              <a:off x="4255" y="3580"/>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69" name="Oval 46"/>
            <p:cNvSpPr>
              <a:spLocks noChangeArrowheads="1"/>
            </p:cNvSpPr>
            <p:nvPr/>
          </p:nvSpPr>
          <p:spPr bwMode="auto">
            <a:xfrm>
              <a:off x="4255" y="348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0" name="Oval 47"/>
            <p:cNvSpPr>
              <a:spLocks noChangeArrowheads="1"/>
            </p:cNvSpPr>
            <p:nvPr/>
          </p:nvSpPr>
          <p:spPr bwMode="auto">
            <a:xfrm>
              <a:off x="4207" y="367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1" name="Oval 48"/>
            <p:cNvSpPr>
              <a:spLocks noChangeArrowheads="1"/>
            </p:cNvSpPr>
            <p:nvPr/>
          </p:nvSpPr>
          <p:spPr bwMode="auto">
            <a:xfrm>
              <a:off x="4495" y="3600"/>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2" name="Oval 49"/>
            <p:cNvSpPr>
              <a:spLocks noChangeArrowheads="1"/>
            </p:cNvSpPr>
            <p:nvPr/>
          </p:nvSpPr>
          <p:spPr bwMode="auto">
            <a:xfrm>
              <a:off x="4416" y="3676"/>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3" name="Oval 50"/>
            <p:cNvSpPr>
              <a:spLocks noChangeArrowheads="1"/>
            </p:cNvSpPr>
            <p:nvPr/>
          </p:nvSpPr>
          <p:spPr bwMode="auto">
            <a:xfrm>
              <a:off x="4334" y="348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4" name="Oval 51"/>
            <p:cNvSpPr>
              <a:spLocks noChangeArrowheads="1"/>
            </p:cNvSpPr>
            <p:nvPr/>
          </p:nvSpPr>
          <p:spPr bwMode="auto">
            <a:xfrm>
              <a:off x="4399" y="3312"/>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5" name="Oval 52"/>
            <p:cNvSpPr>
              <a:spLocks noChangeArrowheads="1"/>
            </p:cNvSpPr>
            <p:nvPr/>
          </p:nvSpPr>
          <p:spPr bwMode="auto">
            <a:xfrm>
              <a:off x="4430" y="3532"/>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6" name="Oval 53"/>
            <p:cNvSpPr>
              <a:spLocks noChangeArrowheads="1"/>
            </p:cNvSpPr>
            <p:nvPr/>
          </p:nvSpPr>
          <p:spPr bwMode="auto">
            <a:xfrm>
              <a:off x="4543" y="3504"/>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7" name="Oval 54"/>
            <p:cNvSpPr>
              <a:spLocks noChangeArrowheads="1"/>
            </p:cNvSpPr>
            <p:nvPr/>
          </p:nvSpPr>
          <p:spPr bwMode="auto">
            <a:xfrm>
              <a:off x="4495" y="340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8" name="Oval 55"/>
            <p:cNvSpPr>
              <a:spLocks noChangeArrowheads="1"/>
            </p:cNvSpPr>
            <p:nvPr/>
          </p:nvSpPr>
          <p:spPr bwMode="auto">
            <a:xfrm>
              <a:off x="4303" y="340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79" name="Oval 56"/>
            <p:cNvSpPr>
              <a:spLocks noChangeArrowheads="1"/>
            </p:cNvSpPr>
            <p:nvPr/>
          </p:nvSpPr>
          <p:spPr bwMode="auto">
            <a:xfrm>
              <a:off x="4399" y="3408"/>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3580" name="Oval 57"/>
            <p:cNvSpPr>
              <a:spLocks noChangeArrowheads="1"/>
            </p:cNvSpPr>
            <p:nvPr/>
          </p:nvSpPr>
          <p:spPr bwMode="auto">
            <a:xfrm>
              <a:off x="4351" y="3600"/>
              <a:ext cx="65" cy="68"/>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
        <p:nvSpPr>
          <p:cNvPr id="23561" name="Text Box 58"/>
          <p:cNvSpPr txBox="1">
            <a:spLocks noChangeArrowheads="1"/>
          </p:cNvSpPr>
          <p:nvPr/>
        </p:nvSpPr>
        <p:spPr bwMode="auto">
          <a:xfrm>
            <a:off x="5334000" y="1828800"/>
            <a:ext cx="4953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Clr>
                <a:schemeClr val="accent1"/>
              </a:buClr>
              <a:buSzPct val="90000"/>
              <a:buFont typeface="Wingdings" panose="05000000000000000000" pitchFamily="2" charset="2"/>
              <a:buNone/>
            </a:pPr>
            <a:r>
              <a:rPr kumimoji="1" lang="en-US" sz="2800"/>
              <a:t>Remote deployment of sensors for </a:t>
            </a:r>
            <a:r>
              <a:rPr kumimoji="1" lang="en-US" sz="2800">
                <a:solidFill>
                  <a:srgbClr val="000099"/>
                </a:solidFill>
              </a:rPr>
              <a:t>tactical monitoring</a:t>
            </a:r>
            <a:r>
              <a:rPr kumimoji="1" lang="en-US" sz="2800"/>
              <a:t> of enemy troop movements.</a:t>
            </a:r>
          </a:p>
        </p:txBody>
      </p:sp>
      <p:sp>
        <p:nvSpPr>
          <p:cNvPr id="23562" name="Slide Number Placeholder 5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89FD5A-7596-46FB-8933-21A86BC25AA5}" type="slidenum">
              <a:rPr lang="en-US"/>
              <a:pPr/>
              <a:t>115</a:t>
            </a:fld>
            <a:endParaRPr lang="en-US"/>
          </a:p>
        </p:txBody>
      </p:sp>
      <p:sp>
        <p:nvSpPr>
          <p:cNvPr id="23563" name="Footer Placeholder 5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40188269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1000"/>
                                  </p:stCondLst>
                                  <p:childTnLst>
                                    <p:set>
                                      <p:cBhvr>
                                        <p:cTn id="11" dur="1" fill="hold">
                                          <p:stCondLst>
                                            <p:cond delay="499"/>
                                          </p:stCondLst>
                                        </p:cTn>
                                        <p:tgtEl>
                                          <p:spTgt spid="2"/>
                                        </p:tgtEl>
                                        <p:attrNameLst>
                                          <p:attrName>style.visibility</p:attrName>
                                        </p:attrNameLst>
                                      </p:cBhvr>
                                      <p:to>
                                        <p:strVal val="visible"/>
                                      </p:to>
                                    </p:set>
                                  </p:childTnLst>
                                </p:cTn>
                              </p:par>
                            </p:childTnLst>
                          </p:cTn>
                        </p:par>
                        <p:par>
                          <p:cTn id="12" fill="hold" nodeType="afterGroup">
                            <p:stCondLst>
                              <p:cond delay="2000"/>
                            </p:stCondLst>
                            <p:childTnLst>
                              <p:par>
                                <p:cTn id="13" presetID="1" presetClass="entr" presetSubtype="0" fill="hold" nodeType="afterEffect">
                                  <p:stCondLst>
                                    <p:cond delay="1000"/>
                                  </p:stCondLst>
                                  <p:childTnLst>
                                    <p:set>
                                      <p:cBhvr>
                                        <p:cTn id="14" dur="1" fill="hold">
                                          <p:stCondLst>
                                            <p:cond delay="499"/>
                                          </p:stCondLst>
                                        </p:cTn>
                                        <p:tgtEl>
                                          <p:spTgt spid="3"/>
                                        </p:tgtEl>
                                        <p:attrNameLst>
                                          <p:attrName>style.visibility</p:attrName>
                                        </p:attrNameLst>
                                      </p:cBhvr>
                                      <p:to>
                                        <p:strVal val="visible"/>
                                      </p:to>
                                    </p:set>
                                  </p:childTnLst>
                                </p:cTn>
                              </p:par>
                            </p:childTnLst>
                          </p:cTn>
                        </p:par>
                        <p:par>
                          <p:cTn id="15" fill="hold" nodeType="afterGroup">
                            <p:stCondLst>
                              <p:cond delay="3500"/>
                            </p:stCondLst>
                            <p:childTnLst>
                              <p:par>
                                <p:cTn id="16" presetID="1" presetClass="entr" presetSubtype="0" fill="hold" nodeType="afterEffect">
                                  <p:stCondLst>
                                    <p:cond delay="1000"/>
                                  </p:stCondLst>
                                  <p:childTnLst>
                                    <p:set>
                                      <p:cBhvr>
                                        <p:cTn id="17" dur="1" fill="hold">
                                          <p:stCondLst>
                                            <p:cond delay="499"/>
                                          </p:stCondLst>
                                        </p:cTn>
                                        <p:tgtEl>
                                          <p:spTgt spid="4"/>
                                        </p:tgtEl>
                                        <p:attrNameLst>
                                          <p:attrName>style.visibility</p:attrName>
                                        </p:attrNameLst>
                                      </p:cBhvr>
                                      <p:to>
                                        <p:strVal val="visible"/>
                                      </p:to>
                                    </p:set>
                                  </p:childTnLst>
                                </p:cTn>
                              </p:par>
                            </p:childTnLst>
                          </p:cTn>
                        </p:par>
                        <p:par>
                          <p:cTn id="18" fill="hold" nodeType="afterGroup">
                            <p:stCondLst>
                              <p:cond delay="5000"/>
                            </p:stCondLst>
                            <p:childTnLst>
                              <p:par>
                                <p:cTn id="19" presetID="1" presetClass="entr" presetSubtype="0" fill="hold" nodeType="afterEffect">
                                  <p:stCondLst>
                                    <p:cond delay="1000"/>
                                  </p:stCondLst>
                                  <p:childTnLst>
                                    <p:set>
                                      <p:cBhvr>
                                        <p:cTn id="20" dur="1" fill="hold">
                                          <p:stCondLst>
                                            <p:cond delay="499"/>
                                          </p:stCondLst>
                                        </p:cTn>
                                        <p:tgtEl>
                                          <p:spTgt spid="5"/>
                                        </p:tgtEl>
                                        <p:attrNameLst>
                                          <p:attrName>style.visibility</p:attrName>
                                        </p:attrNameLst>
                                      </p:cBhvr>
                                      <p:to>
                                        <p:strVal val="visible"/>
                                      </p:to>
                                    </p:set>
                                  </p:childTnLst>
                                </p:cTn>
                              </p:par>
                            </p:childTnLst>
                          </p:cTn>
                        </p:par>
                        <p:par>
                          <p:cTn id="21" fill="hold" nodeType="afterGroup">
                            <p:stCondLst>
                              <p:cond delay="6500"/>
                            </p:stCondLst>
                            <p:childTnLst>
                              <p:par>
                                <p:cTn id="22" presetID="1" presetClass="entr" presetSubtype="0" fill="hold" nodeType="afterEffect">
                                  <p:stCondLst>
                                    <p:cond delay="1000"/>
                                  </p:stCondLst>
                                  <p:childTnLst>
                                    <p:set>
                                      <p:cBhvr>
                                        <p:cTn id="23"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Industrial &amp; Commercial</a:t>
            </a:r>
          </a:p>
        </p:txBody>
      </p:sp>
      <p:sp>
        <p:nvSpPr>
          <p:cNvPr id="24579" name="Rectangle 3"/>
          <p:cNvSpPr>
            <a:spLocks noGrp="1" noChangeArrowheads="1"/>
          </p:cNvSpPr>
          <p:nvPr>
            <p:ph type="body" idx="1"/>
          </p:nvPr>
        </p:nvSpPr>
        <p:spPr>
          <a:xfrm>
            <a:off x="2133600" y="1905000"/>
            <a:ext cx="7924800" cy="4114800"/>
          </a:xfrm>
        </p:spPr>
        <p:txBody>
          <a:bodyPr/>
          <a:lstStyle/>
          <a:p>
            <a:pPr eaLnBrk="1" hangingPunct="1"/>
            <a:r>
              <a:rPr lang="en-US"/>
              <a:t>Numerous industrial and commercial applications:</a:t>
            </a:r>
          </a:p>
          <a:p>
            <a:pPr lvl="1" eaLnBrk="1" hangingPunct="1"/>
            <a:r>
              <a:rPr lang="en-US"/>
              <a:t>Agricultural Crop Conditions</a:t>
            </a:r>
          </a:p>
          <a:p>
            <a:pPr lvl="1" eaLnBrk="1" hangingPunct="1"/>
            <a:r>
              <a:rPr lang="en-US"/>
              <a:t>Inventory Tracking</a:t>
            </a:r>
          </a:p>
          <a:p>
            <a:pPr lvl="1" eaLnBrk="1" hangingPunct="1"/>
            <a:r>
              <a:rPr lang="en-US"/>
              <a:t>In-Process Parts Tracking</a:t>
            </a:r>
          </a:p>
          <a:p>
            <a:pPr lvl="1" eaLnBrk="1" hangingPunct="1"/>
            <a:r>
              <a:rPr lang="en-US"/>
              <a:t>Automated Problem Reporting</a:t>
            </a:r>
          </a:p>
          <a:p>
            <a:pPr lvl="1" eaLnBrk="1" hangingPunct="1"/>
            <a:r>
              <a:rPr lang="en-US"/>
              <a:t>RFID – Theft Deterrent and Customer Tracing</a:t>
            </a:r>
          </a:p>
          <a:p>
            <a:pPr lvl="1" eaLnBrk="1" hangingPunct="1"/>
            <a:r>
              <a:rPr lang="en-US"/>
              <a:t>Plant Equipment Maintenance Monitoring</a:t>
            </a:r>
          </a:p>
        </p:txBody>
      </p:sp>
      <p:pic>
        <p:nvPicPr>
          <p:cNvPr id="245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2362201"/>
            <a:ext cx="22352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AC72BD-91FF-42EF-9040-A4F1EA6A26A9}" type="slidenum">
              <a:rPr lang="en-US"/>
              <a:pPr/>
              <a:t>116</a:t>
            </a:fld>
            <a:endParaRPr lang="en-US"/>
          </a:p>
        </p:txBody>
      </p:sp>
      <p:sp>
        <p:nvSpPr>
          <p:cNvPr id="245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350629397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a:t>Traffic Management &amp; Monitoring</a:t>
            </a:r>
          </a:p>
        </p:txBody>
      </p:sp>
      <p:sp>
        <p:nvSpPr>
          <p:cNvPr id="25603" name="Rectangle 3"/>
          <p:cNvSpPr>
            <a:spLocks noChangeArrowheads="1"/>
          </p:cNvSpPr>
          <p:nvPr/>
        </p:nvSpPr>
        <p:spPr bwMode="auto">
          <a:xfrm>
            <a:off x="6172200" y="1828800"/>
            <a:ext cx="4114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tx1"/>
              </a:buClr>
              <a:buSzPct val="70000"/>
              <a:buFont typeface="Wingdings" panose="05000000000000000000" pitchFamily="2" charset="2"/>
              <a:buChar char="¢"/>
            </a:pPr>
            <a:r>
              <a:rPr lang="en-US" sz="2600">
                <a:solidFill>
                  <a:schemeClr val="tx2"/>
                </a:solidFill>
                <a:latin typeface="Lucida Bright" panose="02040602050505020304" pitchFamily="18" charset="0"/>
              </a:rPr>
              <a:t>Future cars could use wireless sensors to:</a:t>
            </a:r>
          </a:p>
          <a:p>
            <a:pPr lvl="1" eaLnBrk="1" hangingPunct="1">
              <a:lnSpc>
                <a:spcPct val="90000"/>
              </a:lnSpc>
              <a:spcBef>
                <a:spcPct val="20000"/>
              </a:spcBef>
              <a:buClr>
                <a:schemeClr val="accent1"/>
              </a:buClr>
              <a:buSzPct val="75000"/>
              <a:buFont typeface="Wingdings" panose="05000000000000000000" pitchFamily="2" charset="2"/>
              <a:buChar char="l"/>
            </a:pPr>
            <a:r>
              <a:rPr lang="en-US" sz="2400">
                <a:solidFill>
                  <a:schemeClr val="tx2"/>
                </a:solidFill>
                <a:latin typeface="Lucida Bright" panose="02040602050505020304" pitchFamily="18" charset="0"/>
              </a:rPr>
              <a:t>Handle Accidents</a:t>
            </a:r>
          </a:p>
          <a:p>
            <a:pPr lvl="1" eaLnBrk="1" hangingPunct="1">
              <a:lnSpc>
                <a:spcPct val="90000"/>
              </a:lnSpc>
              <a:spcBef>
                <a:spcPct val="20000"/>
              </a:spcBef>
              <a:buClr>
                <a:schemeClr val="accent1"/>
              </a:buClr>
              <a:buSzPct val="75000"/>
              <a:buFont typeface="Wingdings" panose="05000000000000000000" pitchFamily="2" charset="2"/>
              <a:buChar char="l"/>
            </a:pPr>
            <a:r>
              <a:rPr lang="en-US" sz="2400">
                <a:solidFill>
                  <a:schemeClr val="tx2"/>
                </a:solidFill>
                <a:latin typeface="Lucida Bright" panose="02040602050505020304" pitchFamily="18" charset="0"/>
              </a:rPr>
              <a:t>Handle Thefts</a:t>
            </a:r>
          </a:p>
        </p:txBody>
      </p:sp>
      <p:pic>
        <p:nvPicPr>
          <p:cNvPr id="25604" name="Picture 4" descr="BD07175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3657601"/>
            <a:ext cx="38100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5"/>
          <p:cNvSpPr>
            <a:spLocks noChangeArrowheads="1"/>
          </p:cNvSpPr>
          <p:nvPr/>
        </p:nvSpPr>
        <p:spPr bwMode="auto">
          <a:xfrm>
            <a:off x="2590800" y="4560889"/>
            <a:ext cx="38862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lg" len="lg"/>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20000"/>
              </a:spcBef>
              <a:buClr>
                <a:schemeClr val="accent1"/>
              </a:buClr>
              <a:buSzPct val="90000"/>
              <a:buFont typeface="Wingdings" panose="05000000000000000000" pitchFamily="2" charset="2"/>
              <a:buChar char="ü"/>
            </a:pPr>
            <a:r>
              <a:rPr kumimoji="1" lang="en-US" sz="2800">
                <a:solidFill>
                  <a:srgbClr val="000000"/>
                </a:solidFill>
              </a:rPr>
              <a:t>Sensors embedded in the roads to:</a:t>
            </a:r>
          </a:p>
          <a:p>
            <a:pPr lvl="1">
              <a:lnSpc>
                <a:spcPct val="90000"/>
              </a:lnSpc>
              <a:spcBef>
                <a:spcPct val="20000"/>
              </a:spcBef>
              <a:buClr>
                <a:schemeClr val="accent1"/>
              </a:buClr>
              <a:buFontTx/>
              <a:buChar char="–"/>
            </a:pPr>
            <a:r>
              <a:rPr kumimoji="1" lang="en-US" sz="2400">
                <a:solidFill>
                  <a:srgbClr val="000000"/>
                </a:solidFill>
              </a:rPr>
              <a:t>Monitor traffic flows</a:t>
            </a:r>
          </a:p>
          <a:p>
            <a:pPr lvl="1">
              <a:lnSpc>
                <a:spcPct val="90000"/>
              </a:lnSpc>
              <a:spcBef>
                <a:spcPct val="20000"/>
              </a:spcBef>
              <a:buClr>
                <a:schemeClr val="accent1"/>
              </a:buClr>
              <a:buFontTx/>
              <a:buChar char="–"/>
            </a:pPr>
            <a:r>
              <a:rPr kumimoji="1" lang="en-US" sz="2400">
                <a:solidFill>
                  <a:srgbClr val="000000"/>
                </a:solidFill>
              </a:rPr>
              <a:t>Provide real-time route updates</a:t>
            </a:r>
          </a:p>
        </p:txBody>
      </p:sp>
      <p:pic>
        <p:nvPicPr>
          <p:cNvPr id="25606" name="Picture 6" descr="BD0567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1689100"/>
            <a:ext cx="27432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DBE35F-59BD-410F-9941-572054757768}" type="slidenum">
              <a:rPr lang="en-US"/>
              <a:pPr/>
              <a:t>117</a:t>
            </a:fld>
            <a:endParaRPr lang="en-US"/>
          </a:p>
        </p:txBody>
      </p:sp>
      <p:sp>
        <p:nvSpPr>
          <p:cNvPr id="2560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pic>
        <p:nvPicPr>
          <p:cNvPr id="3" name="Picture 2"/>
          <p:cNvPicPr>
            <a:picLocks noChangeAspect="1"/>
          </p:cNvPicPr>
          <p:nvPr/>
        </p:nvPicPr>
        <p:blipFill>
          <a:blip r:embed="rId5"/>
          <a:stretch>
            <a:fillRect/>
          </a:stretch>
        </p:blipFill>
        <p:spPr>
          <a:xfrm>
            <a:off x="3038048" y="1466576"/>
            <a:ext cx="6115904" cy="3924848"/>
          </a:xfrm>
          <a:prstGeom prst="rect">
            <a:avLst/>
          </a:prstGeom>
        </p:spPr>
      </p:pic>
    </p:spTree>
    <p:extLst>
      <p:ext uri="{BB962C8B-B14F-4D97-AF65-F5344CB8AC3E}">
        <p14:creationId xmlns:p14="http://schemas.microsoft.com/office/powerpoint/2010/main" val="2664972654"/>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28522" y="1261760"/>
            <a:ext cx="6134956" cy="4334480"/>
          </a:xfrm>
          <a:prstGeom prst="rect">
            <a:avLst/>
          </a:prstGeom>
        </p:spPr>
      </p:pic>
    </p:spTree>
    <p:extLst>
      <p:ext uri="{BB962C8B-B14F-4D97-AF65-F5344CB8AC3E}">
        <p14:creationId xmlns:p14="http://schemas.microsoft.com/office/powerpoint/2010/main" val="31844656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23732" y="1309391"/>
            <a:ext cx="6344535" cy="4239217"/>
          </a:xfrm>
          <a:prstGeom prst="rect">
            <a:avLst/>
          </a:prstGeom>
        </p:spPr>
      </p:pic>
    </p:spTree>
    <p:extLst>
      <p:ext uri="{BB962C8B-B14F-4D97-AF65-F5344CB8AC3E}">
        <p14:creationId xmlns:p14="http://schemas.microsoft.com/office/powerpoint/2010/main" val="396748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743573" y="902700"/>
            <a:ext cx="10486680" cy="5636160"/>
          </a:xfrm>
          <a:prstGeom prst="rect">
            <a:avLst/>
          </a:prstGeom>
          <a:noFill/>
          <a:ln>
            <a:noFill/>
          </a:ln>
        </p:spPr>
        <p:txBody>
          <a:bodyPr lIns="90000" tIns="45000" rIns="90000" bIns="45000"/>
          <a:lstStyle/>
          <a:p>
            <a:pPr algn="just">
              <a:lnSpc>
                <a:spcPct val="150000"/>
              </a:lnSpc>
              <a:buFont typeface="Arial"/>
              <a:buChar char="•"/>
            </a:pPr>
            <a:endParaRPr sz="8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The Bluetooth system operates in the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2.4 GHz </a:t>
            </a:r>
            <a:r>
              <a:rPr lang="en-US" sz="2200" u="sng" dirty="0">
                <a:solidFill>
                  <a:srgbClr val="0070C0"/>
                </a:solidFill>
                <a:latin typeface="Verdana" panose="020B0604030504040204" pitchFamily="34" charset="0"/>
                <a:ea typeface="Verdana" panose="020B0604030504040204" pitchFamily="34" charset="0"/>
                <a:cs typeface="Verdana" panose="020B0604030504040204" pitchFamily="34" charset="0"/>
              </a:rPr>
              <a:t>Industrial Scientific Medicine (ISM) band.</a:t>
            </a:r>
            <a:endParaRPr sz="2200" u="sng"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800" dirty="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In a vast majority of countries around the world the range of this frequency band is </a:t>
            </a:r>
            <a:r>
              <a:rPr lang="en-US" sz="2200" b="1" dirty="0">
                <a:solidFill>
                  <a:srgbClr val="0070C0"/>
                </a:solidFill>
                <a:latin typeface="Verdana" panose="020B0604030504040204" pitchFamily="34" charset="0"/>
                <a:ea typeface="Verdana" panose="020B0604030504040204" pitchFamily="34" charset="0"/>
                <a:cs typeface="Verdana" panose="020B0604030504040204" pitchFamily="34" charset="0"/>
              </a:rPr>
              <a:t>2.4–2.4835 GHz</a:t>
            </a: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endParaRPr lang="en-US" sz="10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The ISM band is open to any radio system such as cordless phones, garage door openers, and microwaves, and therefore is susceptible to strong interferences </a:t>
            </a:r>
            <a:endParaRPr 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6" name="TextShape 2"/>
          <p:cNvSpPr txBox="1"/>
          <p:nvPr/>
        </p:nvSpPr>
        <p:spPr>
          <a:xfrm>
            <a:off x="8077080" y="6356520"/>
            <a:ext cx="2133360" cy="364680"/>
          </a:xfrm>
          <a:prstGeom prst="rect">
            <a:avLst/>
          </a:prstGeom>
        </p:spPr>
        <p:txBody>
          <a:bodyPr anchor="ctr"/>
          <a:lstStyle/>
          <a:p>
            <a:pPr algn="r">
              <a:lnSpc>
                <a:spcPct val="100000"/>
              </a:lnSpc>
            </a:pPr>
            <a:fld id="{DDA899D2-0A8A-4701-A624-F00FC9CAFE3E}" type="slidenum">
              <a:rPr lang="en-US" sz="1200">
                <a:solidFill>
                  <a:srgbClr val="8B8B8B"/>
                </a:solidFill>
                <a:latin typeface="Calibri"/>
              </a:rPr>
              <a:t>12</a:t>
            </a:fld>
            <a:endParaRPr/>
          </a:p>
        </p:txBody>
      </p:sp>
      <p:sp>
        <p:nvSpPr>
          <p:cNvPr id="4" name="Rectangle 3">
            <a:extLst>
              <a:ext uri="{FF2B5EF4-FFF2-40B4-BE49-F238E27FC236}">
                <a16:creationId xmlns:a16="http://schemas.microsoft.com/office/drawing/2014/main" id="{515762F7-71EA-4AFA-A0CB-D6349D43E8EE}"/>
              </a:ext>
            </a:extLst>
          </p:cNvPr>
          <p:cNvSpPr/>
          <p:nvPr/>
        </p:nvSpPr>
        <p:spPr>
          <a:xfrm>
            <a:off x="2487444" y="136800"/>
            <a:ext cx="6276077"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rPr>
              <a:t>Bluetooth (IEEE 802.15.1)</a:t>
            </a:r>
            <a:endParaRPr lang="en-US" sz="3200"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0591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34710" y="1188283"/>
            <a:ext cx="11047774" cy="4696287"/>
          </a:xfrm>
          <a:prstGeom prst="rect">
            <a:avLst/>
          </a:prstGeom>
          <a:noFill/>
          <a:ln>
            <a:noFill/>
          </a:ln>
        </p:spPr>
        <p:txBody>
          <a:bodyPr lIns="90000" tIns="45000" rIns="90000" bIns="45000"/>
          <a:lstStyle/>
          <a:p>
            <a:pPr algn="just">
              <a:lnSpc>
                <a:spcPct val="150000"/>
              </a:lnSpc>
            </a:pPr>
            <a:r>
              <a:rPr lang="en-US" sz="2800" dirty="0">
                <a:solidFill>
                  <a:srgbClr val="0070C0"/>
                </a:solidFill>
                <a:latin typeface="Verdana" panose="020B0604030504040204" pitchFamily="34" charset="0"/>
                <a:ea typeface="Verdana" panose="020B0604030504040204" pitchFamily="34" charset="0"/>
                <a:cs typeface="Verdana" panose="020B0604030504040204" pitchFamily="34" charset="0"/>
              </a:rPr>
              <a:t>Some other features </a:t>
            </a: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A Bluetooth WPAN involves up to </a:t>
            </a: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eight devices</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located within a 10-m radius personal operating space, that unite to exchange information or share services.</a:t>
            </a:r>
            <a:endParaRPr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200" i="1" dirty="0">
                <a:solidFill>
                  <a:srgbClr val="0070C0"/>
                </a:solidFill>
                <a:latin typeface="Verdana" panose="020B0604030504040204" pitchFamily="34" charset="0"/>
                <a:ea typeface="Verdana" panose="020B0604030504040204" pitchFamily="34" charset="0"/>
                <a:cs typeface="Verdana" panose="020B0604030504040204" pitchFamily="34" charset="0"/>
              </a:rPr>
              <a:t>"ad hoc networking”- </a:t>
            </a: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Because it can be done spontaneously according to immediate need.</a:t>
            </a:r>
            <a:endParaRPr sz="22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point-to-point network</a:t>
            </a: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sz="2200" i="1" dirty="0">
                <a:solidFill>
                  <a:srgbClr val="000000"/>
                </a:solidFill>
                <a:latin typeface="Verdana" panose="020B0604030504040204" pitchFamily="34" charset="0"/>
                <a:ea typeface="Verdana" panose="020B0604030504040204" pitchFamily="34" charset="0"/>
                <a:cs typeface="Verdana" panose="020B0604030504040204" pitchFamily="34" charset="0"/>
              </a:rPr>
              <a:t>Because a WPAN involves directly networking between </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different points,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without the use of network infrastructure</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buFont typeface="Arial"/>
              <a:buChar char="•"/>
            </a:pP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 absolutely anywhere- </a:t>
            </a: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at least two Bluetooth devices share a 10-m range. </a:t>
            </a:r>
            <a:endParaRPr 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endParaRPr sz="2000" dirty="0"/>
          </a:p>
        </p:txBody>
      </p:sp>
      <p:sp>
        <p:nvSpPr>
          <p:cNvPr id="78" name="TextShape 2"/>
          <p:cNvSpPr txBox="1"/>
          <p:nvPr/>
        </p:nvSpPr>
        <p:spPr>
          <a:xfrm>
            <a:off x="8077080" y="6356520"/>
            <a:ext cx="2133360" cy="364680"/>
          </a:xfrm>
          <a:prstGeom prst="rect">
            <a:avLst/>
          </a:prstGeom>
        </p:spPr>
        <p:txBody>
          <a:bodyPr anchor="ctr"/>
          <a:lstStyle/>
          <a:p>
            <a:pPr algn="r">
              <a:lnSpc>
                <a:spcPct val="100000"/>
              </a:lnSpc>
            </a:pPr>
            <a:fld id="{07111234-5164-4136-AF55-18EE8B0B9BFD}" type="slidenum">
              <a:rPr lang="en-US" sz="1200">
                <a:solidFill>
                  <a:srgbClr val="8B8B8B"/>
                </a:solidFill>
                <a:latin typeface="Calibri"/>
              </a:rPr>
              <a:t>13</a:t>
            </a:fld>
            <a:endParaRPr/>
          </a:p>
        </p:txBody>
      </p:sp>
      <p:sp>
        <p:nvSpPr>
          <p:cNvPr id="4" name="Rectangle 3">
            <a:extLst>
              <a:ext uri="{FF2B5EF4-FFF2-40B4-BE49-F238E27FC236}">
                <a16:creationId xmlns:a16="http://schemas.microsoft.com/office/drawing/2014/main" id="{D22F2645-0B74-48E0-BC0B-B624B57B3D8E}"/>
              </a:ext>
            </a:extLst>
          </p:cNvPr>
          <p:cNvSpPr/>
          <p:nvPr/>
        </p:nvSpPr>
        <p:spPr>
          <a:xfrm>
            <a:off x="2505199" y="187420"/>
            <a:ext cx="6276077"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rPr>
              <a:t>Bluetooth (IEEE 802.15.1)</a:t>
            </a:r>
            <a:endParaRPr lang="en-US" sz="3200"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184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715332" y="1348545"/>
            <a:ext cx="10761336" cy="6489360"/>
          </a:xfrm>
          <a:prstGeom prst="rect">
            <a:avLst/>
          </a:prstGeom>
          <a:noFill/>
          <a:ln>
            <a:noFill/>
          </a:ln>
        </p:spPr>
        <p:txBody>
          <a:bodyPr lIns="90000" tIns="45000" rIns="90000" bIns="45000"/>
          <a:lstStyle/>
          <a:p>
            <a:pPr algn="just">
              <a:lnSpc>
                <a:spcPct val="150000"/>
              </a:lnSpc>
              <a:buFont typeface="Arial"/>
              <a:buChar char="•"/>
            </a:pP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fast acknowledgment and frequency hopping scheme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 make the link robust.</a:t>
            </a:r>
            <a:endParaRPr sz="24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hops faster and uses shorter packets-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Short packets and fast hopping limit the impact of interference from other radio systems that use the same frequency band</a:t>
            </a: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sz="24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forward error correction (FEC) scheme-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limits the impact of random noise on long-distance links</a:t>
            </a: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sz="2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dirty="0"/>
          </a:p>
        </p:txBody>
      </p:sp>
      <p:sp>
        <p:nvSpPr>
          <p:cNvPr id="82" name="TextShape 2"/>
          <p:cNvSpPr txBox="1"/>
          <p:nvPr/>
        </p:nvSpPr>
        <p:spPr>
          <a:xfrm>
            <a:off x="8077080" y="6356520"/>
            <a:ext cx="2133360" cy="364680"/>
          </a:xfrm>
          <a:prstGeom prst="rect">
            <a:avLst/>
          </a:prstGeom>
        </p:spPr>
        <p:txBody>
          <a:bodyPr anchor="ctr"/>
          <a:lstStyle/>
          <a:p>
            <a:pPr algn="r">
              <a:lnSpc>
                <a:spcPct val="100000"/>
              </a:lnSpc>
            </a:pPr>
            <a:fld id="{954B3C9D-7DB0-499F-9EF5-A8EB58C5472F}" type="slidenum">
              <a:rPr lang="en-US" sz="1200">
                <a:solidFill>
                  <a:srgbClr val="8B8B8B"/>
                </a:solidFill>
                <a:latin typeface="Calibri"/>
              </a:rPr>
              <a:t>14</a:t>
            </a:fld>
            <a:endParaRPr/>
          </a:p>
        </p:txBody>
      </p:sp>
      <p:sp>
        <p:nvSpPr>
          <p:cNvPr id="4" name="Rectangle 3">
            <a:extLst>
              <a:ext uri="{FF2B5EF4-FFF2-40B4-BE49-F238E27FC236}">
                <a16:creationId xmlns:a16="http://schemas.microsoft.com/office/drawing/2014/main" id="{4BA79D87-98C6-4502-B1A5-E77DAB66BAF7}"/>
              </a:ext>
            </a:extLst>
          </p:cNvPr>
          <p:cNvSpPr/>
          <p:nvPr/>
        </p:nvSpPr>
        <p:spPr>
          <a:xfrm>
            <a:off x="2505199" y="187420"/>
            <a:ext cx="6276077"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rPr>
              <a:t>Bluetooth (IEEE 802.15.1)</a:t>
            </a:r>
            <a:endParaRPr lang="en-US" sz="3200"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5132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36728" y="1027590"/>
            <a:ext cx="11193019" cy="5209560"/>
          </a:xfrm>
          <a:prstGeom prst="rect">
            <a:avLst/>
          </a:prstGeom>
          <a:noFill/>
          <a:ln>
            <a:noFill/>
          </a:ln>
        </p:spPr>
        <p:txBody>
          <a:bodyPr lIns="90000" tIns="45000" rIns="90000" bIns="45000"/>
          <a:lstStyle/>
          <a:p>
            <a:pPr algn="just">
              <a:lnSpc>
                <a:spcPct val="150000"/>
              </a:lnSpc>
            </a:pPr>
            <a:r>
              <a:rPr lang="en-US" sz="2800" dirty="0">
                <a:solidFill>
                  <a:srgbClr val="0070C0"/>
                </a:solidFill>
                <a:latin typeface="Verdana" panose="020B0604030504040204" pitchFamily="34" charset="0"/>
                <a:ea typeface="Verdana" panose="020B0604030504040204" pitchFamily="34" charset="0"/>
                <a:cs typeface="Verdana" panose="020B0604030504040204" pitchFamily="34" charset="0"/>
              </a:rPr>
              <a:t>Uses of Bluetooth</a:t>
            </a:r>
          </a:p>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Bluetooth is being used in mobile computers, bar code laser scanners, cash registers, vending machines, GPS receivers, slide projectors, printers, digital</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cameras, digital camcorders, test and measurement equipment, and LAN access points.</a:t>
            </a:r>
            <a:endParaRPr sz="24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 IEEE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802.15.1</a:t>
            </a: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 standards development for Bluetooth</a:t>
            </a:r>
          </a:p>
          <a:p>
            <a:pPr algn="just">
              <a:lnSpc>
                <a:spcPct val="150000"/>
              </a:lnSpc>
              <a:buFont typeface="Arial"/>
              <a:buChar char="•"/>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The IEEE is also exploring the enhancement of </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802.15.1 with a high data rate Bluetooth standard: 802.15.3</a:t>
            </a:r>
            <a:endParaRPr sz="2400"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
        <p:nvSpPr>
          <p:cNvPr id="84" name="TextShape 2"/>
          <p:cNvSpPr txBox="1"/>
          <p:nvPr/>
        </p:nvSpPr>
        <p:spPr>
          <a:xfrm>
            <a:off x="8077080" y="6356520"/>
            <a:ext cx="2133360" cy="364680"/>
          </a:xfrm>
          <a:prstGeom prst="rect">
            <a:avLst/>
          </a:prstGeom>
        </p:spPr>
        <p:txBody>
          <a:bodyPr anchor="ctr"/>
          <a:lstStyle/>
          <a:p>
            <a:pPr algn="r">
              <a:lnSpc>
                <a:spcPct val="100000"/>
              </a:lnSpc>
            </a:pPr>
            <a:fld id="{8D942307-72A0-4FE5-8E70-1224BD14FBBB}" type="slidenum">
              <a:rPr lang="en-US" sz="1200">
                <a:solidFill>
                  <a:srgbClr val="8B8B8B"/>
                </a:solidFill>
                <a:latin typeface="Calibri"/>
              </a:rPr>
              <a:t>15</a:t>
            </a:fld>
            <a:endParaRPr/>
          </a:p>
        </p:txBody>
      </p:sp>
      <p:sp>
        <p:nvSpPr>
          <p:cNvPr id="4" name="Rectangle 3">
            <a:extLst>
              <a:ext uri="{FF2B5EF4-FFF2-40B4-BE49-F238E27FC236}">
                <a16:creationId xmlns:a16="http://schemas.microsoft.com/office/drawing/2014/main" id="{E0820B3C-8BCB-44F6-B469-9729A5D8A870}"/>
              </a:ext>
            </a:extLst>
          </p:cNvPr>
          <p:cNvSpPr/>
          <p:nvPr/>
        </p:nvSpPr>
        <p:spPr>
          <a:xfrm>
            <a:off x="2505199" y="187420"/>
            <a:ext cx="6276077"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rPr>
              <a:t>Bluetooth (IEEE 802.15.1)</a:t>
            </a:r>
            <a:endParaRPr lang="en-US" sz="3200"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0302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68946" y="296730"/>
            <a:ext cx="9672034" cy="6264540"/>
          </a:xfrm>
          <a:prstGeom prst="rect">
            <a:avLst/>
          </a:prstGeom>
          <a:ln w="9360">
            <a:noFill/>
          </a:ln>
        </p:spPr>
      </p:pic>
      <p:sp>
        <p:nvSpPr>
          <p:cNvPr id="87" name="TextShape 2"/>
          <p:cNvSpPr txBox="1"/>
          <p:nvPr/>
        </p:nvSpPr>
        <p:spPr>
          <a:xfrm>
            <a:off x="8077080" y="6356520"/>
            <a:ext cx="2133360" cy="364680"/>
          </a:xfrm>
          <a:prstGeom prst="rect">
            <a:avLst/>
          </a:prstGeom>
        </p:spPr>
        <p:txBody>
          <a:bodyPr anchor="ctr"/>
          <a:lstStyle/>
          <a:p>
            <a:pPr algn="r">
              <a:lnSpc>
                <a:spcPct val="100000"/>
              </a:lnSpc>
            </a:pPr>
            <a:fld id="{76ED5D2F-9C8A-4740-A99F-0AD3A0E939A1}" type="slidenum">
              <a:rPr lang="en-US" sz="1200">
                <a:solidFill>
                  <a:srgbClr val="8B8B8B"/>
                </a:solidFill>
                <a:latin typeface="Calibri"/>
              </a:rPr>
              <a:t>16</a:t>
            </a:fld>
            <a:endParaRPr/>
          </a:p>
        </p:txBody>
      </p:sp>
    </p:spTree>
    <p:extLst>
      <p:ext uri="{BB962C8B-B14F-4D97-AF65-F5344CB8AC3E}">
        <p14:creationId xmlns:p14="http://schemas.microsoft.com/office/powerpoint/2010/main" val="259746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55106" y="720360"/>
            <a:ext cx="11632707" cy="5636160"/>
          </a:xfrm>
          <a:prstGeom prst="rect">
            <a:avLst/>
          </a:prstGeom>
          <a:noFill/>
          <a:ln>
            <a:noFill/>
          </a:ln>
        </p:spPr>
        <p:txBody>
          <a:bodyPr lIns="90000" tIns="45000" rIns="90000" bIns="45000"/>
          <a:lstStyle/>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Transmitter equipment is classified into </a:t>
            </a:r>
            <a:r>
              <a:rPr lang="en-US" sz="2400" u="sng" dirty="0">
                <a:solidFill>
                  <a:srgbClr val="C00000"/>
                </a:solidFill>
                <a:latin typeface="Verdana" panose="020B0604030504040204" pitchFamily="34" charset="0"/>
                <a:ea typeface="Verdana" panose="020B0604030504040204" pitchFamily="34" charset="0"/>
                <a:cs typeface="Verdana" panose="020B0604030504040204" pitchFamily="34" charset="0"/>
              </a:rPr>
              <a:t>three power classes.</a:t>
            </a:r>
            <a:endParaRPr sz="2400" u="sng"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000" u="sng"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A power control is required for power class 1 equipment, whereas power controls for power class 2 and 3 equipment is optional. </a:t>
            </a:r>
            <a:endParaRPr sz="24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cs typeface="Verdana" panose="020B0604030504040204" pitchFamily="34" charset="0"/>
            </a:endParaRPr>
          </a:p>
        </p:txBody>
      </p:sp>
      <p:sp>
        <p:nvSpPr>
          <p:cNvPr id="89" name="TextShape 2"/>
          <p:cNvSpPr txBox="1"/>
          <p:nvPr/>
        </p:nvSpPr>
        <p:spPr>
          <a:xfrm>
            <a:off x="8077080" y="6356520"/>
            <a:ext cx="2133360" cy="364680"/>
          </a:xfrm>
          <a:prstGeom prst="rect">
            <a:avLst/>
          </a:prstGeom>
        </p:spPr>
        <p:txBody>
          <a:bodyPr anchor="ctr"/>
          <a:lstStyle/>
          <a:p>
            <a:pPr algn="r">
              <a:lnSpc>
                <a:spcPct val="100000"/>
              </a:lnSpc>
            </a:pPr>
            <a:fld id="{5A98DC76-7432-4C82-A876-015A50A5CD9A}" type="slidenum">
              <a:rPr lang="en-US" sz="1200">
                <a:solidFill>
                  <a:srgbClr val="8B8B8B"/>
                </a:solidFill>
                <a:latin typeface="Calibri"/>
              </a:rPr>
              <a:t>17</a:t>
            </a:fld>
            <a:endParaRPr/>
          </a:p>
        </p:txBody>
      </p:sp>
      <p:sp>
        <p:nvSpPr>
          <p:cNvPr id="4" name="Rectangle 3">
            <a:extLst>
              <a:ext uri="{FF2B5EF4-FFF2-40B4-BE49-F238E27FC236}">
                <a16:creationId xmlns:a16="http://schemas.microsoft.com/office/drawing/2014/main" id="{9587CCAB-85C8-44B5-BB82-CC7C74A38668}"/>
              </a:ext>
            </a:extLst>
          </p:cNvPr>
          <p:cNvSpPr/>
          <p:nvPr/>
        </p:nvSpPr>
        <p:spPr>
          <a:xfrm>
            <a:off x="2372830" y="0"/>
            <a:ext cx="6276077"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rPr>
              <a:t>Bluetooth (IEEE 802.15.1)</a:t>
            </a:r>
            <a:endParaRPr lang="en-US" sz="3200" dirty="0">
              <a:solidFill>
                <a:srgbClr val="C00000"/>
              </a:solidFill>
              <a:latin typeface="Verdana" panose="020B0604030504040204" pitchFamily="34" charset="0"/>
              <a:ea typeface="Verdana" panose="020B0604030504040204" pitchFamily="34" charset="0"/>
            </a:endParaRPr>
          </a:p>
        </p:txBody>
      </p:sp>
      <p:pic>
        <p:nvPicPr>
          <p:cNvPr id="5" name="Picture 2"/>
          <p:cNvPicPr/>
          <p:nvPr/>
        </p:nvPicPr>
        <p:blipFill>
          <a:blip r:embed="rId2"/>
          <a:stretch>
            <a:fillRect/>
          </a:stretch>
        </p:blipFill>
        <p:spPr>
          <a:xfrm>
            <a:off x="907773" y="2647665"/>
            <a:ext cx="10078674" cy="4073535"/>
          </a:xfrm>
          <a:prstGeom prst="rect">
            <a:avLst/>
          </a:prstGeom>
          <a:ln w="9360">
            <a:noFill/>
          </a:ln>
        </p:spPr>
      </p:pic>
    </p:spTree>
    <p:extLst>
      <p:ext uri="{BB962C8B-B14F-4D97-AF65-F5344CB8AC3E}">
        <p14:creationId xmlns:p14="http://schemas.microsoft.com/office/powerpoint/2010/main" val="320908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1. Bluetooth Device Classes of Power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19" y="1081824"/>
            <a:ext cx="10958893" cy="4726547"/>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46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iconet and scat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35" y="1503697"/>
            <a:ext cx="4352033" cy="47189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example of Bluetooth scattern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768" y="1508942"/>
            <a:ext cx="7491212" cy="47136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7589" y="213521"/>
            <a:ext cx="4222631" cy="571631"/>
          </a:xfrm>
          <a:prstGeom prst="rect">
            <a:avLst/>
          </a:prstGeom>
        </p:spPr>
        <p:txBody>
          <a:bodyPr wrap="none">
            <a:spAutoFit/>
          </a:bodyPr>
          <a:lstStyle/>
          <a:p>
            <a:pPr algn="just">
              <a:lnSpc>
                <a:spcPct val="150000"/>
              </a:lnSpc>
            </a:pPr>
            <a:r>
              <a:rPr lang="en-US" sz="2400" b="1" dirty="0">
                <a:solidFill>
                  <a:srgbClr val="C00000"/>
                </a:solidFill>
                <a:latin typeface="Verdana" panose="020B0604030504040204" pitchFamily="34" charset="0"/>
                <a:ea typeface="Verdana" panose="020B0604030504040204" pitchFamily="34" charset="0"/>
              </a:rPr>
              <a:t>Bluetooth Architecture </a:t>
            </a:r>
            <a:endParaRPr lang="en-US" sz="2400"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7909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3"/>
          <p:cNvSpPr/>
          <p:nvPr/>
        </p:nvSpPr>
        <p:spPr>
          <a:xfrm>
            <a:off x="180975" y="2552820"/>
            <a:ext cx="11256376" cy="1065240"/>
          </a:xfrm>
          <a:prstGeom prst="rect">
            <a:avLst/>
          </a:prstGeom>
          <a:noFill/>
          <a:ln>
            <a:noFill/>
          </a:ln>
        </p:spPr>
        <p:txBody>
          <a:bodyPr lIns="90000" tIns="45000" rIns="90000" bIns="45000"/>
          <a:lstStyle/>
          <a:p>
            <a:pPr algn="ctr">
              <a:lnSpc>
                <a:spcPct val="100000"/>
              </a:lnSpc>
            </a:pPr>
            <a:r>
              <a:rPr lang="en-US" sz="4800" b="1" dirty="0">
                <a:solidFill>
                  <a:srgbClr val="0070C0"/>
                </a:solidFill>
                <a:latin typeface="Algerian" panose="04020705040A02060702" pitchFamily="82" charset="0"/>
              </a:rPr>
              <a:t>Wireless Personal Area Network</a:t>
            </a:r>
          </a:p>
          <a:p>
            <a:pPr algn="ctr">
              <a:lnSpc>
                <a:spcPct val="100000"/>
              </a:lnSpc>
            </a:pPr>
            <a:endParaRPr lang="en-US" sz="2000" b="1" dirty="0">
              <a:solidFill>
                <a:srgbClr val="0070C0"/>
              </a:solidFill>
              <a:latin typeface="Algerian" panose="04020705040A02060702" pitchFamily="82" charset="0"/>
            </a:endParaRPr>
          </a:p>
          <a:p>
            <a:pPr algn="ctr">
              <a:lnSpc>
                <a:spcPct val="100000"/>
              </a:lnSpc>
            </a:pPr>
            <a:r>
              <a:rPr lang="en-US" sz="4800" b="1" dirty="0">
                <a:solidFill>
                  <a:srgbClr val="0070C0"/>
                </a:solidFill>
                <a:latin typeface="Algerian" panose="04020705040A02060702" pitchFamily="82" charset="0"/>
              </a:rPr>
              <a:t> </a:t>
            </a:r>
            <a:r>
              <a:rPr lang="en-US" sz="4800" b="1" dirty="0">
                <a:solidFill>
                  <a:srgbClr val="C00000"/>
                </a:solidFill>
                <a:latin typeface="Algerian" panose="04020705040A02060702" pitchFamily="82" charset="0"/>
              </a:rPr>
              <a:t>Bluetooth</a:t>
            </a:r>
            <a:endParaRPr sz="4800" dirty="0">
              <a:solidFill>
                <a:srgbClr val="C00000"/>
              </a:solidFill>
              <a:latin typeface="Algerian" panose="04020705040A02060702" pitchFamily="82" charset="0"/>
            </a:endParaRPr>
          </a:p>
        </p:txBody>
      </p:sp>
      <p:sp>
        <p:nvSpPr>
          <p:cNvPr id="42" name="TextShape 4"/>
          <p:cNvSpPr txBox="1"/>
          <p:nvPr/>
        </p:nvSpPr>
        <p:spPr>
          <a:xfrm>
            <a:off x="8077080" y="6356520"/>
            <a:ext cx="2133360" cy="364680"/>
          </a:xfrm>
          <a:prstGeom prst="rect">
            <a:avLst/>
          </a:prstGeom>
        </p:spPr>
        <p:txBody>
          <a:bodyPr anchor="ctr"/>
          <a:lstStyle/>
          <a:p>
            <a:pPr algn="r">
              <a:lnSpc>
                <a:spcPct val="100000"/>
              </a:lnSpc>
            </a:pPr>
            <a:fld id="{6C620918-A808-498D-B892-6D544447011B}" type="slidenum">
              <a:rPr lang="en-US" sz="1200">
                <a:solidFill>
                  <a:srgbClr val="8B8B8B"/>
                </a:solidFill>
                <a:latin typeface="Calibri"/>
              </a:rPr>
              <a:t>2</a:t>
            </a:fld>
            <a:endParaRPr/>
          </a:p>
        </p:txBody>
      </p:sp>
      <p:pic>
        <p:nvPicPr>
          <p:cNvPr id="1026" name="Picture 2" descr="https://upload.wikimedia.org/wikipedia/commons/thumb/d/da/Bluetooth.svg/2000px-Bluetooth.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9616" y="300964"/>
            <a:ext cx="942535" cy="157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43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729449" y="1321912"/>
            <a:ext cx="10591060" cy="6489360"/>
          </a:xfrm>
          <a:prstGeom prst="rect">
            <a:avLst/>
          </a:prstGeom>
          <a:noFill/>
          <a:ln>
            <a:noFill/>
          </a:ln>
        </p:spPr>
        <p:txBody>
          <a:bodyPr lIns="90000" tIns="45000" rIns="90000" bIns="45000"/>
          <a:lstStyle/>
          <a:p>
            <a:pPr algn="just">
              <a:lnSpc>
                <a:spcPct val="150000"/>
              </a:lnSpc>
            </a:pPr>
            <a:r>
              <a:rPr lang="en-US" sz="2200" b="1" dirty="0">
                <a:solidFill>
                  <a:srgbClr val="0070C0"/>
                </a:solidFill>
                <a:latin typeface="Verdana" panose="020B0604030504040204" pitchFamily="34" charset="0"/>
                <a:ea typeface="Verdana" panose="020B0604030504040204" pitchFamily="34" charset="0"/>
                <a:cs typeface="Verdana" panose="020B0604030504040204" pitchFamily="34" charset="0"/>
              </a:rPr>
              <a:t>Piconet: A collection of devices connected via Bluetooth technology in an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ad hoc fashion</a:t>
            </a:r>
            <a:endParaRPr sz="2200"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A piconet starts with two connected devices, such as a PC and cellular phone, and may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grow to eight connected devices</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Why maximum 8 devices? </a:t>
            </a: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All Bluetooth devices are peer units and have identical implementations. </a:t>
            </a:r>
            <a:endParaRPr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In a </a:t>
            </a:r>
            <a:r>
              <a:rPr lang="en-US" sz="2200" dirty="0" err="1">
                <a:solidFill>
                  <a:srgbClr val="000000"/>
                </a:solidFill>
                <a:latin typeface="Verdana" panose="020B0604030504040204" pitchFamily="34" charset="0"/>
                <a:ea typeface="Verdana" panose="020B0604030504040204" pitchFamily="34" charset="0"/>
                <a:cs typeface="Verdana" panose="020B0604030504040204" pitchFamily="34" charset="0"/>
              </a:rPr>
              <a:t>piconet</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one unit will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act as a master for synchronization purposes, </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and the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other(s) as slave(s) </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for the duration of the </a:t>
            </a:r>
            <a:r>
              <a:rPr lang="en-US" sz="2200" dirty="0" err="1">
                <a:solidFill>
                  <a:srgbClr val="000000"/>
                </a:solidFill>
                <a:latin typeface="Verdana" panose="020B0604030504040204" pitchFamily="34" charset="0"/>
                <a:ea typeface="Verdana" panose="020B0604030504040204" pitchFamily="34" charset="0"/>
                <a:cs typeface="Verdana" panose="020B0604030504040204" pitchFamily="34" charset="0"/>
              </a:rPr>
              <a:t>piconet</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connection.</a:t>
            </a:r>
            <a:endParaRPr sz="2200" dirty="0">
              <a:latin typeface="Verdana" panose="020B0604030504040204" pitchFamily="34" charset="0"/>
              <a:ea typeface="Verdana" panose="020B0604030504040204" pitchFamily="34" charset="0"/>
              <a:cs typeface="Verdana" panose="020B0604030504040204" pitchFamily="34" charset="0"/>
            </a:endParaRPr>
          </a:p>
        </p:txBody>
      </p:sp>
      <p:sp>
        <p:nvSpPr>
          <p:cNvPr id="96" name="TextShape 2"/>
          <p:cNvSpPr txBox="1"/>
          <p:nvPr/>
        </p:nvSpPr>
        <p:spPr>
          <a:xfrm>
            <a:off x="8077080" y="6356520"/>
            <a:ext cx="2133360" cy="364680"/>
          </a:xfrm>
          <a:prstGeom prst="rect">
            <a:avLst/>
          </a:prstGeom>
        </p:spPr>
        <p:txBody>
          <a:bodyPr anchor="ctr"/>
          <a:lstStyle/>
          <a:p>
            <a:pPr algn="r">
              <a:lnSpc>
                <a:spcPct val="100000"/>
              </a:lnSpc>
            </a:pPr>
            <a:fld id="{942AB1D5-628C-40F6-8201-ADC1539690FB}" type="slidenum">
              <a:rPr lang="en-US" sz="1200">
                <a:solidFill>
                  <a:srgbClr val="8B8B8B"/>
                </a:solidFill>
                <a:latin typeface="Calibri"/>
              </a:rPr>
              <a:t>20</a:t>
            </a:fld>
            <a:endParaRPr/>
          </a:p>
        </p:txBody>
      </p:sp>
      <p:sp>
        <p:nvSpPr>
          <p:cNvPr id="2" name="Rectangle 1">
            <a:extLst>
              <a:ext uri="{FF2B5EF4-FFF2-40B4-BE49-F238E27FC236}">
                <a16:creationId xmlns:a16="http://schemas.microsoft.com/office/drawing/2014/main" id="{BF71EF64-2D15-4F34-B228-130934B3FD6B}"/>
              </a:ext>
            </a:extLst>
          </p:cNvPr>
          <p:cNvSpPr/>
          <p:nvPr/>
        </p:nvSpPr>
        <p:spPr>
          <a:xfrm>
            <a:off x="1413053" y="231840"/>
            <a:ext cx="8779968" cy="651525"/>
          </a:xfrm>
          <a:prstGeom prst="rect">
            <a:avLst/>
          </a:prstGeom>
        </p:spPr>
        <p:txBody>
          <a:bodyPr wrap="none">
            <a:spAutoFit/>
          </a:bodyPr>
          <a:lstStyle/>
          <a:p>
            <a:pPr algn="just">
              <a:lnSpc>
                <a:spcPct val="150000"/>
              </a:lnSpc>
            </a:pPr>
            <a:r>
              <a:rPr lang="en-US" sz="2800" b="1" dirty="0">
                <a:solidFill>
                  <a:srgbClr val="C00000"/>
                </a:solidFill>
                <a:latin typeface="Verdana" panose="020B0604030504040204" pitchFamily="34" charset="0"/>
                <a:ea typeface="Verdana" panose="020B0604030504040204" pitchFamily="34" charset="0"/>
                <a:cs typeface="Verdana" panose="020B0604030504040204" pitchFamily="34" charset="0"/>
              </a:rPr>
              <a:t>Definitions of the Terms Used in Bluetooth</a:t>
            </a:r>
            <a:endParaRPr lang="en-US" sz="28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40270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727970" y="1165267"/>
            <a:ext cx="10502283" cy="4909351"/>
          </a:xfrm>
          <a:prstGeom prst="rect">
            <a:avLst/>
          </a:prstGeom>
          <a:noFill/>
          <a:ln>
            <a:noFill/>
          </a:ln>
        </p:spPr>
        <p:txBody>
          <a:bodyPr lIns="90000" tIns="45000" rIns="90000" bIns="45000"/>
          <a:lstStyle/>
          <a:p>
            <a:pPr algn="just">
              <a:lnSpc>
                <a:spcPct val="150000"/>
              </a:lnSpc>
            </a:pPr>
            <a:r>
              <a:rPr lang="en-US" sz="2200" b="1" dirty="0" err="1">
                <a:solidFill>
                  <a:srgbClr val="0070C0"/>
                </a:solidFill>
                <a:latin typeface="Verdana" panose="020B0604030504040204" pitchFamily="34" charset="0"/>
                <a:ea typeface="Verdana" panose="020B0604030504040204" pitchFamily="34" charset="0"/>
                <a:cs typeface="Verdana" panose="020B0604030504040204" pitchFamily="34" charset="0"/>
              </a:rPr>
              <a:t>Scatternet</a:t>
            </a:r>
            <a:r>
              <a:rPr lang="en-US" sz="2200" b="1" dirty="0">
                <a:solidFill>
                  <a:srgbClr val="0070C0"/>
                </a:solidFill>
                <a:latin typeface="Verdana" panose="020B0604030504040204" pitchFamily="34" charset="0"/>
                <a:ea typeface="Verdana" panose="020B0604030504040204" pitchFamily="34" charset="0"/>
                <a:cs typeface="Verdana" panose="020B0604030504040204" pitchFamily="34" charset="0"/>
              </a:rPr>
              <a:t>: Two or more independent and non-synchronized piconets that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communicate  with each other.</a:t>
            </a:r>
            <a:endParaRPr sz="2200"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A slave as well as a master unit in one piconet can establish this connection by becoming a slave in the other piconet.</a:t>
            </a:r>
            <a:endParaRPr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Master unit. </a:t>
            </a:r>
            <a:r>
              <a:rPr lang="en-US" sz="2200" b="1" dirty="0">
                <a:solidFill>
                  <a:srgbClr val="0070C0"/>
                </a:solidFill>
                <a:latin typeface="Verdana" panose="020B0604030504040204" pitchFamily="34" charset="0"/>
                <a:ea typeface="Verdana" panose="020B0604030504040204" pitchFamily="34" charset="0"/>
                <a:cs typeface="Verdana" panose="020B0604030504040204" pitchFamily="34" charset="0"/>
              </a:rPr>
              <a:t>The device in the </a:t>
            </a:r>
            <a:r>
              <a:rPr lang="en-US" sz="2200" b="1" dirty="0" err="1">
                <a:solidFill>
                  <a:srgbClr val="0070C0"/>
                </a:solidFill>
                <a:latin typeface="Verdana" panose="020B0604030504040204" pitchFamily="34" charset="0"/>
                <a:ea typeface="Verdana" panose="020B0604030504040204" pitchFamily="34" charset="0"/>
                <a:cs typeface="Verdana" panose="020B0604030504040204" pitchFamily="34" charset="0"/>
              </a:rPr>
              <a:t>piconet</a:t>
            </a:r>
            <a:r>
              <a:rPr lang="en-US" sz="2200" b="1" dirty="0">
                <a:solidFill>
                  <a:srgbClr val="0070C0"/>
                </a:solidFill>
                <a:latin typeface="Verdana" panose="020B0604030504040204" pitchFamily="34" charset="0"/>
                <a:ea typeface="Verdana" panose="020B0604030504040204" pitchFamily="34" charset="0"/>
                <a:cs typeface="Verdana" panose="020B0604030504040204" pitchFamily="34" charset="0"/>
              </a:rPr>
              <a:t> whose clock and hopping sequence </a:t>
            </a:r>
            <a:r>
              <a:rPr lang="en-US" sz="2200" dirty="0">
                <a:latin typeface="Verdana" panose="020B0604030504040204" pitchFamily="34" charset="0"/>
                <a:ea typeface="Verdana" panose="020B0604030504040204" pitchFamily="34" charset="0"/>
                <a:cs typeface="Verdana" panose="020B0604030504040204" pitchFamily="34" charset="0"/>
              </a:rPr>
              <a:t>a</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re used to synchronize all other devices in the </a:t>
            </a:r>
            <a:r>
              <a:rPr lang="en-US" sz="2200" dirty="0" err="1">
                <a:solidFill>
                  <a:srgbClr val="000000"/>
                </a:solidFill>
                <a:latin typeface="Verdana" panose="020B0604030504040204" pitchFamily="34" charset="0"/>
                <a:ea typeface="Verdana" panose="020B0604030504040204" pitchFamily="34" charset="0"/>
                <a:cs typeface="Verdana" panose="020B0604030504040204" pitchFamily="34" charset="0"/>
              </a:rPr>
              <a:t>piconet</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Slave units. All devices in a </a:t>
            </a:r>
            <a:r>
              <a:rPr lang="en-US" sz="2200" b="1" dirty="0" err="1">
                <a:solidFill>
                  <a:srgbClr val="000000"/>
                </a:solidFill>
                <a:latin typeface="Verdana" panose="020B0604030504040204" pitchFamily="34" charset="0"/>
                <a:ea typeface="Verdana" panose="020B0604030504040204" pitchFamily="34" charset="0"/>
                <a:cs typeface="Verdana" panose="020B0604030504040204" pitchFamily="34" charset="0"/>
              </a:rPr>
              <a:t>piconet</a:t>
            </a: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 that are not the master (</a:t>
            </a:r>
            <a:r>
              <a:rPr lang="en-US" sz="2200" b="1" dirty="0">
                <a:solidFill>
                  <a:srgbClr val="0070C0"/>
                </a:solidFill>
                <a:latin typeface="Verdana" panose="020B0604030504040204" pitchFamily="34" charset="0"/>
                <a:ea typeface="Verdana" panose="020B0604030504040204" pitchFamily="34" charset="0"/>
                <a:cs typeface="Verdana" panose="020B0604030504040204" pitchFamily="34" charset="0"/>
              </a:rPr>
              <a:t>up to seven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active units for each master).</a:t>
            </a:r>
            <a:endParaRPr sz="2200"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
        <p:nvSpPr>
          <p:cNvPr id="98" name="TextShape 2"/>
          <p:cNvSpPr txBox="1"/>
          <p:nvPr/>
        </p:nvSpPr>
        <p:spPr>
          <a:xfrm>
            <a:off x="8077080" y="6356520"/>
            <a:ext cx="2133360" cy="364680"/>
          </a:xfrm>
          <a:prstGeom prst="rect">
            <a:avLst/>
          </a:prstGeom>
        </p:spPr>
        <p:txBody>
          <a:bodyPr anchor="ctr"/>
          <a:lstStyle/>
          <a:p>
            <a:pPr algn="r">
              <a:lnSpc>
                <a:spcPct val="100000"/>
              </a:lnSpc>
            </a:pPr>
            <a:fld id="{8EA4E2CE-B81A-4008-B770-7C6E723EC95A}" type="slidenum">
              <a:rPr lang="en-US" sz="1200">
                <a:solidFill>
                  <a:srgbClr val="8B8B8B"/>
                </a:solidFill>
                <a:latin typeface="Calibri"/>
              </a:rPr>
              <a:t>21</a:t>
            </a:fld>
            <a:endParaRPr/>
          </a:p>
        </p:txBody>
      </p:sp>
      <p:sp>
        <p:nvSpPr>
          <p:cNvPr id="4" name="Rectangle 3">
            <a:extLst>
              <a:ext uri="{FF2B5EF4-FFF2-40B4-BE49-F238E27FC236}">
                <a16:creationId xmlns:a16="http://schemas.microsoft.com/office/drawing/2014/main" id="{3760FD3C-D247-43C4-90D6-A59E19855AD4}"/>
              </a:ext>
            </a:extLst>
          </p:cNvPr>
          <p:cNvSpPr/>
          <p:nvPr/>
        </p:nvSpPr>
        <p:spPr>
          <a:xfrm>
            <a:off x="1413053" y="231840"/>
            <a:ext cx="8779968" cy="651525"/>
          </a:xfrm>
          <a:prstGeom prst="rect">
            <a:avLst/>
          </a:prstGeom>
        </p:spPr>
        <p:txBody>
          <a:bodyPr wrap="none">
            <a:spAutoFit/>
          </a:bodyPr>
          <a:lstStyle/>
          <a:p>
            <a:pPr algn="just">
              <a:lnSpc>
                <a:spcPct val="150000"/>
              </a:lnSpc>
            </a:pPr>
            <a:r>
              <a:rPr lang="en-US" sz="2800" b="1" dirty="0">
                <a:solidFill>
                  <a:srgbClr val="C00000"/>
                </a:solidFill>
                <a:latin typeface="Verdana" panose="020B0604030504040204" pitchFamily="34" charset="0"/>
                <a:ea typeface="Verdana" panose="020B0604030504040204" pitchFamily="34" charset="0"/>
                <a:cs typeface="Verdana" panose="020B0604030504040204" pitchFamily="34" charset="0"/>
              </a:rPr>
              <a:t>Definitions of the Terms Used in Bluetooth</a:t>
            </a:r>
            <a:endParaRPr lang="en-US" sz="28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5454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929256" y="1267380"/>
            <a:ext cx="10333488" cy="4779009"/>
          </a:xfrm>
          <a:prstGeom prst="rect">
            <a:avLst/>
          </a:prstGeom>
          <a:noFill/>
          <a:ln>
            <a:noFill/>
          </a:ln>
        </p:spPr>
        <p:txBody>
          <a:bodyPr lIns="90000" tIns="45000" rIns="90000" bIns="45000"/>
          <a:lstStyle/>
          <a:p>
            <a:pPr algn="just">
              <a:lnSpc>
                <a:spcPct val="150000"/>
              </a:lnSpc>
            </a:pP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MAC address: </a:t>
            </a:r>
            <a:r>
              <a:rPr lang="en-US" sz="2200" b="1" dirty="0">
                <a:solidFill>
                  <a:srgbClr val="0070C0"/>
                </a:solidFill>
                <a:latin typeface="Verdana" panose="020B0604030504040204" pitchFamily="34" charset="0"/>
                <a:ea typeface="Verdana" panose="020B0604030504040204" pitchFamily="34" charset="0"/>
                <a:cs typeface="Verdana" panose="020B0604030504040204" pitchFamily="34" charset="0"/>
              </a:rPr>
              <a:t>A 3-bit medium access control address </a:t>
            </a: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used to distinguish </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between units participating in the piconet</a:t>
            </a:r>
            <a:endParaRPr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Parked units: Devices in a piconet which are time-synchronized but do not </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have MAC addresses.</a:t>
            </a:r>
            <a:endParaRPr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Sniff and hold mode: Devices that are synchronized to a piconet, </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and which have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temporarily entered power-saving mode </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in which device activity is reduced.</a:t>
            </a:r>
            <a:endParaRPr sz="22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dirty="0"/>
          </a:p>
        </p:txBody>
      </p:sp>
      <p:sp>
        <p:nvSpPr>
          <p:cNvPr id="100" name="TextShape 2"/>
          <p:cNvSpPr txBox="1"/>
          <p:nvPr/>
        </p:nvSpPr>
        <p:spPr>
          <a:xfrm>
            <a:off x="8077080" y="6356520"/>
            <a:ext cx="2133360" cy="364680"/>
          </a:xfrm>
          <a:prstGeom prst="rect">
            <a:avLst/>
          </a:prstGeom>
        </p:spPr>
        <p:txBody>
          <a:bodyPr anchor="ctr"/>
          <a:lstStyle/>
          <a:p>
            <a:pPr algn="r">
              <a:lnSpc>
                <a:spcPct val="100000"/>
              </a:lnSpc>
            </a:pPr>
            <a:fld id="{4F34965E-2B01-4E87-8474-AB517A21BA2F}" type="slidenum">
              <a:rPr lang="en-US" sz="1200">
                <a:solidFill>
                  <a:srgbClr val="8B8B8B"/>
                </a:solidFill>
                <a:latin typeface="Calibri"/>
              </a:rPr>
              <a:t>22</a:t>
            </a:fld>
            <a:endParaRPr/>
          </a:p>
        </p:txBody>
      </p:sp>
      <p:sp>
        <p:nvSpPr>
          <p:cNvPr id="4" name="Rectangle 3">
            <a:extLst>
              <a:ext uri="{FF2B5EF4-FFF2-40B4-BE49-F238E27FC236}">
                <a16:creationId xmlns:a16="http://schemas.microsoft.com/office/drawing/2014/main" id="{553BF4C5-CB21-4505-A2B6-AC95F82071E3}"/>
              </a:ext>
            </a:extLst>
          </p:cNvPr>
          <p:cNvSpPr/>
          <p:nvPr/>
        </p:nvSpPr>
        <p:spPr>
          <a:xfrm>
            <a:off x="1537340" y="305724"/>
            <a:ext cx="8779968" cy="651525"/>
          </a:xfrm>
          <a:prstGeom prst="rect">
            <a:avLst/>
          </a:prstGeom>
        </p:spPr>
        <p:txBody>
          <a:bodyPr wrap="none">
            <a:spAutoFit/>
          </a:bodyPr>
          <a:lstStyle/>
          <a:p>
            <a:pPr algn="just">
              <a:lnSpc>
                <a:spcPct val="150000"/>
              </a:lnSpc>
            </a:pPr>
            <a:r>
              <a:rPr lang="en-US" sz="2800" b="1" dirty="0">
                <a:solidFill>
                  <a:srgbClr val="C00000"/>
                </a:solidFill>
                <a:latin typeface="Verdana" panose="020B0604030504040204" pitchFamily="34" charset="0"/>
                <a:ea typeface="Verdana" panose="020B0604030504040204" pitchFamily="34" charset="0"/>
                <a:cs typeface="Verdana" panose="020B0604030504040204" pitchFamily="34" charset="0"/>
              </a:rPr>
              <a:t>Definitions of the Terms Used in Bluetooth</a:t>
            </a:r>
            <a:endParaRPr lang="en-US" sz="28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71995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873710" y="1146960"/>
            <a:ext cx="10214500" cy="5209560"/>
          </a:xfrm>
          <a:prstGeom prst="rect">
            <a:avLst/>
          </a:prstGeom>
          <a:noFill/>
          <a:ln>
            <a:noFill/>
          </a:ln>
        </p:spPr>
        <p:txBody>
          <a:bodyPr lIns="90000" tIns="45000" rIns="90000" bIns="45000"/>
          <a:lstStyle/>
          <a:p>
            <a:pPr algn="just">
              <a:lnSpc>
                <a:spcPct val="150000"/>
              </a:lnSpc>
              <a:buFont typeface="Arial"/>
              <a:buChar char="•"/>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The Bluetooth protocol stack allows devices to locate, connect, and exchange data with each other and to execute interoperable, interactive applications against each other. </a:t>
            </a:r>
            <a:endParaRPr sz="2400"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24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The Bluetooth protocol stack can be placed into three groups:</a:t>
            </a:r>
            <a:endParaRPr sz="2400" dirty="0">
              <a:latin typeface="Verdana" panose="020B0604030504040204" pitchFamily="34" charset="0"/>
              <a:ea typeface="Verdana" panose="020B0604030504040204" pitchFamily="34" charset="0"/>
              <a:cs typeface="Verdana" panose="020B0604030504040204" pitchFamily="34" charset="0"/>
            </a:endParaRPr>
          </a:p>
          <a:p>
            <a:pPr marL="457200" indent="-457200" algn="just">
              <a:lnSpc>
                <a:spcPct val="150000"/>
              </a:lnSpc>
              <a:buFont typeface="Wingdings" panose="05000000000000000000" pitchFamily="2" charset="2"/>
              <a:buChar char="ü"/>
            </a:pPr>
            <a:r>
              <a:rPr lang="en-US" sz="2400" u="sng" dirty="0">
                <a:solidFill>
                  <a:srgbClr val="000000"/>
                </a:solidFill>
                <a:latin typeface="Verdana" panose="020B0604030504040204" pitchFamily="34" charset="0"/>
                <a:ea typeface="Verdana" panose="020B0604030504040204" pitchFamily="34" charset="0"/>
                <a:cs typeface="Verdana" panose="020B0604030504040204" pitchFamily="34" charset="0"/>
              </a:rPr>
              <a:t>Transport protocol group,</a:t>
            </a:r>
            <a:endParaRPr sz="2400" u="sng" dirty="0">
              <a:latin typeface="Verdana" panose="020B0604030504040204" pitchFamily="34" charset="0"/>
              <a:ea typeface="Verdana" panose="020B0604030504040204" pitchFamily="34" charset="0"/>
              <a:cs typeface="Verdana" panose="020B0604030504040204" pitchFamily="34" charset="0"/>
            </a:endParaRPr>
          </a:p>
          <a:p>
            <a:pPr marL="457200" indent="-457200" algn="just">
              <a:lnSpc>
                <a:spcPct val="150000"/>
              </a:lnSpc>
              <a:buFont typeface="Wingdings" panose="05000000000000000000" pitchFamily="2" charset="2"/>
              <a:buChar char="ü"/>
            </a:pPr>
            <a:r>
              <a:rPr lang="en-US" sz="2400" u="sng" dirty="0">
                <a:solidFill>
                  <a:srgbClr val="000000"/>
                </a:solidFill>
                <a:latin typeface="Verdana" panose="020B0604030504040204" pitchFamily="34" charset="0"/>
                <a:ea typeface="Verdana" panose="020B0604030504040204" pitchFamily="34" charset="0"/>
                <a:cs typeface="Verdana" panose="020B0604030504040204" pitchFamily="34" charset="0"/>
              </a:rPr>
              <a:t>Middleware protocol group,</a:t>
            </a:r>
            <a:endParaRPr sz="2400" u="sng" dirty="0">
              <a:latin typeface="Verdana" panose="020B0604030504040204" pitchFamily="34" charset="0"/>
              <a:ea typeface="Verdana" panose="020B0604030504040204" pitchFamily="34" charset="0"/>
              <a:cs typeface="Verdana" panose="020B0604030504040204" pitchFamily="34" charset="0"/>
            </a:endParaRPr>
          </a:p>
          <a:p>
            <a:pPr marL="457200" indent="-457200" algn="just">
              <a:lnSpc>
                <a:spcPct val="150000"/>
              </a:lnSpc>
              <a:buFont typeface="Wingdings" panose="05000000000000000000" pitchFamily="2" charset="2"/>
              <a:buChar char="ü"/>
            </a:pPr>
            <a:r>
              <a:rPr lang="en-US" sz="2400" u="sng" dirty="0">
                <a:solidFill>
                  <a:srgbClr val="000000"/>
                </a:solidFill>
                <a:latin typeface="Verdana" panose="020B0604030504040204" pitchFamily="34" charset="0"/>
                <a:ea typeface="Verdana" panose="020B0604030504040204" pitchFamily="34" charset="0"/>
                <a:cs typeface="Verdana" panose="020B0604030504040204" pitchFamily="34" charset="0"/>
              </a:rPr>
              <a:t>Application group </a:t>
            </a:r>
            <a:endParaRPr sz="2400" u="sng" dirty="0">
              <a:latin typeface="Verdana" panose="020B0604030504040204" pitchFamily="34" charset="0"/>
              <a:ea typeface="Verdana" panose="020B0604030504040204" pitchFamily="34" charset="0"/>
              <a:cs typeface="Verdana" panose="020B0604030504040204" pitchFamily="34" charset="0"/>
            </a:endParaRPr>
          </a:p>
        </p:txBody>
      </p:sp>
      <p:sp>
        <p:nvSpPr>
          <p:cNvPr id="102" name="TextShape 2"/>
          <p:cNvSpPr txBox="1"/>
          <p:nvPr/>
        </p:nvSpPr>
        <p:spPr>
          <a:xfrm>
            <a:off x="8077080" y="6356520"/>
            <a:ext cx="2133360" cy="364680"/>
          </a:xfrm>
          <a:prstGeom prst="rect">
            <a:avLst/>
          </a:prstGeom>
        </p:spPr>
        <p:txBody>
          <a:bodyPr anchor="ctr"/>
          <a:lstStyle/>
          <a:p>
            <a:pPr algn="r">
              <a:lnSpc>
                <a:spcPct val="100000"/>
              </a:lnSpc>
            </a:pPr>
            <a:fld id="{444A3FB7-0314-49FE-8D03-8F33470FB63D}" type="slidenum">
              <a:rPr lang="en-US" sz="1200">
                <a:solidFill>
                  <a:srgbClr val="8B8B8B"/>
                </a:solidFill>
                <a:latin typeface="Calibri"/>
              </a:rPr>
              <a:t>23</a:t>
            </a:fld>
            <a:endParaRPr/>
          </a:p>
        </p:txBody>
      </p:sp>
      <p:sp>
        <p:nvSpPr>
          <p:cNvPr id="2" name="Rectangle 1">
            <a:extLst>
              <a:ext uri="{FF2B5EF4-FFF2-40B4-BE49-F238E27FC236}">
                <a16:creationId xmlns:a16="http://schemas.microsoft.com/office/drawing/2014/main" id="{166E447D-A902-47E4-97D0-0A37DA624C64}"/>
              </a:ext>
            </a:extLst>
          </p:cNvPr>
          <p:cNvSpPr/>
          <p:nvPr/>
        </p:nvSpPr>
        <p:spPr>
          <a:xfrm>
            <a:off x="3304493" y="221432"/>
            <a:ext cx="6096000" cy="861774"/>
          </a:xfrm>
          <a:prstGeom prst="rect">
            <a:avLst/>
          </a:prstGeom>
        </p:spPr>
        <p:txBody>
          <a:bodyPr>
            <a:spAutoFit/>
          </a:bodyPr>
          <a:lstStyle/>
          <a:p>
            <a:pPr>
              <a:lnSpc>
                <a:spcPct val="100000"/>
              </a:lnSpc>
            </a:pPr>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Bluetooth Protocol Stack</a:t>
            </a:r>
            <a:endParaRPr lang="en-US" sz="32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dirty="0"/>
          </a:p>
        </p:txBody>
      </p:sp>
      <p:sp>
        <p:nvSpPr>
          <p:cNvPr id="4" name="TextBox 3">
            <a:extLst>
              <a:ext uri="{FF2B5EF4-FFF2-40B4-BE49-F238E27FC236}">
                <a16:creationId xmlns:a16="http://schemas.microsoft.com/office/drawing/2014/main" id="{A13138B1-91EA-ED3B-CCAD-8AB31CAAC56B}"/>
              </a:ext>
            </a:extLst>
          </p:cNvPr>
          <p:cNvSpPr txBox="1"/>
          <p:nvPr/>
        </p:nvSpPr>
        <p:spPr>
          <a:xfrm>
            <a:off x="4240659" y="5923434"/>
            <a:ext cx="6097712" cy="369332"/>
          </a:xfrm>
          <a:prstGeom prst="rect">
            <a:avLst/>
          </a:prstGeom>
          <a:noFill/>
        </p:spPr>
        <p:txBody>
          <a:bodyPr wrap="square">
            <a:spAutoFit/>
          </a:bodyPr>
          <a:lstStyle/>
          <a:p>
            <a:r>
              <a:rPr lang="en-US" sz="1800" dirty="0">
                <a:solidFill>
                  <a:srgbClr val="C00000"/>
                </a:solidFill>
                <a:latin typeface="Arial" panose="020B0604020202020204" pitchFamily="34" charset="0"/>
                <a:cs typeface="Arial" panose="020B0604020202020204" pitchFamily="34" charset="0"/>
              </a:rPr>
              <a:t>Draw and explain  Bluetooth protocol stack </a:t>
            </a:r>
            <a:endParaRPr lang="en-IN" dirty="0"/>
          </a:p>
        </p:txBody>
      </p:sp>
    </p:spTree>
    <p:extLst>
      <p:ext uri="{BB962C8B-B14F-4D97-AF65-F5344CB8AC3E}">
        <p14:creationId xmlns:p14="http://schemas.microsoft.com/office/powerpoint/2010/main" val="190202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2590680" y="2057400"/>
            <a:ext cx="3352320" cy="364680"/>
          </a:xfrm>
          <a:prstGeom prst="rect">
            <a:avLst/>
          </a:prstGeom>
          <a:noFill/>
          <a:ln>
            <a:noFill/>
          </a:ln>
        </p:spPr>
        <p:txBody>
          <a:bodyPr lIns="90000" tIns="45000" rIns="90000" bIns="45000"/>
          <a:lstStyle/>
          <a:p>
            <a:pPr>
              <a:lnSpc>
                <a:spcPct val="100000"/>
              </a:lnSpc>
            </a:pPr>
            <a:r>
              <a:rPr lang="en-US">
                <a:solidFill>
                  <a:srgbClr val="000000"/>
                </a:solidFill>
                <a:latin typeface="Calibri"/>
              </a:rPr>
              <a:t>Fig19.2</a:t>
            </a:r>
            <a:endParaRPr/>
          </a:p>
        </p:txBody>
      </p:sp>
      <p:pic>
        <p:nvPicPr>
          <p:cNvPr id="104" name="Picture 2"/>
          <p:cNvPicPr/>
          <p:nvPr/>
        </p:nvPicPr>
        <p:blipFill>
          <a:blip r:embed="rId2"/>
          <a:stretch>
            <a:fillRect/>
          </a:stretch>
        </p:blipFill>
        <p:spPr>
          <a:xfrm>
            <a:off x="1040547" y="225461"/>
            <a:ext cx="10036726" cy="6223247"/>
          </a:xfrm>
          <a:prstGeom prst="rect">
            <a:avLst/>
          </a:prstGeom>
          <a:ln w="9360">
            <a:noFill/>
          </a:ln>
        </p:spPr>
      </p:pic>
      <p:sp>
        <p:nvSpPr>
          <p:cNvPr id="105" name="TextShape 2"/>
          <p:cNvSpPr txBox="1"/>
          <p:nvPr/>
        </p:nvSpPr>
        <p:spPr>
          <a:xfrm>
            <a:off x="8077080" y="6356520"/>
            <a:ext cx="2133360" cy="364680"/>
          </a:xfrm>
          <a:prstGeom prst="rect">
            <a:avLst/>
          </a:prstGeom>
        </p:spPr>
        <p:txBody>
          <a:bodyPr anchor="ctr"/>
          <a:lstStyle/>
          <a:p>
            <a:pPr algn="r">
              <a:lnSpc>
                <a:spcPct val="100000"/>
              </a:lnSpc>
            </a:pPr>
            <a:fld id="{144B2DEE-F495-4152-ABA8-C1310CE36D14}" type="slidenum">
              <a:rPr lang="en-US" sz="1200">
                <a:solidFill>
                  <a:srgbClr val="8B8B8B"/>
                </a:solidFill>
                <a:latin typeface="Calibri"/>
              </a:rPr>
              <a:t>24</a:t>
            </a:fld>
            <a:endParaRPr/>
          </a:p>
        </p:txBody>
      </p:sp>
      <p:sp>
        <p:nvSpPr>
          <p:cNvPr id="2" name="Rectangle 1"/>
          <p:cNvSpPr/>
          <p:nvPr/>
        </p:nvSpPr>
        <p:spPr>
          <a:xfrm>
            <a:off x="6086694" y="2551721"/>
            <a:ext cx="2562896" cy="1200329"/>
          </a:xfrm>
          <a:prstGeom prst="rect">
            <a:avLst/>
          </a:prstGeom>
        </p:spPr>
        <p:txBody>
          <a:bodyPr wrap="square">
            <a:spAutoFit/>
          </a:bodyPr>
          <a:lstStyle/>
          <a:p>
            <a:pPr algn="ctr"/>
            <a:r>
              <a:rPr 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Logical link control and adaptation protocol </a:t>
            </a:r>
            <a:endParaRPr lang="en-IN" dirty="0">
              <a:solidFill>
                <a:srgbClr val="C00000"/>
              </a:solidFill>
            </a:endParaRPr>
          </a:p>
        </p:txBody>
      </p:sp>
      <p:sp>
        <p:nvSpPr>
          <p:cNvPr id="3" name="Rectangle 2"/>
          <p:cNvSpPr/>
          <p:nvPr/>
        </p:nvSpPr>
        <p:spPr>
          <a:xfrm>
            <a:off x="8649590" y="4094340"/>
            <a:ext cx="3118161" cy="369332"/>
          </a:xfrm>
          <a:prstGeom prst="rect">
            <a:avLst/>
          </a:prstGeom>
        </p:spPr>
        <p:txBody>
          <a:bodyPr wrap="none">
            <a:spAutoFit/>
          </a:bodyPr>
          <a:lstStyle/>
          <a:p>
            <a:r>
              <a:rPr 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Link manager Protocol</a:t>
            </a:r>
            <a:endParaRPr lang="en-IN" dirty="0">
              <a:solidFill>
                <a:srgbClr val="C00000"/>
              </a:solidFill>
            </a:endParaRPr>
          </a:p>
        </p:txBody>
      </p:sp>
    </p:spTree>
    <p:extLst>
      <p:ext uri="{BB962C8B-B14F-4D97-AF65-F5344CB8AC3E}">
        <p14:creationId xmlns:p14="http://schemas.microsoft.com/office/powerpoint/2010/main" val="1908588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tooth protocol stack | Bluetooth protocol layers |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891" y="611343"/>
            <a:ext cx="8477742" cy="575806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55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077080" y="6356520"/>
            <a:ext cx="2133360" cy="364680"/>
          </a:xfrm>
          <a:prstGeom prst="rect">
            <a:avLst/>
          </a:prstGeom>
        </p:spPr>
        <p:txBody>
          <a:bodyPr anchor="ctr"/>
          <a:lstStyle/>
          <a:p>
            <a:pPr algn="r">
              <a:lnSpc>
                <a:spcPct val="100000"/>
              </a:lnSpc>
            </a:pPr>
            <a:fld id="{7FC7B580-A2E2-41A4-BC5B-FD35DFC883F6}" type="slidenum">
              <a:rPr lang="en-US" sz="1200">
                <a:solidFill>
                  <a:srgbClr val="8B8B8B"/>
                </a:solidFill>
                <a:latin typeface="Calibri"/>
              </a:rPr>
              <a:t>26</a:t>
            </a:fld>
            <a:endParaRPr/>
          </a:p>
        </p:txBody>
      </p:sp>
      <p:sp>
        <p:nvSpPr>
          <p:cNvPr id="107" name="CustomShape 2"/>
          <p:cNvSpPr/>
          <p:nvPr/>
        </p:nvSpPr>
        <p:spPr>
          <a:xfrm>
            <a:off x="633095" y="1132790"/>
            <a:ext cx="10315853" cy="5223730"/>
          </a:xfrm>
          <a:prstGeom prst="rect">
            <a:avLst/>
          </a:prstGeom>
          <a:noFill/>
          <a:ln>
            <a:noFill/>
          </a:ln>
        </p:spPr>
        <p:txBody>
          <a:bodyPr lIns="90000" tIns="45000" rIns="90000" bIns="45000"/>
          <a:lstStyle/>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The protocols in this group are designed to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allow Bluetooth devices to locate and connect to each other. </a:t>
            </a:r>
            <a:endParaRPr sz="24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These protocols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carry audio and data traffic </a:t>
            </a: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between devices and support both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synchronous and asynchronous transmission </a:t>
            </a: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for telephony-grade voice communication. </a:t>
            </a:r>
            <a:endParaRPr sz="24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Audio traffic is treated with high priority in Bluetooth</a:t>
            </a:r>
            <a:r>
              <a:rPr lang="en-US" sz="2800" dirty="0">
                <a:solidFill>
                  <a:srgbClr val="000000"/>
                </a:solidFill>
                <a:latin typeface="Arial"/>
              </a:rPr>
              <a:t>. </a:t>
            </a:r>
          </a:p>
          <a:p>
            <a:pPr algn="just">
              <a:lnSpc>
                <a:spcPct val="150000"/>
              </a:lnSpc>
              <a:buFont typeface="Arial"/>
              <a:buChar char="•"/>
            </a:pP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Audio traffic bypasses all protocol layers and  </a:t>
            </a:r>
            <a:r>
              <a:rPr 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goes directly to the baseband layer </a:t>
            </a: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which then transmits it in small packets directly </a:t>
            </a:r>
            <a:r>
              <a:rPr 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over Bluetooth’s air interface</a:t>
            </a: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endParaRPr sz="2000" dirty="0"/>
          </a:p>
        </p:txBody>
      </p:sp>
      <p:sp>
        <p:nvSpPr>
          <p:cNvPr id="2" name="Rectangle 1">
            <a:extLst>
              <a:ext uri="{FF2B5EF4-FFF2-40B4-BE49-F238E27FC236}">
                <a16:creationId xmlns:a16="http://schemas.microsoft.com/office/drawing/2014/main" id="{BCA129A9-FF6E-4347-B30A-2C1598E47735}"/>
              </a:ext>
            </a:extLst>
          </p:cNvPr>
          <p:cNvSpPr/>
          <p:nvPr/>
        </p:nvSpPr>
        <p:spPr>
          <a:xfrm>
            <a:off x="2945574" y="136800"/>
            <a:ext cx="6040436"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Transport Protocol Group</a:t>
            </a:r>
            <a:endParaRPr lang="en-US" sz="32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38337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077080" y="6356520"/>
            <a:ext cx="2133360" cy="364680"/>
          </a:xfrm>
          <a:prstGeom prst="rect">
            <a:avLst/>
          </a:prstGeom>
        </p:spPr>
        <p:txBody>
          <a:bodyPr anchor="ctr"/>
          <a:lstStyle/>
          <a:p>
            <a:pPr algn="r">
              <a:lnSpc>
                <a:spcPct val="100000"/>
              </a:lnSpc>
            </a:pPr>
            <a:fld id="{DF8F96E5-B842-48B8-A2C1-9E6BB5E6D959}" type="slidenum">
              <a:rPr lang="en-US" sz="1200">
                <a:solidFill>
                  <a:srgbClr val="8B8B8B"/>
                </a:solidFill>
                <a:latin typeface="Calibri"/>
              </a:rPr>
              <a:t>27</a:t>
            </a:fld>
            <a:endParaRPr/>
          </a:p>
        </p:txBody>
      </p:sp>
      <p:sp>
        <p:nvSpPr>
          <p:cNvPr id="109" name="CustomShape 2"/>
          <p:cNvSpPr/>
          <p:nvPr/>
        </p:nvSpPr>
        <p:spPr>
          <a:xfrm>
            <a:off x="212371" y="606503"/>
            <a:ext cx="11197750" cy="3215933"/>
          </a:xfrm>
          <a:prstGeom prst="rect">
            <a:avLst/>
          </a:prstGeom>
          <a:noFill/>
          <a:ln>
            <a:noFill/>
          </a:ln>
        </p:spPr>
        <p:txBody>
          <a:bodyPr lIns="90000" tIns="45000" rIns="90000" bIns="45000"/>
          <a:lstStyle/>
          <a:p>
            <a:pPr algn="just">
              <a:lnSpc>
                <a:spcPct val="150000"/>
              </a:lnSpc>
              <a:buFont typeface="Arial"/>
              <a:buChar char="•"/>
            </a:pP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The protocols in this group are also </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responsible for managing the physical and logical links between the devices so that the layers above and applications can pass data through the connections.</a:t>
            </a:r>
            <a:endParaRPr sz="2000"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 The protocols in this group are </a:t>
            </a:r>
          </a:p>
          <a:p>
            <a:pPr algn="just">
              <a:lnSpc>
                <a:spcPct val="150000"/>
              </a:lnSpc>
            </a:pPr>
            <a:r>
              <a:rPr 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radio, </a:t>
            </a:r>
          </a:p>
          <a:p>
            <a:pPr algn="just">
              <a:lnSpc>
                <a:spcPct val="150000"/>
              </a:lnSpc>
            </a:pPr>
            <a:r>
              <a:rPr 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baseband, </a:t>
            </a:r>
          </a:p>
          <a:p>
            <a:pPr algn="just">
              <a:lnSpc>
                <a:spcPct val="150000"/>
              </a:lnSpc>
            </a:pPr>
            <a:r>
              <a:rPr 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link manager, </a:t>
            </a:r>
          </a:p>
          <a:p>
            <a:pPr algn="just">
              <a:lnSpc>
                <a:spcPct val="150000"/>
              </a:lnSpc>
            </a:pPr>
            <a:r>
              <a:rPr 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logical link control and adaptation, and </a:t>
            </a:r>
          </a:p>
          <a:p>
            <a:pPr algn="just">
              <a:lnSpc>
                <a:spcPct val="150000"/>
              </a:lnSpc>
            </a:pPr>
            <a:r>
              <a:rPr 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host controller interface (HCI).</a:t>
            </a:r>
            <a:endParaRPr sz="20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a:extLst>
              <a:ext uri="{FF2B5EF4-FFF2-40B4-BE49-F238E27FC236}">
                <a16:creationId xmlns:a16="http://schemas.microsoft.com/office/drawing/2014/main" id="{3F099CD7-B099-434B-A005-036530C61509}"/>
              </a:ext>
            </a:extLst>
          </p:cNvPr>
          <p:cNvSpPr/>
          <p:nvPr/>
        </p:nvSpPr>
        <p:spPr>
          <a:xfrm>
            <a:off x="3103324" y="-66261"/>
            <a:ext cx="6040436"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Transport Protocol Group</a:t>
            </a:r>
            <a:endParaRPr lang="en-US" sz="32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a:stretch>
            <a:fillRect/>
          </a:stretch>
        </p:blipFill>
        <p:spPr>
          <a:xfrm>
            <a:off x="5811246" y="1900810"/>
            <a:ext cx="6454682" cy="4691059"/>
          </a:xfrm>
          <a:prstGeom prst="rect">
            <a:avLst/>
          </a:prstGeom>
        </p:spPr>
      </p:pic>
      <p:sp>
        <p:nvSpPr>
          <p:cNvPr id="3" name="Oval 2"/>
          <p:cNvSpPr/>
          <p:nvPr/>
        </p:nvSpPr>
        <p:spPr>
          <a:xfrm>
            <a:off x="5811246" y="4299045"/>
            <a:ext cx="6269151" cy="162408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5647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8077080" y="6356520"/>
            <a:ext cx="2133360" cy="364680"/>
          </a:xfrm>
          <a:prstGeom prst="rect">
            <a:avLst/>
          </a:prstGeom>
        </p:spPr>
        <p:txBody>
          <a:bodyPr anchor="ctr"/>
          <a:lstStyle/>
          <a:p>
            <a:pPr algn="r">
              <a:lnSpc>
                <a:spcPct val="100000"/>
              </a:lnSpc>
            </a:pPr>
            <a:fld id="{CED19D90-B563-4D11-8BD8-85AA4721B61D}" type="slidenum">
              <a:rPr lang="en-US" sz="1200">
                <a:solidFill>
                  <a:srgbClr val="8B8B8B"/>
                </a:solidFill>
                <a:latin typeface="Calibri"/>
              </a:rPr>
              <a:t>28</a:t>
            </a:fld>
            <a:endParaRPr/>
          </a:p>
        </p:txBody>
      </p:sp>
      <p:sp>
        <p:nvSpPr>
          <p:cNvPr id="111" name="CustomShape 2"/>
          <p:cNvSpPr/>
          <p:nvPr/>
        </p:nvSpPr>
        <p:spPr>
          <a:xfrm>
            <a:off x="452761" y="1055583"/>
            <a:ext cx="11141476" cy="5209560"/>
          </a:xfrm>
          <a:prstGeom prst="rect">
            <a:avLst/>
          </a:prstGeom>
          <a:noFill/>
          <a:ln>
            <a:noFill/>
          </a:ln>
        </p:spPr>
        <p:txBody>
          <a:bodyPr lIns="90000" tIns="45000" rIns="90000" bIns="45000"/>
          <a:lstStyle/>
          <a:p>
            <a:pPr algn="just">
              <a:lnSpc>
                <a:spcPct val="150000"/>
              </a:lnSpc>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Logical link control and adaptation protocol (L2CAP) layer:</a:t>
            </a:r>
            <a:endParaRPr sz="22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200" b="1" dirty="0">
                <a:solidFill>
                  <a:srgbClr val="000000"/>
                </a:solidFill>
                <a:latin typeface="Verdana" panose="020B0604030504040204" pitchFamily="34" charset="0"/>
                <a:ea typeface="Verdana" panose="020B0604030504040204" pitchFamily="34" charset="0"/>
                <a:cs typeface="Verdana" panose="020B0604030504040204" pitchFamily="34" charset="0"/>
              </a:rPr>
              <a:t>All data traffi</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c is routed through L2CAP layer</a:t>
            </a:r>
            <a:endParaRPr sz="2200" dirty="0">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Wingdings" panose="05000000000000000000" pitchFamily="2" charset="2"/>
              <a:buChar char="ü"/>
            </a:pPr>
            <a:endParaRPr sz="1000" dirty="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This layer </a:t>
            </a: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shields the higher layers from the details of the lower layers</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sz="2200" dirty="0">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Wingdings" panose="05000000000000000000" pitchFamily="2" charset="2"/>
              <a:buChar char="ü"/>
            </a:pPr>
            <a:endParaRPr sz="1000" dirty="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It is also responsible for </a:t>
            </a: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segmenting larger packets from higher layers into smaller packets, which are easier to handle by the lower layer</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a:lnSpc>
                <a:spcPct val="150000"/>
              </a:lnSpc>
              <a:buFont typeface="Wingdings" panose="05000000000000000000" pitchFamily="2" charset="2"/>
              <a:buChar char="ü"/>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The L2CAP layer is </a:t>
            </a: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responsible for admission control </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based on the requested level of service and </a:t>
            </a: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for coordinating with the lower layers</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to maintain this level of service.</a:t>
            </a:r>
            <a:endParaRPr lang="en-US"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endParaRPr sz="2000"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a:extLst>
              <a:ext uri="{FF2B5EF4-FFF2-40B4-BE49-F238E27FC236}">
                <a16:creationId xmlns:a16="http://schemas.microsoft.com/office/drawing/2014/main" id="{5CC23381-5F04-4459-8589-3497BBD5DAD4}"/>
              </a:ext>
            </a:extLst>
          </p:cNvPr>
          <p:cNvSpPr/>
          <p:nvPr/>
        </p:nvSpPr>
        <p:spPr>
          <a:xfrm>
            <a:off x="2945574" y="136800"/>
            <a:ext cx="6040436"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Transport Protocol Group</a:t>
            </a:r>
            <a:endParaRPr lang="en-US" sz="32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83258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077080" y="6356520"/>
            <a:ext cx="2133360" cy="364680"/>
          </a:xfrm>
          <a:prstGeom prst="rect">
            <a:avLst/>
          </a:prstGeom>
        </p:spPr>
        <p:txBody>
          <a:bodyPr anchor="ctr"/>
          <a:lstStyle/>
          <a:p>
            <a:pPr algn="r">
              <a:lnSpc>
                <a:spcPct val="100000"/>
              </a:lnSpc>
            </a:pPr>
            <a:fld id="{5772C7B2-4D5F-4592-8864-45A2D2897C68}" type="slidenum">
              <a:rPr lang="en-US" sz="1200">
                <a:solidFill>
                  <a:srgbClr val="8B8B8B"/>
                </a:solidFill>
                <a:latin typeface="Calibri"/>
              </a:rPr>
              <a:t>29</a:t>
            </a:fld>
            <a:endParaRPr/>
          </a:p>
        </p:txBody>
      </p:sp>
      <p:sp>
        <p:nvSpPr>
          <p:cNvPr id="113" name="CustomShape 2"/>
          <p:cNvSpPr/>
          <p:nvPr/>
        </p:nvSpPr>
        <p:spPr>
          <a:xfrm>
            <a:off x="491971" y="800259"/>
            <a:ext cx="10667259" cy="5636160"/>
          </a:xfrm>
          <a:prstGeom prst="rect">
            <a:avLst/>
          </a:prstGeom>
          <a:noFill/>
          <a:ln>
            <a:noFill/>
          </a:ln>
        </p:spPr>
        <p:txBody>
          <a:bodyPr lIns="90000" tIns="45000" rIns="90000" bIns="45000"/>
          <a:lstStyle/>
          <a:p>
            <a:pPr algn="just">
              <a:lnSpc>
                <a:spcPct val="150000"/>
              </a:lnSpc>
            </a:pPr>
            <a:r>
              <a:rPr lang="en-US" sz="2400" b="1" dirty="0">
                <a:solidFill>
                  <a:srgbClr val="C00000"/>
                </a:solidFill>
                <a:latin typeface="Verdana" panose="020B0604030504040204" pitchFamily="34" charset="0"/>
                <a:ea typeface="Verdana" panose="020B0604030504040204" pitchFamily="34" charset="0"/>
                <a:cs typeface="Verdana" panose="020B0604030504040204" pitchFamily="34" charset="0"/>
              </a:rPr>
              <a:t>Link manager Protocol(LMP):</a:t>
            </a:r>
          </a:p>
          <a:p>
            <a:pPr marL="342900" indent="-342900" algn="just">
              <a:lnSpc>
                <a:spcPct val="150000"/>
              </a:lnSpc>
              <a:buFont typeface="Wingdings" panose="05000000000000000000" pitchFamily="2" charset="2"/>
              <a:buChar char="ü"/>
            </a:pPr>
            <a:r>
              <a:rPr lang="en-US" sz="2000" b="1" dirty="0">
                <a:solidFill>
                  <a:srgbClr val="000000"/>
                </a:solidFill>
                <a:latin typeface="Verdana" panose="020B0604030504040204" pitchFamily="34" charset="0"/>
                <a:ea typeface="Verdana" panose="020B0604030504040204" pitchFamily="34" charset="0"/>
                <a:cs typeface="Verdana" panose="020B0604030504040204" pitchFamily="34" charset="0"/>
              </a:rPr>
              <a:t>The link manager </a:t>
            </a: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layers are responsible for </a:t>
            </a:r>
            <a:r>
              <a:rPr 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negotiating the properties of the Bluetooth air interface between them. </a:t>
            </a:r>
            <a:endParaRPr sz="20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Wingdings" panose="05000000000000000000" pitchFamily="2" charset="2"/>
              <a:buChar char="ü"/>
            </a:pPr>
            <a:endParaRPr sz="9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These properties may be anything from </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bandwidth allocation to support services of a particular type to periodic bandwidth reservation for audio traffic</a:t>
            </a: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171450" indent="-171450" algn="just">
              <a:lnSpc>
                <a:spcPct val="150000"/>
              </a:lnSpc>
              <a:buFont typeface="Wingdings" panose="05000000000000000000" pitchFamily="2" charset="2"/>
              <a:buChar char="ü"/>
            </a:pPr>
            <a:endParaRPr lang="en-US" sz="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This layer is responsible for </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supervising device pairing</a:t>
            </a: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a:lnSpc>
                <a:spcPct val="150000"/>
              </a:lnSpc>
              <a:buFont typeface="Wingdings" panose="05000000000000000000" pitchFamily="2" charset="2"/>
              <a:buChar char="ü"/>
            </a:pPr>
            <a:endParaRPr lang="en-US" sz="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Device pairing is the creation of a trust relationship between the devices by generating and storing an authentication key for future device authentication. </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Wingdings" panose="05000000000000000000" pitchFamily="2" charset="2"/>
              <a:buChar char="ü"/>
            </a:pPr>
            <a:endParaRPr lang="en-US" sz="800" dirty="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The link managers are also responsible for </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power control and may request adjustments in power levels.</a:t>
            </a:r>
          </a:p>
          <a:p>
            <a:pPr algn="just">
              <a:lnSpc>
                <a:spcPct val="150000"/>
              </a:lnSpc>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2200"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a:extLst>
              <a:ext uri="{FF2B5EF4-FFF2-40B4-BE49-F238E27FC236}">
                <a16:creationId xmlns:a16="http://schemas.microsoft.com/office/drawing/2014/main" id="{C3294B33-64C1-41CE-87A8-4B33DA691C30}"/>
              </a:ext>
            </a:extLst>
          </p:cNvPr>
          <p:cNvSpPr/>
          <p:nvPr/>
        </p:nvSpPr>
        <p:spPr>
          <a:xfrm>
            <a:off x="3049519" y="-68872"/>
            <a:ext cx="6040436"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Transport Protocol Group</a:t>
            </a:r>
            <a:endParaRPr lang="en-US" sz="32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600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18972" y="1244916"/>
            <a:ext cx="10812737" cy="6738742"/>
          </a:xfrm>
          <a:prstGeom prst="rect">
            <a:avLst/>
          </a:prstGeom>
          <a:noFill/>
          <a:ln>
            <a:noFill/>
          </a:ln>
        </p:spPr>
        <p:txBody>
          <a:bodyPr lIns="90000" tIns="45000" rIns="90000" bIns="45000"/>
          <a:lstStyle/>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In a WPAN, the residence is connected to a public switched telephone network (PSTN) for telephone services, Internet for web access, and cable network for multichannel television services</a:t>
            </a:r>
            <a:endParaRPr sz="2200" dirty="0">
              <a:latin typeface="Verdana" panose="020B0604030504040204" pitchFamily="34" charset="0"/>
              <a:ea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Bluetooth enables users to connect a wide range of computing and telecommunication devices without any additional or proprietary cables. </a:t>
            </a:r>
            <a:endParaRPr sz="2200" dirty="0">
              <a:latin typeface="Verdana" panose="020B0604030504040204" pitchFamily="34" charset="0"/>
              <a:ea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Ultrawide band (UWB-IEEE 802.15.3a) is the IEEE standard for a high-data-rate WPAN designed to provide sufficient quality of service for real-time distribution of content such as video and music.</a:t>
            </a:r>
            <a:endParaRPr sz="2200" dirty="0">
              <a:latin typeface="Verdana" panose="020B0604030504040204" pitchFamily="34" charset="0"/>
              <a:ea typeface="Verdana" panose="020B0604030504040204" pitchFamily="34" charset="0"/>
            </a:endParaRPr>
          </a:p>
          <a:p>
            <a:pPr algn="just">
              <a:lnSpc>
                <a:spcPct val="150000"/>
              </a:lnSpc>
            </a:pPr>
            <a:r>
              <a:rPr lang="en-US" sz="2200" dirty="0">
                <a:solidFill>
                  <a:srgbClr val="000000"/>
                </a:solidFill>
                <a:latin typeface="Verdana" panose="020B0604030504040204" pitchFamily="34" charset="0"/>
                <a:ea typeface="Verdana" panose="020B0604030504040204" pitchFamily="34" charset="0"/>
              </a:rPr>
              <a:t> </a:t>
            </a:r>
            <a:r>
              <a:rPr lang="en-US" sz="2200" b="1" dirty="0">
                <a:solidFill>
                  <a:srgbClr val="000000"/>
                </a:solidFill>
                <a:latin typeface="Verdana" panose="020B0604030504040204" pitchFamily="34" charset="0"/>
                <a:ea typeface="Verdana" panose="020B0604030504040204" pitchFamily="34" charset="0"/>
              </a:rPr>
              <a:t>It is ideally suited for a home multimedia wireless network.</a:t>
            </a:r>
            <a:endParaRPr sz="2200" dirty="0">
              <a:latin typeface="Verdana" panose="020B0604030504040204" pitchFamily="34" charset="0"/>
              <a:ea typeface="Verdana" panose="020B0604030504040204" pitchFamily="34" charset="0"/>
            </a:endParaRPr>
          </a:p>
        </p:txBody>
      </p:sp>
      <p:sp>
        <p:nvSpPr>
          <p:cNvPr id="44" name="TextShape 2"/>
          <p:cNvSpPr txBox="1"/>
          <p:nvPr/>
        </p:nvSpPr>
        <p:spPr>
          <a:xfrm>
            <a:off x="8077080" y="6356520"/>
            <a:ext cx="2133360" cy="364680"/>
          </a:xfrm>
          <a:prstGeom prst="rect">
            <a:avLst/>
          </a:prstGeom>
        </p:spPr>
        <p:txBody>
          <a:bodyPr anchor="ctr"/>
          <a:lstStyle/>
          <a:p>
            <a:pPr algn="r">
              <a:lnSpc>
                <a:spcPct val="100000"/>
              </a:lnSpc>
            </a:pPr>
            <a:fld id="{F88967AA-6320-4FCA-B562-5E32BD3D1D49}" type="slidenum">
              <a:rPr lang="en-US" sz="1200">
                <a:solidFill>
                  <a:srgbClr val="8B8B8B"/>
                </a:solidFill>
                <a:latin typeface="Calibri"/>
              </a:rPr>
              <a:t>3</a:t>
            </a:fld>
            <a:endParaRPr/>
          </a:p>
        </p:txBody>
      </p:sp>
      <p:sp>
        <p:nvSpPr>
          <p:cNvPr id="2" name="TextBox 1">
            <a:extLst>
              <a:ext uri="{FF2B5EF4-FFF2-40B4-BE49-F238E27FC236}">
                <a16:creationId xmlns:a16="http://schemas.microsoft.com/office/drawing/2014/main" id="{FEBCA876-8BC4-4C23-B882-5588435CCA2E}"/>
              </a:ext>
            </a:extLst>
          </p:cNvPr>
          <p:cNvSpPr txBox="1"/>
          <p:nvPr/>
        </p:nvSpPr>
        <p:spPr>
          <a:xfrm>
            <a:off x="4234649" y="337352"/>
            <a:ext cx="3456395" cy="646331"/>
          </a:xfrm>
          <a:prstGeom prst="rect">
            <a:avLst/>
          </a:prstGeom>
          <a:noFill/>
        </p:spPr>
        <p:txBody>
          <a:bodyPr wrap="none" rtlCol="0">
            <a:spAutoFit/>
          </a:bodyPr>
          <a:lstStyle/>
          <a:p>
            <a:r>
              <a:rPr lang="en-US" sz="3600" b="1" dirty="0">
                <a:solidFill>
                  <a:srgbClr val="C00000"/>
                </a:solidFill>
                <a:latin typeface="Verdana" panose="020B0604030504040204" pitchFamily="34" charset="0"/>
                <a:ea typeface="Verdana" panose="020B0604030504040204" pitchFamily="34" charset="0"/>
                <a:cs typeface="Verdana" panose="020B0604030504040204" pitchFamily="34" charset="0"/>
              </a:rPr>
              <a:t>Introduction</a:t>
            </a:r>
            <a:endParaRPr lang="en-IN" sz="3600" b="1"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9918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077080" y="6356520"/>
            <a:ext cx="2133360" cy="364680"/>
          </a:xfrm>
          <a:prstGeom prst="rect">
            <a:avLst/>
          </a:prstGeom>
        </p:spPr>
        <p:txBody>
          <a:bodyPr anchor="ctr"/>
          <a:lstStyle/>
          <a:p>
            <a:pPr algn="r">
              <a:lnSpc>
                <a:spcPct val="100000"/>
              </a:lnSpc>
            </a:pPr>
            <a:fld id="{65979AD6-FA8E-40EC-80D6-0C05BC97D7FA}" type="slidenum">
              <a:rPr lang="en-US" sz="1200">
                <a:solidFill>
                  <a:srgbClr val="8B8B8B"/>
                </a:solidFill>
                <a:latin typeface="Calibri"/>
              </a:rPr>
              <a:t>30</a:t>
            </a:fld>
            <a:endParaRPr/>
          </a:p>
        </p:txBody>
      </p:sp>
      <p:sp>
        <p:nvSpPr>
          <p:cNvPr id="117" name="CustomShape 2"/>
          <p:cNvSpPr/>
          <p:nvPr/>
        </p:nvSpPr>
        <p:spPr>
          <a:xfrm>
            <a:off x="570081" y="1118053"/>
            <a:ext cx="10621660" cy="4782960"/>
          </a:xfrm>
          <a:prstGeom prst="rect">
            <a:avLst/>
          </a:prstGeom>
          <a:noFill/>
          <a:ln>
            <a:noFill/>
          </a:ln>
        </p:spPr>
        <p:txBody>
          <a:bodyPr lIns="90000" tIns="45000" rIns="90000" bIns="45000"/>
          <a:lstStyle/>
          <a:p>
            <a:pPr algn="just">
              <a:lnSpc>
                <a:spcPct val="150000"/>
              </a:lnSpc>
            </a:pPr>
            <a:r>
              <a:rPr lang="en-US" sz="2400" b="1" dirty="0">
                <a:solidFill>
                  <a:srgbClr val="C00000"/>
                </a:solidFill>
                <a:latin typeface="Verdana" panose="020B0604030504040204" pitchFamily="34" charset="0"/>
                <a:ea typeface="Verdana" panose="020B0604030504040204" pitchFamily="34" charset="0"/>
                <a:cs typeface="Verdana" panose="020B0604030504040204" pitchFamily="34" charset="0"/>
              </a:rPr>
              <a:t>Baseband and radio layers:</a:t>
            </a:r>
          </a:p>
          <a:p>
            <a:pPr marL="342900" indent="-342900" algn="just">
              <a:lnSpc>
                <a:spcPct val="150000"/>
              </a:lnSpc>
              <a:buFont typeface="Wingdings" panose="05000000000000000000" pitchFamily="2" charset="2"/>
              <a:buChar char="ü"/>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The baseband  layer is </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responsible for the process of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searching for other devices and establishing a connection with them</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a:t>
            </a:r>
            <a:endParaRPr sz="2400"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lnSpc>
                <a:spcPct val="150000"/>
              </a:lnSpc>
              <a:buFont typeface="Wingdings" panose="05000000000000000000" pitchFamily="2" charset="2"/>
              <a:buChar char="ü"/>
            </a:pPr>
            <a:endParaRPr sz="1600" dirty="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It is also responsible for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assigning the master and slave roles. </a:t>
            </a:r>
            <a:endParaRPr sz="24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lnSpc>
                <a:spcPct val="150000"/>
              </a:lnSpc>
              <a:buFont typeface="Wingdings" panose="05000000000000000000" pitchFamily="2" charset="2"/>
              <a:buChar char="ü"/>
            </a:pPr>
            <a:endParaRPr sz="1600" dirty="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Wingdings" panose="05000000000000000000" pitchFamily="2" charset="2"/>
              <a:buChar char="ü"/>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This layer also controls the Bluetooth unit’s </a:t>
            </a:r>
            <a:r>
              <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rPr>
              <a:t>synchronization and transmission frequency hopping sequence.</a:t>
            </a:r>
            <a:endParaRPr sz="24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dirty="0"/>
          </a:p>
        </p:txBody>
      </p:sp>
      <p:sp>
        <p:nvSpPr>
          <p:cNvPr id="4" name="Rectangle 3">
            <a:extLst>
              <a:ext uri="{FF2B5EF4-FFF2-40B4-BE49-F238E27FC236}">
                <a16:creationId xmlns:a16="http://schemas.microsoft.com/office/drawing/2014/main" id="{9BF570EE-9836-46CE-8786-EBD89D63A839}"/>
              </a:ext>
            </a:extLst>
          </p:cNvPr>
          <p:cNvSpPr/>
          <p:nvPr/>
        </p:nvSpPr>
        <p:spPr>
          <a:xfrm>
            <a:off x="3075782" y="158880"/>
            <a:ext cx="6040436"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Transport Protocol Group</a:t>
            </a:r>
            <a:endParaRPr lang="en-US" sz="32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90030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8077080" y="6356520"/>
            <a:ext cx="2133360" cy="364680"/>
          </a:xfrm>
          <a:prstGeom prst="rect">
            <a:avLst/>
          </a:prstGeom>
        </p:spPr>
        <p:txBody>
          <a:bodyPr anchor="ctr"/>
          <a:lstStyle/>
          <a:p>
            <a:pPr algn="r">
              <a:lnSpc>
                <a:spcPct val="100000"/>
              </a:lnSpc>
            </a:pPr>
            <a:fld id="{4EDDDFA0-DD6F-4295-8DF7-5D4BC09AD81D}" type="slidenum">
              <a:rPr lang="en-US" sz="1200">
                <a:solidFill>
                  <a:srgbClr val="8B8B8B"/>
                </a:solidFill>
                <a:latin typeface="Calibri"/>
              </a:rPr>
              <a:t>31</a:t>
            </a:fld>
            <a:endParaRPr/>
          </a:p>
        </p:txBody>
      </p:sp>
      <p:sp>
        <p:nvSpPr>
          <p:cNvPr id="119" name="CustomShape 2"/>
          <p:cNvSpPr/>
          <p:nvPr/>
        </p:nvSpPr>
        <p:spPr>
          <a:xfrm>
            <a:off x="736847" y="1220679"/>
            <a:ext cx="10484528" cy="3929760"/>
          </a:xfrm>
          <a:prstGeom prst="rect">
            <a:avLst/>
          </a:prstGeom>
          <a:noFill/>
          <a:ln>
            <a:noFill/>
          </a:ln>
        </p:spPr>
        <p:txBody>
          <a:bodyPr lIns="90000" tIns="45000" rIns="90000" bIns="45000"/>
          <a:lstStyle/>
          <a:p>
            <a:pPr algn="just">
              <a:lnSpc>
                <a:spcPct val="150000"/>
              </a:lnSpc>
            </a:pPr>
            <a:r>
              <a:rPr lang="en-US" sz="2400" b="1" dirty="0">
                <a:solidFill>
                  <a:srgbClr val="C00000"/>
                </a:solidFill>
                <a:latin typeface="Verdana" panose="020B0604030504040204" pitchFamily="34" charset="0"/>
                <a:ea typeface="Verdana" panose="020B0604030504040204" pitchFamily="34" charset="0"/>
                <a:cs typeface="Verdana" panose="020B0604030504040204" pitchFamily="34" charset="0"/>
              </a:rPr>
              <a:t>Host controller interface (HCI) layer:</a:t>
            </a:r>
            <a:endParaRPr sz="24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24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The HCI allows higher layers of the stack, including applications, to </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access the baseband, link manager, etc., through a single standard interface.</a:t>
            </a:r>
            <a:endParaRPr sz="2400"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sz="24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 Through HCI commands, the module may enter certain modes of operation</a:t>
            </a:r>
            <a:endParaRPr sz="2400"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a:extLst>
              <a:ext uri="{FF2B5EF4-FFF2-40B4-BE49-F238E27FC236}">
                <a16:creationId xmlns:a16="http://schemas.microsoft.com/office/drawing/2014/main" id="{9D7519E6-4CFD-4DF1-9C9E-2F1F4871175B}"/>
              </a:ext>
            </a:extLst>
          </p:cNvPr>
          <p:cNvSpPr/>
          <p:nvPr/>
        </p:nvSpPr>
        <p:spPr>
          <a:xfrm>
            <a:off x="3075782" y="158880"/>
            <a:ext cx="6040436" cy="731419"/>
          </a:xfrm>
          <a:prstGeom prst="rect">
            <a:avLst/>
          </a:prstGeom>
        </p:spPr>
        <p:txBody>
          <a:bodyPr wrap="none">
            <a:spAutoFit/>
          </a:bodyPr>
          <a:lstStyle/>
          <a:p>
            <a:pPr algn="just">
              <a:lnSpc>
                <a:spcPct val="150000"/>
              </a:lnSpc>
            </a:pPr>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Transport Protocol Group</a:t>
            </a:r>
            <a:endParaRPr lang="en-US" sz="32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3960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5435" y="193472"/>
            <a:ext cx="6457217" cy="584775"/>
          </a:xfrm>
          <a:prstGeom prst="rect">
            <a:avLst/>
          </a:prstGeom>
        </p:spPr>
        <p:txBody>
          <a:bodyPr wrap="none">
            <a:spAutoFit/>
          </a:bodyPr>
          <a:lstStyle/>
          <a:p>
            <a:r>
              <a:rPr lang="en-IN" sz="3200" b="1" dirty="0">
                <a:solidFill>
                  <a:srgbClr val="C00000"/>
                </a:solidFill>
                <a:latin typeface="Verdana" panose="020B0604030504040204" pitchFamily="34" charset="0"/>
                <a:ea typeface="Verdana" panose="020B0604030504040204" pitchFamily="34" charset="0"/>
              </a:rPr>
              <a:t>Middleware Protocol Group</a:t>
            </a:r>
            <a:endParaRPr lang="en-IN" sz="3200" dirty="0">
              <a:solidFill>
                <a:srgbClr val="C00000"/>
              </a:solidFill>
              <a:latin typeface="Verdana" panose="020B0604030504040204" pitchFamily="34" charset="0"/>
              <a:ea typeface="Verdana" panose="020B0604030504040204" pitchFamily="34" charset="0"/>
            </a:endParaRPr>
          </a:p>
        </p:txBody>
      </p:sp>
      <p:sp>
        <p:nvSpPr>
          <p:cNvPr id="5" name="Rectangle 4"/>
          <p:cNvSpPr/>
          <p:nvPr/>
        </p:nvSpPr>
        <p:spPr>
          <a:xfrm>
            <a:off x="176983" y="1137424"/>
            <a:ext cx="6278408" cy="5632311"/>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This group comprises the protocols needed for existing applications to operate over Bluetooth links. </a:t>
            </a:r>
          </a:p>
          <a:p>
            <a:pPr marL="342900" indent="-342900" algn="just">
              <a:lnSpc>
                <a:spcPct val="15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The protocols in this group can be </a:t>
            </a:r>
            <a:r>
              <a:rPr lang="en-US" sz="2000" dirty="0">
                <a:solidFill>
                  <a:srgbClr val="0070C0"/>
                </a:solidFill>
                <a:latin typeface="Verdana" panose="020B0604030504040204" pitchFamily="34" charset="0"/>
                <a:ea typeface="Verdana" panose="020B0604030504040204" pitchFamily="34" charset="0"/>
              </a:rPr>
              <a:t>third party and industry standard protocols and protocols developed specifically by the Special Interest Group (SIG) </a:t>
            </a:r>
            <a:r>
              <a:rPr lang="en-US" sz="2000" dirty="0">
                <a:latin typeface="Verdana" panose="020B0604030504040204" pitchFamily="34" charset="0"/>
                <a:ea typeface="Verdana" panose="020B0604030504040204" pitchFamily="34" charset="0"/>
              </a:rPr>
              <a:t>for Bluetooth wireless communication. </a:t>
            </a:r>
          </a:p>
          <a:p>
            <a:pPr marL="342900" indent="-342900" algn="just">
              <a:lnSpc>
                <a:spcPct val="15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The protocols in this </a:t>
            </a:r>
            <a:r>
              <a:rPr lang="en-IN" sz="2000" dirty="0">
                <a:latin typeface="Verdana" panose="020B0604030504040204" pitchFamily="34" charset="0"/>
                <a:ea typeface="Verdana" panose="020B0604030504040204" pitchFamily="34" charset="0"/>
              </a:rPr>
              <a:t>group can include </a:t>
            </a:r>
            <a:r>
              <a:rPr lang="en-IN" sz="2000" dirty="0">
                <a:solidFill>
                  <a:srgbClr val="0070C0"/>
                </a:solidFill>
                <a:latin typeface="Verdana" panose="020B0604030504040204" pitchFamily="34" charset="0"/>
                <a:ea typeface="Verdana" panose="020B0604030504040204" pitchFamily="34" charset="0"/>
              </a:rPr>
              <a:t>TCP, IP, PPP, A serial port emulator protocol RFCOMM,</a:t>
            </a:r>
            <a:r>
              <a:rPr lang="en-US" sz="2000" dirty="0">
                <a:solidFill>
                  <a:srgbClr val="0070C0"/>
                </a:solidFill>
                <a:latin typeface="Verdana" panose="020B0604030504040204" pitchFamily="34" charset="0"/>
                <a:ea typeface="Verdana" panose="020B0604030504040204" pitchFamily="34" charset="0"/>
              </a:rPr>
              <a:t> service discovery protocol (SDP),</a:t>
            </a:r>
            <a:r>
              <a:rPr lang="en-IN" sz="2000" dirty="0">
                <a:solidFill>
                  <a:srgbClr val="0070C0"/>
                </a:solidFill>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etc., </a:t>
            </a:r>
          </a:p>
        </p:txBody>
      </p:sp>
      <p:pic>
        <p:nvPicPr>
          <p:cNvPr id="6" name="Picture 5"/>
          <p:cNvPicPr>
            <a:picLocks noChangeAspect="1"/>
          </p:cNvPicPr>
          <p:nvPr/>
        </p:nvPicPr>
        <p:blipFill>
          <a:blip r:embed="rId2"/>
          <a:stretch>
            <a:fillRect/>
          </a:stretch>
        </p:blipFill>
        <p:spPr>
          <a:xfrm>
            <a:off x="7028599" y="905412"/>
            <a:ext cx="5422709" cy="4894886"/>
          </a:xfrm>
          <a:prstGeom prst="rect">
            <a:avLst/>
          </a:prstGeom>
        </p:spPr>
      </p:pic>
      <p:sp>
        <p:nvSpPr>
          <p:cNvPr id="7" name="Oval 6"/>
          <p:cNvSpPr/>
          <p:nvPr/>
        </p:nvSpPr>
        <p:spPr>
          <a:xfrm>
            <a:off x="7342496" y="1733266"/>
            <a:ext cx="4449170" cy="170597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6949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922" y="430396"/>
            <a:ext cx="10810486" cy="5216813"/>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ea typeface="Verdana" panose="020B0604030504040204" pitchFamily="34" charset="0"/>
              </a:rPr>
              <a:t>RFCOMM layer: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Bluetooth’s prime aim is to eliminate cables and provide support for serial communication without cables. </a:t>
            </a:r>
          </a:p>
          <a:p>
            <a:pPr marL="342900" indent="-342900" algn="just">
              <a:lnSpc>
                <a:spcPct val="150000"/>
              </a:lnSpc>
              <a:buFont typeface="Wingdings" panose="05000000000000000000" pitchFamily="2" charset="2"/>
              <a:buChar char="ü"/>
            </a:pPr>
            <a:r>
              <a:rPr lang="en-US" sz="2200" dirty="0">
                <a:solidFill>
                  <a:srgbClr val="0070C0"/>
                </a:solidFill>
                <a:latin typeface="Verdana" panose="020B0604030504040204" pitchFamily="34" charset="0"/>
                <a:ea typeface="Verdana" panose="020B0604030504040204" pitchFamily="34" charset="0"/>
              </a:rPr>
              <a:t>RFCOMM provides a virtual serial port to applications.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The advantage provided by this layer is that </a:t>
            </a:r>
            <a:r>
              <a:rPr lang="en-US" sz="2200" dirty="0">
                <a:solidFill>
                  <a:srgbClr val="0070C0"/>
                </a:solidFill>
                <a:latin typeface="Verdana" panose="020B0604030504040204" pitchFamily="34" charset="0"/>
                <a:ea typeface="Verdana" panose="020B0604030504040204" pitchFamily="34" charset="0"/>
              </a:rPr>
              <a:t>it is easy for applications designed for cabled serial ports to migrate to Bluetooth</a:t>
            </a:r>
            <a:r>
              <a:rPr lang="en-US" sz="2200" dirty="0">
                <a:latin typeface="Verdana" panose="020B0604030504040204" pitchFamily="34" charset="0"/>
                <a:ea typeface="Verdana" panose="020B0604030504040204" pitchFamily="34" charset="0"/>
              </a:rPr>
              <a:t>.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The applications can use RFCOMM much like a serial port to accomplish scenarios like dial-up networking, etc.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RFCOMM is an important part of the protocol stack because of the function it performs.</a:t>
            </a:r>
            <a:endParaRPr lang="en-IN"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50982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648" y="711893"/>
            <a:ext cx="10931097" cy="5632311"/>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ea typeface="Verdana" panose="020B0604030504040204" pitchFamily="34" charset="0"/>
              </a:rPr>
              <a:t>Service discovery protocol (SDP) layer:</a:t>
            </a:r>
          </a:p>
          <a:p>
            <a:pPr algn="just">
              <a:lnSpc>
                <a:spcPct val="150000"/>
              </a:lnSpc>
            </a:pPr>
            <a:endParaRPr lang="en-US" sz="2400" b="1" dirty="0">
              <a:solidFill>
                <a:srgbClr val="C00000"/>
              </a:solidFill>
              <a:latin typeface="Verdana" panose="020B0604030504040204" pitchFamily="34" charset="0"/>
              <a:ea typeface="Verdana" panose="020B0604030504040204" pitchFamily="34" charset="0"/>
            </a:endParaRP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In Bluetooth wireless communications any two devices can start communicating on the spur of the moment. </a:t>
            </a:r>
            <a:r>
              <a:rPr lang="en-US" sz="2400" dirty="0">
                <a:solidFill>
                  <a:srgbClr val="0070C0"/>
                </a:solidFill>
                <a:latin typeface="Verdana" panose="020B0604030504040204" pitchFamily="34" charset="0"/>
                <a:ea typeface="Verdana" panose="020B0604030504040204" pitchFamily="34" charset="0"/>
              </a:rPr>
              <a:t>Once a connection is established there is a need for the devices to find and understand the services the other devices have to offer. </a:t>
            </a:r>
            <a:r>
              <a:rPr lang="en-US" sz="2400" dirty="0">
                <a:latin typeface="Verdana" panose="020B0604030504040204" pitchFamily="34" charset="0"/>
                <a:ea typeface="Verdana" panose="020B0604030504040204" pitchFamily="34" charset="0"/>
              </a:rPr>
              <a:t>This is taken care of in this layer.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The SDP is a standard method for Bluetooth devices to discover and learn about the </a:t>
            </a:r>
            <a:r>
              <a:rPr lang="en-US" sz="2400" dirty="0">
                <a:solidFill>
                  <a:srgbClr val="0070C0"/>
                </a:solidFill>
                <a:latin typeface="Verdana" panose="020B0604030504040204" pitchFamily="34" charset="0"/>
                <a:ea typeface="Verdana" panose="020B0604030504040204" pitchFamily="34" charset="0"/>
              </a:rPr>
              <a:t>services offered by the other device</a:t>
            </a:r>
            <a:r>
              <a:rPr lang="en-US" sz="2400" dirty="0">
                <a:latin typeface="Verdana" panose="020B0604030504040204" pitchFamily="34" charset="0"/>
                <a:ea typeface="Verdana" panose="020B0604030504040204" pitchFamily="34" charset="0"/>
              </a:rPr>
              <a:t>.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Service discovery is important in providing value to the end-user.</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73739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154" y="377040"/>
            <a:ext cx="11084622" cy="5216813"/>
          </a:xfrm>
          <a:prstGeom prst="rect">
            <a:avLst/>
          </a:prstGeom>
        </p:spPr>
        <p:txBody>
          <a:bodyPr wrap="square">
            <a:spAutoFit/>
          </a:bodyPr>
          <a:lstStyle/>
          <a:p>
            <a:pPr algn="just">
              <a:lnSpc>
                <a:spcPct val="150000"/>
              </a:lnSpc>
            </a:pPr>
            <a:r>
              <a:rPr lang="en-IN" sz="2400" b="1" dirty="0">
                <a:solidFill>
                  <a:srgbClr val="C00000"/>
                </a:solidFill>
                <a:latin typeface="Verdana" panose="020B0604030504040204" pitchFamily="34" charset="0"/>
                <a:ea typeface="Verdana" panose="020B0604030504040204" pitchFamily="34" charset="0"/>
              </a:rPr>
              <a:t>Object exchange (OBEX) protocol. </a:t>
            </a:r>
          </a:p>
          <a:p>
            <a:pPr marL="342900" indent="-342900" algn="just">
              <a:lnSpc>
                <a:spcPct val="150000"/>
              </a:lnSpc>
              <a:buFont typeface="Wingdings" panose="05000000000000000000" pitchFamily="2" charset="2"/>
              <a:buChar char="ü"/>
            </a:pPr>
            <a:r>
              <a:rPr lang="en-IN" sz="2200" dirty="0" err="1">
                <a:latin typeface="Verdana" panose="020B0604030504040204" pitchFamily="34" charset="0"/>
                <a:ea typeface="Verdana" panose="020B0604030504040204" pitchFamily="34" charset="0"/>
              </a:rPr>
              <a:t>IrOBEX</a:t>
            </a:r>
            <a:r>
              <a:rPr lang="en-IN" sz="2200" dirty="0">
                <a:latin typeface="Verdana" panose="020B0604030504040204" pitchFamily="34" charset="0"/>
                <a:ea typeface="Verdana" panose="020B0604030504040204" pitchFamily="34" charset="0"/>
              </a:rPr>
              <a:t> (in short, OBEX) is a session protocol </a:t>
            </a:r>
            <a:r>
              <a:rPr lang="en-US" sz="2200" dirty="0">
                <a:latin typeface="Verdana" panose="020B0604030504040204" pitchFamily="34" charset="0"/>
                <a:ea typeface="Verdana" panose="020B0604030504040204" pitchFamily="34" charset="0"/>
              </a:rPr>
              <a:t>developed by the Infrared Data Association </a:t>
            </a:r>
            <a:r>
              <a:rPr lang="en-US" sz="2200" dirty="0">
                <a:solidFill>
                  <a:srgbClr val="0070C0"/>
                </a:solidFill>
                <a:latin typeface="Verdana" panose="020B0604030504040204" pitchFamily="34" charset="0"/>
                <a:ea typeface="Verdana" panose="020B0604030504040204" pitchFamily="34" charset="0"/>
              </a:rPr>
              <a:t>to exchange objects in a simple and spontaneous manner.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OBEX provides the same basic functionality as HTTP but in a much lighter fashion.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It uses a client-server model and is independent of the transport mechanism and transport application programming interface (API), provided it realizes a reliable transport base.</a:t>
            </a:r>
          </a:p>
          <a:p>
            <a:pPr marL="342900" indent="-342900" algn="just">
              <a:lnSpc>
                <a:spcPct val="150000"/>
              </a:lnSpc>
              <a:buFont typeface="Wingdings" panose="05000000000000000000" pitchFamily="2" charset="2"/>
              <a:buChar char="ü"/>
            </a:pPr>
            <a:endParaRPr lang="en-IN"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89917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4724" y="564602"/>
            <a:ext cx="10569469" cy="5863144"/>
          </a:xfrm>
          <a:prstGeom prst="rect">
            <a:avLst/>
          </a:prstGeom>
        </p:spPr>
        <p:txBody>
          <a:bodyPr wrap="square">
            <a:spAutoFit/>
          </a:bodyPr>
          <a:lstStyle/>
          <a:p>
            <a:pPr algn="ctr">
              <a:lnSpc>
                <a:spcPct val="150000"/>
              </a:lnSpc>
            </a:pPr>
            <a:r>
              <a:rPr lang="en-US" sz="2800" b="1" dirty="0">
                <a:latin typeface="Verdana" panose="020B0604030504040204" pitchFamily="34" charset="0"/>
                <a:ea typeface="Verdana" panose="020B0604030504040204" pitchFamily="34" charset="0"/>
              </a:rPr>
              <a:t>Networking layers:</a:t>
            </a:r>
          </a:p>
          <a:p>
            <a:pPr marL="342900" indent="-342900" algn="just">
              <a:lnSpc>
                <a:spcPct val="150000"/>
              </a:lnSpc>
              <a:buFont typeface="Wingdings" panose="05000000000000000000" pitchFamily="2" charset="2"/>
              <a:buChar char="ü"/>
            </a:pPr>
            <a:r>
              <a:rPr lang="en-US" sz="2400" b="1" dirty="0">
                <a:latin typeface="Verdana" panose="020B0604030504040204" pitchFamily="34" charset="0"/>
                <a:ea typeface="Verdana" panose="020B0604030504040204" pitchFamily="34" charset="0"/>
              </a:rPr>
              <a:t> </a:t>
            </a:r>
            <a:r>
              <a:rPr lang="en-US" sz="2200" dirty="0">
                <a:latin typeface="Verdana" panose="020B0604030504040204" pitchFamily="34" charset="0"/>
                <a:ea typeface="Verdana" panose="020B0604030504040204" pitchFamily="34" charset="0"/>
              </a:rPr>
              <a:t>Bluetooth wireless communication uses a </a:t>
            </a:r>
            <a:r>
              <a:rPr lang="en-US" sz="2200" dirty="0">
                <a:solidFill>
                  <a:srgbClr val="C00000"/>
                </a:solidFill>
                <a:latin typeface="Verdana" panose="020B0604030504040204" pitchFamily="34" charset="0"/>
                <a:ea typeface="Verdana" panose="020B0604030504040204" pitchFamily="34" charset="0"/>
              </a:rPr>
              <a:t>peer-to-peer network topology</a:t>
            </a:r>
            <a:r>
              <a:rPr lang="en-US" sz="2200" dirty="0">
                <a:latin typeface="Verdana" panose="020B0604030504040204" pitchFamily="34" charset="0"/>
                <a:ea typeface="Verdana" panose="020B0604030504040204" pitchFamily="34" charset="0"/>
              </a:rPr>
              <a:t> rather than an LAN type topology.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Dial-up networking uses the </a:t>
            </a:r>
            <a:r>
              <a:rPr lang="en-US" sz="2200" dirty="0">
                <a:solidFill>
                  <a:srgbClr val="C00000"/>
                </a:solidFill>
                <a:latin typeface="Verdana" panose="020B0604030504040204" pitchFamily="34" charset="0"/>
                <a:ea typeface="Verdana" panose="020B0604030504040204" pitchFamily="34" charset="0"/>
              </a:rPr>
              <a:t>attention (AT) command layer</a:t>
            </a:r>
            <a:r>
              <a:rPr lang="en-US" sz="2200" dirty="0">
                <a:latin typeface="Verdana" panose="020B0604030504040204" pitchFamily="34" charset="0"/>
                <a:ea typeface="Verdana" panose="020B0604030504040204" pitchFamily="34" charset="0"/>
              </a:rPr>
              <a:t>.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In most cases the network that is being </a:t>
            </a:r>
            <a:r>
              <a:rPr lang="en-US" sz="2200" dirty="0">
                <a:solidFill>
                  <a:srgbClr val="C00000"/>
                </a:solidFill>
                <a:latin typeface="Verdana" panose="020B0604030504040204" pitchFamily="34" charset="0"/>
                <a:ea typeface="Verdana" panose="020B0604030504040204" pitchFamily="34" charset="0"/>
              </a:rPr>
              <a:t>accessed is an IP network</a:t>
            </a:r>
            <a:r>
              <a:rPr lang="en-US" sz="2200" dirty="0">
                <a:latin typeface="Verdana" panose="020B0604030504040204" pitchFamily="34" charset="0"/>
                <a:ea typeface="Verdana" panose="020B0604030504040204" pitchFamily="34" charset="0"/>
              </a:rPr>
              <a:t>. Once a dial-up connection is established to an IP network, then </a:t>
            </a:r>
            <a:r>
              <a:rPr lang="en-US" sz="2200" dirty="0">
                <a:solidFill>
                  <a:srgbClr val="C00000"/>
                </a:solidFill>
                <a:latin typeface="Verdana" panose="020B0604030504040204" pitchFamily="34" charset="0"/>
                <a:ea typeface="Verdana" panose="020B0604030504040204" pitchFamily="34" charset="0"/>
              </a:rPr>
              <a:t>standard protocols like TCP, UDP, and HTTP can be used.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A device can also connect to an IP network using a network access point. </a:t>
            </a:r>
            <a:r>
              <a:rPr lang="en-US" sz="2200" dirty="0">
                <a:solidFill>
                  <a:srgbClr val="0070C0"/>
                </a:solidFill>
                <a:latin typeface="Verdana" panose="020B0604030504040204" pitchFamily="34" charset="0"/>
                <a:ea typeface="Verdana" panose="020B0604030504040204" pitchFamily="34" charset="0"/>
              </a:rPr>
              <a:t>The Internet PPP is used to connect to the access point.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The specification does not define a profile that uses the TCP/IP directly over </a:t>
            </a:r>
            <a:r>
              <a:rPr lang="en-IN" sz="2200" dirty="0">
                <a:latin typeface="Verdana" panose="020B0604030504040204" pitchFamily="34" charset="0"/>
                <a:ea typeface="Verdana" panose="020B0604030504040204" pitchFamily="34" charset="0"/>
              </a:rPr>
              <a:t>Bluetooth links.</a:t>
            </a:r>
          </a:p>
        </p:txBody>
      </p:sp>
    </p:spTree>
    <p:extLst>
      <p:ext uri="{BB962C8B-B14F-4D97-AF65-F5344CB8AC3E}">
        <p14:creationId xmlns:p14="http://schemas.microsoft.com/office/powerpoint/2010/main" val="4113208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388" y="216705"/>
            <a:ext cx="10789838" cy="5816977"/>
          </a:xfrm>
          <a:prstGeom prst="rect">
            <a:avLst/>
          </a:prstGeom>
        </p:spPr>
        <p:txBody>
          <a:bodyPr wrap="square">
            <a:spAutoFit/>
          </a:bodyPr>
          <a:lstStyle/>
          <a:p>
            <a:pPr algn="just">
              <a:lnSpc>
                <a:spcPct val="150000"/>
              </a:lnSpc>
            </a:pPr>
            <a:r>
              <a:rPr lang="en-US" sz="2800" b="1" dirty="0">
                <a:solidFill>
                  <a:srgbClr val="C00000"/>
                </a:solidFill>
                <a:latin typeface="Verdana" panose="020B0604030504040204" pitchFamily="34" charset="0"/>
                <a:ea typeface="Verdana" panose="020B0604030504040204" pitchFamily="34" charset="0"/>
              </a:rPr>
              <a:t>Telephone control specification (TCS) layer and audio:</a:t>
            </a:r>
          </a:p>
          <a:p>
            <a:pPr marL="342900" indent="-342900" algn="just">
              <a:lnSpc>
                <a:spcPct val="150000"/>
              </a:lnSpc>
              <a:buFont typeface="Wingdings" panose="05000000000000000000" pitchFamily="2" charset="2"/>
              <a:buChar char="ü"/>
            </a:pPr>
            <a:r>
              <a:rPr lang="en-US" sz="2400" b="1"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This layer </a:t>
            </a:r>
            <a:r>
              <a:rPr lang="en-US" sz="2400" dirty="0">
                <a:solidFill>
                  <a:srgbClr val="C00000"/>
                </a:solidFill>
                <a:latin typeface="Verdana" panose="020B0604030504040204" pitchFamily="34" charset="0"/>
                <a:ea typeface="Verdana" panose="020B0604030504040204" pitchFamily="34" charset="0"/>
              </a:rPr>
              <a:t>is designed to support telephony functions, which include call control and group management.</a:t>
            </a:r>
            <a:r>
              <a:rPr lang="en-US" sz="2400" dirty="0">
                <a:latin typeface="Verdana" panose="020B0604030504040204" pitchFamily="34" charset="0"/>
                <a:ea typeface="Verdana" panose="020B0604030504040204" pitchFamily="34" charset="0"/>
              </a:rPr>
              <a:t> These are associated with setting up </a:t>
            </a:r>
            <a:r>
              <a:rPr lang="en-US" sz="2400" dirty="0">
                <a:solidFill>
                  <a:srgbClr val="C00000"/>
                </a:solidFill>
                <a:latin typeface="Verdana" panose="020B0604030504040204" pitchFamily="34" charset="0"/>
                <a:ea typeface="Verdana" panose="020B0604030504040204" pitchFamily="34" charset="0"/>
              </a:rPr>
              <a:t>voice calls.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Once a call is established a Bluetooth audio channel can carry the call’s voice content. </a:t>
            </a:r>
            <a:r>
              <a:rPr lang="en-US" sz="2400" dirty="0">
                <a:solidFill>
                  <a:srgbClr val="C00000"/>
                </a:solidFill>
                <a:latin typeface="Verdana" panose="020B0604030504040204" pitchFamily="34" charset="0"/>
                <a:ea typeface="Verdana" panose="020B0604030504040204" pitchFamily="34" charset="0"/>
              </a:rPr>
              <a:t>TCS can also be used to set up data calls</a:t>
            </a:r>
            <a:r>
              <a:rPr lang="en-US" sz="2400" dirty="0">
                <a:latin typeface="Verdana" panose="020B0604030504040204" pitchFamily="34" charset="0"/>
                <a:ea typeface="Verdana" panose="020B0604030504040204" pitchFamily="34" charset="0"/>
              </a:rPr>
              <a:t>.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The TCS protocols are compatible with ITU specifications.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The SIG is also considered a second protocol called </a:t>
            </a:r>
            <a:r>
              <a:rPr lang="en-US" sz="2400" dirty="0">
                <a:solidFill>
                  <a:srgbClr val="C00000"/>
                </a:solidFill>
                <a:latin typeface="Verdana" panose="020B0604030504040204" pitchFamily="34" charset="0"/>
                <a:ea typeface="Verdana" panose="020B0604030504040204" pitchFamily="34" charset="0"/>
              </a:rPr>
              <a:t>TCS-AT</a:t>
            </a:r>
            <a:r>
              <a:rPr lang="en-US" sz="2400" dirty="0">
                <a:latin typeface="Verdana" panose="020B0604030504040204" pitchFamily="34" charset="0"/>
                <a:ea typeface="Verdana" panose="020B0604030504040204" pitchFamily="34" charset="0"/>
              </a:rPr>
              <a:t>, which is a modem control protocol. </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92129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675" y="0"/>
            <a:ext cx="11887200" cy="6924973"/>
          </a:xfrm>
          <a:prstGeom prst="rect">
            <a:avLst/>
          </a:prstGeom>
        </p:spPr>
        <p:txBody>
          <a:bodyPr wrap="square">
            <a:spAutoFit/>
          </a:bodyPr>
          <a:lstStyle/>
          <a:p>
            <a:pPr algn="just">
              <a:lnSpc>
                <a:spcPct val="150000"/>
              </a:lnSpc>
            </a:pPr>
            <a:r>
              <a:rPr lang="en-US" sz="2800" dirty="0">
                <a:solidFill>
                  <a:srgbClr val="0070C0"/>
                </a:solidFill>
                <a:latin typeface="Verdana" panose="020B0604030504040204" pitchFamily="34" charset="0"/>
                <a:ea typeface="Verdana" panose="020B0604030504040204" pitchFamily="34" charset="0"/>
              </a:rPr>
              <a:t>Audio and Data transmission in Bluetooth</a:t>
            </a:r>
          </a:p>
          <a:p>
            <a:pPr algn="just">
              <a:lnSpc>
                <a:spcPct val="150000"/>
              </a:lnSpc>
            </a:pPr>
            <a:endParaRPr lang="en-US" sz="2800" dirty="0">
              <a:solidFill>
                <a:srgbClr val="0070C0"/>
              </a:solidFill>
              <a:latin typeface="Verdana" panose="020B0604030504040204" pitchFamily="34" charset="0"/>
              <a:ea typeface="Verdana" panose="020B0604030504040204" pitchFamily="34" charset="0"/>
            </a:endParaRPr>
          </a:p>
          <a:p>
            <a:pPr marL="342900" indent="-342900" algn="just">
              <a:lnSpc>
                <a:spcPct val="150000"/>
              </a:lnSpc>
              <a:buFont typeface="Wingdings" panose="05000000000000000000" pitchFamily="2" charset="2"/>
              <a:buChar char="ü"/>
            </a:pPr>
            <a:r>
              <a:rPr lang="en-US" sz="2400" dirty="0">
                <a:solidFill>
                  <a:srgbClr val="C00000"/>
                </a:solidFill>
                <a:latin typeface="Verdana" panose="020B0604030504040204" pitchFamily="34" charset="0"/>
                <a:ea typeface="Verdana" panose="020B0604030504040204" pitchFamily="34" charset="0"/>
              </a:rPr>
              <a:t>Audio traffic is treated separately in Bluetooth.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Audio traffic is isochronous (</a:t>
            </a:r>
            <a:r>
              <a:rPr lang="en-IN" sz="2400" dirty="0"/>
              <a:t> occupying equal time)</a:t>
            </a:r>
            <a:r>
              <a:rPr lang="en-US" sz="2400" dirty="0">
                <a:latin typeface="Verdana" panose="020B0604030504040204" pitchFamily="34" charset="0"/>
                <a:ea typeface="Verdana" panose="020B0604030504040204" pitchFamily="34" charset="0"/>
              </a:rPr>
              <a:t>, meaning that it has a time element associated with it.</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 Audio traffic is routed directly to the baseband. </a:t>
            </a:r>
          </a:p>
          <a:p>
            <a:pPr marL="342900" indent="-342900" algn="just">
              <a:lnSpc>
                <a:spcPct val="150000"/>
              </a:lnSpc>
              <a:buFont typeface="Wingdings" panose="05000000000000000000" pitchFamily="2" charset="2"/>
              <a:buChar char="ü"/>
            </a:pPr>
            <a:r>
              <a:rPr lang="en-US" sz="2400" dirty="0">
                <a:solidFill>
                  <a:srgbClr val="C00000"/>
                </a:solidFill>
                <a:latin typeface="Verdana" panose="020B0604030504040204" pitchFamily="34" charset="0"/>
                <a:ea typeface="Verdana" panose="020B0604030504040204" pitchFamily="34" charset="0"/>
              </a:rPr>
              <a:t>Special packets called synchronous connection-oriented are used for audio traffic</a:t>
            </a:r>
            <a:r>
              <a:rPr lang="en-US" sz="2400" dirty="0">
                <a:latin typeface="Verdana" panose="020B0604030504040204" pitchFamily="34" charset="0"/>
                <a:ea typeface="Verdana" panose="020B0604030504040204" pitchFamily="34" charset="0"/>
              </a:rPr>
              <a:t>.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Bluetooth audio communication takes place at a </a:t>
            </a:r>
            <a:r>
              <a:rPr lang="en-US" sz="2400" dirty="0">
                <a:solidFill>
                  <a:srgbClr val="C00000"/>
                </a:solidFill>
                <a:latin typeface="Verdana" panose="020B0604030504040204" pitchFamily="34" charset="0"/>
                <a:ea typeface="Verdana" panose="020B0604030504040204" pitchFamily="34" charset="0"/>
              </a:rPr>
              <a:t>rate of 64 kbps </a:t>
            </a:r>
            <a:r>
              <a:rPr lang="en-US" sz="2400" dirty="0">
                <a:latin typeface="Verdana" panose="020B0604030504040204" pitchFamily="34" charset="0"/>
                <a:ea typeface="Verdana" panose="020B0604030504040204" pitchFamily="34" charset="0"/>
              </a:rPr>
              <a:t>using one of the two </a:t>
            </a:r>
            <a:r>
              <a:rPr lang="en-US" sz="2400" dirty="0">
                <a:solidFill>
                  <a:srgbClr val="C00000"/>
                </a:solidFill>
                <a:latin typeface="Verdana" panose="020B0604030504040204" pitchFamily="34" charset="0"/>
                <a:ea typeface="Verdana" panose="020B0604030504040204" pitchFamily="34" charset="0"/>
              </a:rPr>
              <a:t>data encoding schemes — </a:t>
            </a:r>
          </a:p>
          <a:p>
            <a:pPr marL="342900" indent="-342900" algn="just">
              <a:lnSpc>
                <a:spcPct val="150000"/>
              </a:lnSpc>
              <a:buFont typeface="Wingdings" panose="05000000000000000000" pitchFamily="2" charset="2"/>
              <a:buChar char="§"/>
            </a:pPr>
            <a:r>
              <a:rPr lang="en-US" sz="2400" dirty="0">
                <a:solidFill>
                  <a:srgbClr val="C00000"/>
                </a:solidFill>
                <a:latin typeface="Verdana" panose="020B0604030504040204" pitchFamily="34" charset="0"/>
                <a:ea typeface="Verdana" panose="020B0604030504040204" pitchFamily="34" charset="0"/>
              </a:rPr>
              <a:t>8-bit logarithmic </a:t>
            </a:r>
            <a:r>
              <a:rPr lang="fr-FR" sz="2400" dirty="0">
                <a:solidFill>
                  <a:srgbClr val="C00000"/>
                </a:solidFill>
                <a:latin typeface="Verdana" panose="020B0604030504040204" pitchFamily="34" charset="0"/>
                <a:ea typeface="Verdana" panose="020B0604030504040204" pitchFamily="34" charset="0"/>
              </a:rPr>
              <a:t>pulse code modulation </a:t>
            </a:r>
          </a:p>
          <a:p>
            <a:pPr marL="342900" indent="-342900" algn="just">
              <a:lnSpc>
                <a:spcPct val="150000"/>
              </a:lnSpc>
              <a:buFont typeface="Wingdings" panose="05000000000000000000" pitchFamily="2" charset="2"/>
              <a:buChar char="§"/>
            </a:pPr>
            <a:r>
              <a:rPr lang="fr-FR" sz="2400" dirty="0">
                <a:solidFill>
                  <a:srgbClr val="C00000"/>
                </a:solidFill>
                <a:latin typeface="Verdana" panose="020B0604030504040204" pitchFamily="34" charset="0"/>
                <a:ea typeface="Verdana" panose="020B0604030504040204" pitchFamily="34" charset="0"/>
              </a:rPr>
              <a:t>continuos variable slope delta modulation.</a:t>
            </a:r>
            <a:endParaRPr lang="en-IN" sz="2400"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03055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0966" y="343113"/>
            <a:ext cx="4567608" cy="584775"/>
          </a:xfrm>
          <a:prstGeom prst="rect">
            <a:avLst/>
          </a:prstGeom>
        </p:spPr>
        <p:txBody>
          <a:bodyPr wrap="square">
            <a:spAutoFit/>
          </a:bodyPr>
          <a:lstStyle/>
          <a:p>
            <a:r>
              <a:rPr lang="en-IN" sz="3200" b="1" dirty="0">
                <a:solidFill>
                  <a:srgbClr val="C00000"/>
                </a:solidFill>
                <a:latin typeface="Verdana" panose="020B0604030504040204" pitchFamily="34" charset="0"/>
                <a:ea typeface="Verdana" panose="020B0604030504040204" pitchFamily="34" charset="0"/>
              </a:rPr>
              <a:t>Application Group</a:t>
            </a:r>
            <a:endParaRPr lang="en-IN" sz="3200" dirty="0">
              <a:solidFill>
                <a:srgbClr val="C00000"/>
              </a:solidFill>
              <a:latin typeface="Verdana" panose="020B0604030504040204" pitchFamily="34" charset="0"/>
              <a:ea typeface="Verdana" panose="020B0604030504040204" pitchFamily="34" charset="0"/>
            </a:endParaRPr>
          </a:p>
        </p:txBody>
      </p:sp>
      <p:sp>
        <p:nvSpPr>
          <p:cNvPr id="3" name="Rectangle 2"/>
          <p:cNvSpPr/>
          <p:nvPr/>
        </p:nvSpPr>
        <p:spPr>
          <a:xfrm>
            <a:off x="726350" y="1158481"/>
            <a:ext cx="10830777" cy="5078313"/>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400" dirty="0">
                <a:solidFill>
                  <a:srgbClr val="C00000"/>
                </a:solidFill>
                <a:latin typeface="Verdana" panose="020B0604030504040204" pitchFamily="34" charset="0"/>
                <a:ea typeface="Verdana" panose="020B0604030504040204" pitchFamily="34" charset="0"/>
              </a:rPr>
              <a:t>This group consists of actual applications that make use of Bluetooth links and refers to the software that exists above the protocol stack.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The software uses the protocol stack to provide some function to the user of the Bluetooth devices.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The Bluetooth-SIG does not define any application protocols nor does it specify any API.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Bluetooth profiles are developed to establish a base point for use of a protocol stack to accomplish a given usage case.</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935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 name="CustomShape 1"/>
          <p:cNvSpPr/>
          <p:nvPr/>
        </p:nvSpPr>
        <p:spPr>
          <a:xfrm>
            <a:off x="395907" y="1527407"/>
            <a:ext cx="11368464" cy="4356360"/>
          </a:xfrm>
          <a:prstGeom prst="rect">
            <a:avLst/>
          </a:prstGeom>
          <a:noFill/>
          <a:ln>
            <a:noFill/>
          </a:ln>
        </p:spPr>
        <p:txBody>
          <a:bodyPr lIns="90000" tIns="45000" rIns="90000" bIns="45000"/>
          <a:lstStyle/>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rPr>
              <a:t>The Bluetooth wireless specification includes RF, link layer, and application layer definitions for product developers for data, voice, and content-centric applications. </a:t>
            </a:r>
            <a:endParaRPr sz="2400" dirty="0">
              <a:latin typeface="Verdana" panose="020B0604030504040204" pitchFamily="34" charset="0"/>
              <a:ea typeface="Verdana" panose="020B0604030504040204" pitchFamily="34" charset="0"/>
            </a:endParaRPr>
          </a:p>
          <a:p>
            <a:pPr algn="just">
              <a:lnSpc>
                <a:spcPct val="150000"/>
              </a:lnSpc>
            </a:pPr>
            <a:endParaRPr sz="2400" dirty="0">
              <a:latin typeface="Verdana" panose="020B0604030504040204" pitchFamily="34" charset="0"/>
              <a:ea typeface="Verdana" panose="020B0604030504040204" pitchFamily="34" charset="0"/>
            </a:endParaRPr>
          </a:p>
          <a:p>
            <a:pPr algn="just">
              <a:lnSpc>
                <a:spcPct val="150000"/>
              </a:lnSpc>
              <a:buFont typeface="Arial"/>
              <a:buChar char="•"/>
            </a:pPr>
            <a:r>
              <a:rPr lang="en-US" sz="2400" dirty="0">
                <a:solidFill>
                  <a:srgbClr val="000000"/>
                </a:solidFill>
                <a:latin typeface="Verdana" panose="020B0604030504040204" pitchFamily="34" charset="0"/>
                <a:ea typeface="Verdana" panose="020B0604030504040204" pitchFamily="34" charset="0"/>
              </a:rPr>
              <a:t>The specification contains the information necessary to ensure that diverse devices supporting Bluetooth wireless technology can communicate with each other worldwide.</a:t>
            </a:r>
            <a:endParaRPr sz="2400" dirty="0">
              <a:latin typeface="Verdana" panose="020B0604030504040204" pitchFamily="34" charset="0"/>
              <a:ea typeface="Verdana" panose="020B0604030504040204" pitchFamily="34" charset="0"/>
            </a:endParaRPr>
          </a:p>
          <a:p>
            <a:pPr algn="just">
              <a:lnSpc>
                <a:spcPct val="150000"/>
              </a:lnSpc>
            </a:pPr>
            <a:endParaRPr sz="2400" dirty="0">
              <a:latin typeface="Verdana" panose="020B0604030504040204" pitchFamily="34" charset="0"/>
              <a:ea typeface="Verdana" panose="020B0604030504040204" pitchFamily="34" charset="0"/>
            </a:endParaRPr>
          </a:p>
        </p:txBody>
      </p:sp>
      <p:sp>
        <p:nvSpPr>
          <p:cNvPr id="46" name="TextShape 2"/>
          <p:cNvSpPr txBox="1"/>
          <p:nvPr/>
        </p:nvSpPr>
        <p:spPr>
          <a:xfrm>
            <a:off x="8077080" y="6356520"/>
            <a:ext cx="2133360" cy="364680"/>
          </a:xfrm>
          <a:prstGeom prst="rect">
            <a:avLst/>
          </a:prstGeom>
        </p:spPr>
        <p:txBody>
          <a:bodyPr anchor="ctr"/>
          <a:lstStyle/>
          <a:p>
            <a:pPr algn="r">
              <a:lnSpc>
                <a:spcPct val="100000"/>
              </a:lnSpc>
            </a:pPr>
            <a:fld id="{DC244107-9544-4D31-BF79-AB1A32EC0486}" type="slidenum">
              <a:rPr lang="en-US" sz="1200">
                <a:solidFill>
                  <a:srgbClr val="8B8B8B"/>
                </a:solidFill>
                <a:latin typeface="Calibri"/>
              </a:rPr>
              <a:t>4</a:t>
            </a:fld>
            <a:endParaRPr/>
          </a:p>
        </p:txBody>
      </p:sp>
    </p:spTree>
    <p:extLst>
      <p:ext uri="{BB962C8B-B14F-4D97-AF65-F5344CB8AC3E}">
        <p14:creationId xmlns:p14="http://schemas.microsoft.com/office/powerpoint/2010/main" val="1262738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8794" y="1215925"/>
            <a:ext cx="10315978" cy="4524315"/>
          </a:xfrm>
          <a:prstGeom prst="rect">
            <a:avLst/>
          </a:prstGeom>
        </p:spPr>
        <p:txBody>
          <a:bodyPr wrap="square">
            <a:spAutoFit/>
          </a:bodyPr>
          <a:lstStyle/>
          <a:p>
            <a:pPr algn="just">
              <a:lnSpc>
                <a:spcPct val="150000"/>
              </a:lnSpc>
            </a:pPr>
            <a:r>
              <a:rPr lang="en-US" sz="2400" dirty="0">
                <a:latin typeface="Verdana" panose="020B0604030504040204" pitchFamily="34" charset="0"/>
                <a:ea typeface="Verdana" panose="020B0604030504040204" pitchFamily="34" charset="0"/>
              </a:rPr>
              <a:t>The Bluetooth baseband technology supports two link types: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Synchronous connection oriented (SCO) type </a:t>
            </a:r>
          </a:p>
          <a:p>
            <a:pPr marL="342900" indent="-34290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used primarily </a:t>
            </a:r>
            <a:r>
              <a:rPr lang="en-US" sz="2400" dirty="0">
                <a:solidFill>
                  <a:srgbClr val="0070C0"/>
                </a:solidFill>
                <a:latin typeface="Verdana" panose="020B0604030504040204" pitchFamily="34" charset="0"/>
                <a:ea typeface="Verdana" panose="020B0604030504040204" pitchFamily="34" charset="0"/>
              </a:rPr>
              <a:t>for voice</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Asynchronous connectionless (ACL) type </a:t>
            </a:r>
          </a:p>
          <a:p>
            <a:pPr marL="342900" indent="-34290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used primarily </a:t>
            </a:r>
            <a:r>
              <a:rPr lang="en-US" sz="2400" dirty="0">
                <a:solidFill>
                  <a:srgbClr val="0070C0"/>
                </a:solidFill>
                <a:latin typeface="Verdana" panose="020B0604030504040204" pitchFamily="34" charset="0"/>
                <a:ea typeface="Verdana" panose="020B0604030504040204" pitchFamily="34" charset="0"/>
              </a:rPr>
              <a:t>for packet data</a:t>
            </a:r>
          </a:p>
          <a:p>
            <a:pPr algn="just">
              <a:lnSpc>
                <a:spcPct val="150000"/>
              </a:lnSpc>
            </a:pPr>
            <a:r>
              <a:rPr lang="en-US" sz="2400" dirty="0">
                <a:latin typeface="Verdana" panose="020B0604030504040204" pitchFamily="34" charset="0"/>
                <a:ea typeface="Verdana" panose="020B0604030504040204" pitchFamily="34" charset="0"/>
              </a:rPr>
              <a:t> </a:t>
            </a:r>
            <a:r>
              <a:rPr lang="en-US" sz="2400" dirty="0">
                <a:solidFill>
                  <a:srgbClr val="C00000"/>
                </a:solidFill>
                <a:latin typeface="Verdana" panose="020B0604030504040204" pitchFamily="34" charset="0"/>
                <a:ea typeface="Verdana" panose="020B0604030504040204" pitchFamily="34" charset="0"/>
              </a:rPr>
              <a:t>Different master-slave pairs of the same </a:t>
            </a:r>
            <a:r>
              <a:rPr lang="en-US" sz="2400" dirty="0" err="1">
                <a:solidFill>
                  <a:srgbClr val="C00000"/>
                </a:solidFill>
                <a:latin typeface="Verdana" panose="020B0604030504040204" pitchFamily="34" charset="0"/>
                <a:ea typeface="Verdana" panose="020B0604030504040204" pitchFamily="34" charset="0"/>
              </a:rPr>
              <a:t>piconet</a:t>
            </a:r>
            <a:r>
              <a:rPr lang="en-US" sz="2400" dirty="0">
                <a:solidFill>
                  <a:srgbClr val="C00000"/>
                </a:solidFill>
                <a:latin typeface="Verdana" panose="020B0604030504040204" pitchFamily="34" charset="0"/>
                <a:ea typeface="Verdana" panose="020B0604030504040204" pitchFamily="34" charset="0"/>
              </a:rPr>
              <a:t> can use different link types and the link type may change arbitrarily during a session. </a:t>
            </a:r>
          </a:p>
        </p:txBody>
      </p:sp>
      <p:sp>
        <p:nvSpPr>
          <p:cNvPr id="5" name="Rectangle 4"/>
          <p:cNvSpPr/>
          <p:nvPr/>
        </p:nvSpPr>
        <p:spPr>
          <a:xfrm>
            <a:off x="3349177" y="373572"/>
            <a:ext cx="5036956" cy="584775"/>
          </a:xfrm>
          <a:prstGeom prst="rect">
            <a:avLst/>
          </a:prstGeom>
        </p:spPr>
        <p:txBody>
          <a:bodyPr wrap="none">
            <a:spAutoFit/>
          </a:bodyPr>
          <a:lstStyle/>
          <a:p>
            <a:r>
              <a:rPr lang="en-IN" sz="3200" b="1" dirty="0">
                <a:solidFill>
                  <a:srgbClr val="C00000"/>
                </a:solidFill>
                <a:latin typeface="Verdana" panose="020B0604030504040204" pitchFamily="34" charset="0"/>
                <a:ea typeface="Verdana" panose="020B0604030504040204" pitchFamily="34" charset="0"/>
              </a:rPr>
              <a:t>Bluetooth Link Types</a:t>
            </a:r>
            <a:endParaRPr lang="en-IN" sz="3200" dirty="0">
              <a:solidFill>
                <a:srgbClr val="C00000"/>
              </a:solidFill>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9B3C8C6E-0F34-B14D-BE89-83DA873BF7D6}"/>
              </a:ext>
            </a:extLst>
          </p:cNvPr>
          <p:cNvSpPr txBox="1"/>
          <p:nvPr/>
        </p:nvSpPr>
        <p:spPr>
          <a:xfrm>
            <a:off x="3349177" y="5813152"/>
            <a:ext cx="6097712" cy="461665"/>
          </a:xfrm>
          <a:prstGeom prst="rect">
            <a:avLst/>
          </a:prstGeom>
          <a:noFill/>
        </p:spPr>
        <p:txBody>
          <a:bodyPr wrap="square">
            <a:spAutoFit/>
          </a:bodyPr>
          <a:lstStyle/>
          <a:p>
            <a:r>
              <a:rPr lang="en-US" sz="2400" dirty="0">
                <a:solidFill>
                  <a:srgbClr val="C00000"/>
                </a:solidFill>
                <a:latin typeface="Arial" panose="020B0604020202020204" pitchFamily="34" charset="0"/>
                <a:cs typeface="Arial" panose="020B0604020202020204" pitchFamily="34" charset="0"/>
              </a:rPr>
              <a:t>Explain Bluetooth link types</a:t>
            </a:r>
            <a:endParaRPr lang="en-IN" sz="2400" dirty="0"/>
          </a:p>
        </p:txBody>
      </p:sp>
    </p:spTree>
    <p:extLst>
      <p:ext uri="{BB962C8B-B14F-4D97-AF65-F5344CB8AC3E}">
        <p14:creationId xmlns:p14="http://schemas.microsoft.com/office/powerpoint/2010/main" val="2648572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167" y="0"/>
            <a:ext cx="11397802" cy="6832640"/>
          </a:xfrm>
          <a:prstGeom prst="rect">
            <a:avLst/>
          </a:prstGeom>
        </p:spPr>
        <p:txBody>
          <a:bodyPr wrap="square">
            <a:spAutoFit/>
          </a:bodyPr>
          <a:lstStyle/>
          <a:p>
            <a:pPr algn="just">
              <a:lnSpc>
                <a:spcPct val="150000"/>
              </a:lnSpc>
            </a:pPr>
            <a:r>
              <a:rPr lang="en-US" sz="2800" dirty="0">
                <a:solidFill>
                  <a:srgbClr val="0070C0"/>
                </a:solidFill>
                <a:latin typeface="Verdana" panose="020B0604030504040204" pitchFamily="34" charset="0"/>
                <a:ea typeface="Verdana" panose="020B0604030504040204" pitchFamily="34" charset="0"/>
              </a:rPr>
              <a:t>Features</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Each link type supports up to </a:t>
            </a:r>
            <a:r>
              <a:rPr lang="en-US" sz="2200" dirty="0">
                <a:solidFill>
                  <a:srgbClr val="C00000"/>
                </a:solidFill>
                <a:latin typeface="Verdana" panose="020B0604030504040204" pitchFamily="34" charset="0"/>
                <a:ea typeface="Verdana" panose="020B0604030504040204" pitchFamily="34" charset="0"/>
              </a:rPr>
              <a:t>sixteen different packet types</a:t>
            </a:r>
            <a:r>
              <a:rPr lang="en-US" sz="2200" dirty="0">
                <a:latin typeface="Verdana" panose="020B0604030504040204" pitchFamily="34" charset="0"/>
                <a:ea typeface="Verdana" panose="020B0604030504040204" pitchFamily="34" charset="0"/>
              </a:rPr>
              <a:t>. </a:t>
            </a:r>
          </a:p>
          <a:p>
            <a:pPr marL="342900" indent="-342900" algn="just">
              <a:lnSpc>
                <a:spcPct val="150000"/>
              </a:lnSpc>
              <a:buFont typeface="Wingdings" panose="05000000000000000000" pitchFamily="2" charset="2"/>
              <a:buChar char="ü"/>
            </a:pPr>
            <a:r>
              <a:rPr lang="en-US" sz="2200" dirty="0">
                <a:solidFill>
                  <a:srgbClr val="C00000"/>
                </a:solidFill>
                <a:latin typeface="Verdana" panose="020B0604030504040204" pitchFamily="34" charset="0"/>
                <a:ea typeface="Verdana" panose="020B0604030504040204" pitchFamily="34" charset="0"/>
              </a:rPr>
              <a:t>Four of these are control packets </a:t>
            </a:r>
            <a:r>
              <a:rPr lang="en-US" sz="2200" dirty="0">
                <a:latin typeface="Verdana" panose="020B0604030504040204" pitchFamily="34" charset="0"/>
                <a:ea typeface="Verdana" panose="020B0604030504040204" pitchFamily="34" charset="0"/>
              </a:rPr>
              <a:t>and are common for both SCO and ACL links.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Both link types use a </a:t>
            </a:r>
            <a:r>
              <a:rPr lang="en-US" sz="2200" dirty="0">
                <a:solidFill>
                  <a:srgbClr val="C00000"/>
                </a:solidFill>
                <a:latin typeface="Verdana" panose="020B0604030504040204" pitchFamily="34" charset="0"/>
                <a:ea typeface="Verdana" panose="020B0604030504040204" pitchFamily="34" charset="0"/>
              </a:rPr>
              <a:t>time division duplex (TDD) </a:t>
            </a:r>
            <a:r>
              <a:rPr lang="en-US" sz="2200" dirty="0">
                <a:latin typeface="Verdana" panose="020B0604030504040204" pitchFamily="34" charset="0"/>
                <a:ea typeface="Verdana" panose="020B0604030504040204" pitchFamily="34" charset="0"/>
              </a:rPr>
              <a:t>scheme for full-duplex transmission.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The SCO link is symmetric and typically </a:t>
            </a:r>
            <a:r>
              <a:rPr lang="en-US" sz="2200" dirty="0">
                <a:solidFill>
                  <a:srgbClr val="C00000"/>
                </a:solidFill>
                <a:latin typeface="Verdana" panose="020B0604030504040204" pitchFamily="34" charset="0"/>
                <a:ea typeface="Verdana" panose="020B0604030504040204" pitchFamily="34" charset="0"/>
              </a:rPr>
              <a:t>supports time-bounded voice traffic. </a:t>
            </a:r>
          </a:p>
          <a:p>
            <a:pPr marL="342900" indent="-342900" algn="just">
              <a:lnSpc>
                <a:spcPct val="150000"/>
              </a:lnSpc>
              <a:buFont typeface="Wingdings" panose="05000000000000000000" pitchFamily="2" charset="2"/>
              <a:buChar char="ü"/>
            </a:pPr>
            <a:r>
              <a:rPr lang="en-US" sz="2200" dirty="0">
                <a:solidFill>
                  <a:srgbClr val="C00000"/>
                </a:solidFill>
                <a:latin typeface="Verdana" panose="020B0604030504040204" pitchFamily="34" charset="0"/>
                <a:ea typeface="Verdana" panose="020B0604030504040204" pitchFamily="34" charset="0"/>
              </a:rPr>
              <a:t>SCO packets are transmitted over reserved intervals</a:t>
            </a:r>
            <a:r>
              <a:rPr lang="en-US" sz="2200" dirty="0">
                <a:latin typeface="Verdana" panose="020B0604030504040204" pitchFamily="34" charset="0"/>
                <a:ea typeface="Verdana" panose="020B0604030504040204" pitchFamily="34" charset="0"/>
              </a:rPr>
              <a:t>.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Once the connection is established, both master and slave units may send SCO packets without being polled. </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The SCO link type supports and is used often for voice traffic. </a:t>
            </a:r>
          </a:p>
          <a:p>
            <a:pPr marL="342900" indent="-342900" algn="just">
              <a:lnSpc>
                <a:spcPct val="150000"/>
              </a:lnSpc>
              <a:buFont typeface="Wingdings" panose="05000000000000000000" pitchFamily="2" charset="2"/>
              <a:buChar char="ü"/>
            </a:pPr>
            <a:r>
              <a:rPr lang="en-US" sz="2200" dirty="0">
                <a:solidFill>
                  <a:srgbClr val="C00000"/>
                </a:solidFill>
                <a:latin typeface="Verdana" panose="020B0604030504040204" pitchFamily="34" charset="0"/>
                <a:ea typeface="Verdana" panose="020B0604030504040204" pitchFamily="34" charset="0"/>
              </a:rPr>
              <a:t>The data circuit-switched, point-to-point connections for SCO links is 64 kbps</a:t>
            </a:r>
            <a:r>
              <a:rPr lang="en-US" sz="2200" dirty="0">
                <a:latin typeface="Verdana" panose="020B0604030504040204" pitchFamily="34" charset="0"/>
                <a:ea typeface="Verdana" panose="020B0604030504040204" pitchFamily="34" charset="0"/>
              </a:rPr>
              <a:t>.</a:t>
            </a:r>
            <a:endParaRPr lang="en-IN"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66144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1120961"/>
            <a:ext cx="11475075" cy="5401479"/>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300" dirty="0">
                <a:latin typeface="Verdana" panose="020B0604030504040204" pitchFamily="34" charset="0"/>
                <a:ea typeface="Verdana" panose="020B0604030504040204" pitchFamily="34" charset="0"/>
              </a:rPr>
              <a:t>The ACL link is </a:t>
            </a:r>
            <a:r>
              <a:rPr lang="en-US" sz="2300" dirty="0">
                <a:solidFill>
                  <a:srgbClr val="C00000"/>
                </a:solidFill>
                <a:latin typeface="Verdana" panose="020B0604030504040204" pitchFamily="34" charset="0"/>
                <a:ea typeface="Verdana" panose="020B0604030504040204" pitchFamily="34" charset="0"/>
              </a:rPr>
              <a:t>packet oriented </a:t>
            </a:r>
            <a:r>
              <a:rPr lang="en-US" sz="2300" dirty="0">
                <a:latin typeface="Verdana" panose="020B0604030504040204" pitchFamily="34" charset="0"/>
                <a:ea typeface="Verdana" panose="020B0604030504040204" pitchFamily="34" charset="0"/>
              </a:rPr>
              <a:t>and supports both symmetric and asymmetric traffic. </a:t>
            </a:r>
          </a:p>
          <a:p>
            <a:pPr marL="342900" indent="-342900" algn="just">
              <a:lnSpc>
                <a:spcPct val="150000"/>
              </a:lnSpc>
              <a:buFont typeface="Wingdings" panose="05000000000000000000" pitchFamily="2" charset="2"/>
              <a:buChar char="ü"/>
            </a:pPr>
            <a:r>
              <a:rPr lang="en-US" sz="2300" dirty="0">
                <a:latin typeface="Verdana" panose="020B0604030504040204" pitchFamily="34" charset="0"/>
                <a:ea typeface="Verdana" panose="020B0604030504040204" pitchFamily="34" charset="0"/>
              </a:rPr>
              <a:t>The </a:t>
            </a:r>
            <a:r>
              <a:rPr lang="en-US" sz="2300" dirty="0">
                <a:solidFill>
                  <a:srgbClr val="C00000"/>
                </a:solidFill>
                <a:latin typeface="Verdana" panose="020B0604030504040204" pitchFamily="34" charset="0"/>
                <a:ea typeface="Verdana" panose="020B0604030504040204" pitchFamily="34" charset="0"/>
              </a:rPr>
              <a:t>master unit controls the link bandwidth and decides how much </a:t>
            </a:r>
            <a:r>
              <a:rPr lang="en-US" sz="2300" dirty="0" err="1">
                <a:solidFill>
                  <a:srgbClr val="C00000"/>
                </a:solidFill>
                <a:latin typeface="Verdana" panose="020B0604030504040204" pitchFamily="34" charset="0"/>
                <a:ea typeface="Verdana" panose="020B0604030504040204" pitchFamily="34" charset="0"/>
              </a:rPr>
              <a:t>piconet</a:t>
            </a:r>
            <a:r>
              <a:rPr lang="en-US" sz="2300" dirty="0">
                <a:solidFill>
                  <a:srgbClr val="C00000"/>
                </a:solidFill>
                <a:latin typeface="Verdana" panose="020B0604030504040204" pitchFamily="34" charset="0"/>
                <a:ea typeface="Verdana" panose="020B0604030504040204" pitchFamily="34" charset="0"/>
              </a:rPr>
              <a:t> bandwidth is given to each slave</a:t>
            </a:r>
            <a:r>
              <a:rPr lang="en-US" sz="2300" dirty="0">
                <a:latin typeface="Verdana" panose="020B0604030504040204" pitchFamily="34" charset="0"/>
                <a:ea typeface="Verdana" panose="020B0604030504040204" pitchFamily="34" charset="0"/>
              </a:rPr>
              <a:t>, and the symmetry of the traffic. </a:t>
            </a:r>
          </a:p>
          <a:p>
            <a:pPr marL="342900" indent="-342900" algn="just">
              <a:lnSpc>
                <a:spcPct val="150000"/>
              </a:lnSpc>
              <a:buFont typeface="Wingdings" panose="05000000000000000000" pitchFamily="2" charset="2"/>
              <a:buChar char="ü"/>
            </a:pPr>
            <a:r>
              <a:rPr lang="en-US" sz="2300" dirty="0">
                <a:solidFill>
                  <a:srgbClr val="C00000"/>
                </a:solidFill>
                <a:latin typeface="Verdana" panose="020B0604030504040204" pitchFamily="34" charset="0"/>
                <a:ea typeface="Verdana" panose="020B0604030504040204" pitchFamily="34" charset="0"/>
              </a:rPr>
              <a:t>Slaves must be polled before they can transmit data. </a:t>
            </a:r>
          </a:p>
          <a:p>
            <a:pPr marL="342900" indent="-342900" algn="just">
              <a:lnSpc>
                <a:spcPct val="150000"/>
              </a:lnSpc>
              <a:buFont typeface="Wingdings" panose="05000000000000000000" pitchFamily="2" charset="2"/>
              <a:buChar char="ü"/>
            </a:pPr>
            <a:r>
              <a:rPr lang="en-US" sz="2300" dirty="0">
                <a:latin typeface="Verdana" panose="020B0604030504040204" pitchFamily="34" charset="0"/>
                <a:ea typeface="Verdana" panose="020B0604030504040204" pitchFamily="34" charset="0"/>
              </a:rPr>
              <a:t>The ACL link also </a:t>
            </a:r>
            <a:r>
              <a:rPr lang="en-US" sz="2300" dirty="0">
                <a:solidFill>
                  <a:srgbClr val="C00000"/>
                </a:solidFill>
                <a:latin typeface="Verdana" panose="020B0604030504040204" pitchFamily="34" charset="0"/>
                <a:ea typeface="Verdana" panose="020B0604030504040204" pitchFamily="34" charset="0"/>
              </a:rPr>
              <a:t>supports broadcast messages </a:t>
            </a:r>
            <a:r>
              <a:rPr lang="en-US" sz="2300" dirty="0">
                <a:latin typeface="Verdana" panose="020B0604030504040204" pitchFamily="34" charset="0"/>
                <a:ea typeface="Verdana" panose="020B0604030504040204" pitchFamily="34" charset="0"/>
              </a:rPr>
              <a:t>from the master to all slaves in the </a:t>
            </a:r>
            <a:r>
              <a:rPr lang="en-US" sz="2300" dirty="0" err="1">
                <a:latin typeface="Verdana" panose="020B0604030504040204" pitchFamily="34" charset="0"/>
                <a:ea typeface="Verdana" panose="020B0604030504040204" pitchFamily="34" charset="0"/>
              </a:rPr>
              <a:t>piconet</a:t>
            </a:r>
            <a:r>
              <a:rPr lang="en-US" sz="2300" dirty="0">
                <a:latin typeface="Verdana" panose="020B0604030504040204" pitchFamily="34" charset="0"/>
                <a:ea typeface="Verdana" panose="020B0604030504040204" pitchFamily="34" charset="0"/>
              </a:rPr>
              <a:t>.</a:t>
            </a:r>
          </a:p>
          <a:p>
            <a:pPr marL="342900" indent="-342900" algn="just">
              <a:lnSpc>
                <a:spcPct val="150000"/>
              </a:lnSpc>
              <a:buFont typeface="Wingdings" panose="05000000000000000000" pitchFamily="2" charset="2"/>
              <a:buChar char="ü"/>
            </a:pPr>
            <a:r>
              <a:rPr lang="en-US" sz="2300" dirty="0">
                <a:latin typeface="Verdana" panose="020B0604030504040204" pitchFamily="34" charset="0"/>
                <a:ea typeface="Verdana" panose="020B0604030504040204" pitchFamily="34" charset="0"/>
              </a:rPr>
              <a:t>Multislot packets can be used in ACL and they can reach maximum </a:t>
            </a:r>
            <a:r>
              <a:rPr lang="en-US" sz="2300" dirty="0">
                <a:solidFill>
                  <a:srgbClr val="C00000"/>
                </a:solidFill>
                <a:latin typeface="Verdana" panose="020B0604030504040204" pitchFamily="34" charset="0"/>
                <a:ea typeface="Verdana" panose="020B0604030504040204" pitchFamily="34" charset="0"/>
              </a:rPr>
              <a:t>data rates of </a:t>
            </a:r>
            <a:r>
              <a:rPr lang="en-US" sz="2300" dirty="0">
                <a:solidFill>
                  <a:srgbClr val="0070C0"/>
                </a:solidFill>
                <a:latin typeface="Verdana" panose="020B0604030504040204" pitchFamily="34" charset="0"/>
                <a:ea typeface="Verdana" panose="020B0604030504040204" pitchFamily="34" charset="0"/>
              </a:rPr>
              <a:t>721 kbps in one direction and 57.6 kbps in the other direction </a:t>
            </a:r>
            <a:r>
              <a:rPr lang="en-US" sz="2300" dirty="0">
                <a:solidFill>
                  <a:srgbClr val="C00000"/>
                </a:solidFill>
                <a:latin typeface="Verdana" panose="020B0604030504040204" pitchFamily="34" charset="0"/>
                <a:ea typeface="Verdana" panose="020B0604030504040204" pitchFamily="34" charset="0"/>
              </a:rPr>
              <a:t>if no error correction is used </a:t>
            </a:r>
          </a:p>
        </p:txBody>
      </p:sp>
      <p:sp>
        <p:nvSpPr>
          <p:cNvPr id="3" name="Rectangle 2"/>
          <p:cNvSpPr/>
          <p:nvPr/>
        </p:nvSpPr>
        <p:spPr>
          <a:xfrm>
            <a:off x="792677" y="217345"/>
            <a:ext cx="1735603" cy="651525"/>
          </a:xfrm>
          <a:prstGeom prst="rect">
            <a:avLst/>
          </a:prstGeom>
        </p:spPr>
        <p:txBody>
          <a:bodyPr wrap="none">
            <a:spAutoFit/>
          </a:bodyPr>
          <a:lstStyle/>
          <a:p>
            <a:pPr algn="just">
              <a:lnSpc>
                <a:spcPct val="150000"/>
              </a:lnSpc>
            </a:pPr>
            <a:r>
              <a:rPr lang="en-US" sz="2800" dirty="0">
                <a:solidFill>
                  <a:srgbClr val="0070C0"/>
                </a:solidFill>
                <a:latin typeface="Verdana" panose="020B0604030504040204" pitchFamily="34" charset="0"/>
                <a:ea typeface="Verdana" panose="020B0604030504040204" pitchFamily="34" charset="0"/>
              </a:rPr>
              <a:t>Features</a:t>
            </a:r>
          </a:p>
        </p:txBody>
      </p:sp>
    </p:spTree>
    <p:extLst>
      <p:ext uri="{BB962C8B-B14F-4D97-AF65-F5344CB8AC3E}">
        <p14:creationId xmlns:p14="http://schemas.microsoft.com/office/powerpoint/2010/main" val="2264079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9854" y="1044391"/>
            <a:ext cx="10753859" cy="4524315"/>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Data packets are </a:t>
            </a:r>
            <a:r>
              <a:rPr lang="en-US" sz="2400" dirty="0">
                <a:solidFill>
                  <a:srgbClr val="C00000"/>
                </a:solidFill>
                <a:latin typeface="Verdana" panose="020B0604030504040204" pitchFamily="34" charset="0"/>
                <a:ea typeface="Verdana" panose="020B0604030504040204" pitchFamily="34" charset="0"/>
              </a:rPr>
              <a:t>protected</a:t>
            </a:r>
            <a:r>
              <a:rPr lang="en-US" sz="2400" dirty="0">
                <a:latin typeface="Verdana" panose="020B0604030504040204" pitchFamily="34" charset="0"/>
                <a:ea typeface="Verdana" panose="020B0604030504040204" pitchFamily="34" charset="0"/>
              </a:rPr>
              <a:t> by an </a:t>
            </a:r>
            <a:r>
              <a:rPr lang="en-US" sz="2400" dirty="0">
                <a:solidFill>
                  <a:srgbClr val="C00000"/>
                </a:solidFill>
                <a:latin typeface="Verdana" panose="020B0604030504040204" pitchFamily="34" charset="0"/>
                <a:ea typeface="Verdana" panose="020B0604030504040204" pitchFamily="34" charset="0"/>
              </a:rPr>
              <a:t>automatic retransmission query (ARQ) scheme.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Thus, when a packet arrives, a check is performed on it.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If there is an error detected, the receiving unit indicates this in the return packet.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In this way, retransmission is done only for the faulty packets. </a:t>
            </a:r>
            <a:r>
              <a:rPr lang="en-US" sz="2400" dirty="0">
                <a:solidFill>
                  <a:srgbClr val="C00000"/>
                </a:solidFill>
                <a:latin typeface="Verdana" panose="020B0604030504040204" pitchFamily="34" charset="0"/>
                <a:ea typeface="Verdana" panose="020B0604030504040204" pitchFamily="34" charset="0"/>
              </a:rPr>
              <a:t>Retransmission is not feasible for voice so better error protection is used</a:t>
            </a:r>
            <a:r>
              <a:rPr lang="en-US" sz="2400" dirty="0">
                <a:latin typeface="Verdana" panose="020B0604030504040204" pitchFamily="34" charset="0"/>
                <a:ea typeface="Verdana" panose="020B0604030504040204" pitchFamily="34" charset="0"/>
              </a:rPr>
              <a:t>.</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68522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lum bright="-20000" contrast="40000"/>
          </a:blip>
          <a:stretch>
            <a:fillRect/>
          </a:stretch>
        </p:blipFill>
        <p:spPr>
          <a:xfrm>
            <a:off x="711201" y="348344"/>
            <a:ext cx="11001828" cy="6255656"/>
          </a:xfrm>
          <a:prstGeom prst="rect">
            <a:avLst/>
          </a:prstGeom>
        </p:spPr>
      </p:pic>
    </p:spTree>
    <p:extLst>
      <p:ext uri="{BB962C8B-B14F-4D97-AF65-F5344CB8AC3E}">
        <p14:creationId xmlns:p14="http://schemas.microsoft.com/office/powerpoint/2010/main" val="850765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20000" contrast="40000"/>
          </a:blip>
          <a:stretch>
            <a:fillRect/>
          </a:stretch>
        </p:blipFill>
        <p:spPr>
          <a:xfrm>
            <a:off x="866157" y="408623"/>
            <a:ext cx="10803330" cy="6006692"/>
          </a:xfrm>
          <a:prstGeom prst="rect">
            <a:avLst/>
          </a:prstGeom>
        </p:spPr>
      </p:pic>
    </p:spTree>
    <p:extLst>
      <p:ext uri="{BB962C8B-B14F-4D97-AF65-F5344CB8AC3E}">
        <p14:creationId xmlns:p14="http://schemas.microsoft.com/office/powerpoint/2010/main" val="3686127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20000" contrast="40000"/>
          </a:blip>
          <a:stretch>
            <a:fillRect/>
          </a:stretch>
        </p:blipFill>
        <p:spPr>
          <a:xfrm>
            <a:off x="888642" y="1171976"/>
            <a:ext cx="10635701" cy="5370491"/>
          </a:xfrm>
          <a:prstGeom prst="rect">
            <a:avLst/>
          </a:prstGeom>
        </p:spPr>
      </p:pic>
      <p:pic>
        <p:nvPicPr>
          <p:cNvPr id="5" name="Picture 4"/>
          <p:cNvPicPr>
            <a:picLocks noChangeAspect="1"/>
          </p:cNvPicPr>
          <p:nvPr/>
        </p:nvPicPr>
        <p:blipFill>
          <a:blip r:embed="rId3"/>
          <a:stretch>
            <a:fillRect/>
          </a:stretch>
        </p:blipFill>
        <p:spPr>
          <a:xfrm>
            <a:off x="783772" y="290286"/>
            <a:ext cx="10740572" cy="881692"/>
          </a:xfrm>
          <a:prstGeom prst="rect">
            <a:avLst/>
          </a:prstGeom>
        </p:spPr>
      </p:pic>
    </p:spTree>
    <p:extLst>
      <p:ext uri="{BB962C8B-B14F-4D97-AF65-F5344CB8AC3E}">
        <p14:creationId xmlns:p14="http://schemas.microsoft.com/office/powerpoint/2010/main" val="1038599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800" y="0"/>
            <a:ext cx="10632226" cy="5102166"/>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A symmetric 1-slot DH1 link between the master and slave carries </a:t>
            </a:r>
            <a:r>
              <a:rPr lang="en-US" sz="2200" dirty="0">
                <a:solidFill>
                  <a:srgbClr val="C00000"/>
                </a:solidFill>
                <a:latin typeface="Verdana" panose="020B0604030504040204" pitchFamily="34" charset="0"/>
                <a:ea typeface="Verdana" panose="020B0604030504040204" pitchFamily="34" charset="0"/>
              </a:rPr>
              <a:t>216 bits per slot at a rate of 800 slots per second </a:t>
            </a:r>
            <a:r>
              <a:rPr lang="en-US" sz="2200" dirty="0">
                <a:latin typeface="Verdana" panose="020B0604030504040204" pitchFamily="34" charset="0"/>
                <a:ea typeface="Verdana" panose="020B0604030504040204" pitchFamily="34" charset="0"/>
              </a:rPr>
              <a:t>in each direction. The associated rate is </a:t>
            </a:r>
            <a:r>
              <a:rPr lang="en-IN" sz="2200" dirty="0">
                <a:latin typeface="Verdana" panose="020B0604030504040204" pitchFamily="34" charset="0"/>
                <a:ea typeface="Verdana" panose="020B0604030504040204" pitchFamily="34" charset="0"/>
              </a:rPr>
              <a:t>216  X 800 =172.8 kbps.</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The asymmetric DM5 link uses a 5-slot packet carrying </a:t>
            </a:r>
            <a:r>
              <a:rPr lang="en-US" sz="2200" dirty="0">
                <a:solidFill>
                  <a:srgbClr val="C00000"/>
                </a:solidFill>
                <a:latin typeface="Verdana" panose="020B0604030504040204" pitchFamily="34" charset="0"/>
                <a:ea typeface="Verdana" panose="020B0604030504040204" pitchFamily="34" charset="0"/>
              </a:rPr>
              <a:t>1792 bits </a:t>
            </a:r>
            <a:r>
              <a:rPr lang="en-US" sz="2200" dirty="0">
                <a:latin typeface="Verdana" panose="020B0604030504040204" pitchFamily="34" charset="0"/>
                <a:ea typeface="Verdana" panose="020B0604030504040204" pitchFamily="34" charset="0"/>
              </a:rPr>
              <a:t>per packet by the master and a 1-slot packet carrying </a:t>
            </a:r>
            <a:r>
              <a:rPr lang="en-US" sz="2200" dirty="0">
                <a:solidFill>
                  <a:srgbClr val="C00000"/>
                </a:solidFill>
                <a:latin typeface="Verdana" panose="020B0604030504040204" pitchFamily="34" charset="0"/>
                <a:ea typeface="Verdana" panose="020B0604030504040204" pitchFamily="34" charset="0"/>
              </a:rPr>
              <a:t>136 bits </a:t>
            </a:r>
            <a:r>
              <a:rPr lang="en-US" sz="2200" dirty="0">
                <a:latin typeface="Verdana" panose="020B0604030504040204" pitchFamily="34" charset="0"/>
                <a:ea typeface="Verdana" panose="020B0604030504040204" pitchFamily="34" charset="0"/>
              </a:rPr>
              <a:t>per packet by the slave terminal.</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The number of packets per second in each direction is 1600/6. ( 1600 hopping rate per second).</a:t>
            </a:r>
          </a:p>
          <a:p>
            <a:pPr marL="342900" indent="-342900" algn="just">
              <a:lnSpc>
                <a:spcPct val="150000"/>
              </a:lnSpc>
              <a:buFont typeface="Wingdings" panose="05000000000000000000" pitchFamily="2" charset="2"/>
              <a:buChar char="ü"/>
            </a:pPr>
            <a:r>
              <a:rPr lang="en-US" sz="2200" dirty="0">
                <a:latin typeface="Verdana" panose="020B0604030504040204" pitchFamily="34" charset="0"/>
                <a:ea typeface="Verdana" panose="020B0604030504040204" pitchFamily="34" charset="0"/>
              </a:rPr>
              <a:t> The data rate of the master is </a:t>
            </a:r>
            <a:r>
              <a:rPr lang="en-US" sz="2200" dirty="0">
                <a:solidFill>
                  <a:srgbClr val="C00000"/>
                </a:solidFill>
                <a:latin typeface="Verdana" panose="020B0604030504040204" pitchFamily="34" charset="0"/>
                <a:ea typeface="Verdana" panose="020B0604030504040204" pitchFamily="34" charset="0"/>
              </a:rPr>
              <a:t>1792  X 1600/6 = 477.8 kbps </a:t>
            </a:r>
            <a:r>
              <a:rPr lang="en-US" sz="2200" dirty="0">
                <a:latin typeface="Verdana" panose="020B0604030504040204" pitchFamily="34" charset="0"/>
                <a:ea typeface="Verdana" panose="020B0604030504040204" pitchFamily="34" charset="0"/>
              </a:rPr>
              <a:t>and</a:t>
            </a:r>
            <a:r>
              <a:rPr lang="en-US" sz="2200" dirty="0">
                <a:solidFill>
                  <a:srgbClr val="C00000"/>
                </a:solidFill>
                <a:latin typeface="Verdana" panose="020B0604030504040204" pitchFamily="34" charset="0"/>
                <a:ea typeface="Verdana" panose="020B0604030504040204" pitchFamily="34" charset="0"/>
              </a:rPr>
              <a:t> </a:t>
            </a:r>
            <a:r>
              <a:rPr lang="en-US" sz="2200" dirty="0">
                <a:latin typeface="Verdana" panose="020B0604030504040204" pitchFamily="34" charset="0"/>
                <a:ea typeface="Verdana" panose="020B0604030504040204" pitchFamily="34" charset="0"/>
              </a:rPr>
              <a:t>the data rate of the slave </a:t>
            </a:r>
            <a:r>
              <a:rPr lang="en-IN" sz="2200" dirty="0">
                <a:latin typeface="Verdana" panose="020B0604030504040204" pitchFamily="34" charset="0"/>
                <a:ea typeface="Verdana" panose="020B0604030504040204" pitchFamily="34" charset="0"/>
              </a:rPr>
              <a:t>terminal is </a:t>
            </a:r>
            <a:r>
              <a:rPr lang="en-IN" sz="2200" dirty="0">
                <a:solidFill>
                  <a:srgbClr val="C00000"/>
                </a:solidFill>
                <a:latin typeface="Verdana" panose="020B0604030504040204" pitchFamily="34" charset="0"/>
                <a:ea typeface="Verdana" panose="020B0604030504040204" pitchFamily="34" charset="0"/>
              </a:rPr>
              <a:t>136 X 1600/6 = 36.3 kbps</a:t>
            </a:r>
            <a:r>
              <a:rPr lang="en-IN" sz="2200" dirty="0">
                <a:latin typeface="Verdana" panose="020B0604030504040204" pitchFamily="34" charset="0"/>
                <a:ea typeface="Verdana" panose="020B0604030504040204" pitchFamily="34" charset="0"/>
              </a:rPr>
              <a:t>.</a:t>
            </a:r>
          </a:p>
        </p:txBody>
      </p:sp>
      <p:pic>
        <p:nvPicPr>
          <p:cNvPr id="3" name="Picture 2"/>
          <p:cNvPicPr>
            <a:picLocks noChangeAspect="1"/>
          </p:cNvPicPr>
          <p:nvPr/>
        </p:nvPicPr>
        <p:blipFill>
          <a:blip r:embed="rId2"/>
          <a:stretch>
            <a:fillRect/>
          </a:stretch>
        </p:blipFill>
        <p:spPr>
          <a:xfrm>
            <a:off x="1473958" y="5250174"/>
            <a:ext cx="9116705" cy="1464525"/>
          </a:xfrm>
          <a:prstGeom prst="rect">
            <a:avLst/>
          </a:prstGeom>
        </p:spPr>
      </p:pic>
    </p:spTree>
    <p:extLst>
      <p:ext uri="{BB962C8B-B14F-4D97-AF65-F5344CB8AC3E}">
        <p14:creationId xmlns:p14="http://schemas.microsoft.com/office/powerpoint/2010/main" val="3853230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256" y="1085074"/>
            <a:ext cx="10508547" cy="3970318"/>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The asymmetric DH5 link uses a 5-slot packet carrying </a:t>
            </a:r>
            <a:r>
              <a:rPr lang="en-US" sz="2400" dirty="0">
                <a:solidFill>
                  <a:srgbClr val="C00000"/>
                </a:solidFill>
                <a:latin typeface="Verdana" panose="020B0604030504040204" pitchFamily="34" charset="0"/>
                <a:ea typeface="Verdana" panose="020B0604030504040204" pitchFamily="34" charset="0"/>
              </a:rPr>
              <a:t>2712 bits </a:t>
            </a:r>
            <a:r>
              <a:rPr lang="en-US" sz="2400" dirty="0">
                <a:latin typeface="Verdana" panose="020B0604030504040204" pitchFamily="34" charset="0"/>
                <a:ea typeface="Verdana" panose="020B0604030504040204" pitchFamily="34" charset="0"/>
              </a:rPr>
              <a:t>per packet by the master and a 1-slot packet carrying </a:t>
            </a:r>
            <a:r>
              <a:rPr lang="en-US" sz="2400" dirty="0">
                <a:solidFill>
                  <a:srgbClr val="C00000"/>
                </a:solidFill>
                <a:latin typeface="Verdana" panose="020B0604030504040204" pitchFamily="34" charset="0"/>
                <a:ea typeface="Verdana" panose="020B0604030504040204" pitchFamily="34" charset="0"/>
              </a:rPr>
              <a:t>216 bits </a:t>
            </a:r>
            <a:r>
              <a:rPr lang="en-US" sz="2400" dirty="0">
                <a:latin typeface="Verdana" panose="020B0604030504040204" pitchFamily="34" charset="0"/>
                <a:ea typeface="Verdana" panose="020B0604030504040204" pitchFamily="34" charset="0"/>
              </a:rPr>
              <a:t>per packet by the slave terminal.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The number of packets in each direction is 1600/6 packets per second. </a:t>
            </a:r>
          </a:p>
          <a:p>
            <a:pPr marL="342900" indent="-342900" algn="just">
              <a:lnSpc>
                <a:spcPct val="150000"/>
              </a:lnSpc>
              <a:buFont typeface="Wingdings" panose="05000000000000000000" pitchFamily="2" charset="2"/>
              <a:buChar char="ü"/>
            </a:pPr>
            <a:r>
              <a:rPr lang="en-US" sz="2400" dirty="0">
                <a:latin typeface="Verdana" panose="020B0604030504040204" pitchFamily="34" charset="0"/>
                <a:ea typeface="Verdana" panose="020B0604030504040204" pitchFamily="34" charset="0"/>
              </a:rPr>
              <a:t>The data rate of the master is </a:t>
            </a:r>
            <a:r>
              <a:rPr lang="en-US" sz="2400" dirty="0">
                <a:solidFill>
                  <a:srgbClr val="C00000"/>
                </a:solidFill>
                <a:latin typeface="Verdana" panose="020B0604030504040204" pitchFamily="34" charset="0"/>
                <a:ea typeface="Verdana" panose="020B0604030504040204" pitchFamily="34" charset="0"/>
              </a:rPr>
              <a:t>2712 X 1600/6 = 723.2 kbps and </a:t>
            </a:r>
            <a:r>
              <a:rPr lang="en-US" sz="2400" dirty="0">
                <a:latin typeface="Verdana" panose="020B0604030504040204" pitchFamily="34" charset="0"/>
                <a:ea typeface="Verdana" panose="020B0604030504040204" pitchFamily="34" charset="0"/>
              </a:rPr>
              <a:t>the data rate of the slave terminal is </a:t>
            </a:r>
            <a:r>
              <a:rPr lang="en-US" sz="2400" dirty="0">
                <a:solidFill>
                  <a:srgbClr val="C00000"/>
                </a:solidFill>
                <a:latin typeface="Verdana" panose="020B0604030504040204" pitchFamily="34" charset="0"/>
                <a:ea typeface="Verdana" panose="020B0604030504040204" pitchFamily="34" charset="0"/>
              </a:rPr>
              <a:t>216 X 1600/6 = 57.6 kbps</a:t>
            </a:r>
            <a:r>
              <a:rPr lang="en-US" sz="2400" dirty="0">
                <a:latin typeface="Verdana" panose="020B0604030504040204" pitchFamily="34" charset="0"/>
                <a:ea typeface="Verdana" panose="020B0604030504040204" pitchFamily="34" charset="0"/>
              </a:rPr>
              <a:t>. </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66406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9011" y="2758010"/>
            <a:ext cx="5775940" cy="769441"/>
          </a:xfrm>
          <a:prstGeom prst="rect">
            <a:avLst/>
          </a:prstGeom>
        </p:spPr>
        <p:txBody>
          <a:bodyPr wrap="none">
            <a:spAutoFit/>
          </a:bodyPr>
          <a:lstStyle/>
          <a:p>
            <a:r>
              <a:rPr lang="en-IN" sz="4400" b="1" i="0" u="none" strike="noStrike" baseline="0" dirty="0" err="1">
                <a:latin typeface="Algerian" panose="04020705040A02060702" pitchFamily="82" charset="0"/>
              </a:rPr>
              <a:t>ZigBee</a:t>
            </a:r>
            <a:r>
              <a:rPr lang="en-IN" sz="4400" b="1" i="0" u="none" strike="noStrike" baseline="0" dirty="0">
                <a:latin typeface="Algerian" panose="04020705040A02060702" pitchFamily="82" charset="0"/>
              </a:rPr>
              <a:t> Technology</a:t>
            </a:r>
            <a:endParaRPr lang="en-IN" sz="4400" dirty="0">
              <a:latin typeface="Algerian" panose="04020705040A02060702" pitchFamily="82" charset="0"/>
            </a:endParaRPr>
          </a:p>
        </p:txBody>
      </p:sp>
    </p:spTree>
    <p:extLst>
      <p:ext uri="{BB962C8B-B14F-4D97-AF65-F5344CB8AC3E}">
        <p14:creationId xmlns:p14="http://schemas.microsoft.com/office/powerpoint/2010/main" val="349174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2971920" y="2362320"/>
            <a:ext cx="2285640" cy="364680"/>
          </a:xfrm>
          <a:prstGeom prst="rect">
            <a:avLst/>
          </a:prstGeom>
          <a:noFill/>
          <a:ln>
            <a:noFill/>
          </a:ln>
        </p:spPr>
        <p:txBody>
          <a:bodyPr lIns="90000" tIns="45000" rIns="90000" bIns="45000"/>
          <a:lstStyle/>
          <a:p>
            <a:pPr>
              <a:lnSpc>
                <a:spcPct val="100000"/>
              </a:lnSpc>
            </a:pPr>
            <a:r>
              <a:rPr lang="en-US">
                <a:solidFill>
                  <a:srgbClr val="000000"/>
                </a:solidFill>
                <a:latin typeface="Calibri"/>
              </a:rPr>
              <a:t>TABLE19.1</a:t>
            </a:r>
            <a:endParaRPr/>
          </a:p>
        </p:txBody>
      </p:sp>
      <p:pic>
        <p:nvPicPr>
          <p:cNvPr id="48" name="Picture 2"/>
          <p:cNvPicPr/>
          <p:nvPr/>
        </p:nvPicPr>
        <p:blipFill>
          <a:blip r:embed="rId2"/>
          <a:stretch>
            <a:fillRect/>
          </a:stretch>
        </p:blipFill>
        <p:spPr>
          <a:xfrm>
            <a:off x="955343" y="457200"/>
            <a:ext cx="10536072" cy="6400440"/>
          </a:xfrm>
          <a:prstGeom prst="rect">
            <a:avLst/>
          </a:prstGeom>
          <a:ln w="9360">
            <a:noFill/>
          </a:ln>
        </p:spPr>
      </p:pic>
      <p:sp>
        <p:nvSpPr>
          <p:cNvPr id="49" name="TextShape 2"/>
          <p:cNvSpPr txBox="1"/>
          <p:nvPr/>
        </p:nvSpPr>
        <p:spPr>
          <a:xfrm>
            <a:off x="8077080" y="6356520"/>
            <a:ext cx="2133360" cy="364680"/>
          </a:xfrm>
          <a:prstGeom prst="rect">
            <a:avLst/>
          </a:prstGeom>
        </p:spPr>
        <p:txBody>
          <a:bodyPr anchor="ctr"/>
          <a:lstStyle/>
          <a:p>
            <a:pPr algn="r">
              <a:lnSpc>
                <a:spcPct val="100000"/>
              </a:lnSpc>
            </a:pPr>
            <a:fld id="{5EFE0DDC-508E-4D61-82F1-99C03379972F}" type="slidenum">
              <a:rPr lang="en-US" sz="1200">
                <a:solidFill>
                  <a:srgbClr val="8B8B8B"/>
                </a:solidFill>
                <a:latin typeface="Calibri"/>
              </a:rPr>
              <a:t>5</a:t>
            </a:fld>
            <a:endParaRPr/>
          </a:p>
        </p:txBody>
      </p:sp>
    </p:spTree>
    <p:extLst>
      <p:ext uri="{BB962C8B-B14F-4D97-AF65-F5344CB8AC3E}">
        <p14:creationId xmlns:p14="http://schemas.microsoft.com/office/powerpoint/2010/main" val="1987605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234" y="952818"/>
            <a:ext cx="10761785" cy="5262979"/>
          </a:xfrm>
          <a:prstGeom prst="rect">
            <a:avLst/>
          </a:prstGeom>
        </p:spPr>
        <p:txBody>
          <a:bodyPr wrap="square">
            <a:spAutoFit/>
          </a:bodyPr>
          <a:lstStyle/>
          <a:p>
            <a:pPr algn="just">
              <a:lnSpc>
                <a:spcPct val="150000"/>
              </a:lnSpc>
            </a:pPr>
            <a:r>
              <a:rPr lang="en-US" sz="2400" b="0" i="0" u="none" strike="noStrike" baseline="0" dirty="0">
                <a:latin typeface="Arial" panose="020B0604020202020204" pitchFamily="34" charset="0"/>
                <a:cs typeface="Arial" panose="020B0604020202020204" pitchFamily="34" charset="0"/>
              </a:rPr>
              <a:t> </a:t>
            </a:r>
            <a:r>
              <a:rPr lang="en-US" sz="2800" b="0" i="0" u="none" strike="noStrike" baseline="0" dirty="0">
                <a:solidFill>
                  <a:srgbClr val="C00000"/>
                </a:solidFill>
                <a:latin typeface="Arial" panose="020B0604020202020204" pitchFamily="34" charset="0"/>
                <a:cs typeface="Arial" panose="020B0604020202020204" pitchFamily="34" charset="0"/>
              </a:rPr>
              <a:t>Low rate (LR) wireless personal access network (WPAN) (IEEE 802.15.4/LRWPAN) </a:t>
            </a:r>
            <a:endParaRPr lang="en-US" sz="2400" dirty="0">
              <a:solidFill>
                <a:srgbClr val="C00000"/>
              </a:solidFill>
              <a:latin typeface="Arial" panose="020B0604020202020204" pitchFamily="34" charset="0"/>
              <a:cs typeface="Arial" panose="020B0604020202020204" pitchFamily="34" charset="0"/>
            </a:endParaRPr>
          </a:p>
          <a:p>
            <a:pPr algn="just">
              <a:lnSpc>
                <a:spcPct val="150000"/>
              </a:lnSpc>
            </a:pPr>
            <a:r>
              <a:rPr lang="en-US" sz="2400" b="0" i="0" u="none" strike="noStrike" baseline="0" dirty="0">
                <a:latin typeface="Arial" panose="020B0604020202020204" pitchFamily="34" charset="0"/>
                <a:cs typeface="Arial" panose="020B0604020202020204" pitchFamily="34" charset="0"/>
              </a:rPr>
              <a:t>is intended to serve a set of </a:t>
            </a:r>
            <a:r>
              <a:rPr lang="en-US" sz="2400" b="0" i="0" u="none" strike="noStrike" baseline="0" dirty="0">
                <a:solidFill>
                  <a:srgbClr val="C00000"/>
                </a:solidFill>
                <a:latin typeface="Arial" panose="020B0604020202020204" pitchFamily="34" charset="0"/>
                <a:cs typeface="Arial" panose="020B0604020202020204" pitchFamily="34" charset="0"/>
              </a:rPr>
              <a:t>industrial, residential, and medical applications.</a:t>
            </a:r>
          </a:p>
          <a:p>
            <a:pPr marL="342900" indent="-342900" algn="just">
              <a:lnSpc>
                <a:spcPct val="150000"/>
              </a:lnSpc>
              <a:buFont typeface="Arial" panose="020B0604020202020204" pitchFamily="34" charset="0"/>
              <a:buChar char="•"/>
            </a:pPr>
            <a:r>
              <a:rPr lang="en-US" sz="2400" b="0" i="0" u="none" strike="noStrike" baseline="0" dirty="0">
                <a:solidFill>
                  <a:srgbClr val="C00000"/>
                </a:solidFill>
                <a:latin typeface="Arial" panose="020B0604020202020204" pitchFamily="34" charset="0"/>
                <a:cs typeface="Arial" panose="020B0604020202020204" pitchFamily="34" charset="0"/>
              </a:rPr>
              <a:t>very low power consumption, low cost requirement, and relaxed needs for data rate and </a:t>
            </a:r>
            <a:r>
              <a:rPr lang="en-US" sz="2400" b="0" i="0" u="none" strike="noStrike" baseline="0" dirty="0" err="1">
                <a:solidFill>
                  <a:srgbClr val="C00000"/>
                </a:solidFill>
                <a:latin typeface="Arial" panose="020B0604020202020204" pitchFamily="34" charset="0"/>
                <a:cs typeface="Arial" panose="020B0604020202020204" pitchFamily="34" charset="0"/>
              </a:rPr>
              <a:t>QoS</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The low data rate enables the LR-WPAN to consume </a:t>
            </a:r>
            <a:r>
              <a:rPr lang="en-IN" sz="2400" b="0" i="0" u="none" strike="noStrike" baseline="0" dirty="0">
                <a:latin typeface="Arial" panose="020B0604020202020204" pitchFamily="34" charset="0"/>
                <a:cs typeface="Arial" panose="020B0604020202020204" pitchFamily="34" charset="0"/>
              </a:rPr>
              <a:t>little power.</a:t>
            </a:r>
          </a:p>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ZigBee technology is a low data rate, low power consumption, low cost, wireless networking protocol </a:t>
            </a:r>
            <a:r>
              <a:rPr lang="en-US" sz="2400" b="0" i="0" u="none" strike="noStrike" baseline="0" dirty="0">
                <a:latin typeface="Arial" panose="020B0604020202020204" pitchFamily="34" charset="0"/>
                <a:cs typeface="Arial" panose="020B0604020202020204" pitchFamily="34" charset="0"/>
              </a:rPr>
              <a:t>targeted toward automation and remote control applications.</a:t>
            </a:r>
          </a:p>
        </p:txBody>
      </p:sp>
      <p:sp>
        <p:nvSpPr>
          <p:cNvPr id="3" name="TextBox 2"/>
          <p:cNvSpPr txBox="1"/>
          <p:nvPr/>
        </p:nvSpPr>
        <p:spPr>
          <a:xfrm>
            <a:off x="4637882" y="244932"/>
            <a:ext cx="2866490" cy="707886"/>
          </a:xfrm>
          <a:prstGeom prst="rect">
            <a:avLst/>
          </a:prstGeom>
          <a:noFill/>
        </p:spPr>
        <p:txBody>
          <a:bodyPr wrap="none" rtlCol="0">
            <a:spAutoFit/>
          </a:bodyPr>
          <a:lstStyle/>
          <a:p>
            <a:r>
              <a:rPr lang="en-IN" sz="4000" dirty="0">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2405343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620" y="138616"/>
            <a:ext cx="10991908" cy="6832640"/>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The </a:t>
            </a:r>
            <a:r>
              <a:rPr lang="en-US" sz="2400" b="0" i="0" u="none" strike="noStrike" baseline="0" dirty="0">
                <a:solidFill>
                  <a:srgbClr val="C00000"/>
                </a:solidFill>
                <a:latin typeface="Arial" panose="020B0604020202020204" pitchFamily="34" charset="0"/>
                <a:cs typeface="Arial" panose="020B0604020202020204" pitchFamily="34" charset="0"/>
              </a:rPr>
              <a:t>IEEE 802.15.4 </a:t>
            </a:r>
            <a:r>
              <a:rPr lang="en-US" sz="2400" b="0" i="0" u="none" strike="noStrike" baseline="0" dirty="0">
                <a:latin typeface="Arial" panose="020B0604020202020204" pitchFamily="34" charset="0"/>
                <a:cs typeface="Arial" panose="020B0604020202020204" pitchFamily="34" charset="0"/>
              </a:rPr>
              <a:t>committee and </a:t>
            </a:r>
            <a:r>
              <a:rPr lang="en-US" sz="2400" b="0" i="0" u="none" strike="noStrike" baseline="0" dirty="0" err="1">
                <a:solidFill>
                  <a:srgbClr val="C00000"/>
                </a:solidFill>
                <a:latin typeface="Arial" panose="020B0604020202020204" pitchFamily="34" charset="0"/>
                <a:cs typeface="Arial" panose="020B0604020202020204" pitchFamily="34" charset="0"/>
              </a:rPr>
              <a:t>ZigBee</a:t>
            </a:r>
            <a:r>
              <a:rPr lang="en-US" sz="2400" b="0" i="0" u="none" strike="noStrike" baseline="0" dirty="0">
                <a:solidFill>
                  <a:srgbClr val="C00000"/>
                </a:solidFill>
                <a:latin typeface="Arial" panose="020B0604020202020204" pitchFamily="34" charset="0"/>
                <a:cs typeface="Arial" panose="020B0604020202020204" pitchFamily="34" charset="0"/>
              </a:rPr>
              <a:t> Alliance </a:t>
            </a:r>
            <a:r>
              <a:rPr lang="en-US" sz="2400" b="0" i="0" u="none" strike="noStrike" baseline="0" dirty="0">
                <a:latin typeface="Arial" panose="020B0604020202020204" pitchFamily="34" charset="0"/>
                <a:cs typeface="Arial" panose="020B0604020202020204" pitchFamily="34" charset="0"/>
              </a:rPr>
              <a:t>worked together and developed the technology commercially known as </a:t>
            </a:r>
            <a:r>
              <a:rPr lang="en-US" sz="2400" b="0" i="0" u="none" strike="noStrike" baseline="0" dirty="0" err="1">
                <a:solidFill>
                  <a:srgbClr val="C00000"/>
                </a:solidFill>
                <a:latin typeface="Arial" panose="020B0604020202020204" pitchFamily="34" charset="0"/>
                <a:cs typeface="Arial" panose="020B0604020202020204" pitchFamily="34" charset="0"/>
              </a:rPr>
              <a:t>ZigBee</a:t>
            </a:r>
            <a:r>
              <a:rPr lang="en-US" sz="2400" b="0" i="0" u="none" strike="noStrike" baseline="0" dirty="0">
                <a:solidFill>
                  <a:srgbClr val="C00000"/>
                </a:solidFill>
                <a:latin typeface="Arial" panose="020B0604020202020204" pitchFamily="34" charset="0"/>
                <a:cs typeface="Arial" panose="020B0604020202020204" pitchFamily="34" charset="0"/>
              </a:rPr>
              <a:t>. </a:t>
            </a:r>
          </a:p>
          <a:p>
            <a:pPr lvl="0" algn="just">
              <a:lnSpc>
                <a:spcPct val="150000"/>
              </a:lnSpc>
            </a:pPr>
            <a:r>
              <a:rPr lang="en-US" sz="2800" dirty="0">
                <a:solidFill>
                  <a:srgbClr val="C00000"/>
                </a:solidFill>
                <a:latin typeface="Arial" panose="020B0604020202020204" pitchFamily="34" charset="0"/>
                <a:cs typeface="Arial" panose="020B0604020202020204" pitchFamily="34" charset="0"/>
              </a:rPr>
              <a:t>Features/ characteristics:</a:t>
            </a:r>
          </a:p>
          <a:p>
            <a:pPr lvl="0" algn="just">
              <a:lnSpc>
                <a:spcPct val="150000"/>
              </a:lnSpc>
            </a:pPr>
            <a:r>
              <a:rPr lang="en-US" sz="2400" dirty="0">
                <a:solidFill>
                  <a:prstClr val="black"/>
                </a:solidFill>
                <a:latin typeface="Arial" panose="020B0604020202020204" pitchFamily="34" charset="0"/>
                <a:cs typeface="Arial" panose="020B0604020202020204" pitchFamily="34" charset="0"/>
              </a:rPr>
              <a:t>1) </a:t>
            </a:r>
            <a:r>
              <a:rPr lang="en-US" sz="2400" dirty="0" err="1">
                <a:solidFill>
                  <a:prstClr val="black"/>
                </a:solidFill>
                <a:latin typeface="Arial" panose="020B0604020202020204" pitchFamily="34" charset="0"/>
                <a:cs typeface="Arial" panose="020B0604020202020204" pitchFamily="34" charset="0"/>
              </a:rPr>
              <a:t>ZigBee</a:t>
            </a:r>
            <a:r>
              <a:rPr lang="en-US" sz="2400" dirty="0">
                <a:solidFill>
                  <a:prstClr val="black"/>
                </a:solidFill>
                <a:latin typeface="Arial" panose="020B0604020202020204" pitchFamily="34" charset="0"/>
                <a:cs typeface="Arial" panose="020B0604020202020204" pitchFamily="34" charset="0"/>
              </a:rPr>
              <a:t>-compliant wireless devices are expected to transmit </a:t>
            </a:r>
            <a:r>
              <a:rPr lang="en-US" sz="2400" dirty="0">
                <a:solidFill>
                  <a:srgbClr val="C00000"/>
                </a:solidFill>
                <a:latin typeface="Arial" panose="020B0604020202020204" pitchFamily="34" charset="0"/>
                <a:cs typeface="Arial" panose="020B0604020202020204" pitchFamily="34" charset="0"/>
              </a:rPr>
              <a:t>10–75 minutes</a:t>
            </a:r>
            <a:r>
              <a:rPr lang="en-US" sz="2400" dirty="0">
                <a:solidFill>
                  <a:prstClr val="black"/>
                </a:solidFill>
                <a:latin typeface="Arial" panose="020B0604020202020204" pitchFamily="34" charset="0"/>
                <a:cs typeface="Arial" panose="020B0604020202020204" pitchFamily="34" charset="0"/>
              </a:rPr>
              <a:t>, depending on the RF environment and power output consumption required for a given application.</a:t>
            </a:r>
          </a:p>
          <a:p>
            <a:pPr lvl="0" algn="just">
              <a:lnSpc>
                <a:spcPct val="150000"/>
              </a:lnSpc>
            </a:pPr>
            <a:r>
              <a:rPr lang="en-US" sz="2400" dirty="0">
                <a:solidFill>
                  <a:prstClr val="black"/>
                </a:solidFill>
                <a:latin typeface="Arial" panose="020B0604020202020204" pitchFamily="34" charset="0"/>
                <a:cs typeface="Arial" panose="020B0604020202020204" pitchFamily="34" charset="0"/>
              </a:rPr>
              <a:t>2) Operate in the unlicensed RF worldwide (</a:t>
            </a:r>
            <a:r>
              <a:rPr lang="en-US" sz="2400" dirty="0">
                <a:solidFill>
                  <a:srgbClr val="C00000"/>
                </a:solidFill>
                <a:latin typeface="Arial" panose="020B0604020202020204" pitchFamily="34" charset="0"/>
                <a:cs typeface="Arial" panose="020B0604020202020204" pitchFamily="34" charset="0"/>
              </a:rPr>
              <a:t>2.4 GHz global, 915 MHz America, or 868 MHz Europe)</a:t>
            </a:r>
            <a:r>
              <a:rPr lang="en-US" sz="2400" dirty="0">
                <a:solidFill>
                  <a:prstClr val="black"/>
                </a:solidFill>
                <a:latin typeface="Arial" panose="020B0604020202020204" pitchFamily="34" charset="0"/>
                <a:cs typeface="Arial" panose="020B0604020202020204" pitchFamily="34" charset="0"/>
              </a:rPr>
              <a:t> bands. </a:t>
            </a:r>
          </a:p>
          <a:p>
            <a:pPr lvl="0" algn="just">
              <a:lnSpc>
                <a:spcPct val="150000"/>
              </a:lnSpc>
            </a:pPr>
            <a:r>
              <a:rPr lang="en-US" sz="2400" dirty="0">
                <a:solidFill>
                  <a:prstClr val="black"/>
                </a:solidFill>
                <a:latin typeface="Arial" panose="020B0604020202020204" pitchFamily="34" charset="0"/>
                <a:cs typeface="Arial" panose="020B0604020202020204" pitchFamily="34" charset="0"/>
              </a:rPr>
              <a:t>3) The data rate is </a:t>
            </a:r>
          </a:p>
          <a:p>
            <a:pPr lvl="0" algn="just">
              <a:lnSpc>
                <a:spcPct val="150000"/>
              </a:lnSpc>
            </a:pPr>
            <a:r>
              <a:rPr lang="en-US" sz="2400" dirty="0">
                <a:solidFill>
                  <a:srgbClr val="C00000"/>
                </a:solidFill>
                <a:latin typeface="Arial" panose="020B0604020202020204" pitchFamily="34" charset="0"/>
                <a:cs typeface="Arial" panose="020B0604020202020204" pitchFamily="34" charset="0"/>
              </a:rPr>
              <a:t>250 kbps at 2.4 GHz,</a:t>
            </a:r>
          </a:p>
          <a:p>
            <a:pPr lvl="0" algn="just">
              <a:lnSpc>
                <a:spcPct val="150000"/>
              </a:lnSpc>
            </a:pPr>
            <a:r>
              <a:rPr lang="en-US" sz="2400" dirty="0">
                <a:solidFill>
                  <a:srgbClr val="C00000"/>
                </a:solidFill>
                <a:latin typeface="Arial" panose="020B0604020202020204" pitchFamily="34" charset="0"/>
                <a:cs typeface="Arial" panose="020B0604020202020204" pitchFamily="34" charset="0"/>
              </a:rPr>
              <a:t> 40 kbps at 915 MHz, and </a:t>
            </a:r>
          </a:p>
          <a:p>
            <a:pPr lvl="0" algn="just">
              <a:lnSpc>
                <a:spcPct val="150000"/>
              </a:lnSpc>
            </a:pPr>
            <a:r>
              <a:rPr lang="en-US" sz="2400" dirty="0">
                <a:solidFill>
                  <a:srgbClr val="C00000"/>
                </a:solidFill>
                <a:latin typeface="Arial" panose="020B0604020202020204" pitchFamily="34" charset="0"/>
                <a:cs typeface="Arial" panose="020B0604020202020204" pitchFamily="34" charset="0"/>
              </a:rPr>
              <a:t>20 kbps at </a:t>
            </a:r>
            <a:r>
              <a:rPr lang="en-IN" sz="2400" dirty="0">
                <a:solidFill>
                  <a:srgbClr val="C00000"/>
                </a:solidFill>
                <a:latin typeface="Arial" panose="020B0604020202020204" pitchFamily="34" charset="0"/>
                <a:cs typeface="Arial" panose="020B0604020202020204" pitchFamily="34" charset="0"/>
              </a:rPr>
              <a:t>868 </a:t>
            </a:r>
            <a:r>
              <a:rPr lang="en-IN" sz="2400" dirty="0" err="1">
                <a:solidFill>
                  <a:srgbClr val="C00000"/>
                </a:solidFill>
                <a:latin typeface="Arial" panose="020B0604020202020204" pitchFamily="34" charset="0"/>
                <a:cs typeface="Arial" panose="020B0604020202020204" pitchFamily="34" charset="0"/>
              </a:rPr>
              <a:t>MHz.</a:t>
            </a:r>
            <a:endParaRPr lang="en-IN" sz="24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0695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554" y="-137447"/>
            <a:ext cx="8428297" cy="517064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The </a:t>
            </a:r>
            <a:r>
              <a:rPr lang="en-US" sz="2400" dirty="0">
                <a:solidFill>
                  <a:srgbClr val="C00000"/>
                </a:solidFill>
              </a:rPr>
              <a:t>IEEE 802.15.4 </a:t>
            </a:r>
            <a:r>
              <a:rPr lang="en-US" sz="2400" dirty="0"/>
              <a:t>committee is focusing on the </a:t>
            </a:r>
            <a:r>
              <a:rPr lang="en-US" sz="2400" dirty="0">
                <a:solidFill>
                  <a:srgbClr val="C00000"/>
                </a:solidFill>
              </a:rPr>
              <a:t>specifications of the lower two layers of the protocol </a:t>
            </a:r>
            <a:r>
              <a:rPr lang="en-US" sz="2400" dirty="0"/>
              <a:t>(the physical and data link layers).</a:t>
            </a:r>
          </a:p>
          <a:p>
            <a:pPr marL="342900" indent="-342900" algn="just">
              <a:lnSpc>
                <a:spcPct val="150000"/>
              </a:lnSpc>
              <a:buFont typeface="Wingdings" panose="05000000000000000000" pitchFamily="2" charset="2"/>
              <a:buChar char="Ø"/>
            </a:pPr>
            <a:r>
              <a:rPr lang="en-US" sz="2400" dirty="0"/>
              <a:t>On the other hand, </a:t>
            </a:r>
            <a:r>
              <a:rPr lang="en-US" sz="2400" dirty="0">
                <a:solidFill>
                  <a:srgbClr val="C00000"/>
                </a:solidFill>
              </a:rPr>
              <a:t>ZigBee Alliance aims to provide the upper layers of the protocol stack </a:t>
            </a:r>
            <a:r>
              <a:rPr lang="en-US" sz="2400" dirty="0"/>
              <a:t>(from the </a:t>
            </a:r>
            <a:r>
              <a:rPr lang="en-US" sz="2400" dirty="0">
                <a:solidFill>
                  <a:srgbClr val="C00000"/>
                </a:solidFill>
              </a:rPr>
              <a:t>network to the application layer</a:t>
            </a:r>
            <a:r>
              <a:rPr lang="en-US" sz="2400" dirty="0"/>
              <a:t>) for interoperable data interworking, security services, and a range of wireless home and building control solutions</a:t>
            </a:r>
            <a:r>
              <a:rPr lang="en-US" sz="2800" dirty="0"/>
              <a:t>.</a:t>
            </a:r>
          </a:p>
          <a:p>
            <a:pPr marL="342900" indent="-342900" algn="just">
              <a:lnSpc>
                <a:spcPct val="150000"/>
              </a:lnSpc>
              <a:buFont typeface="Wingdings" panose="05000000000000000000" pitchFamily="2" charset="2"/>
              <a:buChar char="Ø"/>
            </a:pPr>
            <a:endParaRPr lang="en-US" sz="2400" b="0" i="0" u="none" strike="noStrike" baseline="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8830102" y="313898"/>
            <a:ext cx="3225421" cy="3343701"/>
          </a:xfrm>
          <a:prstGeom prst="rect">
            <a:avLst/>
          </a:prstGeom>
        </p:spPr>
      </p:pic>
      <p:sp>
        <p:nvSpPr>
          <p:cNvPr id="4" name="Rectangle 3"/>
          <p:cNvSpPr/>
          <p:nvPr/>
        </p:nvSpPr>
        <p:spPr>
          <a:xfrm>
            <a:off x="286603" y="4131945"/>
            <a:ext cx="11532357" cy="230832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err="1">
                <a:cs typeface="Arial" panose="020B0604020202020204" pitchFamily="34" charset="0"/>
              </a:rPr>
              <a:t>ZigBee</a:t>
            </a:r>
            <a:r>
              <a:rPr lang="en-US" sz="2400" dirty="0">
                <a:cs typeface="Arial" panose="020B0604020202020204" pitchFamily="34" charset="0"/>
              </a:rPr>
              <a:t> often uses a basic </a:t>
            </a:r>
            <a:r>
              <a:rPr lang="en-US" sz="2400" dirty="0">
                <a:solidFill>
                  <a:srgbClr val="C00000"/>
                </a:solidFill>
                <a:cs typeface="Arial" panose="020B0604020202020204" pitchFamily="34" charset="0"/>
              </a:rPr>
              <a:t>master-slave configuration </a:t>
            </a:r>
            <a:r>
              <a:rPr lang="en-US" sz="2400" dirty="0">
                <a:cs typeface="Arial" panose="020B0604020202020204" pitchFamily="34" charset="0"/>
              </a:rPr>
              <a:t>suited to static star networks of many infrequently used devices that talk via small data packets. It allows up to </a:t>
            </a:r>
            <a:r>
              <a:rPr lang="en-US" sz="2400" dirty="0">
                <a:solidFill>
                  <a:srgbClr val="C00000"/>
                </a:solidFill>
                <a:cs typeface="Arial" panose="020B0604020202020204" pitchFamily="34" charset="0"/>
              </a:rPr>
              <a:t>254 nodes</a:t>
            </a:r>
            <a:r>
              <a:rPr lang="en-US" sz="2400" dirty="0">
                <a:cs typeface="Arial" panose="020B0604020202020204" pitchFamily="34" charset="0"/>
              </a:rPr>
              <a:t>. </a:t>
            </a:r>
          </a:p>
          <a:p>
            <a:pPr marL="342900" indent="-342900" algn="just">
              <a:lnSpc>
                <a:spcPct val="150000"/>
              </a:lnSpc>
              <a:buFont typeface="Wingdings" panose="05000000000000000000" pitchFamily="2" charset="2"/>
              <a:buChar char="Ø"/>
            </a:pPr>
            <a:r>
              <a:rPr lang="en-US" sz="2400" dirty="0">
                <a:cs typeface="Arial" panose="020B0604020202020204" pitchFamily="34" charset="0"/>
              </a:rPr>
              <a:t>Other network topologies such as peer-to-peer and cluster tree are also used. </a:t>
            </a:r>
          </a:p>
        </p:txBody>
      </p:sp>
    </p:spTree>
    <p:extLst>
      <p:ext uri="{BB962C8B-B14F-4D97-AF65-F5344CB8AC3E}">
        <p14:creationId xmlns:p14="http://schemas.microsoft.com/office/powerpoint/2010/main" val="2922127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2710" y="237910"/>
            <a:ext cx="9007594" cy="584775"/>
          </a:xfrm>
          <a:prstGeom prst="rect">
            <a:avLst/>
          </a:prstGeom>
        </p:spPr>
        <p:txBody>
          <a:bodyPr wrap="none">
            <a:spAutoFit/>
          </a:bodyPr>
          <a:lstStyle/>
          <a:p>
            <a:r>
              <a:rPr lang="en-US" sz="3200" b="1" i="0" u="none" strike="noStrike" baseline="0" dirty="0">
                <a:latin typeface="Arial" panose="020B0604020202020204" pitchFamily="34" charset="0"/>
                <a:cs typeface="Arial" panose="020B0604020202020204" pitchFamily="34" charset="0"/>
              </a:rPr>
              <a:t>ZigBee Components and Network Topologies</a:t>
            </a:r>
            <a:endParaRPr lang="en-IN" sz="3200" dirty="0">
              <a:latin typeface="Arial" panose="020B0604020202020204" pitchFamily="34" charset="0"/>
              <a:cs typeface="Arial" panose="020B0604020202020204" pitchFamily="34" charset="0"/>
            </a:endParaRPr>
          </a:p>
        </p:txBody>
      </p:sp>
      <p:sp>
        <p:nvSpPr>
          <p:cNvPr id="3" name="Rectangle 2"/>
          <p:cNvSpPr/>
          <p:nvPr/>
        </p:nvSpPr>
        <p:spPr>
          <a:xfrm>
            <a:off x="177422" y="857579"/>
            <a:ext cx="11559654" cy="4616648"/>
          </a:xfrm>
          <a:prstGeom prst="rect">
            <a:avLst/>
          </a:prstGeom>
        </p:spPr>
        <p:txBody>
          <a:bodyPr wrap="square">
            <a:spAutoFit/>
          </a:bodyPr>
          <a:lstStyle/>
          <a:p>
            <a:pPr algn="just">
              <a:lnSpc>
                <a:spcPct val="150000"/>
              </a:lnSpc>
            </a:pPr>
            <a:r>
              <a:rPr lang="en-US" sz="2800" b="0" i="0" u="none" strike="noStrike" baseline="0" dirty="0">
                <a:solidFill>
                  <a:srgbClr val="C00000"/>
                </a:solidFill>
                <a:latin typeface="Arial" panose="020B0604020202020204" pitchFamily="34" charset="0"/>
                <a:cs typeface="Arial" panose="020B0604020202020204" pitchFamily="34" charset="0"/>
              </a:rPr>
              <a:t>Device</a:t>
            </a:r>
            <a:r>
              <a:rPr lang="en-US" sz="2800" dirty="0">
                <a:solidFill>
                  <a:srgbClr val="C00000"/>
                </a:solidFill>
                <a:latin typeface="Arial" panose="020B0604020202020204" pitchFamily="34" charset="0"/>
                <a:cs typeface="Arial" panose="020B0604020202020204" pitchFamily="34" charset="0"/>
              </a:rPr>
              <a:t>-</a:t>
            </a:r>
            <a:r>
              <a:rPr lang="en-US" sz="2800" b="0" i="0" u="none" strike="noStrike" baseline="0" dirty="0">
                <a:solidFill>
                  <a:srgbClr val="C00000"/>
                </a:solidFill>
                <a:latin typeface="Arial" panose="020B0604020202020204" pitchFamily="34" charset="0"/>
                <a:cs typeface="Arial" panose="020B0604020202020204" pitchFamily="34" charset="0"/>
              </a:rPr>
              <a:t> </a:t>
            </a:r>
            <a:r>
              <a:rPr lang="en-US" sz="2400" b="0" i="0" u="none" strike="noStrike" baseline="0" dirty="0">
                <a:latin typeface="Arial" panose="020B0604020202020204" pitchFamily="34" charset="0"/>
                <a:cs typeface="Arial" panose="020B0604020202020204" pitchFamily="34" charset="0"/>
              </a:rPr>
              <a:t>A device can be a full-function device (FFD) or reduced-function device (RFD). </a:t>
            </a: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A network includes </a:t>
            </a:r>
            <a:r>
              <a:rPr lang="en-US" sz="2400" b="0" i="0" u="none" strike="noStrike" baseline="0" dirty="0">
                <a:solidFill>
                  <a:srgbClr val="C00000"/>
                </a:solidFill>
                <a:latin typeface="Arial" panose="020B0604020202020204" pitchFamily="34" charset="0"/>
                <a:cs typeface="Arial" panose="020B0604020202020204" pitchFamily="34" charset="0"/>
              </a:rPr>
              <a:t>at least one FFD</a:t>
            </a:r>
            <a:r>
              <a:rPr lang="en-US" sz="2400" b="0" i="0" u="none" strike="noStrike" baseline="0" dirty="0">
                <a:latin typeface="Arial" panose="020B0604020202020204" pitchFamily="34" charset="0"/>
                <a:cs typeface="Arial" panose="020B0604020202020204" pitchFamily="34" charset="0"/>
              </a:rPr>
              <a:t>, operating as the personal area network </a:t>
            </a:r>
            <a:r>
              <a:rPr lang="en-US" sz="2400" b="0" i="0" u="none" strike="noStrike" baseline="0" dirty="0">
                <a:solidFill>
                  <a:srgbClr val="C00000"/>
                </a:solidFill>
                <a:latin typeface="Arial" panose="020B0604020202020204" pitchFamily="34" charset="0"/>
                <a:cs typeface="Arial" panose="020B0604020202020204" pitchFamily="34" charset="0"/>
              </a:rPr>
              <a:t>(PAN) coordinator</a:t>
            </a:r>
            <a:r>
              <a:rPr lang="en-US" sz="2400" b="0" i="0" u="none" strike="noStrike" baseline="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The FFD can operate in three modes: </a:t>
            </a:r>
          </a:p>
          <a:p>
            <a:pPr algn="just">
              <a:lnSpc>
                <a:spcPct val="150000"/>
              </a:lnSpc>
            </a:pPr>
            <a:r>
              <a:rPr lang="en-US" sz="2400" b="0" i="0" u="none" strike="noStrike" baseline="0" dirty="0">
                <a:solidFill>
                  <a:srgbClr val="C00000"/>
                </a:solidFill>
                <a:latin typeface="Arial" panose="020B0604020202020204" pitchFamily="34" charset="0"/>
                <a:cs typeface="Arial" panose="020B0604020202020204" pitchFamily="34" charset="0"/>
              </a:rPr>
              <a:t>a PAN coordinator,</a:t>
            </a:r>
          </a:p>
          <a:p>
            <a:pPr algn="just">
              <a:lnSpc>
                <a:spcPct val="150000"/>
              </a:lnSpc>
            </a:pPr>
            <a:r>
              <a:rPr lang="en-US" sz="2400" b="0" i="0" u="none" strike="noStrike" baseline="0" dirty="0">
                <a:solidFill>
                  <a:srgbClr val="C00000"/>
                </a:solidFill>
                <a:latin typeface="Arial" panose="020B0604020202020204" pitchFamily="34" charset="0"/>
                <a:cs typeface="Arial" panose="020B0604020202020204" pitchFamily="34" charset="0"/>
              </a:rPr>
              <a:t>a coordinator, </a:t>
            </a:r>
          </a:p>
          <a:p>
            <a:pPr algn="just">
              <a:lnSpc>
                <a:spcPct val="150000"/>
              </a:lnSpc>
            </a:pPr>
            <a:r>
              <a:rPr lang="en-US" sz="2400" b="0" i="0" u="none" strike="noStrike" baseline="0" dirty="0">
                <a:solidFill>
                  <a:srgbClr val="C00000"/>
                </a:solidFill>
                <a:latin typeface="Arial" panose="020B0604020202020204" pitchFamily="34" charset="0"/>
                <a:cs typeface="Arial" panose="020B0604020202020204" pitchFamily="34" charset="0"/>
              </a:rPr>
              <a:t>or a device. </a:t>
            </a:r>
          </a:p>
        </p:txBody>
      </p:sp>
      <p:sp>
        <p:nvSpPr>
          <p:cNvPr id="4" name="Rectangle 3"/>
          <p:cNvSpPr/>
          <p:nvPr/>
        </p:nvSpPr>
        <p:spPr>
          <a:xfrm>
            <a:off x="2543033" y="4389199"/>
            <a:ext cx="9194043" cy="230832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An </a:t>
            </a:r>
            <a:r>
              <a:rPr lang="en-US" sz="2400" b="0" i="0" u="none" strike="noStrike" baseline="0" dirty="0">
                <a:solidFill>
                  <a:srgbClr val="C00000"/>
                </a:solidFill>
                <a:latin typeface="Arial" panose="020B0604020202020204" pitchFamily="34" charset="0"/>
                <a:cs typeface="Arial" panose="020B0604020202020204" pitchFamily="34" charset="0"/>
              </a:rPr>
              <a:t>RFD</a:t>
            </a:r>
            <a:r>
              <a:rPr lang="en-US" sz="2400" b="0" i="0" u="none" strike="noStrike" baseline="0" dirty="0">
                <a:latin typeface="Arial" panose="020B0604020202020204" pitchFamily="34" charset="0"/>
                <a:cs typeface="Arial" panose="020B0604020202020204" pitchFamily="34" charset="0"/>
              </a:rPr>
              <a:t> is intended for applications that are extremely simple and do not need to send large amounts of data. </a:t>
            </a: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An </a:t>
            </a:r>
            <a:r>
              <a:rPr lang="en-US" sz="2400" b="0" i="0" u="none" strike="noStrike" baseline="0" dirty="0">
                <a:solidFill>
                  <a:srgbClr val="C00000"/>
                </a:solidFill>
                <a:latin typeface="Arial" panose="020B0604020202020204" pitchFamily="34" charset="0"/>
                <a:cs typeface="Arial" panose="020B0604020202020204" pitchFamily="34" charset="0"/>
              </a:rPr>
              <a:t>FFD</a:t>
            </a:r>
            <a:r>
              <a:rPr lang="en-US" sz="2400" b="0" i="0" u="none" strike="noStrike" baseline="0" dirty="0">
                <a:latin typeface="Arial" panose="020B0604020202020204" pitchFamily="34" charset="0"/>
                <a:cs typeface="Arial" panose="020B0604020202020204" pitchFamily="34" charset="0"/>
              </a:rPr>
              <a:t> can talk to reduced-function or full-function devices, while an RFD can only talk to an FFD.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6253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4909446" y="211016"/>
            <a:ext cx="7146568" cy="6518840"/>
          </a:xfrm>
          <a:prstGeom prst="rect">
            <a:avLst/>
          </a:prstGeom>
          <a:noFill/>
          <a:ln w="9525">
            <a:noFill/>
            <a:miter lim="800000"/>
            <a:headEnd/>
            <a:tailEnd/>
          </a:ln>
        </p:spPr>
      </p:pic>
      <p:sp>
        <p:nvSpPr>
          <p:cNvPr id="4" name="Rectangle 3"/>
          <p:cNvSpPr/>
          <p:nvPr/>
        </p:nvSpPr>
        <p:spPr>
          <a:xfrm>
            <a:off x="197298" y="211016"/>
            <a:ext cx="4182794" cy="2862322"/>
          </a:xfrm>
          <a:prstGeom prst="rect">
            <a:avLst/>
          </a:prstGeom>
        </p:spPr>
        <p:txBody>
          <a:bodyPr wrap="square">
            <a:spAutoFit/>
          </a:bodyPr>
          <a:lstStyle/>
          <a:p>
            <a:pPr algn="just">
              <a:lnSpc>
                <a:spcPct val="150000"/>
              </a:lnSpc>
            </a:pPr>
            <a:r>
              <a:rPr lang="en-US" sz="2400" dirty="0">
                <a:solidFill>
                  <a:srgbClr val="C00000"/>
                </a:solidFill>
                <a:latin typeface="Arial" panose="020B0604020202020204" pitchFamily="34" charset="0"/>
                <a:cs typeface="Arial" panose="020B0604020202020204" pitchFamily="34" charset="0"/>
              </a:rPr>
              <a:t>ZigBee supports three types of topologies</a:t>
            </a:r>
            <a:r>
              <a:rPr lang="en-US" sz="2400" dirty="0">
                <a:solidFill>
                  <a:prstClr val="black"/>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star topology,</a:t>
            </a:r>
          </a:p>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 peer-to-peer topology</a:t>
            </a:r>
          </a:p>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 cluster tree</a:t>
            </a:r>
            <a:endParaRPr lang="en-IN" dirty="0"/>
          </a:p>
        </p:txBody>
      </p:sp>
      <p:sp>
        <p:nvSpPr>
          <p:cNvPr id="3" name="Rectangle 2"/>
          <p:cNvSpPr/>
          <p:nvPr/>
        </p:nvSpPr>
        <p:spPr>
          <a:xfrm>
            <a:off x="197298" y="3073338"/>
            <a:ext cx="4606714" cy="378565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b="0" i="0" u="none" strike="noStrike" baseline="0" dirty="0">
                <a:latin typeface="Arial" panose="020B0604020202020204" pitchFamily="34" charset="0"/>
                <a:cs typeface="Arial" panose="020B0604020202020204" pitchFamily="34" charset="0"/>
              </a:rPr>
              <a:t>In the </a:t>
            </a:r>
            <a:r>
              <a:rPr lang="en-US" sz="2000" b="1" u="none" strike="noStrike" baseline="0" dirty="0">
                <a:latin typeface="Arial" panose="020B0604020202020204" pitchFamily="34" charset="0"/>
                <a:cs typeface="Arial" panose="020B0604020202020204" pitchFamily="34" charset="0"/>
              </a:rPr>
              <a:t>star topology</a:t>
            </a:r>
            <a:r>
              <a:rPr lang="en-US" sz="2000" b="0" i="0" u="none" strike="noStrike" baseline="0" dirty="0">
                <a:latin typeface="Arial" panose="020B0604020202020204" pitchFamily="34" charset="0"/>
                <a:cs typeface="Arial" panose="020B0604020202020204" pitchFamily="34" charset="0"/>
              </a:rPr>
              <a:t>, communication is established between devices and a single central controller, called the PAN coordinator. </a:t>
            </a:r>
          </a:p>
          <a:p>
            <a:pPr marL="342900" indent="-342900" algn="just">
              <a:lnSpc>
                <a:spcPct val="150000"/>
              </a:lnSpc>
              <a:buFont typeface="Wingdings" panose="05000000000000000000" pitchFamily="2" charset="2"/>
              <a:buChar char="Ø"/>
            </a:pPr>
            <a:r>
              <a:rPr lang="en-US" sz="2000" b="0" i="0" u="none" strike="noStrike" baseline="0" dirty="0">
                <a:latin typeface="Arial" panose="020B0604020202020204" pitchFamily="34" charset="0"/>
                <a:cs typeface="Arial" panose="020B0604020202020204" pitchFamily="34" charset="0"/>
              </a:rPr>
              <a:t>The PAN coordinator may be powered by mains while the devices will most likely be battery powered.</a:t>
            </a:r>
          </a:p>
        </p:txBody>
      </p:sp>
    </p:spTree>
    <p:extLst>
      <p:ext uri="{BB962C8B-B14F-4D97-AF65-F5344CB8AC3E}">
        <p14:creationId xmlns:p14="http://schemas.microsoft.com/office/powerpoint/2010/main" val="4182048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357" y="736101"/>
            <a:ext cx="10991557"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Applications that benefit from this topology are </a:t>
            </a:r>
          </a:p>
          <a:p>
            <a:pPr algn="just">
              <a:lnSpc>
                <a:spcPct val="150000"/>
              </a:lnSpc>
            </a:pPr>
            <a:r>
              <a:rPr lang="en-US" sz="2400" b="0" i="0" u="none" strike="noStrike" baseline="0" dirty="0">
                <a:solidFill>
                  <a:srgbClr val="C00000"/>
                </a:solidFill>
                <a:latin typeface="Arial" panose="020B0604020202020204" pitchFamily="34" charset="0"/>
                <a:cs typeface="Arial" panose="020B0604020202020204" pitchFamily="34" charset="0"/>
              </a:rPr>
              <a:t>home automation,</a:t>
            </a:r>
          </a:p>
          <a:p>
            <a:pPr algn="just">
              <a:lnSpc>
                <a:spcPct val="150000"/>
              </a:lnSpc>
            </a:pPr>
            <a:r>
              <a:rPr lang="en-US" sz="2400" b="0" i="0" u="none" strike="noStrike" baseline="0" dirty="0">
                <a:solidFill>
                  <a:srgbClr val="C00000"/>
                </a:solidFill>
                <a:latin typeface="Arial" panose="020B0604020202020204" pitchFamily="34" charset="0"/>
                <a:cs typeface="Arial" panose="020B0604020202020204" pitchFamily="34" charset="0"/>
              </a:rPr>
              <a:t>personal computer (PC) peripherals, </a:t>
            </a:r>
          </a:p>
          <a:p>
            <a:pPr algn="just">
              <a:lnSpc>
                <a:spcPct val="150000"/>
              </a:lnSpc>
            </a:pPr>
            <a:r>
              <a:rPr lang="en-US" sz="2400" b="0" i="0" u="none" strike="noStrike" baseline="0" dirty="0">
                <a:solidFill>
                  <a:srgbClr val="C00000"/>
                </a:solidFill>
                <a:latin typeface="Arial" panose="020B0604020202020204" pitchFamily="34" charset="0"/>
                <a:cs typeface="Arial" panose="020B0604020202020204" pitchFamily="34" charset="0"/>
              </a:rPr>
              <a:t>toys, and games.</a:t>
            </a:r>
          </a:p>
          <a:p>
            <a:pPr marL="342900" indent="-342900" algn="just">
              <a:lnSpc>
                <a:spcPct val="150000"/>
              </a:lnSpc>
              <a:buFont typeface="Wingdings" panose="05000000000000000000" pitchFamily="2" charset="2"/>
              <a:buChar char="Ø"/>
            </a:pPr>
            <a:r>
              <a:rPr lang="en-US" sz="2400" dirty="0"/>
              <a:t>After an FFD is activated for the first time, it may establish its own network and become the PAN coordinator. </a:t>
            </a:r>
          </a:p>
          <a:p>
            <a:pPr marL="342900" indent="-342900" algn="just">
              <a:lnSpc>
                <a:spcPct val="150000"/>
              </a:lnSpc>
              <a:buFont typeface="Wingdings" panose="05000000000000000000" pitchFamily="2" charset="2"/>
              <a:buChar char="Ø"/>
            </a:pPr>
            <a:r>
              <a:rPr lang="en-US" sz="2400" dirty="0"/>
              <a:t>Each star network chooses a PAN identifier, which is not currently used by any other network within the radio sphere of influence. </a:t>
            </a:r>
          </a:p>
          <a:p>
            <a:pPr marL="342900" indent="-342900" algn="just">
              <a:lnSpc>
                <a:spcPct val="150000"/>
              </a:lnSpc>
              <a:buFont typeface="Wingdings" panose="05000000000000000000" pitchFamily="2" charset="2"/>
              <a:buChar char="Ø"/>
            </a:pPr>
            <a:endParaRPr lang="en-US" sz="2400" dirty="0"/>
          </a:p>
          <a:p>
            <a:pPr marL="342900" indent="-342900" algn="just">
              <a:lnSpc>
                <a:spcPct val="150000"/>
              </a:lnSpc>
              <a:buFont typeface="Wingdings" panose="05000000000000000000" pitchFamily="2" charset="2"/>
              <a:buChar char="Ø"/>
            </a:pPr>
            <a:r>
              <a:rPr lang="en-US" sz="2400" dirty="0"/>
              <a:t>This allows each star network to operate independently.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676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795" y="296170"/>
            <a:ext cx="10818057"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In the </a:t>
            </a:r>
            <a:r>
              <a:rPr lang="en-US" sz="2400" b="1" u="none" strike="noStrike" baseline="0" dirty="0">
                <a:latin typeface="Arial" panose="020B0604020202020204" pitchFamily="34" charset="0"/>
                <a:cs typeface="Arial" panose="020B0604020202020204" pitchFamily="34" charset="0"/>
              </a:rPr>
              <a:t>peer-to-peer topology</a:t>
            </a:r>
            <a:r>
              <a:rPr lang="en-US" sz="2400" b="0" i="0" u="none" strike="noStrike" baseline="0" dirty="0">
                <a:latin typeface="Arial" panose="020B0604020202020204" pitchFamily="34" charset="0"/>
                <a:cs typeface="Arial" panose="020B0604020202020204" pitchFamily="34" charset="0"/>
              </a:rPr>
              <a:t>, there is also </a:t>
            </a:r>
            <a:r>
              <a:rPr lang="en-US" sz="2400" b="0" i="0" u="none" strike="noStrike" baseline="0" dirty="0">
                <a:solidFill>
                  <a:srgbClr val="C00000"/>
                </a:solidFill>
                <a:latin typeface="Arial" panose="020B0604020202020204" pitchFamily="34" charset="0"/>
                <a:cs typeface="Arial" panose="020B0604020202020204" pitchFamily="34" charset="0"/>
              </a:rPr>
              <a:t>one PAN coordinator</a:t>
            </a:r>
            <a:r>
              <a:rPr lang="en-US" sz="2400" b="0" i="0" u="none" strike="noStrike" baseline="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 In contrast to star topology, </a:t>
            </a:r>
            <a:r>
              <a:rPr lang="en-US" sz="2400" b="0" i="0" u="none" strike="noStrike" baseline="0" dirty="0">
                <a:solidFill>
                  <a:srgbClr val="C00000"/>
                </a:solidFill>
                <a:latin typeface="Arial" panose="020B0604020202020204" pitchFamily="34" charset="0"/>
                <a:cs typeface="Arial" panose="020B0604020202020204" pitchFamily="34" charset="0"/>
              </a:rPr>
              <a:t>any device can communicate with any other </a:t>
            </a:r>
            <a:r>
              <a:rPr lang="en-US" sz="2400" b="0" i="0" u="none" strike="noStrike" baseline="0" dirty="0">
                <a:latin typeface="Arial" panose="020B0604020202020204" pitchFamily="34" charset="0"/>
                <a:cs typeface="Arial" panose="020B0604020202020204" pitchFamily="34" charset="0"/>
              </a:rPr>
              <a:t>device as long as they are in range of one another. </a:t>
            </a: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A peer-to-peer network can be </a:t>
            </a:r>
            <a:r>
              <a:rPr lang="en-US" sz="2400" b="0" i="0" u="none" strike="noStrike" baseline="0" dirty="0">
                <a:solidFill>
                  <a:srgbClr val="C00000"/>
                </a:solidFill>
                <a:latin typeface="Arial" panose="020B0604020202020204" pitchFamily="34" charset="0"/>
                <a:cs typeface="Arial" panose="020B0604020202020204" pitchFamily="34" charset="0"/>
              </a:rPr>
              <a:t>ad hoc, self-organizing, and self-healing</a:t>
            </a:r>
            <a:r>
              <a:rPr lang="en-US" sz="2400" b="0" i="0" u="none" strike="noStrike" baseline="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 Applications such as </a:t>
            </a:r>
          </a:p>
          <a:p>
            <a:pPr algn="just">
              <a:lnSpc>
                <a:spcPct val="150000"/>
              </a:lnSpc>
            </a:pPr>
            <a:r>
              <a:rPr lang="en-US" sz="2400" b="0" i="0" u="none" strike="noStrike" baseline="0" dirty="0">
                <a:solidFill>
                  <a:srgbClr val="C00000"/>
                </a:solidFill>
                <a:latin typeface="Arial" panose="020B0604020202020204" pitchFamily="34" charset="0"/>
                <a:cs typeface="Arial" panose="020B0604020202020204" pitchFamily="34" charset="0"/>
              </a:rPr>
              <a:t>industrial control and monitoring</a:t>
            </a:r>
            <a:r>
              <a:rPr lang="en-US" sz="2400" b="0" i="0" u="none" strike="noStrike" baseline="0" dirty="0">
                <a:latin typeface="Arial" panose="020B0604020202020204" pitchFamily="34" charset="0"/>
                <a:cs typeface="Arial" panose="020B0604020202020204" pitchFamily="34" charset="0"/>
              </a:rPr>
              <a:t>,</a:t>
            </a:r>
          </a:p>
          <a:p>
            <a:pPr algn="just">
              <a:lnSpc>
                <a:spcPct val="150000"/>
              </a:lnSpc>
            </a:pPr>
            <a:r>
              <a:rPr lang="en-US" sz="2400" b="0" i="0" u="none" strike="noStrike" baseline="0" dirty="0">
                <a:solidFill>
                  <a:srgbClr val="C00000"/>
                </a:solidFill>
                <a:latin typeface="Arial" panose="020B0604020202020204" pitchFamily="34" charset="0"/>
                <a:cs typeface="Arial" panose="020B0604020202020204" pitchFamily="34" charset="0"/>
              </a:rPr>
              <a:t>wireless sensor networks and </a:t>
            </a:r>
          </a:p>
          <a:p>
            <a:pPr algn="just">
              <a:lnSpc>
                <a:spcPct val="150000"/>
              </a:lnSpc>
            </a:pPr>
            <a:r>
              <a:rPr lang="en-US" sz="2400" b="0" i="0" u="none" strike="noStrike" baseline="0" dirty="0">
                <a:solidFill>
                  <a:srgbClr val="C00000"/>
                </a:solidFill>
                <a:latin typeface="Arial" panose="020B0604020202020204" pitchFamily="34" charset="0"/>
                <a:cs typeface="Arial" panose="020B0604020202020204" pitchFamily="34" charset="0"/>
              </a:rPr>
              <a:t>asset and inventory tracking</a:t>
            </a:r>
            <a:r>
              <a:rPr lang="en-US" sz="2400" b="0" i="0" u="none" strike="noStrike" baseline="0" dirty="0">
                <a:latin typeface="Arial" panose="020B0604020202020204" pitchFamily="34" charset="0"/>
                <a:cs typeface="Arial" panose="020B0604020202020204" pitchFamily="34" charset="0"/>
              </a:rPr>
              <a:t> would benefit from such a topology. </a:t>
            </a: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It also allows multiple hops to route messages from any device to any other device in the network. </a:t>
            </a:r>
            <a:endParaRPr lang="en-US" sz="24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It can provide reliability by multipath routing.</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70538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842" y="0"/>
            <a:ext cx="7735622" cy="6694140"/>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b="0" i="0" u="none" strike="noStrike" baseline="0" dirty="0">
                <a:latin typeface="Arial" panose="020B0604020202020204" pitchFamily="34" charset="0"/>
                <a:cs typeface="Arial" panose="020B0604020202020204" pitchFamily="34" charset="0"/>
              </a:rPr>
              <a:t>The </a:t>
            </a:r>
            <a:r>
              <a:rPr lang="en-US" sz="2200" b="1" u="none" strike="noStrike" baseline="0" dirty="0">
                <a:latin typeface="Arial" panose="020B0604020202020204" pitchFamily="34" charset="0"/>
                <a:cs typeface="Arial" panose="020B0604020202020204" pitchFamily="34" charset="0"/>
              </a:rPr>
              <a:t>cluster-tree topology </a:t>
            </a:r>
            <a:r>
              <a:rPr lang="en-US" sz="2200" b="0" i="0" u="none" strike="noStrike" baseline="0" dirty="0">
                <a:latin typeface="Arial" panose="020B0604020202020204" pitchFamily="34" charset="0"/>
                <a:cs typeface="Arial" panose="020B0604020202020204" pitchFamily="34" charset="0"/>
              </a:rPr>
              <a:t>is a special case of a peer-to-peer network in which </a:t>
            </a:r>
            <a:r>
              <a:rPr lang="en-US" sz="2200" b="0" i="0" u="none" strike="noStrike" baseline="0" dirty="0">
                <a:solidFill>
                  <a:srgbClr val="C00000"/>
                </a:solidFill>
                <a:latin typeface="Arial" panose="020B0604020202020204" pitchFamily="34" charset="0"/>
                <a:cs typeface="Arial" panose="020B0604020202020204" pitchFamily="34" charset="0"/>
              </a:rPr>
              <a:t>most devices are full-function devices and an RFD may connect to a cluster-tree network as a leaf node at the end of a branch. </a:t>
            </a:r>
          </a:p>
          <a:p>
            <a:pPr marL="342900" indent="-342900" algn="just">
              <a:lnSpc>
                <a:spcPct val="150000"/>
              </a:lnSpc>
              <a:buFont typeface="Wingdings" panose="05000000000000000000" pitchFamily="2" charset="2"/>
              <a:buChar char="Ø"/>
            </a:pPr>
            <a:r>
              <a:rPr lang="en-US" sz="2200" b="0" i="0" u="none" strike="noStrike" baseline="0" dirty="0">
                <a:latin typeface="Arial" panose="020B0604020202020204" pitchFamily="34" charset="0"/>
                <a:cs typeface="Arial" panose="020B0604020202020204" pitchFamily="34" charset="0"/>
              </a:rPr>
              <a:t>Any of the full-function devices can </a:t>
            </a:r>
            <a:r>
              <a:rPr lang="en-US" sz="2200" dirty="0">
                <a:latin typeface="Arial" panose="020B0604020202020204" pitchFamily="34" charset="0"/>
                <a:cs typeface="Arial" panose="020B0604020202020204" pitchFamily="34" charset="0"/>
              </a:rPr>
              <a:t>act as a coordinator and provide synchronization services to other devices and coordinators. </a:t>
            </a:r>
          </a:p>
          <a:p>
            <a:pPr marL="342900" indent="-342900" algn="just">
              <a:lnSpc>
                <a:spcPct val="150000"/>
              </a:lnSpc>
              <a:buFont typeface="Wingdings" panose="05000000000000000000" pitchFamily="2" charset="2"/>
              <a:buChar char="Ø"/>
            </a:pPr>
            <a:r>
              <a:rPr lang="en-US" sz="2200" dirty="0">
                <a:latin typeface="Arial" panose="020B0604020202020204" pitchFamily="34" charset="0"/>
                <a:cs typeface="Arial" panose="020B0604020202020204" pitchFamily="34" charset="0"/>
              </a:rPr>
              <a:t>However, only one of these coordinators is the PAN coordinator.</a:t>
            </a:r>
          </a:p>
          <a:p>
            <a:pPr marL="342900" indent="-342900" algn="just">
              <a:lnSpc>
                <a:spcPct val="150000"/>
              </a:lnSpc>
              <a:buFont typeface="Wingdings" panose="05000000000000000000" pitchFamily="2" charset="2"/>
              <a:buChar char="Ø"/>
            </a:pPr>
            <a:r>
              <a:rPr lang="en-US" sz="2200" dirty="0"/>
              <a:t>The </a:t>
            </a:r>
            <a:r>
              <a:rPr lang="en-US" sz="2200" dirty="0">
                <a:solidFill>
                  <a:srgbClr val="C00000"/>
                </a:solidFill>
              </a:rPr>
              <a:t>PAN coordinator forms the first cluster by establishing itself as the cluster head (CLH) </a:t>
            </a:r>
            <a:r>
              <a:rPr lang="en-US" sz="2200" dirty="0"/>
              <a:t>with a </a:t>
            </a:r>
            <a:r>
              <a:rPr lang="en-US" sz="2200" dirty="0">
                <a:solidFill>
                  <a:srgbClr val="C00000"/>
                </a:solidFill>
              </a:rPr>
              <a:t>cluster identifier (CID) of zero</a:t>
            </a:r>
            <a:r>
              <a:rPr lang="en-US" sz="2200" dirty="0"/>
              <a:t>, choosing an unused PAN identifier, and broadcasting beacon frames to neighboring devices.</a:t>
            </a:r>
            <a:endParaRPr lang="en-IN" sz="2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8229600" y="532262"/>
            <a:ext cx="3962400" cy="3712191"/>
          </a:xfrm>
          <a:prstGeom prst="rect">
            <a:avLst/>
          </a:prstGeom>
        </p:spPr>
      </p:pic>
    </p:spTree>
    <p:extLst>
      <p:ext uri="{BB962C8B-B14F-4D97-AF65-F5344CB8AC3E}">
        <p14:creationId xmlns:p14="http://schemas.microsoft.com/office/powerpoint/2010/main" val="16457798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572" y="388591"/>
            <a:ext cx="10691446"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IN" sz="2400" b="0" i="0" u="none" strike="noStrike" baseline="0" dirty="0">
                <a:solidFill>
                  <a:srgbClr val="C00000"/>
                </a:solidFill>
              </a:rPr>
              <a:t>A candidate </a:t>
            </a:r>
            <a:r>
              <a:rPr lang="en-US" sz="2400" dirty="0">
                <a:solidFill>
                  <a:srgbClr val="C00000"/>
                </a:solidFill>
              </a:rPr>
              <a:t>device receiving a beacon frame may request to join the network at the cluster head.</a:t>
            </a:r>
            <a:r>
              <a:rPr lang="en-US" sz="2400" dirty="0"/>
              <a:t> If the PAN coordinator permits the device to join, it will add this new device to its neighbor list. </a:t>
            </a:r>
          </a:p>
          <a:p>
            <a:pPr marL="342900" indent="-342900" algn="just">
              <a:lnSpc>
                <a:spcPct val="150000"/>
              </a:lnSpc>
              <a:buFont typeface="Wingdings" panose="05000000000000000000" pitchFamily="2" charset="2"/>
              <a:buChar char="Ø"/>
            </a:pPr>
            <a:r>
              <a:rPr lang="en-US" sz="2400" dirty="0"/>
              <a:t>The newly joined device will add the cluster head as its parent in its neighbor list and begin transmitting periodic beacons such that other candidate devices may then join the network at that device. </a:t>
            </a:r>
          </a:p>
          <a:p>
            <a:pPr marL="342900" indent="-342900" algn="just">
              <a:lnSpc>
                <a:spcPct val="150000"/>
              </a:lnSpc>
              <a:buFont typeface="Wingdings" panose="05000000000000000000" pitchFamily="2" charset="2"/>
              <a:buChar char="Ø"/>
            </a:pPr>
            <a:r>
              <a:rPr lang="en-US" sz="2400" dirty="0"/>
              <a:t>Once application or network requirements are met</a:t>
            </a:r>
            <a:r>
              <a:rPr lang="en-US" sz="2400" dirty="0">
                <a:solidFill>
                  <a:srgbClr val="FF0000"/>
                </a:solidFill>
              </a:rPr>
              <a:t>, the PAN coordinator may instruct a device to become the cluster head of a new cluster adjacent to the first one. </a:t>
            </a:r>
          </a:p>
          <a:p>
            <a:pPr marL="342900" indent="-342900" algn="just">
              <a:lnSpc>
                <a:spcPct val="150000"/>
              </a:lnSpc>
              <a:buFont typeface="Wingdings" panose="05000000000000000000" pitchFamily="2" charset="2"/>
              <a:buChar char="Ø"/>
            </a:pPr>
            <a:r>
              <a:rPr lang="en-US" sz="2400" dirty="0">
                <a:solidFill>
                  <a:srgbClr val="FF0000"/>
                </a:solidFill>
              </a:rPr>
              <a:t>The advantage of the clustered structure is the increased coverage at the cost of increased message </a:t>
            </a:r>
            <a:r>
              <a:rPr lang="en-IN" sz="2400" dirty="0">
                <a:solidFill>
                  <a:srgbClr val="FF0000"/>
                </a:solidFill>
              </a:rPr>
              <a:t>latency.</a:t>
            </a:r>
            <a:r>
              <a:rPr lang="en-US" sz="2400" dirty="0">
                <a:solidFill>
                  <a:srgbClr val="C00000"/>
                </a:solidFill>
                <a:latin typeface="Arial" panose="020B0604020202020204" pitchFamily="34" charset="0"/>
                <a:cs typeface="Arial" panose="020B0604020202020204" pitchFamily="34" charset="0"/>
              </a:rPr>
              <a:t>    (Explain Zigbee topologies) </a:t>
            </a:r>
            <a:endParaRPr lang="en-IN" sz="2400" dirty="0">
              <a:solidFill>
                <a:srgbClr val="FF0000"/>
              </a:solidFill>
            </a:endParaRPr>
          </a:p>
        </p:txBody>
      </p:sp>
    </p:spTree>
    <p:extLst>
      <p:ext uri="{BB962C8B-B14F-4D97-AF65-F5344CB8AC3E}">
        <p14:creationId xmlns:p14="http://schemas.microsoft.com/office/powerpoint/2010/main" val="11927408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7615" y="318151"/>
            <a:ext cx="7264681" cy="584775"/>
          </a:xfrm>
          <a:prstGeom prst="rect">
            <a:avLst/>
          </a:prstGeom>
        </p:spPr>
        <p:txBody>
          <a:bodyPr wrap="none">
            <a:spAutoFit/>
          </a:bodyPr>
          <a:lstStyle/>
          <a:p>
            <a:r>
              <a:rPr lang="en-US" sz="3200" b="1" i="0" u="none" strike="noStrike" baseline="0" dirty="0">
                <a:solidFill>
                  <a:srgbClr val="C00000"/>
                </a:solidFill>
                <a:latin typeface="+mj-lt"/>
              </a:rPr>
              <a:t>IEEE 802.15.4 LR-WPAN Device Architecture</a:t>
            </a:r>
            <a:endParaRPr lang="en-IN" sz="3200" dirty="0">
              <a:solidFill>
                <a:srgbClr val="C00000"/>
              </a:solidFill>
              <a:latin typeface="+mj-lt"/>
            </a:endParaRPr>
          </a:p>
        </p:txBody>
      </p:sp>
      <p:sp>
        <p:nvSpPr>
          <p:cNvPr id="3" name="Rectangle 2">
            <a:extLst>
              <a:ext uri="{FF2B5EF4-FFF2-40B4-BE49-F238E27FC236}">
                <a16:creationId xmlns:a16="http://schemas.microsoft.com/office/drawing/2014/main" id="{AA44FD40-0C22-4C21-8062-B04188937179}"/>
              </a:ext>
            </a:extLst>
          </p:cNvPr>
          <p:cNvSpPr/>
          <p:nvPr/>
        </p:nvSpPr>
        <p:spPr>
          <a:xfrm>
            <a:off x="122831" y="902926"/>
            <a:ext cx="7055892" cy="613385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IN" sz="2200" dirty="0"/>
              <a:t>The device comprises a physical layer </a:t>
            </a:r>
            <a:r>
              <a:rPr lang="en-US" sz="2200" dirty="0"/>
              <a:t>(PHY), which contains the </a:t>
            </a:r>
            <a:r>
              <a:rPr lang="en-US" sz="2200" dirty="0">
                <a:solidFill>
                  <a:srgbClr val="C00000"/>
                </a:solidFill>
              </a:rPr>
              <a:t>RF transceiver along with its low-level control mechanism.</a:t>
            </a:r>
          </a:p>
          <a:p>
            <a:pPr marL="342900" indent="-342900" algn="just">
              <a:lnSpc>
                <a:spcPct val="150000"/>
              </a:lnSpc>
              <a:buFont typeface="Wingdings" panose="05000000000000000000" pitchFamily="2" charset="2"/>
              <a:buChar char="Ø"/>
            </a:pPr>
            <a:r>
              <a:rPr lang="en-US" sz="2200" dirty="0"/>
              <a:t>A MAC sublayer provides access to the physical channel for all types of transfer. </a:t>
            </a:r>
          </a:p>
          <a:p>
            <a:pPr marL="342900" indent="-342900" algn="just">
              <a:lnSpc>
                <a:spcPct val="150000"/>
              </a:lnSpc>
              <a:buFont typeface="Wingdings" panose="05000000000000000000" pitchFamily="2" charset="2"/>
              <a:buChar char="Ø"/>
            </a:pPr>
            <a:r>
              <a:rPr lang="en-US" sz="2200" dirty="0"/>
              <a:t>The upper layers consist of </a:t>
            </a:r>
            <a:r>
              <a:rPr lang="en-US" sz="2200" dirty="0">
                <a:solidFill>
                  <a:srgbClr val="C00000"/>
                </a:solidFill>
              </a:rPr>
              <a:t>a network layer, which provides network configuration, manipulation, and message routing, and an application layer, which provides the intended function of a device</a:t>
            </a:r>
            <a:r>
              <a:rPr lang="en-US" sz="2200" dirty="0"/>
              <a:t>. </a:t>
            </a:r>
          </a:p>
          <a:p>
            <a:pPr marL="342900" indent="-342900" algn="just">
              <a:lnSpc>
                <a:spcPct val="150000"/>
              </a:lnSpc>
              <a:buFont typeface="Wingdings" panose="05000000000000000000" pitchFamily="2" charset="2"/>
              <a:buChar char="Ø"/>
            </a:pPr>
            <a:r>
              <a:rPr lang="en-US" sz="2200" dirty="0"/>
              <a:t>An IEEE 802.2 logical link control (LLC) can access the MAC through the service specific convergence sublayer (SSCS).</a:t>
            </a:r>
            <a:endParaRPr lang="en-IN" sz="2200" dirty="0"/>
          </a:p>
        </p:txBody>
      </p:sp>
      <p:pic>
        <p:nvPicPr>
          <p:cNvPr id="4" name="Picture 2">
            <a:extLst>
              <a:ext uri="{FF2B5EF4-FFF2-40B4-BE49-F238E27FC236}">
                <a16:creationId xmlns:a16="http://schemas.microsoft.com/office/drawing/2014/main" id="{8D31E92B-D4D8-44E0-B3CF-A011B50FE196}"/>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7178722" y="1006324"/>
            <a:ext cx="4835856" cy="5589534"/>
          </a:xfrm>
          <a:prstGeom prst="rect">
            <a:avLst/>
          </a:prstGeom>
          <a:noFill/>
          <a:ln w="9525">
            <a:noFill/>
            <a:miter lim="800000"/>
            <a:headEnd/>
            <a:tailEnd/>
          </a:ln>
        </p:spPr>
      </p:pic>
    </p:spTree>
    <p:extLst>
      <p:ext uri="{BB962C8B-B14F-4D97-AF65-F5344CB8AC3E}">
        <p14:creationId xmlns:p14="http://schemas.microsoft.com/office/powerpoint/2010/main" val="185263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479946" y="1265980"/>
            <a:ext cx="11232107" cy="4957962"/>
          </a:xfrm>
          <a:prstGeom prst="rect">
            <a:avLst/>
          </a:prstGeom>
          <a:noFill/>
          <a:ln>
            <a:noFill/>
          </a:ln>
        </p:spPr>
        <p:txBody>
          <a:bodyPr lIns="90000" tIns="45000" rIns="90000" bIns="45000"/>
          <a:lstStyle/>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Within the home, computers and printers are connected to the Internet through voice band modems, XDSL services, or cable modems. </a:t>
            </a:r>
            <a:endParaRPr sz="2200" dirty="0">
              <a:latin typeface="Verdana" panose="020B0604030504040204" pitchFamily="34" charset="0"/>
              <a:ea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The industry has two distinct segments—</a:t>
            </a:r>
            <a:r>
              <a:rPr lang="en-US" sz="2200" u="sng" dirty="0">
                <a:solidFill>
                  <a:srgbClr val="C00000"/>
                </a:solidFill>
                <a:latin typeface="Verdana" panose="020B0604030504040204" pitchFamily="34" charset="0"/>
                <a:ea typeface="Verdana" panose="020B0604030504040204" pitchFamily="34" charset="0"/>
              </a:rPr>
              <a:t>home access and home distribution.</a:t>
            </a:r>
            <a:endParaRPr sz="2200" u="sng" dirty="0">
              <a:solidFill>
                <a:srgbClr val="C00000"/>
              </a:solidFill>
              <a:latin typeface="Verdana" panose="020B0604030504040204" pitchFamily="34" charset="0"/>
              <a:ea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 Home access technology uses different wireless and wired alternatives to secure a broadband Internet access to the home gateway to be distributed to the user’s information appliances. </a:t>
            </a:r>
            <a:endParaRPr sz="2200" dirty="0">
              <a:latin typeface="Verdana" panose="020B0604030504040204" pitchFamily="34" charset="0"/>
              <a:ea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The home distribution or WPAN interconnects all home appliances and connects them to the Internet through a </a:t>
            </a:r>
            <a:r>
              <a:rPr lang="en-US" sz="2200" u="sng" dirty="0">
                <a:solidFill>
                  <a:srgbClr val="000000"/>
                </a:solidFill>
                <a:latin typeface="Verdana" panose="020B0604030504040204" pitchFamily="34" charset="0"/>
                <a:ea typeface="Verdana" panose="020B0604030504040204" pitchFamily="34" charset="0"/>
              </a:rPr>
              <a:t>home gateway. </a:t>
            </a:r>
            <a:endParaRPr sz="2200" u="sng" dirty="0">
              <a:latin typeface="Verdana" panose="020B0604030504040204" pitchFamily="34" charset="0"/>
              <a:ea typeface="Verdana" panose="020B0604030504040204" pitchFamily="34" charset="0"/>
            </a:endParaRPr>
          </a:p>
        </p:txBody>
      </p:sp>
      <p:sp>
        <p:nvSpPr>
          <p:cNvPr id="51" name="TextShape 2"/>
          <p:cNvSpPr txBox="1"/>
          <p:nvPr/>
        </p:nvSpPr>
        <p:spPr>
          <a:xfrm>
            <a:off x="8077080" y="6356520"/>
            <a:ext cx="2133360" cy="364680"/>
          </a:xfrm>
          <a:prstGeom prst="rect">
            <a:avLst/>
          </a:prstGeom>
        </p:spPr>
        <p:txBody>
          <a:bodyPr anchor="ctr"/>
          <a:lstStyle/>
          <a:p>
            <a:pPr algn="r">
              <a:lnSpc>
                <a:spcPct val="100000"/>
              </a:lnSpc>
            </a:pPr>
            <a:fld id="{A1B13B9B-4D5F-4F60-AFF0-BEAAF224E0E7}" type="slidenum">
              <a:rPr lang="en-US" sz="1200">
                <a:solidFill>
                  <a:srgbClr val="8B8B8B"/>
                </a:solidFill>
                <a:latin typeface="Calibri"/>
              </a:rPr>
              <a:t>6</a:t>
            </a:fld>
            <a:endParaRPr/>
          </a:p>
        </p:txBody>
      </p:sp>
      <p:sp>
        <p:nvSpPr>
          <p:cNvPr id="2" name="TextBox 1">
            <a:extLst>
              <a:ext uri="{FF2B5EF4-FFF2-40B4-BE49-F238E27FC236}">
                <a16:creationId xmlns:a16="http://schemas.microsoft.com/office/drawing/2014/main" id="{C419B8BF-CA4D-4505-9F7B-8B1140A00C2D}"/>
              </a:ext>
            </a:extLst>
          </p:cNvPr>
          <p:cNvSpPr txBox="1"/>
          <p:nvPr/>
        </p:nvSpPr>
        <p:spPr>
          <a:xfrm>
            <a:off x="1882066" y="341670"/>
            <a:ext cx="8626079" cy="584775"/>
          </a:xfrm>
          <a:prstGeom prst="rect">
            <a:avLst/>
          </a:prstGeom>
          <a:noFill/>
        </p:spPr>
        <p:txBody>
          <a:bodyPr wrap="none" rtlCol="0">
            <a:spAutoFit/>
          </a:bodyPr>
          <a:lstStyle/>
          <a:p>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The Wireless Personal Area Network</a:t>
            </a:r>
            <a:endParaRPr lang="en-IN" sz="3200" b="1"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238324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0768D4-46DC-4D59-A3EB-E1E7506FA3EA}"/>
              </a:ext>
            </a:extLst>
          </p:cNvPr>
          <p:cNvSpPr/>
          <p:nvPr/>
        </p:nvSpPr>
        <p:spPr>
          <a:xfrm>
            <a:off x="4437599" y="218496"/>
            <a:ext cx="3416320" cy="646331"/>
          </a:xfrm>
          <a:prstGeom prst="rect">
            <a:avLst/>
          </a:prstGeom>
        </p:spPr>
        <p:txBody>
          <a:bodyPr wrap="none">
            <a:spAutoFit/>
          </a:bodyPr>
          <a:lstStyle/>
          <a:p>
            <a:r>
              <a:rPr lang="en-IN" sz="3600" b="1" dirty="0"/>
              <a:t>Physical Layer</a:t>
            </a:r>
            <a:endParaRPr lang="en-IN" sz="3600" dirty="0"/>
          </a:p>
        </p:txBody>
      </p:sp>
      <p:sp>
        <p:nvSpPr>
          <p:cNvPr id="3" name="Rectangle 2">
            <a:extLst>
              <a:ext uri="{FF2B5EF4-FFF2-40B4-BE49-F238E27FC236}">
                <a16:creationId xmlns:a16="http://schemas.microsoft.com/office/drawing/2014/main" id="{7C148385-B7D3-44B1-A75F-17C0AA990DCE}"/>
              </a:ext>
            </a:extLst>
          </p:cNvPr>
          <p:cNvSpPr/>
          <p:nvPr/>
        </p:nvSpPr>
        <p:spPr>
          <a:xfrm>
            <a:off x="581740" y="864827"/>
            <a:ext cx="10827789"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The PHY (IEEE 802.15.4) provides two services: </a:t>
            </a:r>
          </a:p>
          <a:p>
            <a:pPr algn="just">
              <a:lnSpc>
                <a:spcPct val="150000"/>
              </a:lnSpc>
            </a:pPr>
            <a:r>
              <a:rPr lang="en-US" sz="2400" dirty="0">
                <a:solidFill>
                  <a:srgbClr val="C00000"/>
                </a:solidFill>
              </a:rPr>
              <a:t>The PHY data service </a:t>
            </a:r>
            <a:r>
              <a:rPr lang="en-US" sz="2400" dirty="0"/>
              <a:t>and </a:t>
            </a:r>
          </a:p>
          <a:p>
            <a:pPr algn="just">
              <a:lnSpc>
                <a:spcPct val="150000"/>
              </a:lnSpc>
            </a:pPr>
            <a:r>
              <a:rPr lang="en-US" sz="2400" dirty="0">
                <a:solidFill>
                  <a:srgbClr val="C00000"/>
                </a:solidFill>
              </a:rPr>
              <a:t>The PHY management service </a:t>
            </a:r>
            <a:r>
              <a:rPr lang="en-US" sz="2400" dirty="0"/>
              <a:t>interfacing to the physical layer management entity (PLME).</a:t>
            </a:r>
          </a:p>
          <a:p>
            <a:pPr marL="342900" indent="-342900" algn="just">
              <a:lnSpc>
                <a:spcPct val="150000"/>
              </a:lnSpc>
              <a:buFont typeface="Wingdings" panose="05000000000000000000" pitchFamily="2" charset="2"/>
              <a:buChar char="Ø"/>
            </a:pPr>
            <a:r>
              <a:rPr lang="en-US" sz="2400" dirty="0"/>
              <a:t>The </a:t>
            </a:r>
            <a:r>
              <a:rPr lang="en-US" sz="2400" dirty="0">
                <a:solidFill>
                  <a:srgbClr val="C00000"/>
                </a:solidFill>
              </a:rPr>
              <a:t>PHY</a:t>
            </a:r>
            <a:r>
              <a:rPr lang="en-US" sz="2400" dirty="0"/>
              <a:t> </a:t>
            </a:r>
            <a:r>
              <a:rPr lang="en-US" sz="2400" dirty="0">
                <a:solidFill>
                  <a:srgbClr val="C00000"/>
                </a:solidFill>
              </a:rPr>
              <a:t>data service </a:t>
            </a:r>
            <a:r>
              <a:rPr lang="en-US" sz="2400" dirty="0"/>
              <a:t>enables </a:t>
            </a:r>
            <a:r>
              <a:rPr lang="en-US" sz="2400" dirty="0">
                <a:solidFill>
                  <a:srgbClr val="C00000"/>
                </a:solidFill>
              </a:rPr>
              <a:t>the transmission and reception of PHY protocol data units (PPDUs) across the physical radio channel. </a:t>
            </a:r>
          </a:p>
          <a:p>
            <a:pPr marL="342900" indent="-342900" algn="just">
              <a:lnSpc>
                <a:spcPct val="150000"/>
              </a:lnSpc>
              <a:buFont typeface="Wingdings" panose="05000000000000000000" pitchFamily="2" charset="2"/>
              <a:buChar char="Ø"/>
            </a:pPr>
            <a:r>
              <a:rPr lang="en-US" sz="2400" dirty="0"/>
              <a:t>The features of the PHY are </a:t>
            </a:r>
            <a:r>
              <a:rPr lang="en-US" sz="2400" dirty="0">
                <a:solidFill>
                  <a:srgbClr val="C00000"/>
                </a:solidFill>
              </a:rPr>
              <a:t>activation and deactivation of the radio transceiver, energy detection (ED), link quality indication (LQI), channel selection, clear channel assessment (CCA</a:t>
            </a:r>
            <a:r>
              <a:rPr lang="en-US" sz="2400" dirty="0"/>
              <a:t>) and transmitting as well as receiving packets across the physical medium.</a:t>
            </a:r>
            <a:endParaRPr lang="en-IN" sz="2400" dirty="0"/>
          </a:p>
        </p:txBody>
      </p:sp>
    </p:spTree>
    <p:extLst>
      <p:ext uri="{BB962C8B-B14F-4D97-AF65-F5344CB8AC3E}">
        <p14:creationId xmlns:p14="http://schemas.microsoft.com/office/powerpoint/2010/main" val="35860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D70C64-4069-4BEC-A826-CCBD3D3DC34B}"/>
              </a:ext>
            </a:extLst>
          </p:cNvPr>
          <p:cNvSpPr/>
          <p:nvPr/>
        </p:nvSpPr>
        <p:spPr>
          <a:xfrm>
            <a:off x="632152" y="811117"/>
            <a:ext cx="10371306"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The standard provides two options based on the frequency band. Both are based on </a:t>
            </a:r>
            <a:r>
              <a:rPr lang="en-US" sz="2400" dirty="0">
                <a:solidFill>
                  <a:srgbClr val="C00000"/>
                </a:solidFill>
              </a:rPr>
              <a:t>direct sequence spread spectrum (DSSS). </a:t>
            </a:r>
          </a:p>
          <a:p>
            <a:pPr marL="342900" indent="-342900" algn="just">
              <a:lnSpc>
                <a:spcPct val="150000"/>
              </a:lnSpc>
              <a:buFont typeface="Wingdings" panose="05000000000000000000" pitchFamily="2" charset="2"/>
              <a:buChar char="Ø"/>
            </a:pPr>
            <a:r>
              <a:rPr lang="en-US" sz="2400" dirty="0"/>
              <a:t>The data rate is </a:t>
            </a:r>
            <a:r>
              <a:rPr lang="en-US" sz="2400" dirty="0">
                <a:solidFill>
                  <a:srgbClr val="C00000"/>
                </a:solidFill>
              </a:rPr>
              <a:t>250 kbps at 2.4 GHz, 40 kbps at 915 MHz, and 20 kbps at 868 </a:t>
            </a:r>
            <a:r>
              <a:rPr lang="en-US" sz="2400" dirty="0" err="1">
                <a:solidFill>
                  <a:srgbClr val="C00000"/>
                </a:solidFill>
              </a:rPr>
              <a:t>MHz.</a:t>
            </a:r>
            <a:r>
              <a:rPr lang="en-US" sz="2400" dirty="0">
                <a:solidFill>
                  <a:srgbClr val="C00000"/>
                </a:solidFill>
              </a:rPr>
              <a:t> </a:t>
            </a:r>
          </a:p>
          <a:p>
            <a:pPr marL="342900" indent="-342900" algn="just">
              <a:lnSpc>
                <a:spcPct val="150000"/>
              </a:lnSpc>
              <a:buFont typeface="Wingdings" panose="05000000000000000000" pitchFamily="2" charset="2"/>
              <a:buChar char="Ø"/>
            </a:pPr>
            <a:r>
              <a:rPr lang="en-US" sz="2400" dirty="0"/>
              <a:t>The higher rate at 2.4 GHz is attributed to a higher-order modulation scheme. </a:t>
            </a:r>
          </a:p>
          <a:p>
            <a:pPr marL="342900" indent="-342900" algn="just">
              <a:lnSpc>
                <a:spcPct val="150000"/>
              </a:lnSpc>
              <a:buFont typeface="Wingdings" panose="05000000000000000000" pitchFamily="2" charset="2"/>
              <a:buChar char="Ø"/>
            </a:pPr>
            <a:r>
              <a:rPr lang="en-US" sz="2400" dirty="0"/>
              <a:t>Lower frequency provides </a:t>
            </a:r>
            <a:r>
              <a:rPr lang="en-US" sz="2400" dirty="0">
                <a:solidFill>
                  <a:srgbClr val="C00000"/>
                </a:solidFill>
              </a:rPr>
              <a:t>longer range due to lower propagation losses</a:t>
            </a:r>
            <a:r>
              <a:rPr lang="en-US" sz="2400" dirty="0"/>
              <a:t>. </a:t>
            </a:r>
            <a:r>
              <a:rPr lang="en-US" sz="2400" dirty="0">
                <a:solidFill>
                  <a:srgbClr val="C00000"/>
                </a:solidFill>
              </a:rPr>
              <a:t>Low rate can be translated into better sensitivity and larger coverage area. </a:t>
            </a:r>
          </a:p>
          <a:p>
            <a:pPr marL="342900" indent="-342900" algn="just">
              <a:lnSpc>
                <a:spcPct val="150000"/>
              </a:lnSpc>
              <a:buFont typeface="Wingdings" panose="05000000000000000000" pitchFamily="2" charset="2"/>
              <a:buChar char="Ø"/>
            </a:pPr>
            <a:r>
              <a:rPr lang="en-US" sz="2400" dirty="0">
                <a:solidFill>
                  <a:srgbClr val="0070C0"/>
                </a:solidFill>
              </a:rPr>
              <a:t>Higher rate means higher throughput, lower latency, or lower duty cycle</a:t>
            </a:r>
            <a:r>
              <a:rPr lang="en-US" sz="2400" dirty="0"/>
              <a:t>. </a:t>
            </a:r>
            <a:endParaRPr lang="en-IN" sz="2400" dirty="0"/>
          </a:p>
        </p:txBody>
      </p:sp>
    </p:spTree>
    <p:extLst>
      <p:ext uri="{BB962C8B-B14F-4D97-AF65-F5344CB8AC3E}">
        <p14:creationId xmlns:p14="http://schemas.microsoft.com/office/powerpoint/2010/main" val="3742648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E15F816-E6E3-42FE-8660-08D6193CAB8D}"/>
              </a:ext>
            </a:extLst>
          </p:cNvPr>
          <p:cNvPicPr>
            <a:picLocks noChangeAspect="1" noChangeArrowheads="1"/>
          </p:cNvPicPr>
          <p:nvPr/>
        </p:nvPicPr>
        <p:blipFill>
          <a:blip r:embed="rId2" cstate="print"/>
          <a:srcRect/>
          <a:stretch>
            <a:fillRect/>
          </a:stretch>
        </p:blipFill>
        <p:spPr bwMode="auto">
          <a:xfrm>
            <a:off x="1104740" y="671209"/>
            <a:ext cx="10291605" cy="5506311"/>
          </a:xfrm>
          <a:prstGeom prst="rect">
            <a:avLst/>
          </a:prstGeom>
          <a:noFill/>
          <a:ln w="9525">
            <a:noFill/>
            <a:miter lim="800000"/>
            <a:headEnd/>
            <a:tailEnd/>
          </a:ln>
        </p:spPr>
      </p:pic>
    </p:spTree>
    <p:extLst>
      <p:ext uri="{BB962C8B-B14F-4D97-AF65-F5344CB8AC3E}">
        <p14:creationId xmlns:p14="http://schemas.microsoft.com/office/powerpoint/2010/main" val="41342500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DF9C36-BBEC-4994-A5B6-6A0D26C87206}"/>
              </a:ext>
            </a:extLst>
          </p:cNvPr>
          <p:cNvSpPr/>
          <p:nvPr/>
        </p:nvSpPr>
        <p:spPr>
          <a:xfrm>
            <a:off x="617002" y="302802"/>
            <a:ext cx="10016782"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To maintain a common simple interface with MAC, both PHY share a single packet structure (see Figure 20.7). </a:t>
            </a:r>
          </a:p>
          <a:p>
            <a:pPr marL="342900" indent="-342900" algn="just">
              <a:lnSpc>
                <a:spcPct val="150000"/>
              </a:lnSpc>
              <a:buFont typeface="Wingdings" panose="05000000000000000000" pitchFamily="2" charset="2"/>
              <a:buChar char="Ø"/>
            </a:pPr>
            <a:r>
              <a:rPr lang="en-US" sz="2400" dirty="0"/>
              <a:t>Each PHY protocol data units PPDU contains a </a:t>
            </a:r>
          </a:p>
          <a:p>
            <a:pPr algn="just">
              <a:lnSpc>
                <a:spcPct val="150000"/>
              </a:lnSpc>
            </a:pPr>
            <a:r>
              <a:rPr lang="en-US" sz="2400" dirty="0">
                <a:solidFill>
                  <a:srgbClr val="FF0000"/>
                </a:solidFill>
              </a:rPr>
              <a:t>synchronization header (preamble plus start of packet delimiter),</a:t>
            </a:r>
          </a:p>
          <a:p>
            <a:pPr algn="just">
              <a:lnSpc>
                <a:spcPct val="150000"/>
              </a:lnSpc>
            </a:pPr>
            <a:r>
              <a:rPr lang="en-US" sz="2400" dirty="0"/>
              <a:t>a </a:t>
            </a:r>
            <a:r>
              <a:rPr lang="en-US" sz="2400" dirty="0">
                <a:solidFill>
                  <a:srgbClr val="C00000"/>
                </a:solidFill>
              </a:rPr>
              <a:t>PHY header to indicate the packet length</a:t>
            </a:r>
            <a:r>
              <a:rPr lang="en-US" sz="2400" dirty="0"/>
              <a:t>, and </a:t>
            </a:r>
          </a:p>
          <a:p>
            <a:pPr algn="just">
              <a:lnSpc>
                <a:spcPct val="150000"/>
              </a:lnSpc>
            </a:pPr>
            <a:r>
              <a:rPr lang="en-US" sz="2400" dirty="0">
                <a:solidFill>
                  <a:srgbClr val="FF0000"/>
                </a:solidFill>
              </a:rPr>
              <a:t>the payload, or PHY service data unit (PSDU). </a:t>
            </a:r>
          </a:p>
          <a:p>
            <a:pPr marL="342900" indent="-342900" algn="just">
              <a:lnSpc>
                <a:spcPct val="150000"/>
              </a:lnSpc>
              <a:buFont typeface="Wingdings" panose="05000000000000000000" pitchFamily="2" charset="2"/>
              <a:buChar char="Ø"/>
            </a:pPr>
            <a:r>
              <a:rPr lang="en-US" sz="2400" dirty="0">
                <a:solidFill>
                  <a:srgbClr val="C00000"/>
                </a:solidFill>
              </a:rPr>
              <a:t>The 32-bit preamble is designed for the acquisition of symbol and chip timing</a:t>
            </a:r>
            <a:r>
              <a:rPr lang="en-US" sz="2400" dirty="0"/>
              <a:t>, and in some cases may be used for </a:t>
            </a:r>
            <a:r>
              <a:rPr lang="en-US" sz="2400" dirty="0">
                <a:solidFill>
                  <a:srgbClr val="C00000"/>
                </a:solidFill>
              </a:rPr>
              <a:t>coarse frequency adjustment. </a:t>
            </a:r>
          </a:p>
          <a:p>
            <a:pPr marL="342900" indent="-342900" algn="just">
              <a:lnSpc>
                <a:spcPct val="150000"/>
              </a:lnSpc>
              <a:buFont typeface="Wingdings" panose="05000000000000000000" pitchFamily="2" charset="2"/>
              <a:buChar char="Ø"/>
            </a:pPr>
            <a:r>
              <a:rPr lang="en-US" sz="2400" dirty="0">
                <a:solidFill>
                  <a:srgbClr val="0070C0"/>
                </a:solidFill>
              </a:rPr>
              <a:t>Channel equalization is not required for either PHY due to the combination of small coverage area and relatively low chip rates. </a:t>
            </a:r>
            <a:endParaRPr lang="en-IN" sz="2400" dirty="0">
              <a:solidFill>
                <a:srgbClr val="0070C0"/>
              </a:solidFill>
            </a:endParaRPr>
          </a:p>
        </p:txBody>
      </p:sp>
    </p:spTree>
    <p:extLst>
      <p:ext uri="{BB962C8B-B14F-4D97-AF65-F5344CB8AC3E}">
        <p14:creationId xmlns:p14="http://schemas.microsoft.com/office/powerpoint/2010/main" val="2815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92D2394-292F-4637-84E0-C52A93A03079}"/>
              </a:ext>
            </a:extLst>
          </p:cNvPr>
          <p:cNvPicPr>
            <a:picLocks noChangeAspect="1" noChangeArrowheads="1"/>
          </p:cNvPicPr>
          <p:nvPr/>
        </p:nvPicPr>
        <p:blipFill>
          <a:blip r:embed="rId2" cstate="print"/>
          <a:srcRect/>
          <a:stretch>
            <a:fillRect/>
          </a:stretch>
        </p:blipFill>
        <p:spPr bwMode="auto">
          <a:xfrm>
            <a:off x="491319" y="208471"/>
            <a:ext cx="10686197" cy="4772962"/>
          </a:xfrm>
          <a:prstGeom prst="rect">
            <a:avLst/>
          </a:prstGeom>
          <a:noFill/>
          <a:ln w="9525">
            <a:noFill/>
            <a:miter lim="800000"/>
            <a:headEnd/>
            <a:tailEnd/>
          </a:ln>
        </p:spPr>
      </p:pic>
      <p:sp>
        <p:nvSpPr>
          <p:cNvPr id="2" name="Rectangle 1"/>
          <p:cNvSpPr/>
          <p:nvPr/>
        </p:nvSpPr>
        <p:spPr>
          <a:xfrm>
            <a:off x="491319" y="4981433"/>
            <a:ext cx="10995547" cy="175432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Within the PHY header, </a:t>
            </a:r>
            <a:r>
              <a:rPr lang="en-US" sz="2400" dirty="0">
                <a:solidFill>
                  <a:srgbClr val="C00000"/>
                </a:solidFill>
              </a:rPr>
              <a:t>8 bits are used to specify the length of the payload</a:t>
            </a:r>
            <a:r>
              <a:rPr lang="en-US" sz="2400" dirty="0"/>
              <a:t> (in bytes). This supports packets of length 0–127 bytes, although, </a:t>
            </a:r>
            <a:r>
              <a:rPr lang="en-US" sz="2400" dirty="0">
                <a:solidFill>
                  <a:srgbClr val="0070C0"/>
                </a:solidFill>
              </a:rPr>
              <a:t>due to MAC layer overhead, zero-length packets will not occur in practice. </a:t>
            </a:r>
          </a:p>
        </p:txBody>
      </p:sp>
    </p:spTree>
    <p:extLst>
      <p:ext uri="{BB962C8B-B14F-4D97-AF65-F5344CB8AC3E}">
        <p14:creationId xmlns:p14="http://schemas.microsoft.com/office/powerpoint/2010/main" val="19345843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137E38-2C20-4EDB-A795-C4E2D81339FF}"/>
              </a:ext>
            </a:extLst>
          </p:cNvPr>
          <p:cNvSpPr/>
          <p:nvPr/>
        </p:nvSpPr>
        <p:spPr>
          <a:xfrm>
            <a:off x="577017" y="564379"/>
            <a:ext cx="10737716"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Typical packet sizes for </a:t>
            </a:r>
            <a:r>
              <a:rPr lang="en-US" sz="2400" dirty="0">
                <a:solidFill>
                  <a:srgbClr val="C00000"/>
                </a:solidFill>
              </a:rPr>
              <a:t>home applications </a:t>
            </a:r>
            <a:r>
              <a:rPr lang="en-US" sz="2400" dirty="0"/>
              <a:t>such as monitoring and control security, lighting, air conditioning, and other appliances are expected to be </a:t>
            </a:r>
            <a:r>
              <a:rPr lang="en-US" sz="2400" dirty="0">
                <a:solidFill>
                  <a:srgbClr val="C00000"/>
                </a:solidFill>
              </a:rPr>
              <a:t>of the order of 30–60 bytes</a:t>
            </a:r>
            <a:r>
              <a:rPr lang="en-US" sz="2400" dirty="0"/>
              <a:t>, </a:t>
            </a:r>
          </a:p>
          <a:p>
            <a:pPr marL="342900" indent="-342900" algn="just">
              <a:lnSpc>
                <a:spcPct val="150000"/>
              </a:lnSpc>
              <a:buFont typeface="Wingdings" panose="05000000000000000000" pitchFamily="2" charset="2"/>
              <a:buChar char="Ø"/>
            </a:pPr>
            <a:r>
              <a:rPr lang="en-US" sz="2400" dirty="0"/>
              <a:t>while more demanding applications such as interactive games and computer peripherals, or </a:t>
            </a:r>
            <a:r>
              <a:rPr lang="en-US" sz="2400" dirty="0" err="1"/>
              <a:t>multihop</a:t>
            </a:r>
            <a:r>
              <a:rPr lang="en-US" sz="2400" dirty="0"/>
              <a:t> applications with more address overhead, may require larger packet sizes. </a:t>
            </a:r>
          </a:p>
          <a:p>
            <a:pPr marL="342900" indent="-342900" algn="just">
              <a:lnSpc>
                <a:spcPct val="150000"/>
              </a:lnSpc>
              <a:buFont typeface="Wingdings" panose="05000000000000000000" pitchFamily="2" charset="2"/>
              <a:buChar char="Ø"/>
            </a:pPr>
            <a:r>
              <a:rPr lang="en-US" sz="2400" dirty="0">
                <a:solidFill>
                  <a:srgbClr val="C00000"/>
                </a:solidFill>
              </a:rPr>
              <a:t>Adjusting transmission rates in each frequency band, the maximum packet durations are </a:t>
            </a:r>
          </a:p>
          <a:p>
            <a:pPr algn="just">
              <a:lnSpc>
                <a:spcPct val="150000"/>
              </a:lnSpc>
            </a:pPr>
            <a:r>
              <a:rPr lang="en-US" sz="2400" dirty="0">
                <a:solidFill>
                  <a:srgbClr val="C00000"/>
                </a:solidFill>
              </a:rPr>
              <a:t>4.25 </a:t>
            </a:r>
            <a:r>
              <a:rPr lang="en-US" sz="2400" dirty="0" err="1">
                <a:solidFill>
                  <a:srgbClr val="C00000"/>
                </a:solidFill>
              </a:rPr>
              <a:t>ms</a:t>
            </a:r>
            <a:r>
              <a:rPr lang="en-US" sz="2400" dirty="0">
                <a:solidFill>
                  <a:srgbClr val="C00000"/>
                </a:solidFill>
              </a:rPr>
              <a:t> for the 2.4 GHz band, </a:t>
            </a:r>
          </a:p>
          <a:p>
            <a:pPr algn="just">
              <a:lnSpc>
                <a:spcPct val="150000"/>
              </a:lnSpc>
            </a:pPr>
            <a:r>
              <a:rPr lang="en-US" sz="2400" dirty="0">
                <a:solidFill>
                  <a:srgbClr val="C00000"/>
                </a:solidFill>
              </a:rPr>
              <a:t>26.6 </a:t>
            </a:r>
            <a:r>
              <a:rPr lang="en-US" sz="2400" dirty="0" err="1">
                <a:solidFill>
                  <a:srgbClr val="C00000"/>
                </a:solidFill>
              </a:rPr>
              <a:t>ms</a:t>
            </a:r>
            <a:r>
              <a:rPr lang="en-US" sz="2400" dirty="0">
                <a:solidFill>
                  <a:srgbClr val="C00000"/>
                </a:solidFill>
              </a:rPr>
              <a:t> for the 915 MHz band, and </a:t>
            </a:r>
          </a:p>
          <a:p>
            <a:pPr algn="just">
              <a:lnSpc>
                <a:spcPct val="150000"/>
              </a:lnSpc>
            </a:pPr>
            <a:r>
              <a:rPr lang="en-US" sz="2400" dirty="0">
                <a:solidFill>
                  <a:srgbClr val="C00000"/>
                </a:solidFill>
              </a:rPr>
              <a:t>53.2 </a:t>
            </a:r>
            <a:r>
              <a:rPr lang="en-US" sz="2400" dirty="0" err="1">
                <a:solidFill>
                  <a:srgbClr val="C00000"/>
                </a:solidFill>
              </a:rPr>
              <a:t>ms</a:t>
            </a:r>
            <a:r>
              <a:rPr lang="en-US" sz="2400" dirty="0">
                <a:solidFill>
                  <a:srgbClr val="C00000"/>
                </a:solidFill>
              </a:rPr>
              <a:t> for the 868 MHz band</a:t>
            </a:r>
            <a:r>
              <a:rPr lang="en-US" sz="2400" dirty="0"/>
              <a:t>.</a:t>
            </a:r>
            <a:endParaRPr lang="en-IN" sz="2400" dirty="0"/>
          </a:p>
        </p:txBody>
      </p:sp>
    </p:spTree>
    <p:extLst>
      <p:ext uri="{BB962C8B-B14F-4D97-AF65-F5344CB8AC3E}">
        <p14:creationId xmlns:p14="http://schemas.microsoft.com/office/powerpoint/2010/main" val="22402629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8007E-78E6-4384-A006-4F67B257A2C1}"/>
              </a:ext>
            </a:extLst>
          </p:cNvPr>
          <p:cNvSpPr/>
          <p:nvPr/>
        </p:nvSpPr>
        <p:spPr>
          <a:xfrm>
            <a:off x="573206" y="1538361"/>
            <a:ext cx="10566706" cy="397031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The 868/915 MHz PHY uses a </a:t>
            </a:r>
            <a:r>
              <a:rPr lang="en-US" sz="2400" dirty="0">
                <a:solidFill>
                  <a:srgbClr val="C00000"/>
                </a:solidFill>
              </a:rPr>
              <a:t>simple DSSS approach </a:t>
            </a:r>
            <a:r>
              <a:rPr lang="en-US" sz="2400" dirty="0"/>
              <a:t>in which each transmitted bit is represented by a </a:t>
            </a:r>
            <a:r>
              <a:rPr lang="en-US" sz="2400" dirty="0">
                <a:solidFill>
                  <a:srgbClr val="C00000"/>
                </a:solidFill>
              </a:rPr>
              <a:t>15-chip maximum length sequence.</a:t>
            </a:r>
          </a:p>
          <a:p>
            <a:pPr marL="342900" indent="-342900" algn="just">
              <a:lnSpc>
                <a:spcPct val="150000"/>
              </a:lnSpc>
              <a:buFont typeface="Wingdings" panose="05000000000000000000" pitchFamily="2" charset="2"/>
              <a:buChar char="Ø"/>
            </a:pPr>
            <a:r>
              <a:rPr lang="en-US" sz="2400" dirty="0"/>
              <a:t> </a:t>
            </a:r>
            <a:r>
              <a:rPr lang="en-US" sz="2400" dirty="0">
                <a:solidFill>
                  <a:srgbClr val="C00000"/>
                </a:solidFill>
              </a:rPr>
              <a:t>Binary data is encoded </a:t>
            </a:r>
            <a:r>
              <a:rPr lang="en-US" sz="2400" dirty="0"/>
              <a:t>by multiplying each m-sequence by 1 or -1, and the resulting chip sequence is </a:t>
            </a:r>
            <a:r>
              <a:rPr lang="en-US" sz="2400" dirty="0">
                <a:solidFill>
                  <a:srgbClr val="C00000"/>
                </a:solidFill>
              </a:rPr>
              <a:t>modulated onto the carrier using binary phase shift keying (BPSK). </a:t>
            </a:r>
          </a:p>
          <a:p>
            <a:pPr marL="342900" indent="-342900" algn="just">
              <a:lnSpc>
                <a:spcPct val="150000"/>
              </a:lnSpc>
              <a:buFont typeface="Wingdings" panose="05000000000000000000" pitchFamily="2" charset="2"/>
              <a:buChar char="Ø"/>
            </a:pPr>
            <a:r>
              <a:rPr lang="en-US" sz="2400" dirty="0">
                <a:solidFill>
                  <a:srgbClr val="C00000"/>
                </a:solidFill>
              </a:rPr>
              <a:t>Differential data encoding is used prior to modulation </a:t>
            </a:r>
            <a:r>
              <a:rPr lang="en-US" sz="2400" dirty="0"/>
              <a:t>to allow low-complexity differential coherent reception. </a:t>
            </a:r>
          </a:p>
        </p:txBody>
      </p:sp>
      <p:sp>
        <p:nvSpPr>
          <p:cNvPr id="3" name="Rectangle 2"/>
          <p:cNvSpPr/>
          <p:nvPr/>
        </p:nvSpPr>
        <p:spPr>
          <a:xfrm>
            <a:off x="1603296" y="269122"/>
            <a:ext cx="4770730" cy="584775"/>
          </a:xfrm>
          <a:prstGeom prst="rect">
            <a:avLst/>
          </a:prstGeom>
        </p:spPr>
        <p:txBody>
          <a:bodyPr wrap="none">
            <a:spAutoFit/>
          </a:bodyPr>
          <a:lstStyle/>
          <a:p>
            <a:r>
              <a:rPr lang="en-US" sz="3200" dirty="0">
                <a:solidFill>
                  <a:srgbClr val="0070C0"/>
                </a:solidFill>
              </a:rPr>
              <a:t>868/915 MHz PHY features </a:t>
            </a:r>
          </a:p>
        </p:txBody>
      </p:sp>
    </p:spTree>
    <p:extLst>
      <p:ext uri="{BB962C8B-B14F-4D97-AF65-F5344CB8AC3E}">
        <p14:creationId xmlns:p14="http://schemas.microsoft.com/office/powerpoint/2010/main" val="27887807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7D7FA3-9111-4F80-A10B-B6B52FAEA207}"/>
              </a:ext>
            </a:extLst>
          </p:cNvPr>
          <p:cNvSpPr/>
          <p:nvPr/>
        </p:nvSpPr>
        <p:spPr>
          <a:xfrm>
            <a:off x="746249" y="1296413"/>
            <a:ext cx="10223770" cy="4524315"/>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rPr>
              <a:t>The </a:t>
            </a:r>
            <a:r>
              <a:rPr lang="en-US" sz="2400" dirty="0">
                <a:solidFill>
                  <a:srgbClr val="C00000"/>
                </a:solidFill>
              </a:rPr>
              <a:t>2.4 GHz PHY uses a 16-ary quasi-orthogonal modulation technique based on DSSS methods</a:t>
            </a:r>
            <a:r>
              <a:rPr lang="en-US" sz="2400" dirty="0">
                <a:solidFill>
                  <a:prstClr val="black"/>
                </a:solidFill>
              </a:rPr>
              <a:t>. </a:t>
            </a:r>
          </a:p>
          <a:p>
            <a:pPr marL="342900" lvl="0" indent="-342900" algn="just">
              <a:lnSpc>
                <a:spcPct val="150000"/>
              </a:lnSpc>
              <a:buFont typeface="Wingdings" panose="05000000000000000000" pitchFamily="2" charset="2"/>
              <a:buChar char="Ø"/>
            </a:pPr>
            <a:r>
              <a:rPr lang="en-US" sz="2400" dirty="0">
                <a:solidFill>
                  <a:srgbClr val="C00000"/>
                </a:solidFill>
              </a:rPr>
              <a:t>Binary data is grouped into 4-bit symbols</a:t>
            </a:r>
            <a:r>
              <a:rPr lang="en-US" sz="2400" dirty="0">
                <a:solidFill>
                  <a:prstClr val="black"/>
                </a:solidFill>
              </a:rPr>
              <a:t>, and each symbol specifies one of sixteen nearly orthogonal 32-chip, pseudo-random noise (PN) sequences for transmission. </a:t>
            </a:r>
          </a:p>
          <a:p>
            <a:pPr marL="342900" lvl="0" indent="-342900" algn="just">
              <a:lnSpc>
                <a:spcPct val="150000"/>
              </a:lnSpc>
              <a:buFont typeface="Wingdings" panose="05000000000000000000" pitchFamily="2" charset="2"/>
              <a:buChar char="Ø"/>
            </a:pPr>
            <a:r>
              <a:rPr lang="en-US" sz="2400" dirty="0">
                <a:solidFill>
                  <a:prstClr val="black"/>
                </a:solidFill>
              </a:rPr>
              <a:t>PN sequences for successive data symbols are concatenated, and the aggregate chip sequence is modulated onto the carrier using, </a:t>
            </a:r>
            <a:r>
              <a:rPr lang="en-US" sz="2400" dirty="0">
                <a:solidFill>
                  <a:srgbClr val="C00000"/>
                </a:solidFill>
              </a:rPr>
              <a:t>offset-quadrature phase shift keying (OQPSK).</a:t>
            </a:r>
            <a:endParaRPr lang="en-IN" sz="2400" dirty="0">
              <a:solidFill>
                <a:srgbClr val="C00000"/>
              </a:solidFill>
            </a:endParaRPr>
          </a:p>
        </p:txBody>
      </p:sp>
      <p:sp>
        <p:nvSpPr>
          <p:cNvPr id="2" name="Rectangle 1"/>
          <p:cNvSpPr/>
          <p:nvPr/>
        </p:nvSpPr>
        <p:spPr>
          <a:xfrm>
            <a:off x="1483228" y="419247"/>
            <a:ext cx="3698320" cy="584775"/>
          </a:xfrm>
          <a:prstGeom prst="rect">
            <a:avLst/>
          </a:prstGeom>
        </p:spPr>
        <p:txBody>
          <a:bodyPr wrap="none">
            <a:spAutoFit/>
          </a:bodyPr>
          <a:lstStyle/>
          <a:p>
            <a:r>
              <a:rPr lang="en-US" sz="3200" dirty="0">
                <a:solidFill>
                  <a:srgbClr val="0070C0"/>
                </a:solidFill>
              </a:rPr>
              <a:t>2.4 GHz PHY features</a:t>
            </a:r>
          </a:p>
        </p:txBody>
      </p:sp>
    </p:spTree>
    <p:extLst>
      <p:ext uri="{BB962C8B-B14F-4D97-AF65-F5344CB8AC3E}">
        <p14:creationId xmlns:p14="http://schemas.microsoft.com/office/powerpoint/2010/main" val="15606615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5560F-29B0-4160-BF24-EABE8139EFD0}"/>
              </a:ext>
            </a:extLst>
          </p:cNvPr>
          <p:cNvSpPr/>
          <p:nvPr/>
        </p:nvSpPr>
        <p:spPr>
          <a:xfrm>
            <a:off x="4632395" y="303171"/>
            <a:ext cx="3235181" cy="584775"/>
          </a:xfrm>
          <a:prstGeom prst="rect">
            <a:avLst/>
          </a:prstGeom>
        </p:spPr>
        <p:txBody>
          <a:bodyPr wrap="none">
            <a:spAutoFit/>
          </a:bodyPr>
          <a:lstStyle/>
          <a:p>
            <a:r>
              <a:rPr lang="en-IN" sz="3200" b="1" dirty="0">
                <a:latin typeface="+mj-lt"/>
              </a:rPr>
              <a:t>Data Link Layer</a:t>
            </a:r>
            <a:endParaRPr lang="en-IN" sz="3200" dirty="0">
              <a:latin typeface="+mj-lt"/>
            </a:endParaRPr>
          </a:p>
        </p:txBody>
      </p:sp>
      <p:sp>
        <p:nvSpPr>
          <p:cNvPr id="3" name="Rectangle 2">
            <a:extLst>
              <a:ext uri="{FF2B5EF4-FFF2-40B4-BE49-F238E27FC236}">
                <a16:creationId xmlns:a16="http://schemas.microsoft.com/office/drawing/2014/main" id="{3088DB9B-887A-431D-8745-97C1F61146F4}"/>
              </a:ext>
            </a:extLst>
          </p:cNvPr>
          <p:cNvSpPr/>
          <p:nvPr/>
        </p:nvSpPr>
        <p:spPr>
          <a:xfrm>
            <a:off x="682389" y="1109696"/>
            <a:ext cx="10747374" cy="5277456"/>
          </a:xfrm>
          <a:prstGeom prst="rect">
            <a:avLst/>
          </a:prstGeom>
        </p:spPr>
        <p:txBody>
          <a:bodyPr wrap="square">
            <a:spAutoFit/>
          </a:bodyPr>
          <a:lstStyle/>
          <a:p>
            <a:pPr algn="just">
              <a:lnSpc>
                <a:spcPct val="150000"/>
              </a:lnSpc>
            </a:pPr>
            <a:r>
              <a:rPr lang="en-US" sz="2400" dirty="0"/>
              <a:t>The data link layer (IEEE 802.15.4) is divided into </a:t>
            </a:r>
            <a:r>
              <a:rPr lang="en-US" sz="2400" dirty="0">
                <a:solidFill>
                  <a:srgbClr val="C00000"/>
                </a:solidFill>
              </a:rPr>
              <a:t>two sublayers, the MAC and LLC sublayers. </a:t>
            </a:r>
          </a:p>
          <a:p>
            <a:pPr algn="just">
              <a:lnSpc>
                <a:spcPct val="150000"/>
              </a:lnSpc>
            </a:pPr>
            <a:r>
              <a:rPr lang="en-US" sz="2400" dirty="0"/>
              <a:t>The logical link control is standardized in IEEE 802.2 and is common among all IEEE 802 standards. </a:t>
            </a:r>
          </a:p>
          <a:p>
            <a:pPr algn="just">
              <a:lnSpc>
                <a:spcPct val="150000"/>
              </a:lnSpc>
            </a:pPr>
            <a:r>
              <a:rPr lang="en-US" sz="2400" dirty="0"/>
              <a:t>The IEEE 802.15.4 </a:t>
            </a:r>
            <a:r>
              <a:rPr lang="en-US" sz="2400" dirty="0">
                <a:solidFill>
                  <a:srgbClr val="C00000"/>
                </a:solidFill>
              </a:rPr>
              <a:t>MAC provides services to an IEEE 802.2 type logical link control through the service-specific convergence sublayer (SCCS),</a:t>
            </a:r>
            <a:r>
              <a:rPr lang="en-US" sz="2400" dirty="0"/>
              <a:t> or a proprietary LLC can access the MAC services directly without going through the SCCS. </a:t>
            </a:r>
          </a:p>
          <a:p>
            <a:pPr algn="just">
              <a:lnSpc>
                <a:spcPct val="150000"/>
              </a:lnSpc>
            </a:pPr>
            <a:r>
              <a:rPr lang="en-US" sz="2400" dirty="0"/>
              <a:t>The SCCS ensures compatibility between different LLC sublayers and allows the MAC to be accessed through a single set of </a:t>
            </a:r>
            <a:r>
              <a:rPr lang="en-IN" sz="2400" dirty="0"/>
              <a:t>access points.</a:t>
            </a:r>
          </a:p>
        </p:txBody>
      </p:sp>
    </p:spTree>
    <p:extLst>
      <p:ext uri="{BB962C8B-B14F-4D97-AF65-F5344CB8AC3E}">
        <p14:creationId xmlns:p14="http://schemas.microsoft.com/office/powerpoint/2010/main" val="24510962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86EFD4-EA5F-4540-935D-A451F2F170ED}"/>
              </a:ext>
            </a:extLst>
          </p:cNvPr>
          <p:cNvSpPr/>
          <p:nvPr/>
        </p:nvSpPr>
        <p:spPr>
          <a:xfrm>
            <a:off x="634862" y="495600"/>
            <a:ext cx="10441021" cy="4062651"/>
          </a:xfrm>
          <a:prstGeom prst="rect">
            <a:avLst/>
          </a:prstGeom>
        </p:spPr>
        <p:txBody>
          <a:bodyPr wrap="square">
            <a:spAutoFit/>
          </a:bodyPr>
          <a:lstStyle/>
          <a:p>
            <a:pPr algn="just">
              <a:lnSpc>
                <a:spcPct val="150000"/>
              </a:lnSpc>
            </a:pPr>
            <a:r>
              <a:rPr lang="en-US" sz="2800" dirty="0">
                <a:solidFill>
                  <a:srgbClr val="0070C0"/>
                </a:solidFill>
              </a:rPr>
              <a:t>The features of the IEEE 802.15.4 MAC are </a:t>
            </a:r>
          </a:p>
          <a:p>
            <a:pPr marL="342900" indent="-342900" algn="just">
              <a:lnSpc>
                <a:spcPct val="150000"/>
              </a:lnSpc>
              <a:buFont typeface="Wingdings" panose="05000000000000000000" pitchFamily="2" charset="2"/>
              <a:buChar char="Ø"/>
            </a:pPr>
            <a:r>
              <a:rPr lang="en-US" sz="2400" dirty="0">
                <a:solidFill>
                  <a:srgbClr val="C00000"/>
                </a:solidFill>
              </a:rPr>
              <a:t>association and disassociation, </a:t>
            </a:r>
          </a:p>
          <a:p>
            <a:pPr marL="342900" indent="-342900" algn="just">
              <a:lnSpc>
                <a:spcPct val="150000"/>
              </a:lnSpc>
              <a:buFont typeface="Wingdings" panose="05000000000000000000" pitchFamily="2" charset="2"/>
              <a:buChar char="Ø"/>
            </a:pPr>
            <a:r>
              <a:rPr lang="en-US" sz="2400" dirty="0">
                <a:solidFill>
                  <a:srgbClr val="C00000"/>
                </a:solidFill>
              </a:rPr>
              <a:t>acknowledged frame delivery, </a:t>
            </a:r>
          </a:p>
          <a:p>
            <a:pPr marL="342900" indent="-342900" algn="just">
              <a:lnSpc>
                <a:spcPct val="150000"/>
              </a:lnSpc>
              <a:buFont typeface="Wingdings" panose="05000000000000000000" pitchFamily="2" charset="2"/>
              <a:buChar char="Ø"/>
            </a:pPr>
            <a:r>
              <a:rPr lang="en-US" sz="2400" dirty="0">
                <a:solidFill>
                  <a:srgbClr val="C00000"/>
                </a:solidFill>
              </a:rPr>
              <a:t>channel access mechanism, </a:t>
            </a:r>
          </a:p>
          <a:p>
            <a:pPr marL="342900" indent="-342900" algn="just">
              <a:lnSpc>
                <a:spcPct val="150000"/>
              </a:lnSpc>
              <a:buFont typeface="Wingdings" panose="05000000000000000000" pitchFamily="2" charset="2"/>
              <a:buChar char="Ø"/>
            </a:pPr>
            <a:r>
              <a:rPr lang="en-US" sz="2400" dirty="0">
                <a:solidFill>
                  <a:srgbClr val="C00000"/>
                </a:solidFill>
              </a:rPr>
              <a:t>frame validation, </a:t>
            </a:r>
          </a:p>
          <a:p>
            <a:pPr marL="342900" indent="-342900" algn="just">
              <a:lnSpc>
                <a:spcPct val="150000"/>
              </a:lnSpc>
              <a:buFont typeface="Wingdings" panose="05000000000000000000" pitchFamily="2" charset="2"/>
              <a:buChar char="Ø"/>
            </a:pPr>
            <a:r>
              <a:rPr lang="en-US" sz="2400" dirty="0">
                <a:solidFill>
                  <a:srgbClr val="C00000"/>
                </a:solidFill>
              </a:rPr>
              <a:t>guaranteed time slot management, </a:t>
            </a:r>
          </a:p>
          <a:p>
            <a:pPr marL="342900" indent="-342900" algn="just">
              <a:lnSpc>
                <a:spcPct val="150000"/>
              </a:lnSpc>
              <a:buFont typeface="Wingdings" panose="05000000000000000000" pitchFamily="2" charset="2"/>
              <a:buChar char="Ø"/>
            </a:pPr>
            <a:r>
              <a:rPr lang="en-US" sz="2400" dirty="0">
                <a:solidFill>
                  <a:srgbClr val="C00000"/>
                </a:solidFill>
              </a:rPr>
              <a:t>beacon management</a:t>
            </a:r>
            <a:r>
              <a:rPr lang="en-US" sz="2400" dirty="0"/>
              <a:t>. </a:t>
            </a:r>
          </a:p>
        </p:txBody>
      </p:sp>
    </p:spTree>
    <p:extLst>
      <p:ext uri="{BB962C8B-B14F-4D97-AF65-F5344CB8AC3E}">
        <p14:creationId xmlns:p14="http://schemas.microsoft.com/office/powerpoint/2010/main" val="17967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479946" y="1644805"/>
            <a:ext cx="11078780" cy="4178946"/>
          </a:xfrm>
          <a:prstGeom prst="rect">
            <a:avLst/>
          </a:prstGeom>
          <a:noFill/>
          <a:ln>
            <a:noFill/>
          </a:ln>
        </p:spPr>
        <p:txBody>
          <a:bodyPr lIns="90000" tIns="45000" rIns="90000" bIns="45000"/>
          <a:lstStyle/>
          <a:p>
            <a:pPr algn="just">
              <a:lnSpc>
                <a:spcPct val="150000"/>
              </a:lnSpc>
              <a:buFont typeface="Arial"/>
              <a:buChar char="•"/>
            </a:pPr>
            <a:r>
              <a:rPr lang="en-US" sz="2200" dirty="0">
                <a:solidFill>
                  <a:srgbClr val="0070C0"/>
                </a:solidFill>
                <a:latin typeface="Verdana" panose="020B0604030504040204" pitchFamily="34" charset="0"/>
                <a:ea typeface="Verdana" panose="020B0604030504040204" pitchFamily="34" charset="0"/>
              </a:rPr>
              <a:t>The WPAN provides an infrastructure to interconnect a variety of home appliances and enables them to access the Internet through a central home gateway</a:t>
            </a:r>
            <a:r>
              <a:rPr lang="en-US" sz="2200" dirty="0">
                <a:solidFill>
                  <a:srgbClr val="000000"/>
                </a:solidFill>
                <a:latin typeface="Verdana" panose="020B0604030504040204" pitchFamily="34" charset="0"/>
                <a:ea typeface="Verdana" panose="020B0604030504040204" pitchFamily="34" charset="0"/>
              </a:rPr>
              <a:t>.</a:t>
            </a:r>
            <a:endParaRPr sz="2200" dirty="0">
              <a:latin typeface="Verdana" panose="020B0604030504040204" pitchFamily="34" charset="0"/>
              <a:ea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Home computing equipment used for computing and Internet transaction interface access includes </a:t>
            </a:r>
            <a:r>
              <a:rPr lang="en-US" sz="2200" u="sng" dirty="0">
                <a:solidFill>
                  <a:srgbClr val="000000"/>
                </a:solidFill>
                <a:latin typeface="Verdana" panose="020B0604030504040204" pitchFamily="34" charset="0"/>
                <a:ea typeface="Verdana" panose="020B0604030504040204" pitchFamily="34" charset="0"/>
              </a:rPr>
              <a:t>PCs, laptops, printers, scanners, and web cameras.</a:t>
            </a:r>
            <a:endParaRPr sz="2200" u="sng" dirty="0">
              <a:latin typeface="Verdana" panose="020B0604030504040204" pitchFamily="34" charset="0"/>
              <a:ea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A home computing network allows multiple computers as well as multiple devices to connect with a network protocol.</a:t>
            </a:r>
            <a:endParaRPr sz="2200" dirty="0">
              <a:latin typeface="Verdana" panose="020B0604030504040204" pitchFamily="34" charset="0"/>
              <a:ea typeface="Verdana" panose="020B0604030504040204" pitchFamily="34" charset="0"/>
            </a:endParaRPr>
          </a:p>
        </p:txBody>
      </p:sp>
      <p:sp>
        <p:nvSpPr>
          <p:cNvPr id="53" name="TextShape 2"/>
          <p:cNvSpPr txBox="1"/>
          <p:nvPr/>
        </p:nvSpPr>
        <p:spPr>
          <a:xfrm>
            <a:off x="8077080" y="6356520"/>
            <a:ext cx="2133360" cy="364680"/>
          </a:xfrm>
          <a:prstGeom prst="rect">
            <a:avLst/>
          </a:prstGeom>
        </p:spPr>
        <p:txBody>
          <a:bodyPr anchor="ctr"/>
          <a:lstStyle/>
          <a:p>
            <a:pPr algn="r">
              <a:lnSpc>
                <a:spcPct val="100000"/>
              </a:lnSpc>
            </a:pPr>
            <a:fld id="{4CA767FC-558B-4DB4-877C-509DF6429DCD}" type="slidenum">
              <a:rPr lang="en-US" sz="1200">
                <a:solidFill>
                  <a:srgbClr val="8B8B8B"/>
                </a:solidFill>
                <a:latin typeface="Calibri"/>
              </a:rPr>
              <a:t>7</a:t>
            </a:fld>
            <a:endParaRPr/>
          </a:p>
        </p:txBody>
      </p:sp>
      <p:sp>
        <p:nvSpPr>
          <p:cNvPr id="4" name="TextBox 3">
            <a:extLst>
              <a:ext uri="{FF2B5EF4-FFF2-40B4-BE49-F238E27FC236}">
                <a16:creationId xmlns:a16="http://schemas.microsoft.com/office/drawing/2014/main" id="{4176A592-D132-40C2-A229-90F842C1B272}"/>
              </a:ext>
            </a:extLst>
          </p:cNvPr>
          <p:cNvSpPr txBox="1"/>
          <p:nvPr/>
        </p:nvSpPr>
        <p:spPr>
          <a:xfrm>
            <a:off x="1873188" y="449474"/>
            <a:ext cx="8626079" cy="584775"/>
          </a:xfrm>
          <a:prstGeom prst="rect">
            <a:avLst/>
          </a:prstGeom>
          <a:noFill/>
        </p:spPr>
        <p:txBody>
          <a:bodyPr wrap="none" rtlCol="0">
            <a:spAutoFit/>
          </a:bodyPr>
          <a:lstStyle/>
          <a:p>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The Wireless Personal Area Network</a:t>
            </a:r>
            <a:endParaRPr lang="en-IN" sz="3200" b="1"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324774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7880" y="531968"/>
            <a:ext cx="9794543" cy="5632311"/>
          </a:xfrm>
          <a:prstGeom prst="rect">
            <a:avLst/>
          </a:prstGeom>
        </p:spPr>
        <p:txBody>
          <a:bodyPr wrap="square">
            <a:spAutoFit/>
          </a:bodyPr>
          <a:lstStyle/>
          <a:p>
            <a:pPr algn="just">
              <a:lnSpc>
                <a:spcPct val="150000"/>
              </a:lnSpc>
            </a:pPr>
            <a:endParaRPr lang="en-US" sz="2400" dirty="0">
              <a:solidFill>
                <a:srgbClr val="0070C0"/>
              </a:solidFill>
            </a:endParaRPr>
          </a:p>
          <a:p>
            <a:pPr marL="342900" indent="-342900" algn="just">
              <a:lnSpc>
                <a:spcPct val="150000"/>
              </a:lnSpc>
              <a:buFont typeface="Wingdings" panose="05000000000000000000" pitchFamily="2" charset="2"/>
              <a:buChar char="Ø"/>
            </a:pPr>
            <a:r>
              <a:rPr lang="en-US" sz="2400" dirty="0"/>
              <a:t>The MAC provides </a:t>
            </a:r>
            <a:r>
              <a:rPr lang="en-US" sz="2400" dirty="0">
                <a:solidFill>
                  <a:srgbClr val="C00000"/>
                </a:solidFill>
              </a:rPr>
              <a:t>two services </a:t>
            </a:r>
            <a:r>
              <a:rPr lang="en-US" sz="2400" dirty="0"/>
              <a:t>to higher layers that can be accessed through </a:t>
            </a:r>
            <a:r>
              <a:rPr lang="en-US" sz="2400" dirty="0">
                <a:solidFill>
                  <a:srgbClr val="C00000"/>
                </a:solidFill>
              </a:rPr>
              <a:t>two service access points (SAPs). </a:t>
            </a:r>
          </a:p>
          <a:p>
            <a:pPr marL="457200" indent="-457200" algn="just">
              <a:lnSpc>
                <a:spcPct val="150000"/>
              </a:lnSpc>
              <a:buAutoNum type="arabicParenR"/>
            </a:pPr>
            <a:r>
              <a:rPr lang="en-US" sz="2400" dirty="0"/>
              <a:t>The </a:t>
            </a:r>
            <a:r>
              <a:rPr lang="en-US" sz="2400" dirty="0">
                <a:solidFill>
                  <a:srgbClr val="0070C0"/>
                </a:solidFill>
              </a:rPr>
              <a:t>MAC data service is accessed through the MAC common part </a:t>
            </a:r>
            <a:r>
              <a:rPr lang="en-US" sz="2400" dirty="0" err="1">
                <a:solidFill>
                  <a:srgbClr val="0070C0"/>
                </a:solidFill>
              </a:rPr>
              <a:t>sublayer</a:t>
            </a:r>
            <a:r>
              <a:rPr lang="en-US" sz="2400" dirty="0">
                <a:solidFill>
                  <a:srgbClr val="0070C0"/>
                </a:solidFill>
              </a:rPr>
              <a:t> (MCPS-SAP), </a:t>
            </a:r>
          </a:p>
          <a:p>
            <a:pPr marL="457200" indent="-457200" algn="just">
              <a:lnSpc>
                <a:spcPct val="150000"/>
              </a:lnSpc>
              <a:buAutoNum type="arabicParenR"/>
            </a:pPr>
            <a:r>
              <a:rPr lang="en-US" sz="2400" dirty="0">
                <a:solidFill>
                  <a:srgbClr val="0070C0"/>
                </a:solidFill>
              </a:rPr>
              <a:t>The MAC management services are accessed through the MAC layer management entity (MLME-SAP). </a:t>
            </a:r>
          </a:p>
          <a:p>
            <a:pPr marL="342900" indent="-342900" algn="just">
              <a:lnSpc>
                <a:spcPct val="150000"/>
              </a:lnSpc>
              <a:buFont typeface="Wingdings" panose="05000000000000000000" pitchFamily="2" charset="2"/>
              <a:buChar char="Ø"/>
            </a:pPr>
            <a:r>
              <a:rPr lang="en-US" sz="2400" dirty="0">
                <a:solidFill>
                  <a:srgbClr val="0070C0"/>
                </a:solidFill>
              </a:rPr>
              <a:t>These two services provide an interface between the SCCS or another LLC </a:t>
            </a:r>
            <a:r>
              <a:rPr lang="en-US" sz="2400" dirty="0"/>
              <a:t>and the physical layer accommodate the needs of different applications and network topologies while maintaining a simple protocol. </a:t>
            </a:r>
            <a:endParaRPr lang="en-IN" sz="2400" dirty="0"/>
          </a:p>
        </p:txBody>
      </p:sp>
    </p:spTree>
    <p:extLst>
      <p:ext uri="{BB962C8B-B14F-4D97-AF65-F5344CB8AC3E}">
        <p14:creationId xmlns:p14="http://schemas.microsoft.com/office/powerpoint/2010/main" val="24196736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F2FF953-DDAD-4FAF-8FCB-C80D4C0A7ADA}"/>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1377831" y="573207"/>
            <a:ext cx="9436338" cy="5934598"/>
          </a:xfrm>
          <a:prstGeom prst="rect">
            <a:avLst/>
          </a:prstGeom>
          <a:noFill/>
          <a:ln w="9525">
            <a:noFill/>
            <a:miter lim="800000"/>
            <a:headEnd/>
            <a:tailEnd/>
          </a:ln>
        </p:spPr>
      </p:pic>
    </p:spTree>
    <p:extLst>
      <p:ext uri="{BB962C8B-B14F-4D97-AF65-F5344CB8AC3E}">
        <p14:creationId xmlns:p14="http://schemas.microsoft.com/office/powerpoint/2010/main" val="37958674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D930AB-D589-463B-BB09-DB50F9E83D95}"/>
              </a:ext>
            </a:extLst>
          </p:cNvPr>
          <p:cNvSpPr/>
          <p:nvPr/>
        </p:nvSpPr>
        <p:spPr>
          <a:xfrm>
            <a:off x="276150" y="151323"/>
            <a:ext cx="11624698" cy="701730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The MAC protocol data unit (MPDU) consists of the </a:t>
            </a:r>
          </a:p>
          <a:p>
            <a:pPr algn="just">
              <a:lnSpc>
                <a:spcPct val="150000"/>
              </a:lnSpc>
            </a:pPr>
            <a:r>
              <a:rPr lang="en-US" sz="2400" dirty="0">
                <a:solidFill>
                  <a:srgbClr val="C00000"/>
                </a:solidFill>
              </a:rPr>
              <a:t>MAC header (MHR),</a:t>
            </a:r>
          </a:p>
          <a:p>
            <a:pPr algn="just">
              <a:lnSpc>
                <a:spcPct val="150000"/>
              </a:lnSpc>
            </a:pPr>
            <a:r>
              <a:rPr lang="en-US" sz="2400" dirty="0">
                <a:solidFill>
                  <a:srgbClr val="C00000"/>
                </a:solidFill>
              </a:rPr>
              <a:t> MAC service data unit (MSDU), and</a:t>
            </a:r>
          </a:p>
          <a:p>
            <a:pPr algn="just">
              <a:lnSpc>
                <a:spcPct val="150000"/>
              </a:lnSpc>
            </a:pPr>
            <a:r>
              <a:rPr lang="en-US" sz="2400" dirty="0">
                <a:solidFill>
                  <a:srgbClr val="C00000"/>
                </a:solidFill>
              </a:rPr>
              <a:t>MAC footer (MFR). </a:t>
            </a:r>
          </a:p>
          <a:p>
            <a:pPr algn="just">
              <a:lnSpc>
                <a:spcPct val="150000"/>
              </a:lnSpc>
            </a:pPr>
            <a:r>
              <a:rPr lang="en-US" sz="3200" dirty="0">
                <a:solidFill>
                  <a:srgbClr val="002060"/>
                </a:solidFill>
              </a:rPr>
              <a:t>MAC header </a:t>
            </a:r>
            <a:endParaRPr lang="en-US" sz="2400" dirty="0">
              <a:solidFill>
                <a:srgbClr val="002060"/>
              </a:solidFill>
            </a:endParaRPr>
          </a:p>
          <a:p>
            <a:pPr algn="just">
              <a:lnSpc>
                <a:spcPct val="150000"/>
              </a:lnSpc>
            </a:pPr>
            <a:r>
              <a:rPr lang="en-US" sz="2400" dirty="0">
                <a:solidFill>
                  <a:srgbClr val="002060"/>
                </a:solidFill>
              </a:rPr>
              <a:t>Frame control field</a:t>
            </a:r>
            <a:r>
              <a:rPr lang="en-US" sz="2400" dirty="0">
                <a:solidFill>
                  <a:srgbClr val="C00000"/>
                </a:solidFill>
              </a:rPr>
              <a:t>-indicates the type of MAC frame being transmitted</a:t>
            </a:r>
            <a:r>
              <a:rPr lang="en-US" sz="2400" dirty="0"/>
              <a:t>, </a:t>
            </a:r>
          </a:p>
          <a:p>
            <a:pPr algn="just">
              <a:lnSpc>
                <a:spcPct val="150000"/>
              </a:lnSpc>
            </a:pPr>
            <a:r>
              <a:rPr lang="en-US" sz="2400" dirty="0">
                <a:solidFill>
                  <a:srgbClr val="C00000"/>
                </a:solidFill>
              </a:rPr>
              <a:t>specifies the format of the address field, and </a:t>
            </a:r>
          </a:p>
          <a:p>
            <a:pPr algn="just">
              <a:lnSpc>
                <a:spcPct val="150000"/>
              </a:lnSpc>
            </a:pPr>
            <a:r>
              <a:rPr lang="en-US" sz="2400" dirty="0">
                <a:solidFill>
                  <a:srgbClr val="C00000"/>
                </a:solidFill>
              </a:rPr>
              <a:t>controls the acknowledgment</a:t>
            </a:r>
            <a:r>
              <a:rPr lang="en-US" sz="2400" dirty="0"/>
              <a:t>. </a:t>
            </a:r>
          </a:p>
          <a:p>
            <a:pPr marL="342900" indent="-342900" algn="just">
              <a:lnSpc>
                <a:spcPct val="150000"/>
              </a:lnSpc>
              <a:buFont typeface="Wingdings" panose="05000000000000000000" pitchFamily="2" charset="2"/>
              <a:buChar char="Ø"/>
            </a:pPr>
            <a:r>
              <a:rPr lang="en-US" sz="2400" dirty="0">
                <a:solidFill>
                  <a:srgbClr val="C00000"/>
                </a:solidFill>
              </a:rPr>
              <a:t>The frame control field specifies how the rest of the frame looks and what it contains</a:t>
            </a:r>
            <a:r>
              <a:rPr lang="en-US" sz="2400" dirty="0"/>
              <a:t>. </a:t>
            </a:r>
          </a:p>
          <a:p>
            <a:pPr algn="just">
              <a:lnSpc>
                <a:spcPct val="150000"/>
              </a:lnSpc>
            </a:pPr>
            <a:r>
              <a:rPr lang="en-US" sz="2400" dirty="0">
                <a:solidFill>
                  <a:srgbClr val="002060"/>
                </a:solidFill>
              </a:rPr>
              <a:t>Address field</a:t>
            </a:r>
            <a:r>
              <a:rPr lang="en-US" sz="2400" dirty="0"/>
              <a:t>: The size of the address field may vary between </a:t>
            </a:r>
            <a:r>
              <a:rPr lang="en-US" sz="2400" dirty="0">
                <a:solidFill>
                  <a:srgbClr val="002060"/>
                </a:solidFill>
              </a:rPr>
              <a:t>0 and 20 bytes</a:t>
            </a:r>
            <a:r>
              <a:rPr lang="en-US" sz="2400" dirty="0"/>
              <a:t>. </a:t>
            </a:r>
          </a:p>
          <a:p>
            <a:pPr algn="just">
              <a:lnSpc>
                <a:spcPct val="150000"/>
              </a:lnSpc>
            </a:pPr>
            <a:r>
              <a:rPr lang="en-US" sz="2400" dirty="0"/>
              <a:t>The flexible structure of the address field </a:t>
            </a:r>
            <a:r>
              <a:rPr lang="en-US" sz="2400" dirty="0">
                <a:solidFill>
                  <a:srgbClr val="C00000"/>
                </a:solidFill>
              </a:rPr>
              <a:t>helps to increase the efficiency of the protocol by keeping the packet shorts. </a:t>
            </a:r>
            <a:endParaRPr lang="en-IN" sz="2400" dirty="0">
              <a:solidFill>
                <a:srgbClr val="C00000"/>
              </a:solidFill>
            </a:endParaRPr>
          </a:p>
        </p:txBody>
      </p:sp>
    </p:spTree>
    <p:extLst>
      <p:ext uri="{BB962C8B-B14F-4D97-AF65-F5344CB8AC3E}">
        <p14:creationId xmlns:p14="http://schemas.microsoft.com/office/powerpoint/2010/main" val="18243853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8400F3-E0C0-4A27-8367-80AF16B94B36}"/>
              </a:ext>
            </a:extLst>
          </p:cNvPr>
          <p:cNvSpPr/>
          <p:nvPr/>
        </p:nvSpPr>
        <p:spPr>
          <a:xfrm>
            <a:off x="468380" y="671691"/>
            <a:ext cx="10632331"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prstClr val="black"/>
                </a:solidFill>
              </a:rPr>
              <a:t>The payload field is variable in length; however, the </a:t>
            </a:r>
            <a:r>
              <a:rPr lang="en-US" sz="2400" dirty="0">
                <a:solidFill>
                  <a:srgbClr val="C00000"/>
                </a:solidFill>
              </a:rPr>
              <a:t>complete MAC frame may not exceed 127 bytes in length. </a:t>
            </a:r>
            <a:r>
              <a:rPr lang="en-US" sz="2400" dirty="0">
                <a:solidFill>
                  <a:prstClr val="black"/>
                </a:solidFill>
              </a:rPr>
              <a:t>The data contained in the payload is dependent </a:t>
            </a:r>
            <a:r>
              <a:rPr lang="en-IN" sz="2400" dirty="0">
                <a:solidFill>
                  <a:prstClr val="black"/>
                </a:solidFill>
              </a:rPr>
              <a:t>on the frame type.</a:t>
            </a:r>
          </a:p>
          <a:p>
            <a:pPr marL="342900" indent="-342900" algn="just">
              <a:lnSpc>
                <a:spcPct val="150000"/>
              </a:lnSpc>
              <a:buFont typeface="Wingdings" panose="05000000000000000000" pitchFamily="2" charset="2"/>
              <a:buChar char="Ø"/>
            </a:pPr>
            <a:r>
              <a:rPr lang="en-US" sz="2400" dirty="0">
                <a:solidFill>
                  <a:prstClr val="black"/>
                </a:solidFill>
              </a:rPr>
              <a:t>The IEEE 802.15.4 MAC has four different frame types. </a:t>
            </a:r>
          </a:p>
          <a:p>
            <a:pPr marL="342900" indent="-342900" algn="just">
              <a:lnSpc>
                <a:spcPct val="150000"/>
              </a:lnSpc>
              <a:buFont typeface="Wingdings" panose="05000000000000000000" pitchFamily="2" charset="2"/>
              <a:buChar char="ü"/>
            </a:pPr>
            <a:r>
              <a:rPr lang="en-US" sz="2400" dirty="0">
                <a:solidFill>
                  <a:srgbClr val="C00000"/>
                </a:solidFill>
              </a:rPr>
              <a:t>Beacon frame, </a:t>
            </a:r>
          </a:p>
          <a:p>
            <a:pPr marL="342900" indent="-342900" algn="just">
              <a:lnSpc>
                <a:spcPct val="150000"/>
              </a:lnSpc>
              <a:buFont typeface="Wingdings" panose="05000000000000000000" pitchFamily="2" charset="2"/>
              <a:buChar char="ü"/>
            </a:pPr>
            <a:r>
              <a:rPr lang="en-US" sz="2400" dirty="0">
                <a:solidFill>
                  <a:srgbClr val="C00000"/>
                </a:solidFill>
              </a:rPr>
              <a:t>Data frame, </a:t>
            </a:r>
          </a:p>
          <a:p>
            <a:pPr marL="342900" indent="-342900" algn="just">
              <a:lnSpc>
                <a:spcPct val="150000"/>
              </a:lnSpc>
              <a:buFont typeface="Wingdings" panose="05000000000000000000" pitchFamily="2" charset="2"/>
              <a:buChar char="ü"/>
            </a:pPr>
            <a:r>
              <a:rPr lang="en-US" sz="2400" dirty="0">
                <a:solidFill>
                  <a:srgbClr val="C00000"/>
                </a:solidFill>
              </a:rPr>
              <a:t>Acknowledgment frame</a:t>
            </a:r>
          </a:p>
          <a:p>
            <a:pPr marL="342900" indent="-342900" algn="just">
              <a:lnSpc>
                <a:spcPct val="150000"/>
              </a:lnSpc>
              <a:buFont typeface="Wingdings" panose="05000000000000000000" pitchFamily="2" charset="2"/>
              <a:buChar char="ü"/>
            </a:pPr>
            <a:r>
              <a:rPr lang="en-US" sz="2400" dirty="0">
                <a:solidFill>
                  <a:srgbClr val="C00000"/>
                </a:solidFill>
              </a:rPr>
              <a:t>MAC command frame</a:t>
            </a:r>
          </a:p>
          <a:p>
            <a:pPr marL="342900" indent="-342900" algn="just">
              <a:lnSpc>
                <a:spcPct val="150000"/>
              </a:lnSpc>
              <a:buFont typeface="Wingdings" panose="05000000000000000000" pitchFamily="2" charset="2"/>
              <a:buChar char="Ø"/>
            </a:pPr>
            <a:r>
              <a:rPr lang="en-US" sz="2400" dirty="0">
                <a:solidFill>
                  <a:srgbClr val="C00000"/>
                </a:solidFill>
              </a:rPr>
              <a:t>Only the data and beacon frames actually contain information sent by higher layers</a:t>
            </a:r>
            <a:r>
              <a:rPr lang="en-US" sz="2400" dirty="0">
                <a:solidFill>
                  <a:prstClr val="black"/>
                </a:solidFill>
              </a:rPr>
              <a:t>; </a:t>
            </a:r>
            <a:r>
              <a:rPr lang="en-US" sz="2400" dirty="0">
                <a:solidFill>
                  <a:srgbClr val="0070C0"/>
                </a:solidFill>
              </a:rPr>
              <a:t>the acknowledgment and MAC command frames originate in the MAC and are used </a:t>
            </a:r>
            <a:r>
              <a:rPr lang="en-IN" sz="2400" dirty="0">
                <a:solidFill>
                  <a:srgbClr val="0070C0"/>
                </a:solidFill>
              </a:rPr>
              <a:t>for MAC peer-to-peer communication</a:t>
            </a:r>
            <a:r>
              <a:rPr lang="en-IN" sz="2400" dirty="0">
                <a:solidFill>
                  <a:prstClr val="black"/>
                </a:solidFill>
              </a:rPr>
              <a:t>.</a:t>
            </a:r>
            <a:endParaRPr lang="en-IN" dirty="0"/>
          </a:p>
        </p:txBody>
      </p:sp>
      <p:sp>
        <p:nvSpPr>
          <p:cNvPr id="2" name="Rectangle 1"/>
          <p:cNvSpPr/>
          <p:nvPr/>
        </p:nvSpPr>
        <p:spPr>
          <a:xfrm>
            <a:off x="468380" y="210026"/>
            <a:ext cx="2124364" cy="523220"/>
          </a:xfrm>
          <a:prstGeom prst="rect">
            <a:avLst/>
          </a:prstGeom>
        </p:spPr>
        <p:txBody>
          <a:bodyPr wrap="none">
            <a:spAutoFit/>
          </a:bodyPr>
          <a:lstStyle/>
          <a:p>
            <a:r>
              <a:rPr lang="en-US" sz="2800" dirty="0">
                <a:solidFill>
                  <a:srgbClr val="002060"/>
                </a:solidFill>
              </a:rPr>
              <a:t>Payload field </a:t>
            </a:r>
          </a:p>
        </p:txBody>
      </p:sp>
    </p:spTree>
    <p:extLst>
      <p:ext uri="{BB962C8B-B14F-4D97-AF65-F5344CB8AC3E}">
        <p14:creationId xmlns:p14="http://schemas.microsoft.com/office/powerpoint/2010/main" val="37944207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1CE4C4-40F2-46B9-84E4-D34B98989C73}"/>
              </a:ext>
            </a:extLst>
          </p:cNvPr>
          <p:cNvSpPr/>
          <p:nvPr/>
        </p:nvSpPr>
        <p:spPr>
          <a:xfrm>
            <a:off x="2112494" y="177421"/>
            <a:ext cx="4117089" cy="646331"/>
          </a:xfrm>
          <a:prstGeom prst="rect">
            <a:avLst/>
          </a:prstGeom>
        </p:spPr>
        <p:txBody>
          <a:bodyPr wrap="none">
            <a:spAutoFit/>
          </a:bodyPr>
          <a:lstStyle/>
          <a:p>
            <a:r>
              <a:rPr lang="en-IN" sz="3600" b="1" dirty="0" err="1">
                <a:solidFill>
                  <a:srgbClr val="C00000"/>
                </a:solidFill>
                <a:latin typeface="+mj-lt"/>
              </a:rPr>
              <a:t>Superframe</a:t>
            </a:r>
            <a:r>
              <a:rPr lang="en-IN" sz="3600" b="1" dirty="0">
                <a:solidFill>
                  <a:srgbClr val="C00000"/>
                </a:solidFill>
                <a:latin typeface="+mj-lt"/>
              </a:rPr>
              <a:t> Structure</a:t>
            </a:r>
            <a:endParaRPr lang="en-IN" sz="3600" dirty="0">
              <a:solidFill>
                <a:srgbClr val="C00000"/>
              </a:solidFill>
              <a:latin typeface="+mj-lt"/>
            </a:endParaRPr>
          </a:p>
        </p:txBody>
      </p:sp>
      <p:sp>
        <p:nvSpPr>
          <p:cNvPr id="3" name="Rectangle 2">
            <a:extLst>
              <a:ext uri="{FF2B5EF4-FFF2-40B4-BE49-F238E27FC236}">
                <a16:creationId xmlns:a16="http://schemas.microsoft.com/office/drawing/2014/main" id="{2D4B8F9B-8974-47CF-A2D5-2BF9039071E7}"/>
              </a:ext>
            </a:extLst>
          </p:cNvPr>
          <p:cNvSpPr/>
          <p:nvPr/>
        </p:nvSpPr>
        <p:spPr>
          <a:xfrm>
            <a:off x="367199" y="1190306"/>
            <a:ext cx="11260694" cy="549381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600" dirty="0"/>
              <a:t>Some applications may require a </a:t>
            </a:r>
            <a:r>
              <a:rPr lang="en-US" sz="2600" dirty="0">
                <a:solidFill>
                  <a:srgbClr val="C00000"/>
                </a:solidFill>
              </a:rPr>
              <a:t>dedicated bandwidth to achieve low latencies.</a:t>
            </a:r>
            <a:r>
              <a:rPr lang="en-US" sz="2600" dirty="0"/>
              <a:t> To accomplish these low latencies, the IEEE 802.15.4 LR-WPAN can operate in an </a:t>
            </a:r>
            <a:r>
              <a:rPr lang="en-US" sz="2600" dirty="0">
                <a:solidFill>
                  <a:srgbClr val="C00000"/>
                </a:solidFill>
              </a:rPr>
              <a:t>optional </a:t>
            </a:r>
            <a:r>
              <a:rPr lang="en-US" sz="2600" dirty="0" err="1">
                <a:solidFill>
                  <a:srgbClr val="C00000"/>
                </a:solidFill>
              </a:rPr>
              <a:t>superframe</a:t>
            </a:r>
            <a:r>
              <a:rPr lang="en-US" sz="2600" dirty="0">
                <a:solidFill>
                  <a:srgbClr val="C00000"/>
                </a:solidFill>
              </a:rPr>
              <a:t> mode</a:t>
            </a:r>
            <a:r>
              <a:rPr lang="en-US" sz="2600" dirty="0"/>
              <a:t>. </a:t>
            </a:r>
          </a:p>
          <a:p>
            <a:pPr marL="342900" indent="-342900" algn="just">
              <a:lnSpc>
                <a:spcPct val="150000"/>
              </a:lnSpc>
              <a:buFont typeface="Wingdings" panose="05000000000000000000" pitchFamily="2" charset="2"/>
              <a:buChar char="Ø"/>
            </a:pPr>
            <a:r>
              <a:rPr lang="en-US" sz="2600" dirty="0"/>
              <a:t>In a </a:t>
            </a:r>
            <a:r>
              <a:rPr lang="en-US" sz="2600" dirty="0" err="1"/>
              <a:t>superframe</a:t>
            </a:r>
            <a:r>
              <a:rPr lang="en-US" sz="2600" dirty="0"/>
              <a:t> (see Figure 20.9), a </a:t>
            </a:r>
            <a:r>
              <a:rPr lang="en-US" sz="2600" dirty="0">
                <a:solidFill>
                  <a:srgbClr val="C00000"/>
                </a:solidFill>
              </a:rPr>
              <a:t>dedicated PAN coordinator transmits </a:t>
            </a:r>
            <a:r>
              <a:rPr lang="en-US" sz="2600" dirty="0" err="1">
                <a:solidFill>
                  <a:srgbClr val="C00000"/>
                </a:solidFill>
              </a:rPr>
              <a:t>superframe</a:t>
            </a:r>
            <a:r>
              <a:rPr lang="en-US" sz="2600" dirty="0">
                <a:solidFill>
                  <a:srgbClr val="C00000"/>
                </a:solidFill>
              </a:rPr>
              <a:t> beacons in predetermined intervals</a:t>
            </a:r>
            <a:r>
              <a:rPr lang="en-US" sz="2600" dirty="0"/>
              <a:t>. </a:t>
            </a:r>
          </a:p>
          <a:p>
            <a:pPr marL="342900" indent="-342900" algn="just">
              <a:lnSpc>
                <a:spcPct val="150000"/>
              </a:lnSpc>
              <a:buFont typeface="Wingdings" panose="05000000000000000000" pitchFamily="2" charset="2"/>
              <a:buChar char="Ø"/>
            </a:pPr>
            <a:r>
              <a:rPr lang="en-US" sz="2600" dirty="0"/>
              <a:t>These intervals can be </a:t>
            </a:r>
            <a:r>
              <a:rPr lang="en-US" sz="2600" dirty="0">
                <a:solidFill>
                  <a:srgbClr val="C00000"/>
                </a:solidFill>
              </a:rPr>
              <a:t>as short as 15 </a:t>
            </a:r>
            <a:r>
              <a:rPr lang="en-US" sz="2600" dirty="0" err="1">
                <a:solidFill>
                  <a:srgbClr val="C00000"/>
                </a:solidFill>
              </a:rPr>
              <a:t>ms</a:t>
            </a:r>
            <a:r>
              <a:rPr lang="en-US" sz="2600" dirty="0">
                <a:solidFill>
                  <a:srgbClr val="C00000"/>
                </a:solidFill>
              </a:rPr>
              <a:t> or as long as 245 seconds</a:t>
            </a:r>
            <a:r>
              <a:rPr lang="en-US" sz="2600" dirty="0"/>
              <a:t>. </a:t>
            </a:r>
          </a:p>
          <a:p>
            <a:pPr marL="342900" indent="-342900" algn="just">
              <a:lnSpc>
                <a:spcPct val="150000"/>
              </a:lnSpc>
              <a:buFont typeface="Wingdings" panose="05000000000000000000" pitchFamily="2" charset="2"/>
              <a:buChar char="Ø"/>
            </a:pPr>
            <a:r>
              <a:rPr lang="en-US" sz="2600" dirty="0"/>
              <a:t>The time between two beacons is divided into 16 equal time slots independent of the duration of the </a:t>
            </a:r>
            <a:r>
              <a:rPr lang="en-US" sz="2600" dirty="0" err="1"/>
              <a:t>superframe</a:t>
            </a:r>
            <a:r>
              <a:rPr lang="en-US" sz="2600" dirty="0"/>
              <a:t>.</a:t>
            </a:r>
          </a:p>
          <a:p>
            <a:pPr marL="342900" indent="-342900" algn="just">
              <a:lnSpc>
                <a:spcPct val="150000"/>
              </a:lnSpc>
              <a:buFont typeface="Wingdings" panose="05000000000000000000" pitchFamily="2" charset="2"/>
              <a:buChar char="Ø"/>
            </a:pPr>
            <a:r>
              <a:rPr lang="en-US" sz="2600" dirty="0"/>
              <a:t> The beacon frame is sent in the first slot of each </a:t>
            </a:r>
            <a:r>
              <a:rPr lang="en-US" sz="2600" dirty="0" err="1"/>
              <a:t>superframe</a:t>
            </a:r>
            <a:r>
              <a:rPr lang="en-US" sz="2600" dirty="0"/>
              <a:t>. </a:t>
            </a:r>
          </a:p>
        </p:txBody>
      </p:sp>
    </p:spTree>
    <p:extLst>
      <p:ext uri="{BB962C8B-B14F-4D97-AF65-F5344CB8AC3E}">
        <p14:creationId xmlns:p14="http://schemas.microsoft.com/office/powerpoint/2010/main" val="28658684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F3FA477-796C-4286-B1E5-0A83B2B1083C}"/>
              </a:ext>
            </a:extLst>
          </p:cNvPr>
          <p:cNvPicPr>
            <a:picLocks noChangeAspect="1" noChangeArrowheads="1"/>
          </p:cNvPicPr>
          <p:nvPr/>
        </p:nvPicPr>
        <p:blipFill>
          <a:blip r:embed="rId2" cstate="print"/>
          <a:srcRect/>
          <a:stretch>
            <a:fillRect/>
          </a:stretch>
        </p:blipFill>
        <p:spPr bwMode="auto">
          <a:xfrm>
            <a:off x="122829" y="0"/>
            <a:ext cx="10276764" cy="6359857"/>
          </a:xfrm>
          <a:prstGeom prst="rect">
            <a:avLst/>
          </a:prstGeom>
          <a:noFill/>
          <a:ln w="9525">
            <a:noFill/>
            <a:miter lim="800000"/>
            <a:headEnd/>
            <a:tailEnd/>
          </a:ln>
        </p:spPr>
      </p:pic>
      <p:sp>
        <p:nvSpPr>
          <p:cNvPr id="2" name="Rectangle 1"/>
          <p:cNvSpPr/>
          <p:nvPr/>
        </p:nvSpPr>
        <p:spPr>
          <a:xfrm>
            <a:off x="5729784" y="2598845"/>
            <a:ext cx="6462216" cy="3970318"/>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rPr>
              <a:t>The beacons are used to synchronize the attached devices, to identify PAN, and describe the structure of </a:t>
            </a:r>
            <a:r>
              <a:rPr lang="en-US" sz="2400" dirty="0" err="1">
                <a:solidFill>
                  <a:prstClr val="black"/>
                </a:solidFill>
              </a:rPr>
              <a:t>superframes</a:t>
            </a:r>
            <a:r>
              <a:rPr lang="en-US" sz="2400" dirty="0">
                <a:solidFill>
                  <a:prstClr val="black"/>
                </a:solidFill>
              </a:rPr>
              <a:t>.</a:t>
            </a:r>
          </a:p>
          <a:p>
            <a:pPr marL="342900" indent="-342900" algn="just">
              <a:lnSpc>
                <a:spcPct val="150000"/>
              </a:lnSpc>
              <a:buFont typeface="Wingdings" panose="05000000000000000000" pitchFamily="2" charset="2"/>
              <a:buChar char="Ø"/>
            </a:pPr>
            <a:r>
              <a:rPr lang="en-US" sz="2400" dirty="0">
                <a:solidFill>
                  <a:srgbClr val="C00000"/>
                </a:solidFill>
              </a:rPr>
              <a:t>A device can transmit at any time during the slot, but must complete its transaction before the next </a:t>
            </a:r>
            <a:r>
              <a:rPr lang="en-US" sz="2400" dirty="0" err="1">
                <a:solidFill>
                  <a:srgbClr val="C00000"/>
                </a:solidFill>
              </a:rPr>
              <a:t>superframe</a:t>
            </a:r>
            <a:r>
              <a:rPr lang="en-US" sz="2400" dirty="0">
                <a:solidFill>
                  <a:srgbClr val="C00000"/>
                </a:solidFill>
              </a:rPr>
              <a:t> beacon</a:t>
            </a:r>
            <a:r>
              <a:rPr lang="en-US" sz="2400" dirty="0">
                <a:solidFill>
                  <a:prstClr val="black"/>
                </a:solidFill>
              </a:rPr>
              <a:t>. </a:t>
            </a:r>
          </a:p>
          <a:p>
            <a:pPr marL="342900" lvl="0" indent="-342900" algn="just">
              <a:lnSpc>
                <a:spcPct val="150000"/>
              </a:lnSpc>
              <a:buFont typeface="Wingdings" panose="05000000000000000000" pitchFamily="2" charset="2"/>
              <a:buChar char="Ø"/>
            </a:pPr>
            <a:endParaRPr lang="en-US" sz="2400" dirty="0">
              <a:solidFill>
                <a:prstClr val="black"/>
              </a:solidFill>
            </a:endParaRPr>
          </a:p>
        </p:txBody>
      </p:sp>
    </p:spTree>
    <p:extLst>
      <p:ext uri="{BB962C8B-B14F-4D97-AF65-F5344CB8AC3E}">
        <p14:creationId xmlns:p14="http://schemas.microsoft.com/office/powerpoint/2010/main" val="2421113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FFC11B-E787-49FB-8161-3A7A9B85322D}"/>
              </a:ext>
            </a:extLst>
          </p:cNvPr>
          <p:cNvSpPr/>
          <p:nvPr/>
        </p:nvSpPr>
        <p:spPr>
          <a:xfrm>
            <a:off x="564833" y="1226684"/>
            <a:ext cx="10278893" cy="5632311"/>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srgbClr val="C00000"/>
                </a:solidFill>
              </a:rPr>
              <a:t>The channel access in time slots is contention based; </a:t>
            </a:r>
          </a:p>
          <a:p>
            <a:pPr marL="342900" lvl="0" indent="-342900" algn="just">
              <a:lnSpc>
                <a:spcPct val="150000"/>
              </a:lnSpc>
              <a:buFont typeface="Wingdings" panose="05000000000000000000" pitchFamily="2" charset="2"/>
              <a:buChar char="Ø"/>
            </a:pPr>
            <a:endParaRPr lang="en-US" sz="2400" dirty="0">
              <a:solidFill>
                <a:srgbClr val="C00000"/>
              </a:solidFill>
            </a:endParaRPr>
          </a:p>
          <a:p>
            <a:pPr marL="342900" lvl="0" indent="-342900" algn="just">
              <a:lnSpc>
                <a:spcPct val="150000"/>
              </a:lnSpc>
              <a:buFont typeface="Wingdings" panose="05000000000000000000" pitchFamily="2" charset="2"/>
              <a:buChar char="Ø"/>
            </a:pPr>
            <a:r>
              <a:rPr lang="en-US" sz="2400" dirty="0">
                <a:solidFill>
                  <a:prstClr val="black"/>
                </a:solidFill>
              </a:rPr>
              <a:t>however, the PAN coordinator may assign time slots to a single device that requires a dedicated bandwidth or low latency transmissions. </a:t>
            </a:r>
          </a:p>
          <a:p>
            <a:pPr marL="342900" lvl="0" indent="-342900" algn="just">
              <a:lnSpc>
                <a:spcPct val="150000"/>
              </a:lnSpc>
              <a:buFont typeface="Wingdings" panose="05000000000000000000" pitchFamily="2" charset="2"/>
              <a:buChar char="Ø"/>
            </a:pPr>
            <a:r>
              <a:rPr lang="en-US" sz="2400" dirty="0"/>
              <a:t>These assigned time slots are called </a:t>
            </a:r>
            <a:r>
              <a:rPr lang="en-US" sz="2400" dirty="0">
                <a:solidFill>
                  <a:srgbClr val="C00000"/>
                </a:solidFill>
              </a:rPr>
              <a:t>guaranteed time slots (GTSs)</a:t>
            </a:r>
          </a:p>
          <a:p>
            <a:pPr marL="342900" lvl="0" indent="-342900" algn="just">
              <a:lnSpc>
                <a:spcPct val="150000"/>
              </a:lnSpc>
              <a:buFont typeface="Wingdings" panose="05000000000000000000" pitchFamily="2" charset="2"/>
              <a:buChar char="Ø"/>
            </a:pPr>
            <a:endParaRPr lang="en-US" sz="2400" dirty="0">
              <a:solidFill>
                <a:srgbClr val="C00000"/>
              </a:solidFill>
            </a:endParaRPr>
          </a:p>
          <a:p>
            <a:pPr marL="342900" indent="-342900" algn="just">
              <a:lnSpc>
                <a:spcPct val="150000"/>
              </a:lnSpc>
              <a:buFont typeface="Wingdings" panose="05000000000000000000" pitchFamily="2" charset="2"/>
              <a:buChar char="Ø"/>
            </a:pPr>
            <a:r>
              <a:rPr lang="en-US" sz="2400" dirty="0"/>
              <a:t>It form a </a:t>
            </a:r>
            <a:r>
              <a:rPr lang="en-US" sz="2400" dirty="0">
                <a:solidFill>
                  <a:srgbClr val="C00000"/>
                </a:solidFill>
              </a:rPr>
              <a:t>contention-free period (CFP) </a:t>
            </a:r>
            <a:r>
              <a:rPr lang="en-US" sz="2400" dirty="0"/>
              <a:t>located immediately before the next beacon.</a:t>
            </a:r>
          </a:p>
          <a:p>
            <a:pPr marL="342900" lvl="0" indent="-342900" algn="just">
              <a:lnSpc>
                <a:spcPct val="150000"/>
              </a:lnSpc>
              <a:buFont typeface="Wingdings" panose="05000000000000000000" pitchFamily="2" charset="2"/>
              <a:buChar char="Ø"/>
            </a:pPr>
            <a:endParaRPr lang="en-US" sz="2400" dirty="0">
              <a:solidFill>
                <a:srgbClr val="C00000"/>
              </a:solidFill>
            </a:endParaRPr>
          </a:p>
          <a:p>
            <a:pPr lvl="0" algn="just">
              <a:lnSpc>
                <a:spcPct val="150000"/>
              </a:lnSpc>
            </a:pPr>
            <a:endParaRPr lang="en-IN" sz="2400" dirty="0">
              <a:solidFill>
                <a:prstClr val="black"/>
              </a:solidFill>
            </a:endParaRPr>
          </a:p>
        </p:txBody>
      </p:sp>
    </p:spTree>
    <p:extLst>
      <p:ext uri="{BB962C8B-B14F-4D97-AF65-F5344CB8AC3E}">
        <p14:creationId xmlns:p14="http://schemas.microsoft.com/office/powerpoint/2010/main" val="5586470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505346-D360-48CE-A876-8DCC7ECB6429}"/>
              </a:ext>
            </a:extLst>
          </p:cNvPr>
          <p:cNvSpPr/>
          <p:nvPr/>
        </p:nvSpPr>
        <p:spPr>
          <a:xfrm>
            <a:off x="502981" y="647084"/>
            <a:ext cx="10745823" cy="45243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t>The size of the CFP may vary depending on the demand by the associated network devices; </a:t>
            </a:r>
          </a:p>
          <a:p>
            <a:pPr marL="342900" indent="-342900" algn="just">
              <a:lnSpc>
                <a:spcPct val="150000"/>
              </a:lnSpc>
              <a:buFont typeface="Wingdings" panose="05000000000000000000" pitchFamily="2" charset="2"/>
              <a:buChar char="Ø"/>
            </a:pPr>
            <a:r>
              <a:rPr lang="en-US" sz="2400" dirty="0">
                <a:solidFill>
                  <a:srgbClr val="0070C0"/>
                </a:solidFill>
              </a:rPr>
              <a:t>when guaranteed time slots are used, all devices must complete their contention-based transactions before the CFP begins. </a:t>
            </a:r>
          </a:p>
          <a:p>
            <a:pPr marL="342900" indent="-342900" algn="just">
              <a:lnSpc>
                <a:spcPct val="150000"/>
              </a:lnSpc>
              <a:buFont typeface="Wingdings" panose="05000000000000000000" pitchFamily="2" charset="2"/>
              <a:buChar char="Ø"/>
            </a:pPr>
            <a:r>
              <a:rPr lang="en-US" sz="2400" dirty="0"/>
              <a:t>The beginning of the CFP and duration of the </a:t>
            </a:r>
            <a:r>
              <a:rPr lang="en-US" sz="2400" dirty="0" err="1"/>
              <a:t>superframe</a:t>
            </a:r>
            <a:r>
              <a:rPr lang="en-US" sz="2400" dirty="0"/>
              <a:t> are communicated to the attached network devices by the PAN coordinator. </a:t>
            </a:r>
          </a:p>
          <a:p>
            <a:pPr marL="342900" indent="-342900" algn="just">
              <a:lnSpc>
                <a:spcPct val="150000"/>
              </a:lnSpc>
              <a:buFont typeface="Wingdings" panose="05000000000000000000" pitchFamily="2" charset="2"/>
              <a:buChar char="Ø"/>
            </a:pPr>
            <a:r>
              <a:rPr lang="en-US" sz="2400" dirty="0">
                <a:solidFill>
                  <a:srgbClr val="C00000"/>
                </a:solidFill>
              </a:rPr>
              <a:t>The PAN coordinator may allocate up to 7 of the GTSs and a GTS can occupy more than one slot period.</a:t>
            </a:r>
            <a:endParaRPr lang="en-IN" sz="2400" dirty="0">
              <a:solidFill>
                <a:srgbClr val="C00000"/>
              </a:solidFill>
            </a:endParaRPr>
          </a:p>
        </p:txBody>
      </p:sp>
    </p:spTree>
    <p:extLst>
      <p:ext uri="{BB962C8B-B14F-4D97-AF65-F5344CB8AC3E}">
        <p14:creationId xmlns:p14="http://schemas.microsoft.com/office/powerpoint/2010/main" val="36553587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179D6-0123-4D88-8D44-7C5C596233B4}"/>
              </a:ext>
            </a:extLst>
          </p:cNvPr>
          <p:cNvSpPr txBox="1"/>
          <p:nvPr/>
        </p:nvSpPr>
        <p:spPr>
          <a:xfrm>
            <a:off x="486237" y="1225930"/>
            <a:ext cx="10651788" cy="544764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400" dirty="0">
                <a:solidFill>
                  <a:prstClr val="black"/>
                </a:solidFill>
              </a:rPr>
              <a:t>The network layer of Zigbee (IEEE 802.15.4) </a:t>
            </a:r>
            <a:r>
              <a:rPr lang="en-IN" sz="2400" dirty="0">
                <a:solidFill>
                  <a:srgbClr val="C00000"/>
                </a:solidFill>
              </a:rPr>
              <a:t>is responsible for topology construction and maintenance as well as naming and binding services, which include the tasks of </a:t>
            </a:r>
            <a:r>
              <a:rPr lang="en-IN" sz="2400" u="sng" dirty="0">
                <a:solidFill>
                  <a:srgbClr val="C00000"/>
                </a:solidFill>
              </a:rPr>
              <a:t>addressing, routing, and security</a:t>
            </a:r>
            <a:r>
              <a:rPr lang="en-IN" sz="2400" dirty="0">
                <a:solidFill>
                  <a:prstClr val="black"/>
                </a:solidFill>
              </a:rPr>
              <a:t>. </a:t>
            </a:r>
          </a:p>
          <a:p>
            <a:pPr algn="just">
              <a:lnSpc>
                <a:spcPct val="150000"/>
              </a:lnSpc>
            </a:pPr>
            <a:endParaRPr lang="en-IN" sz="1200" dirty="0">
              <a:solidFill>
                <a:prstClr val="black"/>
              </a:solidFill>
            </a:endParaRPr>
          </a:p>
          <a:p>
            <a:pPr marL="342900" indent="-342900" algn="just">
              <a:lnSpc>
                <a:spcPct val="150000"/>
              </a:lnSpc>
              <a:buFont typeface="Wingdings" panose="05000000000000000000" pitchFamily="2" charset="2"/>
              <a:buChar char="Ø"/>
            </a:pPr>
            <a:r>
              <a:rPr lang="en-IN" sz="2400" dirty="0">
                <a:solidFill>
                  <a:prstClr val="black"/>
                </a:solidFill>
              </a:rPr>
              <a:t>The network layer should </a:t>
            </a:r>
            <a:r>
              <a:rPr lang="en-IN" sz="2400" b="1" dirty="0">
                <a:solidFill>
                  <a:prstClr val="black"/>
                </a:solidFill>
              </a:rPr>
              <a:t>be self organizing and self-maintaining to minimize energy consumption </a:t>
            </a:r>
            <a:r>
              <a:rPr lang="en-IN" sz="2400" dirty="0">
                <a:solidFill>
                  <a:prstClr val="black"/>
                </a:solidFill>
              </a:rPr>
              <a:t>and total cost.</a:t>
            </a:r>
          </a:p>
          <a:p>
            <a:pPr algn="just">
              <a:lnSpc>
                <a:spcPct val="150000"/>
              </a:lnSpc>
            </a:pPr>
            <a:endParaRPr lang="en-IN" sz="1200" dirty="0">
              <a:solidFill>
                <a:prstClr val="black"/>
              </a:solidFill>
            </a:endParaRPr>
          </a:p>
          <a:p>
            <a:pPr marL="342900" indent="-342900" algn="just">
              <a:lnSpc>
                <a:spcPct val="150000"/>
              </a:lnSpc>
              <a:buFont typeface="Wingdings" panose="05000000000000000000" pitchFamily="2" charset="2"/>
              <a:buChar char="Ø"/>
            </a:pPr>
            <a:r>
              <a:rPr lang="en-IN" sz="2400" dirty="0">
                <a:solidFill>
                  <a:prstClr val="black"/>
                </a:solidFill>
              </a:rPr>
              <a:t>IEEE 802.15.4 </a:t>
            </a:r>
            <a:r>
              <a:rPr lang="en-IN" sz="2400" dirty="0">
                <a:solidFill>
                  <a:srgbClr val="C00000"/>
                </a:solidFill>
              </a:rPr>
              <a:t>supports multiple network topologies, including star, peer-to-peer, and cluster tree </a:t>
            </a:r>
            <a:r>
              <a:rPr lang="en-IN" sz="2400" dirty="0">
                <a:solidFill>
                  <a:prstClr val="black"/>
                </a:solidFill>
              </a:rPr>
              <a:t>.</a:t>
            </a:r>
            <a:r>
              <a:rPr lang="en-IN" sz="2400" dirty="0"/>
              <a:t>The topology is an application design choice</a:t>
            </a:r>
          </a:p>
          <a:p>
            <a:pPr marL="342900" indent="-342900">
              <a:buFont typeface="Wingdings" panose="05000000000000000000" pitchFamily="2" charset="2"/>
              <a:buChar char="Ø"/>
            </a:pPr>
            <a:endParaRPr lang="en-US" sz="2400" dirty="0"/>
          </a:p>
          <a:p>
            <a:pPr algn="just">
              <a:lnSpc>
                <a:spcPct val="150000"/>
              </a:lnSpc>
              <a:buFont typeface="Arial" pitchFamily="34" charset="0"/>
              <a:buChar char="•"/>
            </a:pPr>
            <a:endParaRPr lang="en-IN" sz="2400" dirty="0">
              <a:solidFill>
                <a:prstClr val="black"/>
              </a:solidFill>
            </a:endParaRPr>
          </a:p>
        </p:txBody>
      </p:sp>
      <p:sp>
        <p:nvSpPr>
          <p:cNvPr id="3" name="Rectangle 2">
            <a:extLst>
              <a:ext uri="{FF2B5EF4-FFF2-40B4-BE49-F238E27FC236}">
                <a16:creationId xmlns:a16="http://schemas.microsoft.com/office/drawing/2014/main" id="{59E85AE3-3EDE-4906-A35D-B90C48DFD0AD}"/>
              </a:ext>
            </a:extLst>
          </p:cNvPr>
          <p:cNvSpPr/>
          <p:nvPr/>
        </p:nvSpPr>
        <p:spPr>
          <a:xfrm>
            <a:off x="4256793" y="306580"/>
            <a:ext cx="3850734" cy="584775"/>
          </a:xfrm>
          <a:prstGeom prst="rect">
            <a:avLst/>
          </a:prstGeom>
        </p:spPr>
        <p:txBody>
          <a:bodyPr wrap="none">
            <a:spAutoFit/>
          </a:bodyPr>
          <a:lstStyle/>
          <a:p>
            <a:r>
              <a:rPr lang="en-IN" sz="3200" b="1" dirty="0">
                <a:solidFill>
                  <a:prstClr val="black"/>
                </a:solidFill>
                <a:latin typeface="+mj-lt"/>
              </a:rPr>
              <a:t>The Network Layer</a:t>
            </a:r>
          </a:p>
        </p:txBody>
      </p:sp>
    </p:spTree>
    <p:extLst>
      <p:ext uri="{BB962C8B-B14F-4D97-AF65-F5344CB8AC3E}">
        <p14:creationId xmlns:p14="http://schemas.microsoft.com/office/powerpoint/2010/main" val="5606166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D23CE-F0AC-49E0-8B33-7FFB3C7A87B5}"/>
              </a:ext>
            </a:extLst>
          </p:cNvPr>
          <p:cNvSpPr txBox="1"/>
          <p:nvPr/>
        </p:nvSpPr>
        <p:spPr>
          <a:xfrm>
            <a:off x="656567" y="359656"/>
            <a:ext cx="10223771" cy="5170646"/>
          </a:xfrm>
          <a:prstGeom prst="rect">
            <a:avLst/>
          </a:prstGeom>
          <a:noFill/>
        </p:spPr>
        <p:txBody>
          <a:bodyPr wrap="square" rtlCol="0">
            <a:spAutoFit/>
          </a:bodyPr>
          <a:lstStyle/>
          <a:p>
            <a:pPr algn="just">
              <a:lnSpc>
                <a:spcPct val="150000"/>
              </a:lnSpc>
            </a:pPr>
            <a:r>
              <a:rPr lang="en-IN" sz="2800" b="1" dirty="0">
                <a:solidFill>
                  <a:srgbClr val="C00000"/>
                </a:solidFill>
              </a:rPr>
              <a:t>Routing Protocol</a:t>
            </a:r>
          </a:p>
          <a:p>
            <a:pPr algn="just">
              <a:lnSpc>
                <a:spcPct val="150000"/>
              </a:lnSpc>
            </a:pPr>
            <a:endParaRPr lang="en-IN" sz="2400" dirty="0">
              <a:solidFill>
                <a:prstClr val="black"/>
              </a:solidFill>
            </a:endParaRPr>
          </a:p>
          <a:p>
            <a:pPr marL="342900" indent="-342900" algn="just">
              <a:lnSpc>
                <a:spcPct val="150000"/>
              </a:lnSpc>
              <a:buFont typeface="Wingdings" panose="05000000000000000000" pitchFamily="2" charset="2"/>
              <a:buChar char="Ø"/>
            </a:pPr>
            <a:r>
              <a:rPr lang="en-IN" sz="2400" dirty="0">
                <a:solidFill>
                  <a:prstClr val="black"/>
                </a:solidFill>
              </a:rPr>
              <a:t>Routing protocols for ad hoc networks can be divided into two groups: </a:t>
            </a:r>
            <a:r>
              <a:rPr lang="en-IN" sz="2400" b="1" i="1" dirty="0">
                <a:solidFill>
                  <a:srgbClr val="C00000"/>
                </a:solidFill>
              </a:rPr>
              <a:t>table-driven </a:t>
            </a:r>
            <a:r>
              <a:rPr lang="en-IN" sz="2400" b="1" dirty="0">
                <a:solidFill>
                  <a:srgbClr val="C00000"/>
                </a:solidFill>
              </a:rPr>
              <a:t>(proactive) and </a:t>
            </a:r>
            <a:r>
              <a:rPr lang="en-IN" sz="2400" b="1" i="1" dirty="0">
                <a:solidFill>
                  <a:srgbClr val="C00000"/>
                </a:solidFill>
              </a:rPr>
              <a:t>source-initiated on-demand-driven (reactive) </a:t>
            </a:r>
          </a:p>
          <a:p>
            <a:pPr algn="just">
              <a:lnSpc>
                <a:spcPct val="150000"/>
              </a:lnSpc>
            </a:pPr>
            <a:endParaRPr lang="en-IN" sz="1200" i="1" dirty="0">
              <a:solidFill>
                <a:prstClr val="black"/>
              </a:solidFill>
            </a:endParaRPr>
          </a:p>
          <a:p>
            <a:pPr marL="342900" indent="-342900" algn="just">
              <a:lnSpc>
                <a:spcPct val="150000"/>
              </a:lnSpc>
              <a:buFont typeface="Wingdings" panose="05000000000000000000" pitchFamily="2" charset="2"/>
              <a:buChar char="Ø"/>
            </a:pPr>
            <a:r>
              <a:rPr lang="en-IN" sz="2400" i="1" dirty="0">
                <a:solidFill>
                  <a:prstClr val="black"/>
                </a:solidFill>
              </a:rPr>
              <a:t>The </a:t>
            </a:r>
            <a:r>
              <a:rPr lang="en-IN" sz="2400" dirty="0">
                <a:solidFill>
                  <a:prstClr val="black"/>
                </a:solidFill>
              </a:rPr>
              <a:t>table-driven approach </a:t>
            </a:r>
            <a:r>
              <a:rPr lang="en-IN" sz="2400" b="1" dirty="0">
                <a:solidFill>
                  <a:srgbClr val="C00000"/>
                </a:solidFill>
              </a:rPr>
              <a:t>has low latency and high overhead</a:t>
            </a:r>
            <a:r>
              <a:rPr lang="en-IN" sz="2400" b="1" dirty="0">
                <a:solidFill>
                  <a:prstClr val="black"/>
                </a:solidFill>
              </a:rPr>
              <a:t>,</a:t>
            </a:r>
            <a:r>
              <a:rPr lang="en-IN" sz="2400" dirty="0">
                <a:solidFill>
                  <a:prstClr val="black"/>
                </a:solidFill>
              </a:rPr>
              <a:t> and is more suitable when time constraints are significant. </a:t>
            </a:r>
          </a:p>
          <a:p>
            <a:pPr algn="just">
              <a:lnSpc>
                <a:spcPct val="150000"/>
              </a:lnSpc>
            </a:pPr>
            <a:endParaRPr lang="en-IN" sz="1200" dirty="0">
              <a:solidFill>
                <a:prstClr val="black"/>
              </a:solidFill>
            </a:endParaRPr>
          </a:p>
          <a:p>
            <a:pPr marL="342900" indent="-342900" algn="just">
              <a:lnSpc>
                <a:spcPct val="150000"/>
              </a:lnSpc>
              <a:buFont typeface="Wingdings" panose="05000000000000000000" pitchFamily="2" charset="2"/>
              <a:buChar char="Ø"/>
            </a:pPr>
            <a:r>
              <a:rPr lang="en-IN" sz="2400" dirty="0">
                <a:solidFill>
                  <a:prstClr val="black"/>
                </a:solidFill>
              </a:rPr>
              <a:t> The source-initiated on-demand-driven approach has </a:t>
            </a:r>
            <a:r>
              <a:rPr lang="en-IN" sz="2400" b="1" dirty="0">
                <a:solidFill>
                  <a:srgbClr val="C00000"/>
                </a:solidFill>
              </a:rPr>
              <a:t>high latency and low overhead. </a:t>
            </a:r>
          </a:p>
        </p:txBody>
      </p:sp>
    </p:spTree>
    <p:extLst>
      <p:ext uri="{BB962C8B-B14F-4D97-AF65-F5344CB8AC3E}">
        <p14:creationId xmlns:p14="http://schemas.microsoft.com/office/powerpoint/2010/main" val="282841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629519" y="1221840"/>
            <a:ext cx="10503079" cy="5636160"/>
          </a:xfrm>
          <a:prstGeom prst="rect">
            <a:avLst/>
          </a:prstGeom>
          <a:noFill/>
          <a:ln>
            <a:noFill/>
          </a:ln>
        </p:spPr>
        <p:txBody>
          <a:bodyPr lIns="90000" tIns="45000" rIns="90000" bIns="45000"/>
          <a:lstStyle/>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A wireless personal area network (WPAN) is a  </a:t>
            </a:r>
            <a:r>
              <a:rPr lang="en-US" sz="2200" dirty="0">
                <a:solidFill>
                  <a:srgbClr val="0070C0"/>
                </a:solidFill>
                <a:latin typeface="Verdana" panose="020B0604030504040204" pitchFamily="34" charset="0"/>
                <a:ea typeface="Verdana" panose="020B0604030504040204" pitchFamily="34" charset="0"/>
              </a:rPr>
              <a:t>short-distance (typically 10 m but as far as 20 m)</a:t>
            </a:r>
            <a:r>
              <a:rPr lang="en-US" sz="2200" dirty="0">
                <a:solidFill>
                  <a:srgbClr val="000000"/>
                </a:solidFill>
                <a:latin typeface="Verdana" panose="020B0604030504040204" pitchFamily="34" charset="0"/>
                <a:ea typeface="Verdana" panose="020B0604030504040204" pitchFamily="34" charset="0"/>
              </a:rPr>
              <a:t> wireless network specially designed to support portable and mobile computing devices such as PCs, PDAs, printers, storage devices, cellphones, pagers, set-up boxes, and a variety of consumer electronic equipment.</a:t>
            </a:r>
            <a:endParaRPr sz="2200" dirty="0">
              <a:latin typeface="Verdana" panose="020B0604030504040204" pitchFamily="34" charset="0"/>
              <a:ea typeface="Verdana" panose="020B0604030504040204" pitchFamily="34" charset="0"/>
            </a:endParaRPr>
          </a:p>
          <a:p>
            <a:pPr algn="just">
              <a:lnSpc>
                <a:spcPct val="150000"/>
              </a:lnSpc>
            </a:pPr>
            <a:endParaRPr sz="22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70C0"/>
                </a:solidFill>
                <a:latin typeface="Verdana" panose="020B0604030504040204" pitchFamily="34" charset="0"/>
                <a:ea typeface="Verdana" panose="020B0604030504040204" pitchFamily="34" charset="0"/>
              </a:rPr>
              <a:t>Bluetooth (IEEE 802.15.1), UWB (IEEE 802.15.3a), and ZigBee (IEEE 802.15.4) </a:t>
            </a:r>
            <a:r>
              <a:rPr lang="en-US" sz="2200" dirty="0">
                <a:solidFill>
                  <a:srgbClr val="000000"/>
                </a:solidFill>
                <a:latin typeface="Verdana" panose="020B0604030504040204" pitchFamily="34" charset="0"/>
                <a:ea typeface="Verdana" panose="020B0604030504040204" pitchFamily="34" charset="0"/>
              </a:rPr>
              <a:t>are examples of WPANs that allow devices within close proximity to join together in wireless networks in order to exchange information.</a:t>
            </a:r>
            <a:endParaRPr sz="2200" dirty="0">
              <a:latin typeface="Verdana" panose="020B0604030504040204" pitchFamily="34" charset="0"/>
              <a:ea typeface="Verdana" panose="020B0604030504040204" pitchFamily="34" charset="0"/>
            </a:endParaRPr>
          </a:p>
        </p:txBody>
      </p:sp>
      <p:sp>
        <p:nvSpPr>
          <p:cNvPr id="55" name="TextShape 2"/>
          <p:cNvSpPr txBox="1"/>
          <p:nvPr/>
        </p:nvSpPr>
        <p:spPr>
          <a:xfrm>
            <a:off x="8077080" y="6356520"/>
            <a:ext cx="2133360" cy="364680"/>
          </a:xfrm>
          <a:prstGeom prst="rect">
            <a:avLst/>
          </a:prstGeom>
        </p:spPr>
        <p:txBody>
          <a:bodyPr anchor="ctr"/>
          <a:lstStyle/>
          <a:p>
            <a:pPr algn="r">
              <a:lnSpc>
                <a:spcPct val="100000"/>
              </a:lnSpc>
            </a:pPr>
            <a:fld id="{B312C7E9-6C6F-4D50-AD52-722D36EDE0C1}" type="slidenum">
              <a:rPr lang="en-US" sz="1200">
                <a:solidFill>
                  <a:srgbClr val="8B8B8B"/>
                </a:solidFill>
                <a:latin typeface="Calibri"/>
              </a:rPr>
              <a:t>8</a:t>
            </a:fld>
            <a:endParaRPr/>
          </a:p>
        </p:txBody>
      </p:sp>
      <p:sp>
        <p:nvSpPr>
          <p:cNvPr id="4" name="TextBox 3">
            <a:extLst>
              <a:ext uri="{FF2B5EF4-FFF2-40B4-BE49-F238E27FC236}">
                <a16:creationId xmlns:a16="http://schemas.microsoft.com/office/drawing/2014/main" id="{E102A4A1-1396-43B0-B9B9-582928BC10F8}"/>
              </a:ext>
            </a:extLst>
          </p:cNvPr>
          <p:cNvSpPr txBox="1"/>
          <p:nvPr/>
        </p:nvSpPr>
        <p:spPr>
          <a:xfrm>
            <a:off x="1782960" y="500265"/>
            <a:ext cx="8626079" cy="584775"/>
          </a:xfrm>
          <a:prstGeom prst="rect">
            <a:avLst/>
          </a:prstGeom>
          <a:noFill/>
        </p:spPr>
        <p:txBody>
          <a:bodyPr wrap="none" rtlCol="0">
            <a:spAutoFit/>
          </a:bodyPr>
          <a:lstStyle/>
          <a:p>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The Wireless Personal Area Network</a:t>
            </a:r>
            <a:endParaRPr lang="en-IN" sz="3200" b="1"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70873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205" y="1210686"/>
            <a:ext cx="10924161" cy="507831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400" dirty="0"/>
              <a:t>It is more suitable for a mobile environment with a </a:t>
            </a:r>
            <a:r>
              <a:rPr lang="en-IN" sz="2400" b="1" dirty="0"/>
              <a:t>limited bandwidth capacity.</a:t>
            </a:r>
            <a:endParaRPr lang="en-US" sz="2400" dirty="0"/>
          </a:p>
          <a:p>
            <a:pPr marL="342900" indent="-342900" algn="just">
              <a:lnSpc>
                <a:spcPct val="150000"/>
              </a:lnSpc>
              <a:buFont typeface="Wingdings" panose="05000000000000000000" pitchFamily="2" charset="2"/>
              <a:buChar char="Ø"/>
            </a:pPr>
            <a:r>
              <a:rPr lang="en-IN" sz="2400" dirty="0"/>
              <a:t>The </a:t>
            </a:r>
            <a:r>
              <a:rPr lang="en-IN" sz="2400" dirty="0">
                <a:solidFill>
                  <a:srgbClr val="C00000"/>
                </a:solidFill>
              </a:rPr>
              <a:t>table-driven routing protocols attempt to maintain consistent, up-to-date routing information from each node to every node in the network</a:t>
            </a:r>
            <a:r>
              <a:rPr lang="en-IN" sz="2400" dirty="0"/>
              <a:t>. </a:t>
            </a:r>
          </a:p>
          <a:p>
            <a:pPr marL="342900" indent="-342900" algn="just">
              <a:lnSpc>
                <a:spcPct val="150000"/>
              </a:lnSpc>
              <a:buFont typeface="Wingdings" panose="05000000000000000000" pitchFamily="2" charset="2"/>
              <a:buChar char="Ø"/>
            </a:pPr>
            <a:r>
              <a:rPr lang="en-IN" sz="2400" dirty="0"/>
              <a:t>These protocols require each node to maintain one or more tables to store routing information,</a:t>
            </a:r>
          </a:p>
          <a:p>
            <a:pPr marL="342900" indent="-342900" algn="just">
              <a:lnSpc>
                <a:spcPct val="150000"/>
              </a:lnSpc>
              <a:buFont typeface="Wingdings" panose="05000000000000000000" pitchFamily="2" charset="2"/>
              <a:buChar char="Ø"/>
            </a:pPr>
            <a:r>
              <a:rPr lang="en-IN" sz="2400" b="1" dirty="0"/>
              <a:t>The Destination Sequenced Distance Vector (DSDV), Wireless Routing Protocol (WRP), and Cluster Switch Gateway Routing (CSGR) protocol </a:t>
            </a:r>
            <a:r>
              <a:rPr lang="en-IN" sz="2400" dirty="0"/>
              <a:t>belong to this category</a:t>
            </a:r>
          </a:p>
        </p:txBody>
      </p:sp>
      <p:sp>
        <p:nvSpPr>
          <p:cNvPr id="2" name="Rectangle 1"/>
          <p:cNvSpPr/>
          <p:nvPr/>
        </p:nvSpPr>
        <p:spPr>
          <a:xfrm>
            <a:off x="1095377" y="296418"/>
            <a:ext cx="3813032" cy="523220"/>
          </a:xfrm>
          <a:prstGeom prst="rect">
            <a:avLst/>
          </a:prstGeom>
        </p:spPr>
        <p:txBody>
          <a:bodyPr wrap="none">
            <a:spAutoFit/>
          </a:bodyPr>
          <a:lstStyle/>
          <a:p>
            <a:r>
              <a:rPr lang="en-IN" sz="2800" b="1" i="1" dirty="0">
                <a:solidFill>
                  <a:srgbClr val="C00000"/>
                </a:solidFill>
              </a:rPr>
              <a:t>Table-driven </a:t>
            </a:r>
            <a:r>
              <a:rPr lang="en-IN" sz="2800" b="1" dirty="0">
                <a:solidFill>
                  <a:srgbClr val="C00000"/>
                </a:solidFill>
              </a:rPr>
              <a:t>(proactive) </a:t>
            </a:r>
            <a:endParaRPr lang="en-US" sz="2800" dirty="0"/>
          </a:p>
        </p:txBody>
      </p:sp>
    </p:spTree>
    <p:extLst>
      <p:ext uri="{BB962C8B-B14F-4D97-AF65-F5344CB8AC3E}">
        <p14:creationId xmlns:p14="http://schemas.microsoft.com/office/powerpoint/2010/main" val="27817550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6062" y="1460410"/>
            <a:ext cx="10416702" cy="513986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800" dirty="0"/>
              <a:t>The </a:t>
            </a:r>
            <a:r>
              <a:rPr lang="en-IN" sz="2800" u="sng" dirty="0"/>
              <a:t>source-initiated on-demand-driven routing </a:t>
            </a:r>
            <a:r>
              <a:rPr lang="en-IN" sz="2800" dirty="0"/>
              <a:t>protocols create routes </a:t>
            </a:r>
            <a:r>
              <a:rPr lang="en-IN" sz="2800" b="1" dirty="0"/>
              <a:t>only when desired by a source node. </a:t>
            </a:r>
          </a:p>
          <a:p>
            <a:pPr algn="just">
              <a:lnSpc>
                <a:spcPct val="150000"/>
              </a:lnSpc>
            </a:pPr>
            <a:endParaRPr lang="en-IN" sz="1600" dirty="0"/>
          </a:p>
          <a:p>
            <a:pPr marL="342900" indent="-342900" algn="just">
              <a:lnSpc>
                <a:spcPct val="150000"/>
              </a:lnSpc>
              <a:buFont typeface="Wingdings" panose="05000000000000000000" pitchFamily="2" charset="2"/>
              <a:buChar char="Ø"/>
            </a:pPr>
            <a:r>
              <a:rPr lang="en-IN" sz="2800" dirty="0"/>
              <a:t>When a node requires a route to a destination, it initiates </a:t>
            </a:r>
            <a:r>
              <a:rPr lang="en-IN" sz="2800" b="1" dirty="0"/>
              <a:t>a route discovery process </a:t>
            </a:r>
            <a:r>
              <a:rPr lang="en-IN" sz="2800" dirty="0"/>
              <a:t>within the network. </a:t>
            </a:r>
          </a:p>
          <a:p>
            <a:pPr algn="just">
              <a:lnSpc>
                <a:spcPct val="150000"/>
              </a:lnSpc>
            </a:pPr>
            <a:endParaRPr lang="en-IN" sz="1600" dirty="0"/>
          </a:p>
          <a:p>
            <a:pPr marL="342900" indent="-342900" algn="just">
              <a:lnSpc>
                <a:spcPct val="150000"/>
              </a:lnSpc>
              <a:buFont typeface="Wingdings" panose="05000000000000000000" pitchFamily="2" charset="2"/>
              <a:buChar char="Ø"/>
            </a:pPr>
            <a:r>
              <a:rPr lang="en-IN" sz="2800" dirty="0"/>
              <a:t>This process is completed once a route is found or all possible route permutations have been examined. </a:t>
            </a:r>
          </a:p>
          <a:p>
            <a:pPr>
              <a:buFont typeface="Arial" pitchFamily="34" charset="0"/>
              <a:buChar char="•"/>
            </a:pPr>
            <a:endParaRPr lang="en-IN" sz="2800" dirty="0"/>
          </a:p>
        </p:txBody>
      </p:sp>
      <p:sp>
        <p:nvSpPr>
          <p:cNvPr id="2" name="Rectangle 1"/>
          <p:cNvSpPr/>
          <p:nvPr/>
        </p:nvSpPr>
        <p:spPr>
          <a:xfrm>
            <a:off x="1116930" y="472828"/>
            <a:ext cx="6943567" cy="671851"/>
          </a:xfrm>
          <a:prstGeom prst="rect">
            <a:avLst/>
          </a:prstGeom>
        </p:spPr>
        <p:txBody>
          <a:bodyPr wrap="none">
            <a:spAutoFit/>
          </a:bodyPr>
          <a:lstStyle/>
          <a:p>
            <a:pPr algn="just">
              <a:lnSpc>
                <a:spcPct val="150000"/>
              </a:lnSpc>
            </a:pPr>
            <a:r>
              <a:rPr lang="en-IN" sz="2800" b="1" i="1" dirty="0">
                <a:solidFill>
                  <a:srgbClr val="C00000"/>
                </a:solidFill>
              </a:rPr>
              <a:t>source-initiated on-demand-driven (reactive) </a:t>
            </a:r>
          </a:p>
        </p:txBody>
      </p:sp>
    </p:spTree>
    <p:extLst>
      <p:ext uri="{BB962C8B-B14F-4D97-AF65-F5344CB8AC3E}">
        <p14:creationId xmlns:p14="http://schemas.microsoft.com/office/powerpoint/2010/main" val="20983526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7150" y="824526"/>
            <a:ext cx="10515600" cy="550920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400" b="1" dirty="0"/>
              <a:t>The Ad hoc On-demand Distance Vector (AODV), Dynamic Source Routing (DSR), Temporally Ordered routing algorithm (TORA), and Cluster Based Routing Protocol (CBRP) </a:t>
            </a:r>
            <a:r>
              <a:rPr lang="en-IN" sz="2400" dirty="0"/>
              <a:t>belong to this category</a:t>
            </a:r>
          </a:p>
          <a:p>
            <a:pPr algn="just">
              <a:lnSpc>
                <a:spcPct val="150000"/>
              </a:lnSpc>
            </a:pPr>
            <a:endParaRPr lang="en-US" sz="1200" dirty="0"/>
          </a:p>
          <a:p>
            <a:pPr marL="342900" indent="-342900" algn="just">
              <a:lnSpc>
                <a:spcPct val="150000"/>
              </a:lnSpc>
              <a:buFont typeface="Wingdings" panose="05000000000000000000" pitchFamily="2" charset="2"/>
              <a:buChar char="Ø"/>
            </a:pPr>
            <a:r>
              <a:rPr lang="en-US" sz="2400" dirty="0"/>
              <a:t> </a:t>
            </a:r>
            <a:r>
              <a:rPr lang="en-IN" sz="2400" b="1" dirty="0"/>
              <a:t>The AODV </a:t>
            </a:r>
            <a:r>
              <a:rPr lang="en-IN" sz="2400" dirty="0"/>
              <a:t>is a </a:t>
            </a:r>
            <a:r>
              <a:rPr lang="en-IN" sz="2400" dirty="0">
                <a:solidFill>
                  <a:srgbClr val="C00000"/>
                </a:solidFill>
              </a:rPr>
              <a:t>pure on-demand route acquisition algorithm </a:t>
            </a:r>
            <a:r>
              <a:rPr lang="en-IN" sz="2400" dirty="0"/>
              <a:t>in which nodes that do not lie on active paths neither maintain nor participate in any periodic routing table exchanges</a:t>
            </a:r>
          </a:p>
          <a:p>
            <a:pPr algn="just">
              <a:lnSpc>
                <a:spcPct val="150000"/>
              </a:lnSpc>
            </a:pPr>
            <a:endParaRPr lang="en-US" sz="1200" dirty="0"/>
          </a:p>
          <a:p>
            <a:pPr marL="342900" indent="-342900" algn="just">
              <a:lnSpc>
                <a:spcPct val="150000"/>
              </a:lnSpc>
              <a:buFont typeface="Wingdings" panose="05000000000000000000" pitchFamily="2" charset="2"/>
              <a:buChar char="Ø"/>
            </a:pPr>
            <a:r>
              <a:rPr lang="en-IN" sz="2400" dirty="0">
                <a:solidFill>
                  <a:srgbClr val="C00000"/>
                </a:solidFill>
              </a:rPr>
              <a:t>The primary objectives of the algorithm are to broadcast discovery packets only when necessary</a:t>
            </a:r>
          </a:p>
          <a:p>
            <a:endParaRPr lang="en-IN" sz="2800" dirty="0"/>
          </a:p>
        </p:txBody>
      </p:sp>
    </p:spTree>
    <p:extLst>
      <p:ext uri="{BB962C8B-B14F-4D97-AF65-F5344CB8AC3E}">
        <p14:creationId xmlns:p14="http://schemas.microsoft.com/office/powerpoint/2010/main" val="37719800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8" y="408633"/>
            <a:ext cx="10790830" cy="6432530"/>
          </a:xfrm>
          <a:prstGeom prst="rect">
            <a:avLst/>
          </a:prstGeom>
        </p:spPr>
        <p:txBody>
          <a:bodyPr wrap="square">
            <a:spAutoFit/>
          </a:bodyPr>
          <a:lstStyle/>
          <a:p>
            <a:pPr fontAlgn="base"/>
            <a:r>
              <a:rPr lang="en-US" sz="2800" b="1" i="0" dirty="0">
                <a:solidFill>
                  <a:srgbClr val="C00000"/>
                </a:solidFill>
                <a:effectLst/>
                <a:latin typeface="Arial" panose="020B0604020202020204" pitchFamily="34" charset="0"/>
              </a:rPr>
              <a:t>Application Layer:</a:t>
            </a:r>
          </a:p>
          <a:p>
            <a:pPr fontAlgn="base"/>
            <a:r>
              <a:rPr lang="en-US" sz="2000" b="0" i="0" dirty="0">
                <a:solidFill>
                  <a:srgbClr val="555555"/>
                </a:solidFill>
                <a:effectLst/>
                <a:latin typeface="Arial" panose="020B0604020202020204" pitchFamily="34" charset="0"/>
              </a:rPr>
              <a:t> </a:t>
            </a:r>
            <a:r>
              <a:rPr lang="en-US" sz="2400" b="0" i="0" dirty="0">
                <a:solidFill>
                  <a:srgbClr val="555555"/>
                </a:solidFill>
                <a:effectLst/>
                <a:latin typeface="Arial" panose="020B0604020202020204" pitchFamily="34" charset="0"/>
              </a:rPr>
              <a:t>There are two profiles at this layer. </a:t>
            </a:r>
          </a:p>
          <a:p>
            <a:pPr fontAlgn="base"/>
            <a:endParaRPr lang="en-US" sz="2400" dirty="0">
              <a:solidFill>
                <a:srgbClr val="555555"/>
              </a:solidFill>
              <a:latin typeface="Arial" panose="020B0604020202020204" pitchFamily="34" charset="0"/>
            </a:endParaRPr>
          </a:p>
          <a:p>
            <a:pPr marL="457200" indent="-457200" fontAlgn="base">
              <a:buAutoNum type="arabicPeriod"/>
            </a:pPr>
            <a:r>
              <a:rPr lang="en-US" sz="2400" b="0" i="0" dirty="0">
                <a:solidFill>
                  <a:srgbClr val="C00000"/>
                </a:solidFill>
                <a:effectLst/>
                <a:latin typeface="Arial" panose="020B0604020202020204" pitchFamily="34" charset="0"/>
              </a:rPr>
              <a:t>Manufacturer specific application profile- </a:t>
            </a:r>
            <a:r>
              <a:rPr lang="en-US" sz="2400" b="0" i="0" dirty="0">
                <a:effectLst/>
                <a:latin typeface="Arial" panose="020B0604020202020204" pitchFamily="34" charset="0"/>
              </a:rPr>
              <a:t>Operate as closed systems and also ensure that they can coexist with other </a:t>
            </a:r>
            <a:r>
              <a:rPr lang="en-US" sz="2400" b="0" i="0" dirty="0" err="1">
                <a:effectLst/>
                <a:latin typeface="Arial" panose="020B0604020202020204" pitchFamily="34" charset="0"/>
              </a:rPr>
              <a:t>zigbee</a:t>
            </a:r>
            <a:r>
              <a:rPr lang="en-US" sz="2400" b="0" i="0" dirty="0">
                <a:effectLst/>
                <a:latin typeface="Arial" panose="020B0604020202020204" pitchFamily="34" charset="0"/>
              </a:rPr>
              <a:t> systems. </a:t>
            </a:r>
          </a:p>
          <a:p>
            <a:pPr marL="457200" indent="-457200" fontAlgn="base">
              <a:buAutoNum type="arabicPeriod"/>
            </a:pPr>
            <a:endParaRPr lang="en-US" sz="2400" b="0" i="0" dirty="0">
              <a:effectLst/>
              <a:latin typeface="Arial" panose="020B0604020202020204" pitchFamily="34" charset="0"/>
            </a:endParaRPr>
          </a:p>
          <a:p>
            <a:pPr marL="457200" indent="-457200" fontAlgn="base">
              <a:buAutoNum type="arabicPeriod"/>
            </a:pPr>
            <a:r>
              <a:rPr lang="en-US" sz="2400" b="0" i="0" dirty="0">
                <a:solidFill>
                  <a:srgbClr val="C00000"/>
                </a:solidFill>
                <a:effectLst/>
                <a:latin typeface="Arial" panose="020B0604020202020204" pitchFamily="34" charset="0"/>
              </a:rPr>
              <a:t>Public application profile- </a:t>
            </a:r>
            <a:r>
              <a:rPr lang="en-US" sz="2400" b="0" i="0" dirty="0">
                <a:effectLst/>
                <a:latin typeface="Arial" panose="020B0604020202020204" pitchFamily="34" charset="0"/>
              </a:rPr>
              <a:t>for this to work interoperability between various </a:t>
            </a:r>
            <a:r>
              <a:rPr lang="en-US" sz="2400" b="0" i="0" dirty="0" err="1">
                <a:effectLst/>
                <a:latin typeface="Arial" panose="020B0604020202020204" pitchFamily="34" charset="0"/>
              </a:rPr>
              <a:t>zigbee</a:t>
            </a:r>
            <a:r>
              <a:rPr lang="en-US" sz="2400" b="0" i="0" dirty="0">
                <a:effectLst/>
                <a:latin typeface="Arial" panose="020B0604020202020204" pitchFamily="34" charset="0"/>
              </a:rPr>
              <a:t> devices is a must.</a:t>
            </a:r>
          </a:p>
          <a:p>
            <a:pPr marL="457200" indent="-457200" fontAlgn="base">
              <a:buAutoNum type="arabicPeriod"/>
            </a:pPr>
            <a:endParaRPr lang="en-US" sz="2400" b="0" i="0" dirty="0">
              <a:effectLst/>
              <a:latin typeface="Arial" panose="020B0604020202020204" pitchFamily="34" charset="0"/>
            </a:endParaRPr>
          </a:p>
          <a:p>
            <a:pPr marL="342900" indent="-342900" fontAlgn="base">
              <a:buFont typeface="Arial" panose="020B0604020202020204" pitchFamily="34" charset="0"/>
              <a:buChar char="•"/>
            </a:pPr>
            <a:r>
              <a:rPr lang="en-US" sz="2400" b="0" i="0" dirty="0">
                <a:effectLst/>
                <a:latin typeface="Arial" panose="020B0604020202020204" pitchFamily="34" charset="0"/>
              </a:rPr>
              <a:t> A single </a:t>
            </a:r>
            <a:r>
              <a:rPr lang="en-US" sz="2400" b="0" i="0" dirty="0" err="1">
                <a:effectLst/>
                <a:latin typeface="Arial" panose="020B0604020202020204" pitchFamily="34" charset="0"/>
              </a:rPr>
              <a:t>zigbee</a:t>
            </a:r>
            <a:r>
              <a:rPr lang="en-US" sz="2400" b="0" i="0" dirty="0">
                <a:effectLst/>
                <a:latin typeface="Arial" panose="020B0604020202020204" pitchFamily="34" charset="0"/>
              </a:rPr>
              <a:t> node supports up to 240 application objects called end points. </a:t>
            </a:r>
          </a:p>
          <a:p>
            <a:pPr marL="342900" indent="-342900" fontAlgn="base">
              <a:buFont typeface="Arial" panose="020B0604020202020204" pitchFamily="34" charset="0"/>
              <a:buChar char="•"/>
            </a:pPr>
            <a:endParaRPr lang="en-US" sz="2400" b="0" i="0" dirty="0">
              <a:effectLst/>
              <a:latin typeface="Arial" panose="020B0604020202020204" pitchFamily="34" charset="0"/>
            </a:endParaRPr>
          </a:p>
          <a:p>
            <a:pPr marL="342900" indent="-342900" fontAlgn="base">
              <a:buFont typeface="Arial" panose="020B0604020202020204" pitchFamily="34" charset="0"/>
              <a:buChar char="•"/>
            </a:pPr>
            <a:r>
              <a:rPr lang="en-US" sz="2400" b="0" i="0" dirty="0">
                <a:effectLst/>
                <a:latin typeface="Arial" panose="020B0604020202020204" pitchFamily="34" charset="0"/>
              </a:rPr>
              <a:t>An end point specifies specific application, for example, 0 dedicated to ZDO (</a:t>
            </a:r>
            <a:r>
              <a:rPr lang="en-US" sz="2400" b="0" i="0" dirty="0" err="1">
                <a:effectLst/>
                <a:latin typeface="Arial" panose="020B0604020202020204" pitchFamily="34" charset="0"/>
              </a:rPr>
              <a:t>Zigbee</a:t>
            </a:r>
            <a:r>
              <a:rPr lang="en-US" sz="2400" b="0" i="0" dirty="0">
                <a:effectLst/>
                <a:latin typeface="Arial" panose="020B0604020202020204" pitchFamily="34" charset="0"/>
              </a:rPr>
              <a:t> device object), provides control and management commands.</a:t>
            </a:r>
          </a:p>
          <a:p>
            <a:pPr marL="342900" indent="-342900" fontAlgn="base">
              <a:buFont typeface="Arial" panose="020B0604020202020204" pitchFamily="34" charset="0"/>
              <a:buChar char="•"/>
            </a:pPr>
            <a:endParaRPr lang="en-US" sz="2400" dirty="0">
              <a:latin typeface="Arial" panose="020B0604020202020204" pitchFamily="34" charset="0"/>
            </a:endParaRPr>
          </a:p>
          <a:p>
            <a:pPr marL="342900" indent="-342900" fontAlgn="base">
              <a:buFont typeface="Arial" panose="020B0604020202020204" pitchFamily="34" charset="0"/>
              <a:buChar char="•"/>
            </a:pPr>
            <a:r>
              <a:rPr lang="en-US" sz="2400" b="0" i="0" dirty="0">
                <a:effectLst/>
                <a:latin typeface="Arial" panose="020B0604020202020204" pitchFamily="34" charset="0"/>
              </a:rPr>
              <a:t> 6 used for control of light. 8 used for managing heating and air conditioning.</a:t>
            </a:r>
          </a:p>
        </p:txBody>
      </p:sp>
    </p:spTree>
    <p:extLst>
      <p:ext uri="{BB962C8B-B14F-4D97-AF65-F5344CB8AC3E}">
        <p14:creationId xmlns:p14="http://schemas.microsoft.com/office/powerpoint/2010/main" val="24730368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209" y="231717"/>
            <a:ext cx="11691582" cy="1569660"/>
          </a:xfrm>
          <a:prstGeom prst="rect">
            <a:avLst/>
          </a:prstGeom>
        </p:spPr>
        <p:txBody>
          <a:bodyPr wrap="square">
            <a:spAutoFit/>
          </a:bodyPr>
          <a:lstStyle/>
          <a:p>
            <a:pPr algn="just"/>
            <a:r>
              <a:rPr lang="en-US" sz="2400" dirty="0">
                <a:solidFill>
                  <a:srgbClr val="202124"/>
                </a:solidFill>
                <a:latin typeface="Arial" panose="020B0604020202020204" pitchFamily="34" charset="0"/>
                <a:cs typeface="Arial" panose="020B0604020202020204" pitchFamily="34" charset="0"/>
              </a:rPr>
              <a:t>The </a:t>
            </a:r>
            <a:r>
              <a:rPr lang="en-US" sz="2400" dirty="0" err="1">
                <a:solidFill>
                  <a:srgbClr val="202124"/>
                </a:solidFill>
                <a:latin typeface="Arial" panose="020B0604020202020204" pitchFamily="34" charset="0"/>
                <a:cs typeface="Arial" panose="020B0604020202020204" pitchFamily="34" charset="0"/>
              </a:rPr>
              <a:t>ZigBee</a:t>
            </a:r>
            <a:r>
              <a:rPr lang="en-US" sz="2400" dirty="0">
                <a:solidFill>
                  <a:srgbClr val="202124"/>
                </a:solidFill>
                <a:latin typeface="Arial" panose="020B0604020202020204" pitchFamily="34" charset="0"/>
                <a:cs typeface="Arial" panose="020B0604020202020204" pitchFamily="34" charset="0"/>
              </a:rPr>
              <a:t> APL layer consists of three sections, shown in below Figure. </a:t>
            </a:r>
          </a:p>
          <a:p>
            <a:pPr algn="just"/>
            <a:r>
              <a:rPr lang="en-US" sz="2400" dirty="0">
                <a:solidFill>
                  <a:srgbClr val="202124"/>
                </a:solidFill>
                <a:latin typeface="Arial" panose="020B0604020202020204" pitchFamily="34" charset="0"/>
                <a:cs typeface="Arial" panose="020B0604020202020204" pitchFamily="34" charset="0"/>
              </a:rPr>
              <a:t> </a:t>
            </a:r>
            <a:r>
              <a:rPr lang="en-US" sz="2400" dirty="0">
                <a:solidFill>
                  <a:srgbClr val="040C28"/>
                </a:solidFill>
                <a:latin typeface="Arial" panose="020B0604020202020204" pitchFamily="34" charset="0"/>
                <a:cs typeface="Arial" panose="020B0604020202020204" pitchFamily="34" charset="0"/>
              </a:rPr>
              <a:t>the application support (APS) </a:t>
            </a:r>
            <a:r>
              <a:rPr lang="en-US" sz="2400" dirty="0" err="1">
                <a:solidFill>
                  <a:srgbClr val="040C28"/>
                </a:solidFill>
                <a:latin typeface="Arial" panose="020B0604020202020204" pitchFamily="34" charset="0"/>
                <a:cs typeface="Arial" panose="020B0604020202020204" pitchFamily="34" charset="0"/>
              </a:rPr>
              <a:t>sublayer</a:t>
            </a:r>
            <a:r>
              <a:rPr lang="en-US" sz="2400" dirty="0">
                <a:solidFill>
                  <a:srgbClr val="040C28"/>
                </a:solidFill>
                <a:latin typeface="Arial" panose="020B0604020202020204" pitchFamily="34" charset="0"/>
                <a:cs typeface="Arial" panose="020B0604020202020204" pitchFamily="34" charset="0"/>
              </a:rPr>
              <a:t>, </a:t>
            </a:r>
            <a:r>
              <a:rPr lang="en-US" sz="2400" dirty="0" err="1">
                <a:solidFill>
                  <a:srgbClr val="040C28"/>
                </a:solidFill>
                <a:latin typeface="Arial" panose="020B0604020202020204" pitchFamily="34" charset="0"/>
                <a:cs typeface="Arial" panose="020B0604020202020204" pitchFamily="34" charset="0"/>
              </a:rPr>
              <a:t>ZigBee</a:t>
            </a:r>
            <a:r>
              <a:rPr lang="en-US" sz="2400" dirty="0">
                <a:solidFill>
                  <a:srgbClr val="040C28"/>
                </a:solidFill>
                <a:latin typeface="Arial" panose="020B0604020202020204" pitchFamily="34" charset="0"/>
                <a:cs typeface="Arial" panose="020B0604020202020204" pitchFamily="34" charset="0"/>
              </a:rPr>
              <a:t> Device Objects (ZDO), and the application framework</a:t>
            </a:r>
            <a:r>
              <a:rPr lang="en-US" sz="2400" dirty="0">
                <a:solidFill>
                  <a:srgbClr val="202124"/>
                </a:solidFill>
                <a:latin typeface="Arial" panose="020B0604020202020204" pitchFamily="34" charset="0"/>
                <a:cs typeface="Arial" panose="020B0604020202020204" pitchFamily="34" charset="0"/>
              </a:rPr>
              <a:t>. The application support </a:t>
            </a:r>
            <a:r>
              <a:rPr lang="en-US" sz="2400" dirty="0" err="1">
                <a:solidFill>
                  <a:srgbClr val="202124"/>
                </a:solidFill>
                <a:latin typeface="Arial" panose="020B0604020202020204" pitchFamily="34" charset="0"/>
                <a:cs typeface="Arial" panose="020B0604020202020204" pitchFamily="34" charset="0"/>
              </a:rPr>
              <a:t>sublayer</a:t>
            </a:r>
            <a:r>
              <a:rPr lang="en-US" sz="2400" dirty="0">
                <a:solidFill>
                  <a:srgbClr val="202124"/>
                </a:solidFill>
                <a:latin typeface="Arial" panose="020B0604020202020204" pitchFamily="34" charset="0"/>
                <a:cs typeface="Arial" panose="020B0604020202020204" pitchFamily="34" charset="0"/>
              </a:rPr>
              <a:t> (APS) provides an interface between the network layer (NWK) and the application layer (APL).</a:t>
            </a:r>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222396" y="1801377"/>
            <a:ext cx="8190845" cy="36576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928597177"/>
              </p:ext>
            </p:extLst>
          </p:nvPr>
        </p:nvGraphicFramePr>
        <p:xfrm>
          <a:off x="610168" y="5618994"/>
          <a:ext cx="10971664" cy="1070324"/>
        </p:xfrm>
        <a:graphic>
          <a:graphicData uri="http://schemas.openxmlformats.org/drawingml/2006/table">
            <a:tbl>
              <a:tblPr/>
              <a:tblGrid>
                <a:gridCol w="5485832">
                  <a:extLst>
                    <a:ext uri="{9D8B030D-6E8A-4147-A177-3AD203B41FA5}">
                      <a16:colId xmlns:a16="http://schemas.microsoft.com/office/drawing/2014/main" val="20000"/>
                    </a:ext>
                  </a:extLst>
                </a:gridCol>
                <a:gridCol w="5485832">
                  <a:extLst>
                    <a:ext uri="{9D8B030D-6E8A-4147-A177-3AD203B41FA5}">
                      <a16:colId xmlns:a16="http://schemas.microsoft.com/office/drawing/2014/main" val="20001"/>
                    </a:ext>
                  </a:extLst>
                </a:gridCol>
              </a:tblGrid>
              <a:tr h="535162">
                <a:tc>
                  <a:txBody>
                    <a:bodyPr/>
                    <a:lstStyle/>
                    <a:p>
                      <a:pPr algn="l" fontAlgn="t"/>
                      <a:r>
                        <a:rPr lang="en-US" sz="1500" dirty="0">
                          <a:effectLst/>
                        </a:rPr>
                        <a:t>APS (AF)</a:t>
                      </a:r>
                    </a:p>
                  </a:txBody>
                  <a:tcPr marL="32632" marR="32632" marT="32632" marB="32632">
                    <a:lnL w="9525" cap="flat" cmpd="sng" algn="ctr">
                      <a:solidFill>
                        <a:srgbClr val="BEC0C2"/>
                      </a:solidFill>
                      <a:prstDash val="solid"/>
                      <a:round/>
                      <a:headEnd type="none" w="med" len="med"/>
                      <a:tailEnd type="none" w="med" len="med"/>
                    </a:lnL>
                    <a:lnR w="9525" cap="flat" cmpd="sng" algn="ctr">
                      <a:solidFill>
                        <a:srgbClr val="BEC0C2"/>
                      </a:solidFill>
                      <a:prstDash val="solid"/>
                      <a:round/>
                      <a:headEnd type="none" w="med" len="med"/>
                      <a:tailEnd type="none" w="med" len="med"/>
                    </a:lnR>
                    <a:lnT>
                      <a:noFill/>
                    </a:lnT>
                    <a:lnB w="9525" cap="flat" cmpd="sng" algn="ctr">
                      <a:solidFill>
                        <a:srgbClr val="BEC0C2"/>
                      </a:solidFill>
                      <a:prstDash val="solid"/>
                      <a:round/>
                      <a:headEnd type="none" w="med" len="med"/>
                      <a:tailEnd type="none" w="med" len="med"/>
                    </a:lnB>
                  </a:tcPr>
                </a:tc>
                <a:tc>
                  <a:txBody>
                    <a:bodyPr/>
                    <a:lstStyle/>
                    <a:p>
                      <a:pPr algn="l" fontAlgn="t"/>
                      <a:r>
                        <a:rPr lang="en-US" sz="1500" dirty="0">
                          <a:effectLst/>
                        </a:rPr>
                        <a:t>Application layer that defines various addressing objects including profiles, clusters, and endpoints.</a:t>
                      </a:r>
                    </a:p>
                  </a:txBody>
                  <a:tcPr marL="32632" marR="32632" marT="32632" marB="32632">
                    <a:lnL w="9525" cap="flat" cmpd="sng" algn="ctr">
                      <a:solidFill>
                        <a:srgbClr val="BEC0C2"/>
                      </a:solidFill>
                      <a:prstDash val="solid"/>
                      <a:round/>
                      <a:headEnd type="none" w="med" len="med"/>
                      <a:tailEnd type="none" w="med" len="med"/>
                    </a:lnL>
                    <a:lnR w="9525" cap="flat" cmpd="sng" algn="ctr">
                      <a:solidFill>
                        <a:srgbClr val="BEC0C2"/>
                      </a:solidFill>
                      <a:prstDash val="solid"/>
                      <a:round/>
                      <a:headEnd type="none" w="med" len="med"/>
                      <a:tailEnd type="none" w="med" len="med"/>
                    </a:lnR>
                    <a:lnT>
                      <a:noFill/>
                    </a:lnT>
                    <a:lnB w="9525" cap="flat" cmpd="sng" algn="ctr">
                      <a:solidFill>
                        <a:srgbClr val="BEC0C2"/>
                      </a:solidFill>
                      <a:prstDash val="solid"/>
                      <a:round/>
                      <a:headEnd type="none" w="med" len="med"/>
                      <a:tailEnd type="none" w="med" len="med"/>
                    </a:lnB>
                  </a:tcPr>
                </a:tc>
                <a:extLst>
                  <a:ext uri="{0D108BD9-81ED-4DB2-BD59-A6C34878D82A}">
                    <a16:rowId xmlns:a16="http://schemas.microsoft.com/office/drawing/2014/main" val="10000"/>
                  </a:ext>
                </a:extLst>
              </a:tr>
              <a:tr h="535162">
                <a:tc>
                  <a:txBody>
                    <a:bodyPr/>
                    <a:lstStyle/>
                    <a:p>
                      <a:pPr algn="l" fontAlgn="t"/>
                      <a:r>
                        <a:rPr lang="en-US" sz="1500">
                          <a:effectLst/>
                        </a:rPr>
                        <a:t>ZDO</a:t>
                      </a:r>
                    </a:p>
                  </a:txBody>
                  <a:tcPr marL="32632" marR="32632" marT="32632" marB="32632">
                    <a:lnL w="9525" cap="flat" cmpd="sng" algn="ctr">
                      <a:solidFill>
                        <a:srgbClr val="BEC0C2"/>
                      </a:solidFill>
                      <a:prstDash val="solid"/>
                      <a:round/>
                      <a:headEnd type="none" w="med" len="med"/>
                      <a:tailEnd type="none" w="med" len="med"/>
                    </a:lnL>
                    <a:lnR w="9525" cap="flat" cmpd="sng" algn="ctr">
                      <a:solidFill>
                        <a:srgbClr val="BEC0C2"/>
                      </a:solidFill>
                      <a:prstDash val="solid"/>
                      <a:round/>
                      <a:headEnd type="none" w="med" len="med"/>
                      <a:tailEnd type="none" w="med" len="med"/>
                    </a:lnR>
                    <a:lnT w="9525" cap="flat" cmpd="sng" algn="ctr">
                      <a:solidFill>
                        <a:srgbClr val="BEC0C2"/>
                      </a:solidFill>
                      <a:prstDash val="solid"/>
                      <a:round/>
                      <a:headEnd type="none" w="med" len="med"/>
                      <a:tailEnd type="none" w="med" len="med"/>
                    </a:lnT>
                    <a:lnB w="9525" cap="flat" cmpd="sng" algn="ctr">
                      <a:solidFill>
                        <a:srgbClr val="BEC0C2"/>
                      </a:solidFill>
                      <a:prstDash val="solid"/>
                      <a:round/>
                      <a:headEnd type="none" w="med" len="med"/>
                      <a:tailEnd type="none" w="med" len="med"/>
                    </a:lnB>
                  </a:tcPr>
                </a:tc>
                <a:tc>
                  <a:txBody>
                    <a:bodyPr/>
                    <a:lstStyle/>
                    <a:p>
                      <a:pPr algn="l" fontAlgn="t"/>
                      <a:r>
                        <a:rPr lang="en-US" sz="1500" dirty="0">
                          <a:effectLst/>
                        </a:rPr>
                        <a:t>Application layer that provides device and service discovery features and advanced network management capabilities.</a:t>
                      </a:r>
                    </a:p>
                  </a:txBody>
                  <a:tcPr marL="32632" marR="32632" marT="32632" marB="32632">
                    <a:lnL w="9525" cap="flat" cmpd="sng" algn="ctr">
                      <a:solidFill>
                        <a:srgbClr val="BEC0C2"/>
                      </a:solidFill>
                      <a:prstDash val="solid"/>
                      <a:round/>
                      <a:headEnd type="none" w="med" len="med"/>
                      <a:tailEnd type="none" w="med" len="med"/>
                    </a:lnL>
                    <a:lnR w="9525" cap="flat" cmpd="sng" algn="ctr">
                      <a:solidFill>
                        <a:srgbClr val="BEC0C2"/>
                      </a:solidFill>
                      <a:prstDash val="solid"/>
                      <a:round/>
                      <a:headEnd type="none" w="med" len="med"/>
                      <a:tailEnd type="none" w="med" len="med"/>
                    </a:lnR>
                    <a:lnT w="9525" cap="flat" cmpd="sng" algn="ctr">
                      <a:solidFill>
                        <a:srgbClr val="BEC0C2"/>
                      </a:solidFill>
                      <a:prstDash val="solid"/>
                      <a:round/>
                      <a:headEnd type="none" w="med" len="med"/>
                      <a:tailEnd type="none" w="med" len="med"/>
                    </a:lnT>
                    <a:lnB w="9525" cap="flat" cmpd="sng" algn="ctr">
                      <a:solidFill>
                        <a:srgbClr val="BEC0C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177505" y="5877157"/>
            <a:ext cx="127207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ource Sans Pro"/>
              </a:rPr>
              <a:t> </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897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7998" y="2261695"/>
            <a:ext cx="8928855" cy="923330"/>
          </a:xfrm>
          <a:prstGeom prst="rect">
            <a:avLst/>
          </a:prstGeom>
        </p:spPr>
        <p:txBody>
          <a:bodyPr wrap="none">
            <a:spAutoFit/>
          </a:bodyPr>
          <a:lstStyle/>
          <a:p>
            <a:r>
              <a:rPr lang="en-GB" sz="5400" dirty="0"/>
              <a:t>WSN Wireless sensor Network)</a:t>
            </a:r>
            <a:endParaRPr lang="en-US" sz="5400" dirty="0"/>
          </a:p>
        </p:txBody>
      </p:sp>
    </p:spTree>
    <p:extLst>
      <p:ext uri="{BB962C8B-B14F-4D97-AF65-F5344CB8AC3E}">
        <p14:creationId xmlns:p14="http://schemas.microsoft.com/office/powerpoint/2010/main" val="34503955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318" y="491320"/>
            <a:ext cx="11068335" cy="2062103"/>
          </a:xfrm>
          <a:prstGeom prst="rect">
            <a:avLst/>
          </a:prstGeom>
        </p:spPr>
        <p:txBody>
          <a:bodyPr wrap="square">
            <a:spAutoFit/>
          </a:bodyPr>
          <a:lstStyle/>
          <a:p>
            <a:pPr fontAlgn="base"/>
            <a:r>
              <a:rPr lang="en-US" sz="2800" b="1" dirty="0">
                <a:solidFill>
                  <a:srgbClr val="FF0000"/>
                </a:solidFill>
                <a:latin typeface="Arial" panose="020B0604020202020204" pitchFamily="34" charset="0"/>
              </a:rPr>
              <a:t>What is WSN?</a:t>
            </a:r>
          </a:p>
          <a:p>
            <a:pPr fontAlgn="base"/>
            <a:endParaRPr lang="en-US" sz="2800" b="1" dirty="0">
              <a:solidFill>
                <a:srgbClr val="FF0000"/>
              </a:solidFill>
              <a:latin typeface="Arial" panose="020B0604020202020204" pitchFamily="34" charset="0"/>
            </a:endParaRPr>
          </a:p>
          <a:p>
            <a:pPr fontAlgn="base"/>
            <a:r>
              <a:rPr lang="en-US" sz="2400" dirty="0">
                <a:solidFill>
                  <a:srgbClr val="555555"/>
                </a:solidFill>
                <a:latin typeface="Arial" panose="020B0604020202020204" pitchFamily="34" charset="0"/>
              </a:rPr>
              <a:t>The WSN (Wireless Sensor Network) consists of end sensor nodes, routing nodes and base station or data collector sink node (or base station or gateway). The WSN should be scalable and secure to deliver efficient and reliable network.</a:t>
            </a:r>
            <a:endParaRPr lang="en-US" sz="2400" b="0" i="0" dirty="0">
              <a:solidFill>
                <a:srgbClr val="555555"/>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249007" y="2553423"/>
            <a:ext cx="6421035" cy="3778328"/>
          </a:xfrm>
          <a:prstGeom prst="rect">
            <a:avLst/>
          </a:prstGeom>
        </p:spPr>
      </p:pic>
      <p:sp>
        <p:nvSpPr>
          <p:cNvPr id="4" name="Rectangle 3"/>
          <p:cNvSpPr/>
          <p:nvPr/>
        </p:nvSpPr>
        <p:spPr>
          <a:xfrm>
            <a:off x="8595813" y="2795926"/>
            <a:ext cx="3596187" cy="2308324"/>
          </a:xfrm>
          <a:prstGeom prst="rect">
            <a:avLst/>
          </a:prstGeom>
        </p:spPr>
        <p:txBody>
          <a:bodyPr wrap="square">
            <a:spAutoFit/>
          </a:bodyPr>
          <a:lstStyle/>
          <a:p>
            <a:r>
              <a:rPr lang="en-US" sz="2400" dirty="0">
                <a:solidFill>
                  <a:srgbClr val="555555"/>
                </a:solidFill>
                <a:latin typeface="Arial" panose="020B0604020202020204" pitchFamily="34" charset="0"/>
              </a:rPr>
              <a:t>The WSN can be classified based on network type, clustering, communication method, protocol, application usage and coverage.</a:t>
            </a:r>
            <a:endParaRPr lang="en-US" sz="2400" dirty="0"/>
          </a:p>
        </p:txBody>
      </p:sp>
    </p:spTree>
    <p:extLst>
      <p:ext uri="{BB962C8B-B14F-4D97-AF65-F5344CB8AC3E}">
        <p14:creationId xmlns:p14="http://schemas.microsoft.com/office/powerpoint/2010/main" val="3296515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9074" y="500628"/>
            <a:ext cx="10258568" cy="3785652"/>
          </a:xfrm>
          <a:prstGeom prst="rect">
            <a:avLst/>
          </a:prstGeom>
        </p:spPr>
        <p:txBody>
          <a:bodyPr wrap="square">
            <a:spAutoFit/>
          </a:bodyPr>
          <a:lstStyle/>
          <a:p>
            <a:r>
              <a:rPr lang="en-US" sz="2400" dirty="0">
                <a:solidFill>
                  <a:srgbClr val="555555"/>
                </a:solidFill>
                <a:latin typeface="Arial" panose="020B0604020202020204" pitchFamily="34" charset="0"/>
              </a:rPr>
              <a:t>WSN consists of spatially distributed autonomous sensing devices used to monitor physical or environmental conditions such as temperature, pressure, sound, vibration, motion or pollutants at different locations.</a:t>
            </a:r>
          </a:p>
          <a:p>
            <a:endParaRPr lang="en-US" sz="2400" dirty="0">
              <a:solidFill>
                <a:srgbClr val="555555"/>
              </a:solidFill>
              <a:latin typeface="Arial" panose="020B0604020202020204" pitchFamily="34" charset="0"/>
            </a:endParaRPr>
          </a:p>
          <a:p>
            <a:endParaRPr lang="en-US" sz="2400" dirty="0">
              <a:solidFill>
                <a:srgbClr val="555555"/>
              </a:solidFill>
              <a:latin typeface="Arial" panose="020B0604020202020204" pitchFamily="34" charset="0"/>
            </a:endParaRPr>
          </a:p>
          <a:p>
            <a:r>
              <a:rPr lang="en-US" sz="2400" dirty="0">
                <a:solidFill>
                  <a:srgbClr val="555555"/>
                </a:solidFill>
                <a:latin typeface="Arial" panose="020B0604020202020204" pitchFamily="34" charset="0"/>
              </a:rPr>
              <a:t> All the nodes communicate wirelessly in WSN and follows various routing protocols. </a:t>
            </a:r>
          </a:p>
          <a:p>
            <a:endParaRPr lang="en-US" sz="2400" dirty="0">
              <a:solidFill>
                <a:srgbClr val="555555"/>
              </a:solidFill>
              <a:latin typeface="Arial" panose="020B0604020202020204" pitchFamily="34" charset="0"/>
            </a:endParaRPr>
          </a:p>
          <a:p>
            <a:r>
              <a:rPr lang="en-US" sz="2400" dirty="0">
                <a:solidFill>
                  <a:srgbClr val="555555"/>
                </a:solidFill>
                <a:latin typeface="Arial" panose="020B0604020202020204" pitchFamily="34" charset="0"/>
              </a:rPr>
              <a:t>WSN operates in bandwidth and performance constrained environment. WSNs are self organizing multi-hop ad hoc networks</a:t>
            </a:r>
            <a:r>
              <a:rPr lang="en-US" dirty="0">
                <a:solidFill>
                  <a:srgbClr val="555555"/>
                </a:solidFill>
                <a:latin typeface="Arial" panose="020B0604020202020204" pitchFamily="34" charset="0"/>
              </a:rPr>
              <a:t>.</a:t>
            </a:r>
            <a:endParaRPr lang="en-US" dirty="0"/>
          </a:p>
        </p:txBody>
      </p:sp>
    </p:spTree>
    <p:extLst>
      <p:ext uri="{BB962C8B-B14F-4D97-AF65-F5344CB8AC3E}">
        <p14:creationId xmlns:p14="http://schemas.microsoft.com/office/powerpoint/2010/main" val="35486667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dirty="0"/>
              <a:t>Characteristics of Wireless Sensor Networks</a:t>
            </a:r>
          </a:p>
        </p:txBody>
      </p:sp>
      <p:sp>
        <p:nvSpPr>
          <p:cNvPr id="15363" name="Content Placeholder 2"/>
          <p:cNvSpPr>
            <a:spLocks noGrp="1"/>
          </p:cNvSpPr>
          <p:nvPr>
            <p:ph idx="4294967295"/>
          </p:nvPr>
        </p:nvSpPr>
        <p:spPr>
          <a:xfrm>
            <a:off x="838200" y="1905000"/>
            <a:ext cx="9220200" cy="4495800"/>
          </a:xfrm>
        </p:spPr>
        <p:txBody>
          <a:bodyPr/>
          <a:lstStyle/>
          <a:p>
            <a:pPr eaLnBrk="1" hangingPunct="1">
              <a:lnSpc>
                <a:spcPct val="80000"/>
              </a:lnSpc>
              <a:defRPr/>
            </a:pPr>
            <a:r>
              <a:rPr lang="en-US" sz="2400" dirty="0">
                <a:latin typeface="Arial" panose="020B0604020202020204" pitchFamily="34" charset="0"/>
                <a:cs typeface="Arial" panose="020B0604020202020204" pitchFamily="34" charset="0"/>
              </a:rPr>
              <a:t>Wireless Sensor Networks mainly consists of </a:t>
            </a:r>
            <a:r>
              <a:rPr lang="en-US" sz="2400" b="1" dirty="0">
                <a:latin typeface="Arial" panose="020B0604020202020204" pitchFamily="34" charset="0"/>
                <a:cs typeface="Arial" panose="020B0604020202020204" pitchFamily="34" charset="0"/>
              </a:rPr>
              <a:t>sensors. Sensors</a:t>
            </a:r>
            <a:r>
              <a:rPr lang="en-US" sz="2400" dirty="0">
                <a:latin typeface="Arial" panose="020B0604020202020204" pitchFamily="34" charset="0"/>
                <a:cs typeface="Arial" panose="020B0604020202020204" pitchFamily="34" charset="0"/>
              </a:rPr>
              <a:t> are -</a:t>
            </a:r>
          </a:p>
          <a:p>
            <a:pPr lvl="1" eaLnBrk="1" hangingPunct="1">
              <a:lnSpc>
                <a:spcPct val="80000"/>
              </a:lnSpc>
              <a:defRPr/>
            </a:pPr>
            <a:r>
              <a:rPr lang="en-US" dirty="0">
                <a:latin typeface="Arial" panose="020B0604020202020204" pitchFamily="34" charset="0"/>
                <a:cs typeface="Arial" panose="020B0604020202020204" pitchFamily="34" charset="0"/>
              </a:rPr>
              <a:t>low power</a:t>
            </a:r>
          </a:p>
          <a:p>
            <a:pPr lvl="1" eaLnBrk="1" hangingPunct="1">
              <a:lnSpc>
                <a:spcPct val="80000"/>
              </a:lnSpc>
              <a:defRPr/>
            </a:pPr>
            <a:r>
              <a:rPr lang="en-US" dirty="0">
                <a:latin typeface="Arial" panose="020B0604020202020204" pitchFamily="34" charset="0"/>
                <a:cs typeface="Arial" panose="020B0604020202020204" pitchFamily="34" charset="0"/>
              </a:rPr>
              <a:t>limited memory</a:t>
            </a:r>
          </a:p>
          <a:p>
            <a:pPr lvl="1" eaLnBrk="1" hangingPunct="1">
              <a:lnSpc>
                <a:spcPct val="80000"/>
              </a:lnSpc>
              <a:defRPr/>
            </a:pPr>
            <a:r>
              <a:rPr lang="en-US" dirty="0">
                <a:latin typeface="Arial" panose="020B0604020202020204" pitchFamily="34" charset="0"/>
                <a:cs typeface="Arial" panose="020B0604020202020204" pitchFamily="34" charset="0"/>
              </a:rPr>
              <a:t>energy constrained due to their small size.</a:t>
            </a:r>
          </a:p>
          <a:p>
            <a:pPr lvl="1" eaLnBrk="1" hangingPunct="1">
              <a:lnSpc>
                <a:spcPct val="80000"/>
              </a:lnSpc>
              <a:defRPr/>
            </a:pPr>
            <a:endParaRPr lang="en-US" sz="1100" dirty="0">
              <a:latin typeface="Arial" panose="020B0604020202020204" pitchFamily="34" charset="0"/>
              <a:cs typeface="Arial" panose="020B0604020202020204" pitchFamily="34" charset="0"/>
            </a:endParaRPr>
          </a:p>
          <a:p>
            <a:pPr eaLnBrk="1" hangingPunct="1">
              <a:lnSpc>
                <a:spcPct val="80000"/>
              </a:lnSpc>
              <a:defRPr/>
            </a:pPr>
            <a:r>
              <a:rPr lang="en-US" sz="2400" dirty="0">
                <a:latin typeface="Arial" panose="020B0604020202020204" pitchFamily="34" charset="0"/>
                <a:cs typeface="Arial" panose="020B0604020202020204" pitchFamily="34" charset="0"/>
              </a:rPr>
              <a:t>Wireless networks can also be deployed in </a:t>
            </a:r>
            <a:r>
              <a:rPr lang="en-US" sz="2400" b="1" dirty="0">
                <a:latin typeface="Arial" panose="020B0604020202020204" pitchFamily="34" charset="0"/>
                <a:cs typeface="Arial" panose="020B0604020202020204" pitchFamily="34" charset="0"/>
              </a:rPr>
              <a:t>extreme environmental</a:t>
            </a:r>
            <a:r>
              <a:rPr lang="en-US" sz="2400" dirty="0">
                <a:latin typeface="Arial" panose="020B0604020202020204" pitchFamily="34" charset="0"/>
                <a:cs typeface="Arial" panose="020B0604020202020204" pitchFamily="34" charset="0"/>
              </a:rPr>
              <a:t> conditions and may be prone to enemy attacks.</a:t>
            </a:r>
          </a:p>
          <a:p>
            <a:pPr marL="342900" lvl="1" indent="-342900">
              <a:lnSpc>
                <a:spcPct val="80000"/>
              </a:lnSpc>
              <a:buClr>
                <a:schemeClr val="tx1"/>
              </a:buClr>
              <a:buSzPct val="70000"/>
              <a:buFont typeface="Wingdings" panose="05000000000000000000" pitchFamily="2" charset="2"/>
              <a:buChar char="¢"/>
              <a:defRPr/>
            </a:pPr>
            <a:endParaRPr lang="en-US" sz="1100" dirty="0">
              <a:latin typeface="Arial" panose="020B0604020202020204" pitchFamily="34" charset="0"/>
              <a:cs typeface="Arial" panose="020B0604020202020204" pitchFamily="34" charset="0"/>
            </a:endParaRPr>
          </a:p>
          <a:p>
            <a:pPr eaLnBrk="1" hangingPunct="1">
              <a:lnSpc>
                <a:spcPct val="80000"/>
              </a:lnSpc>
              <a:defRPr/>
            </a:pPr>
            <a:r>
              <a:rPr lang="en-US" sz="2400" dirty="0">
                <a:latin typeface="Arial" panose="020B0604020202020204" pitchFamily="34" charset="0"/>
                <a:cs typeface="Arial" panose="020B0604020202020204" pitchFamily="34" charset="0"/>
              </a:rPr>
              <a:t>Although deployed in an ad hoc manner they need to be </a:t>
            </a:r>
            <a:r>
              <a:rPr lang="en-US" sz="2400" b="1" dirty="0">
                <a:latin typeface="Arial" panose="020B0604020202020204" pitchFamily="34" charset="0"/>
                <a:cs typeface="Arial" panose="020B0604020202020204" pitchFamily="34" charset="0"/>
              </a:rPr>
              <a:t>self organized </a:t>
            </a:r>
            <a:r>
              <a:rPr lang="en-US" sz="2400" dirty="0">
                <a:latin typeface="Arial" panose="020B0604020202020204" pitchFamily="34" charset="0"/>
                <a:cs typeface="Arial" panose="020B0604020202020204" pitchFamily="34" charset="0"/>
              </a:rPr>
              <a:t>and</a:t>
            </a:r>
            <a:r>
              <a:rPr lang="en-US" sz="2400" b="1" dirty="0">
                <a:latin typeface="Arial" panose="020B0604020202020204" pitchFamily="34" charset="0"/>
                <a:cs typeface="Arial" panose="020B0604020202020204" pitchFamily="34" charset="0"/>
              </a:rPr>
              <a:t> self healing</a:t>
            </a:r>
            <a:r>
              <a:rPr lang="en-US" sz="2400" dirty="0">
                <a:latin typeface="Arial" panose="020B0604020202020204" pitchFamily="34" charset="0"/>
                <a:cs typeface="Arial" panose="020B0604020202020204" pitchFamily="34" charset="0"/>
              </a:rPr>
              <a:t> and can face constant reconfiguration.</a:t>
            </a:r>
          </a:p>
          <a:p>
            <a:pPr eaLnBrk="1" hangingPunct="1">
              <a:lnSpc>
                <a:spcPct val="80000"/>
              </a:lnSpc>
              <a:defRPr/>
            </a:pPr>
            <a:endParaRPr lang="en-US" sz="2400" dirty="0"/>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6C5075-F582-4E86-B763-68F555DCC426}" type="slidenum">
              <a:rPr lang="en-US"/>
              <a:pPr/>
              <a:t>88</a:t>
            </a:fld>
            <a:endParaRPr lang="en-US"/>
          </a:p>
        </p:txBody>
      </p:sp>
      <p:sp>
        <p:nvSpPr>
          <p:cNvPr id="163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Introduction to Wireless Sensor Networks</a:t>
            </a:r>
          </a:p>
        </p:txBody>
      </p:sp>
    </p:spTree>
    <p:extLst>
      <p:ext uri="{BB962C8B-B14F-4D97-AF65-F5344CB8AC3E}">
        <p14:creationId xmlns:p14="http://schemas.microsoft.com/office/powerpoint/2010/main" val="1747478240"/>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011109-717E-4F7E-BC43-406E3C695245}" type="datetime1">
              <a:rPr lang="en-US" smtClean="0"/>
              <a:pPr/>
              <a:t>3/25/2023</a:t>
            </a:fld>
            <a:endParaRPr lang="en-US"/>
          </a:p>
        </p:txBody>
      </p:sp>
      <p:sp>
        <p:nvSpPr>
          <p:cNvPr id="6" name="Footer Placeholder 5"/>
          <p:cNvSpPr>
            <a:spLocks noGrp="1"/>
          </p:cNvSpPr>
          <p:nvPr>
            <p:ph type="ftr" sz="quarter" idx="11"/>
          </p:nvPr>
        </p:nvSpPr>
        <p:spPr/>
        <p:txBody>
          <a:bodyPr/>
          <a:lstStyle/>
          <a:p>
            <a:r>
              <a:rPr lang="en-US"/>
              <a:t>WSN</a:t>
            </a:r>
          </a:p>
        </p:txBody>
      </p:sp>
      <p:sp>
        <p:nvSpPr>
          <p:cNvPr id="7" name="Slide Number Placeholder 6"/>
          <p:cNvSpPr>
            <a:spLocks noGrp="1"/>
          </p:cNvSpPr>
          <p:nvPr>
            <p:ph type="sldNum" sz="quarter" idx="12"/>
          </p:nvPr>
        </p:nvSpPr>
        <p:spPr/>
        <p:txBody>
          <a:bodyPr/>
          <a:lstStyle/>
          <a:p>
            <a:fld id="{17300761-B31C-46A5-A34B-CFE5B2FB6007}" type="slidenum">
              <a:rPr lang="en-US" smtClean="0"/>
              <a:pPr/>
              <a:t>89</a:t>
            </a:fld>
            <a:endParaRPr lang="en-US"/>
          </a:p>
        </p:txBody>
      </p:sp>
      <p:sp>
        <p:nvSpPr>
          <p:cNvPr id="2" name="TextBox 1"/>
          <p:cNvSpPr txBox="1"/>
          <p:nvPr/>
        </p:nvSpPr>
        <p:spPr>
          <a:xfrm>
            <a:off x="722207" y="674400"/>
            <a:ext cx="10291536" cy="550920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Some of the characteristic features of sensor networks include the following</a:t>
            </a:r>
          </a:p>
          <a:p>
            <a:pPr lvl="1" algn="just">
              <a:lnSpc>
                <a:spcPct val="150000"/>
              </a:lnSpc>
              <a:buFont typeface="Wingdings 3" pitchFamily="18" charset="2"/>
              <a:buChar char=""/>
            </a:pPr>
            <a:r>
              <a:rPr lang="en-IN" sz="2400" dirty="0">
                <a:latin typeface="Arial" panose="020B0604020202020204" pitchFamily="34" charset="0"/>
                <a:cs typeface="Arial" panose="020B0604020202020204" pitchFamily="34" charset="0"/>
              </a:rPr>
              <a:t>Sensor nodes are </a:t>
            </a:r>
            <a:r>
              <a:rPr lang="en-IN"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densely deployed</a:t>
            </a:r>
            <a:r>
              <a:rPr lang="en-IN" sz="2400" dirty="0">
                <a:latin typeface="Arial" panose="020B0604020202020204" pitchFamily="34" charset="0"/>
                <a:cs typeface="Arial" panose="020B0604020202020204" pitchFamily="34" charset="0"/>
              </a:rPr>
              <a:t>.</a:t>
            </a:r>
          </a:p>
          <a:p>
            <a:pPr lvl="1" algn="just">
              <a:lnSpc>
                <a:spcPct val="150000"/>
              </a:lnSpc>
              <a:buFont typeface="Wingdings 3" pitchFamily="18" charset="2"/>
              <a:buChar char=""/>
            </a:pPr>
            <a:r>
              <a:rPr lang="en-IN" sz="2400" dirty="0">
                <a:latin typeface="Arial" panose="020B0604020202020204" pitchFamily="34" charset="0"/>
                <a:cs typeface="Arial" panose="020B0604020202020204" pitchFamily="34" charset="0"/>
              </a:rPr>
              <a:t>Sensor nodes are </a:t>
            </a:r>
            <a:r>
              <a:rPr lang="en-IN"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prone to failures</a:t>
            </a:r>
            <a:r>
              <a:rPr lang="en-IN" sz="2400" dirty="0">
                <a:latin typeface="Arial" panose="020B0604020202020204" pitchFamily="34" charset="0"/>
                <a:cs typeface="Arial" panose="020B0604020202020204" pitchFamily="34" charset="0"/>
              </a:rPr>
              <a:t>.</a:t>
            </a:r>
          </a:p>
          <a:p>
            <a:pPr lvl="1" algn="just">
              <a:lnSpc>
                <a:spcPct val="150000"/>
              </a:lnSpc>
              <a:buFont typeface="Wingdings 3" pitchFamily="18" charset="2"/>
              <a:buChar char=""/>
            </a:pPr>
            <a:r>
              <a:rPr lang="en-IN"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topology </a:t>
            </a:r>
            <a:r>
              <a:rPr lang="en-IN" sz="2400" dirty="0">
                <a:latin typeface="Arial" panose="020B0604020202020204" pitchFamily="34" charset="0"/>
                <a:cs typeface="Arial" panose="020B0604020202020204" pitchFamily="34" charset="0"/>
              </a:rPr>
              <a:t>of a sensor network changes very frequently.</a:t>
            </a:r>
          </a:p>
          <a:p>
            <a:pPr lvl="1" algn="just">
              <a:lnSpc>
                <a:spcPct val="150000"/>
              </a:lnSpc>
              <a:buFont typeface="Wingdings 3" pitchFamily="18" charset="2"/>
              <a:buChar char=""/>
            </a:pPr>
            <a:r>
              <a:rPr lang="en-IN" sz="2400" dirty="0">
                <a:latin typeface="Arial" panose="020B0604020202020204" pitchFamily="34" charset="0"/>
                <a:cs typeface="Arial" panose="020B0604020202020204" pitchFamily="34" charset="0"/>
              </a:rPr>
              <a:t>Sensor nodes are </a:t>
            </a:r>
            <a:r>
              <a:rPr lang="en-IN"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limited in </a:t>
            </a:r>
            <a:r>
              <a:rPr lang="en-IN" sz="2400" dirty="0">
                <a:latin typeface="Arial" panose="020B0604020202020204" pitchFamily="34" charset="0"/>
                <a:cs typeface="Arial" panose="020B0604020202020204" pitchFamily="34" charset="0"/>
              </a:rPr>
              <a:t>power, computational capacities, and </a:t>
            </a:r>
          </a:p>
          <a:p>
            <a:pPr lvl="1" algn="just">
              <a:lnSpc>
                <a:spcPct val="150000"/>
              </a:lnSpc>
            </a:pPr>
            <a:r>
              <a:rPr lang="en-IN" sz="2400" dirty="0">
                <a:latin typeface="Arial" panose="020B0604020202020204" pitchFamily="34" charset="0"/>
                <a:cs typeface="Arial" panose="020B0604020202020204" pitchFamily="34" charset="0"/>
              </a:rPr>
              <a:t>   memory.</a:t>
            </a:r>
          </a:p>
          <a:p>
            <a:pPr lvl="1" algn="just">
              <a:lnSpc>
                <a:spcPct val="150000"/>
              </a:lnSpc>
              <a:buFont typeface="Wingdings 3" pitchFamily="18" charset="2"/>
              <a:buChar char=""/>
            </a:pPr>
            <a:r>
              <a:rPr lang="en-IN" sz="2400" dirty="0">
                <a:latin typeface="Arial" panose="020B0604020202020204" pitchFamily="34" charset="0"/>
                <a:cs typeface="Arial" panose="020B0604020202020204" pitchFamily="34" charset="0"/>
              </a:rPr>
              <a:t>Sensor nodes may not </a:t>
            </a:r>
            <a:r>
              <a:rPr lang="en-IN"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have global identification </a:t>
            </a:r>
            <a:r>
              <a:rPr lang="en-IN" sz="2400" dirty="0">
                <a:latin typeface="Arial" panose="020B0604020202020204" pitchFamily="34" charset="0"/>
                <a:cs typeface="Arial" panose="020B0604020202020204" pitchFamily="34" charset="0"/>
              </a:rPr>
              <a:t>because of the </a:t>
            </a:r>
          </a:p>
          <a:p>
            <a:pPr lvl="1" algn="just">
              <a:lnSpc>
                <a:spcPct val="150000"/>
              </a:lnSpc>
            </a:pPr>
            <a:r>
              <a:rPr lang="en-IN" sz="2400" dirty="0">
                <a:latin typeface="Arial" panose="020B0604020202020204" pitchFamily="34" charset="0"/>
                <a:cs typeface="Arial" panose="020B0604020202020204" pitchFamily="34" charset="0"/>
              </a:rPr>
              <a:t>   large amount of overhead and the large number of sensors.</a:t>
            </a:r>
          </a:p>
          <a:p>
            <a:pPr algn="just">
              <a:buNone/>
            </a:pPr>
            <a:endParaRPr lang="en-US" sz="2800" dirty="0"/>
          </a:p>
        </p:txBody>
      </p:sp>
    </p:spTree>
    <p:extLst>
      <p:ext uri="{BB962C8B-B14F-4D97-AF65-F5344CB8AC3E}">
        <p14:creationId xmlns:p14="http://schemas.microsoft.com/office/powerpoint/2010/main" val="311596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729426" y="1444710"/>
            <a:ext cx="10420927" cy="4299143"/>
          </a:xfrm>
          <a:prstGeom prst="rect">
            <a:avLst/>
          </a:prstGeom>
          <a:noFill/>
          <a:ln>
            <a:noFill/>
          </a:ln>
        </p:spPr>
        <p:txBody>
          <a:bodyPr lIns="90000" tIns="45000" rIns="90000" bIns="45000"/>
          <a:lstStyle/>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WPANs such as </a:t>
            </a:r>
            <a:r>
              <a:rPr lang="en-US" sz="2200" dirty="0">
                <a:solidFill>
                  <a:srgbClr val="0070C0"/>
                </a:solidFill>
                <a:latin typeface="Verdana" panose="020B0604030504040204" pitchFamily="34" charset="0"/>
                <a:ea typeface="Verdana" panose="020B0604030504040204" pitchFamily="34" charset="0"/>
              </a:rPr>
              <a:t>Bluetooth </a:t>
            </a:r>
            <a:r>
              <a:rPr lang="en-US" sz="2200" dirty="0">
                <a:solidFill>
                  <a:srgbClr val="000000"/>
                </a:solidFill>
                <a:latin typeface="Verdana" panose="020B0604030504040204" pitchFamily="34" charset="0"/>
                <a:ea typeface="Verdana" panose="020B0604030504040204" pitchFamily="34" charset="0"/>
              </a:rPr>
              <a:t>provide enough bandwidth and convenience to make data exchange practical for certain mobile devices requiring data exchanges at </a:t>
            </a:r>
            <a:r>
              <a:rPr lang="en-US" sz="2200" dirty="0">
                <a:solidFill>
                  <a:srgbClr val="0070C0"/>
                </a:solidFill>
                <a:latin typeface="Verdana" panose="020B0604030504040204" pitchFamily="34" charset="0"/>
                <a:ea typeface="Verdana" panose="020B0604030504040204" pitchFamily="34" charset="0"/>
              </a:rPr>
              <a:t>rates up to 1 Mbps</a:t>
            </a:r>
            <a:r>
              <a:rPr lang="en-US" sz="2200" dirty="0">
                <a:solidFill>
                  <a:srgbClr val="000000"/>
                </a:solidFill>
                <a:latin typeface="Verdana" panose="020B0604030504040204" pitchFamily="34" charset="0"/>
                <a:ea typeface="Verdana" panose="020B0604030504040204" pitchFamily="34" charset="0"/>
              </a:rPr>
              <a:t>.</a:t>
            </a:r>
            <a:endParaRPr sz="2200" dirty="0">
              <a:latin typeface="Verdana" panose="020B0604030504040204" pitchFamily="34" charset="0"/>
              <a:ea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 At the other end of the scale, </a:t>
            </a:r>
            <a:r>
              <a:rPr lang="en-US" sz="2200" dirty="0">
                <a:solidFill>
                  <a:srgbClr val="0070C0"/>
                </a:solidFill>
                <a:latin typeface="Verdana" panose="020B0604030504040204" pitchFamily="34" charset="0"/>
                <a:ea typeface="Verdana" panose="020B0604030504040204" pitchFamily="34" charset="0"/>
              </a:rPr>
              <a:t>UWB</a:t>
            </a:r>
            <a:r>
              <a:rPr lang="en-US" sz="2200" dirty="0">
                <a:solidFill>
                  <a:srgbClr val="000000"/>
                </a:solidFill>
                <a:latin typeface="Verdana" panose="020B0604030504040204" pitchFamily="34" charset="0"/>
                <a:ea typeface="Verdana" panose="020B0604030504040204" pitchFamily="34" charset="0"/>
              </a:rPr>
              <a:t> will provide the capability of streaming video signals at </a:t>
            </a:r>
            <a:r>
              <a:rPr lang="en-US" sz="2200" dirty="0">
                <a:solidFill>
                  <a:srgbClr val="0070C0"/>
                </a:solidFill>
                <a:latin typeface="Verdana" panose="020B0604030504040204" pitchFamily="34" charset="0"/>
                <a:ea typeface="Verdana" panose="020B0604030504040204" pitchFamily="34" charset="0"/>
              </a:rPr>
              <a:t>data rates up to 1 </a:t>
            </a:r>
            <a:r>
              <a:rPr lang="en-US" sz="2200" dirty="0" err="1">
                <a:solidFill>
                  <a:srgbClr val="0070C0"/>
                </a:solidFill>
                <a:latin typeface="Verdana" panose="020B0604030504040204" pitchFamily="34" charset="0"/>
                <a:ea typeface="Verdana" panose="020B0604030504040204" pitchFamily="34" charset="0"/>
              </a:rPr>
              <a:t>Gbps</a:t>
            </a:r>
            <a:r>
              <a:rPr lang="en-US" sz="2200" dirty="0">
                <a:solidFill>
                  <a:srgbClr val="0070C0"/>
                </a:solidFill>
                <a:latin typeface="Verdana" panose="020B0604030504040204" pitchFamily="34" charset="0"/>
                <a:ea typeface="Verdana" panose="020B0604030504040204" pitchFamily="34" charset="0"/>
              </a:rPr>
              <a:t>. </a:t>
            </a:r>
            <a:endParaRPr sz="2200" dirty="0">
              <a:solidFill>
                <a:srgbClr val="0070C0"/>
              </a:solidFill>
              <a:latin typeface="Verdana" panose="020B0604030504040204" pitchFamily="34" charset="0"/>
              <a:ea typeface="Verdana" panose="020B0604030504040204" pitchFamily="34" charset="0"/>
            </a:endParaRPr>
          </a:p>
          <a:p>
            <a:pPr algn="just">
              <a:lnSpc>
                <a:spcPct val="150000"/>
              </a:lnSpc>
            </a:pPr>
            <a:endParaRPr sz="1000" dirty="0">
              <a:latin typeface="Verdana" panose="020B0604030504040204" pitchFamily="34" charset="0"/>
              <a:ea typeface="Verdana" panose="020B0604030504040204" pitchFamily="34" charset="0"/>
            </a:endParaRPr>
          </a:p>
          <a:p>
            <a:pPr algn="just">
              <a:lnSpc>
                <a:spcPct val="150000"/>
              </a:lnSpc>
              <a:buFont typeface="Arial"/>
              <a:buChar char="•"/>
            </a:pPr>
            <a:r>
              <a:rPr lang="en-US" sz="2200" dirty="0">
                <a:solidFill>
                  <a:srgbClr val="000000"/>
                </a:solidFill>
                <a:latin typeface="Verdana" panose="020B0604030504040204" pitchFamily="34" charset="0"/>
                <a:ea typeface="Verdana" panose="020B0604030504040204" pitchFamily="34" charset="0"/>
              </a:rPr>
              <a:t> Many control and command applications require much </a:t>
            </a:r>
            <a:r>
              <a:rPr lang="en-US" sz="2200" dirty="0">
                <a:solidFill>
                  <a:srgbClr val="0070C0"/>
                </a:solidFill>
                <a:latin typeface="Verdana" panose="020B0604030504040204" pitchFamily="34" charset="0"/>
                <a:ea typeface="Verdana" panose="020B0604030504040204" pitchFamily="34" charset="0"/>
              </a:rPr>
              <a:t>lower data rates </a:t>
            </a:r>
            <a:r>
              <a:rPr lang="en-US" sz="2200" dirty="0">
                <a:solidFill>
                  <a:srgbClr val="000000"/>
                </a:solidFill>
                <a:latin typeface="Verdana" panose="020B0604030504040204" pitchFamily="34" charset="0"/>
                <a:ea typeface="Verdana" panose="020B0604030504040204" pitchFamily="34" charset="0"/>
              </a:rPr>
              <a:t>and also the </a:t>
            </a:r>
            <a:r>
              <a:rPr lang="en-US" sz="2200" dirty="0">
                <a:solidFill>
                  <a:srgbClr val="0070C0"/>
                </a:solidFill>
                <a:latin typeface="Verdana" panose="020B0604030504040204" pitchFamily="34" charset="0"/>
                <a:ea typeface="Verdana" panose="020B0604030504040204" pitchFamily="34" charset="0"/>
              </a:rPr>
              <a:t>lowest possible cost</a:t>
            </a:r>
            <a:r>
              <a:rPr lang="en-US" sz="2200" dirty="0">
                <a:solidFill>
                  <a:srgbClr val="000000"/>
                </a:solidFill>
                <a:latin typeface="Verdana" panose="020B0604030504040204" pitchFamily="34" charset="0"/>
                <a:ea typeface="Verdana" panose="020B0604030504040204" pitchFamily="34" charset="0"/>
              </a:rPr>
              <a:t>, thus </a:t>
            </a:r>
            <a:r>
              <a:rPr lang="en-US" sz="2200" dirty="0" err="1">
                <a:solidFill>
                  <a:srgbClr val="0070C0"/>
                </a:solidFill>
                <a:latin typeface="Verdana" panose="020B0604030504040204" pitchFamily="34" charset="0"/>
                <a:ea typeface="Verdana" panose="020B0604030504040204" pitchFamily="34" charset="0"/>
              </a:rPr>
              <a:t>ZigBee</a:t>
            </a:r>
            <a:r>
              <a:rPr lang="en-US" sz="2200" dirty="0">
                <a:solidFill>
                  <a:srgbClr val="0070C0"/>
                </a:solidFill>
                <a:latin typeface="Verdana" panose="020B0604030504040204" pitchFamily="34" charset="0"/>
                <a:ea typeface="Verdana" panose="020B0604030504040204" pitchFamily="34" charset="0"/>
              </a:rPr>
              <a:t> (250kbps)</a:t>
            </a:r>
            <a:r>
              <a:rPr lang="en-US" sz="2200" dirty="0">
                <a:solidFill>
                  <a:srgbClr val="000000"/>
                </a:solidFill>
                <a:latin typeface="Verdana" panose="020B0604030504040204" pitchFamily="34" charset="0"/>
                <a:ea typeface="Verdana" panose="020B0604030504040204" pitchFamily="34" charset="0"/>
              </a:rPr>
              <a:t>.</a:t>
            </a:r>
            <a:endParaRPr sz="2200" dirty="0">
              <a:latin typeface="Verdana" panose="020B0604030504040204" pitchFamily="34" charset="0"/>
              <a:ea typeface="Verdana" panose="020B0604030504040204" pitchFamily="34" charset="0"/>
            </a:endParaRPr>
          </a:p>
        </p:txBody>
      </p:sp>
      <p:sp>
        <p:nvSpPr>
          <p:cNvPr id="57" name="TextShape 2"/>
          <p:cNvSpPr txBox="1"/>
          <p:nvPr/>
        </p:nvSpPr>
        <p:spPr>
          <a:xfrm>
            <a:off x="8077080" y="6356520"/>
            <a:ext cx="2133360" cy="364680"/>
          </a:xfrm>
          <a:prstGeom prst="rect">
            <a:avLst/>
          </a:prstGeom>
        </p:spPr>
        <p:txBody>
          <a:bodyPr anchor="ctr"/>
          <a:lstStyle/>
          <a:p>
            <a:pPr algn="r">
              <a:lnSpc>
                <a:spcPct val="100000"/>
              </a:lnSpc>
            </a:pPr>
            <a:fld id="{2409DAA2-8796-45E4-91B8-A47F0F97507A}" type="slidenum">
              <a:rPr lang="en-US" sz="1200">
                <a:solidFill>
                  <a:srgbClr val="8B8B8B"/>
                </a:solidFill>
                <a:latin typeface="Calibri"/>
              </a:rPr>
              <a:t>9</a:t>
            </a:fld>
            <a:endParaRPr/>
          </a:p>
        </p:txBody>
      </p:sp>
      <p:sp>
        <p:nvSpPr>
          <p:cNvPr id="4" name="TextBox 3">
            <a:extLst>
              <a:ext uri="{FF2B5EF4-FFF2-40B4-BE49-F238E27FC236}">
                <a16:creationId xmlns:a16="http://schemas.microsoft.com/office/drawing/2014/main" id="{8ED91ABE-1828-42F6-88BC-61AF1A420FA5}"/>
              </a:ext>
            </a:extLst>
          </p:cNvPr>
          <p:cNvSpPr txBox="1"/>
          <p:nvPr/>
        </p:nvSpPr>
        <p:spPr>
          <a:xfrm>
            <a:off x="1782960" y="500265"/>
            <a:ext cx="8626079" cy="584775"/>
          </a:xfrm>
          <a:prstGeom prst="rect">
            <a:avLst/>
          </a:prstGeom>
          <a:noFill/>
        </p:spPr>
        <p:txBody>
          <a:bodyPr wrap="none" rtlCol="0">
            <a:spAutoFit/>
          </a:bodyPr>
          <a:lstStyle/>
          <a:p>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The Wireless Personal Area Network</a:t>
            </a:r>
            <a:endParaRPr lang="en-IN" sz="3200" b="1"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110377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5" y="805219"/>
            <a:ext cx="10795379" cy="5539978"/>
          </a:xfrm>
          <a:prstGeom prst="rect">
            <a:avLst/>
          </a:prstGeom>
        </p:spPr>
        <p:txBody>
          <a:bodyPr wrap="square">
            <a:spAutoFit/>
          </a:bodyPr>
          <a:lstStyle/>
          <a:p>
            <a:pPr fontAlgn="base"/>
            <a:r>
              <a:rPr lang="en-US" sz="3200" b="1" dirty="0">
                <a:solidFill>
                  <a:srgbClr val="FF0000"/>
                </a:solidFill>
                <a:latin typeface="Arial" panose="020B0604020202020204" pitchFamily="34" charset="0"/>
              </a:rPr>
              <a:t>Benefits or advantages of WSN</a:t>
            </a:r>
          </a:p>
          <a:p>
            <a:pPr fontAlgn="base"/>
            <a:endParaRPr lang="en-US" sz="3200" b="1" dirty="0">
              <a:solidFill>
                <a:srgbClr val="FF0000"/>
              </a:solidFill>
              <a:latin typeface="Arial" panose="020B0604020202020204" pitchFamily="34" charset="0"/>
            </a:endParaRPr>
          </a:p>
          <a:p>
            <a:pPr fontAlgn="base"/>
            <a:endParaRPr lang="en-US" sz="3200" b="1" dirty="0">
              <a:solidFill>
                <a:srgbClr val="FF0000"/>
              </a:solidFill>
              <a:latin typeface="Arial" panose="020B0604020202020204" pitchFamily="34" charset="0"/>
            </a:endParaRPr>
          </a:p>
          <a:p>
            <a:pPr fontAlgn="base"/>
            <a:r>
              <a:rPr lang="en-US" dirty="0">
                <a:solidFill>
                  <a:srgbClr val="555555"/>
                </a:solidFill>
                <a:latin typeface="Arial" panose="020B0604020202020204" pitchFamily="34" charset="0"/>
              </a:rPr>
              <a:t>Following are the benefits or </a:t>
            </a:r>
            <a:r>
              <a:rPr lang="en-US" b="1" dirty="0">
                <a:solidFill>
                  <a:srgbClr val="555555"/>
                </a:solidFill>
                <a:latin typeface="Arial" panose="020B0604020202020204" pitchFamily="34" charset="0"/>
              </a:rPr>
              <a:t>advantages of WSN</a:t>
            </a:r>
            <a:r>
              <a:rPr lang="en-US" dirty="0">
                <a:solidFill>
                  <a:srgbClr val="555555"/>
                </a:solidFill>
                <a:latin typeface="Arial" panose="020B0604020202020204" pitchFamily="34" charset="0"/>
              </a:rPr>
              <a:t>:</a:t>
            </a:r>
            <a:br>
              <a:rPr lang="en-US" dirty="0">
                <a:solidFill>
                  <a:srgbClr val="555555"/>
                </a:solidFill>
                <a:latin typeface="Arial" panose="020B0604020202020204" pitchFamily="34" charset="0"/>
              </a:rPr>
            </a:br>
            <a:r>
              <a:rPr lang="en-US" sz="2400" dirty="0">
                <a:solidFill>
                  <a:srgbClr val="555555"/>
                </a:solidFill>
                <a:latin typeface="Arial" panose="020B0604020202020204" pitchFamily="34" charset="0"/>
              </a:rPr>
              <a:t>➨It is scalable and hence can accommodate any new nodes or devices at any time.</a:t>
            </a:r>
            <a:br>
              <a:rPr lang="en-US" sz="2400" dirty="0">
                <a:solidFill>
                  <a:srgbClr val="555555"/>
                </a:solidFill>
                <a:latin typeface="Arial" panose="020B0604020202020204" pitchFamily="34" charset="0"/>
              </a:rPr>
            </a:br>
            <a:r>
              <a:rPr lang="en-US" sz="2400" dirty="0">
                <a:solidFill>
                  <a:srgbClr val="555555"/>
                </a:solidFill>
                <a:latin typeface="Arial" panose="020B0604020202020204" pitchFamily="34" charset="0"/>
              </a:rPr>
              <a:t>➨It is flexible and hence open to physical partitions.</a:t>
            </a:r>
            <a:br>
              <a:rPr lang="en-US" sz="2400" dirty="0">
                <a:solidFill>
                  <a:srgbClr val="555555"/>
                </a:solidFill>
                <a:latin typeface="Arial" panose="020B0604020202020204" pitchFamily="34" charset="0"/>
              </a:rPr>
            </a:br>
            <a:r>
              <a:rPr lang="en-US" sz="2400" dirty="0">
                <a:solidFill>
                  <a:srgbClr val="555555"/>
                </a:solidFill>
                <a:latin typeface="Arial" panose="020B0604020202020204" pitchFamily="34" charset="0"/>
              </a:rPr>
              <a:t>➨All the WSN nodes can be accessed through centralized </a:t>
            </a:r>
            <a:r>
              <a:rPr lang="en-US" sz="2400" dirty="0" err="1">
                <a:solidFill>
                  <a:srgbClr val="555555"/>
                </a:solidFill>
                <a:latin typeface="Arial" panose="020B0604020202020204" pitchFamily="34" charset="0"/>
              </a:rPr>
              <a:t>montoring</a:t>
            </a:r>
            <a:r>
              <a:rPr lang="en-US" sz="2400" dirty="0">
                <a:solidFill>
                  <a:srgbClr val="555555"/>
                </a:solidFill>
                <a:latin typeface="Arial" panose="020B0604020202020204" pitchFamily="34" charset="0"/>
              </a:rPr>
              <a:t> system.</a:t>
            </a:r>
            <a:br>
              <a:rPr lang="en-US" sz="2400" dirty="0">
                <a:solidFill>
                  <a:srgbClr val="555555"/>
                </a:solidFill>
                <a:latin typeface="Arial" panose="020B0604020202020204" pitchFamily="34" charset="0"/>
              </a:rPr>
            </a:br>
            <a:r>
              <a:rPr lang="en-US" sz="2400" dirty="0">
                <a:solidFill>
                  <a:srgbClr val="555555"/>
                </a:solidFill>
                <a:latin typeface="Arial" panose="020B0604020202020204" pitchFamily="34" charset="0"/>
              </a:rPr>
              <a:t>➨As it is wireless in nature, it does not require wires or cables. Refer difference between </a:t>
            </a:r>
            <a:r>
              <a:rPr lang="en-US" sz="2400" dirty="0">
                <a:solidFill>
                  <a:srgbClr val="0000FF"/>
                </a:solidFill>
                <a:latin typeface="Arial" panose="020B0604020202020204" pitchFamily="34" charset="0"/>
              </a:rPr>
              <a:t>wired network </a:t>
            </a:r>
            <a:r>
              <a:rPr lang="en-US" sz="2400" dirty="0" err="1">
                <a:solidFill>
                  <a:srgbClr val="0000FF"/>
                </a:solidFill>
                <a:latin typeface="Arial" panose="020B0604020202020204" pitchFamily="34" charset="0"/>
              </a:rPr>
              <a:t>vs</a:t>
            </a:r>
            <a:r>
              <a:rPr lang="en-US" sz="2400" dirty="0">
                <a:solidFill>
                  <a:srgbClr val="0000FF"/>
                </a:solidFill>
                <a:latin typeface="Arial" panose="020B0604020202020204" pitchFamily="34" charset="0"/>
              </a:rPr>
              <a:t> wireless network</a:t>
            </a:r>
            <a:br>
              <a:rPr lang="en-US" sz="2400" dirty="0">
                <a:solidFill>
                  <a:srgbClr val="555555"/>
                </a:solidFill>
                <a:latin typeface="Arial" panose="020B0604020202020204" pitchFamily="34" charset="0"/>
              </a:rPr>
            </a:br>
            <a:r>
              <a:rPr lang="en-US" sz="2400" dirty="0">
                <a:solidFill>
                  <a:srgbClr val="555555"/>
                </a:solidFill>
                <a:latin typeface="Arial" panose="020B0604020202020204" pitchFamily="34" charset="0"/>
              </a:rPr>
              <a:t>➨WSNs can be applied on large scale and in various domains such as mines, healthcare, surveillance, agriculture etc.</a:t>
            </a:r>
            <a:br>
              <a:rPr lang="en-US" sz="2400" dirty="0">
                <a:solidFill>
                  <a:srgbClr val="555555"/>
                </a:solidFill>
                <a:latin typeface="Arial" panose="020B0604020202020204" pitchFamily="34" charset="0"/>
              </a:rPr>
            </a:br>
            <a:r>
              <a:rPr lang="en-US" sz="2400" dirty="0">
                <a:solidFill>
                  <a:srgbClr val="555555"/>
                </a:solidFill>
                <a:latin typeface="Arial" panose="020B0604020202020204" pitchFamily="34" charset="0"/>
              </a:rPr>
              <a:t>➨It uses different security algorithms as per underlying wireless technologies and hence provide reliable network for consumers or users</a:t>
            </a:r>
            <a:r>
              <a:rPr lang="en-US" dirty="0">
                <a:solidFill>
                  <a:srgbClr val="555555"/>
                </a:solidFill>
                <a:latin typeface="Arial" panose="020B0604020202020204" pitchFamily="34" charset="0"/>
              </a:rPr>
              <a:t>.</a:t>
            </a:r>
            <a:endParaRPr lang="en-US" b="0" i="0" dirty="0">
              <a:solidFill>
                <a:srgbClr val="555555"/>
              </a:solidFill>
              <a:effectLst/>
              <a:latin typeface="Arial" panose="020B0604020202020204" pitchFamily="34" charset="0"/>
            </a:endParaRPr>
          </a:p>
        </p:txBody>
      </p:sp>
    </p:spTree>
    <p:extLst>
      <p:ext uri="{BB962C8B-B14F-4D97-AF65-F5344CB8AC3E}">
        <p14:creationId xmlns:p14="http://schemas.microsoft.com/office/powerpoint/2010/main" val="21986984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836" y="515794"/>
            <a:ext cx="9944668" cy="5201424"/>
          </a:xfrm>
          <a:prstGeom prst="rect">
            <a:avLst/>
          </a:prstGeom>
        </p:spPr>
        <p:txBody>
          <a:bodyPr wrap="square">
            <a:spAutoFit/>
          </a:bodyPr>
          <a:lstStyle/>
          <a:p>
            <a:pPr fontAlgn="base"/>
            <a:r>
              <a:rPr lang="en-US" sz="2800" b="1" dirty="0">
                <a:solidFill>
                  <a:srgbClr val="FF0000"/>
                </a:solidFill>
                <a:latin typeface="Arial" panose="020B0604020202020204" pitchFamily="34" charset="0"/>
              </a:rPr>
              <a:t>Drawbacks or disadvantages of WSN</a:t>
            </a:r>
          </a:p>
          <a:p>
            <a:pPr fontAlgn="base"/>
            <a:endParaRPr lang="en-US" sz="2800" b="1" dirty="0">
              <a:solidFill>
                <a:srgbClr val="FF0000"/>
              </a:solidFill>
              <a:latin typeface="Arial" panose="020B0604020202020204" pitchFamily="34" charset="0"/>
            </a:endParaRPr>
          </a:p>
          <a:p>
            <a:pPr fontAlgn="base"/>
            <a:r>
              <a:rPr lang="en-US" dirty="0">
                <a:solidFill>
                  <a:srgbClr val="555555"/>
                </a:solidFill>
                <a:latin typeface="Arial" panose="020B0604020202020204" pitchFamily="34" charset="0"/>
              </a:rPr>
              <a:t>Following are the drawbacks or </a:t>
            </a:r>
            <a:r>
              <a:rPr lang="en-US" b="1" dirty="0">
                <a:solidFill>
                  <a:srgbClr val="555555"/>
                </a:solidFill>
                <a:latin typeface="Arial" panose="020B0604020202020204" pitchFamily="34" charset="0"/>
              </a:rPr>
              <a:t>disadvantages of WSN</a:t>
            </a:r>
            <a:r>
              <a:rPr lang="en-US" dirty="0">
                <a:solidFill>
                  <a:srgbClr val="555555"/>
                </a:solidFill>
                <a:latin typeface="Arial" panose="020B0604020202020204" pitchFamily="34" charset="0"/>
              </a:rPr>
              <a:t>:</a:t>
            </a:r>
          </a:p>
          <a:p>
            <a:pPr fontAlgn="base"/>
            <a:br>
              <a:rPr lang="en-US" dirty="0">
                <a:solidFill>
                  <a:srgbClr val="555555"/>
                </a:solidFill>
                <a:latin typeface="Arial" panose="020B0604020202020204" pitchFamily="34" charset="0"/>
              </a:rPr>
            </a:br>
            <a:r>
              <a:rPr lang="en-US" sz="2400" dirty="0">
                <a:solidFill>
                  <a:srgbClr val="555555"/>
                </a:solidFill>
                <a:latin typeface="Arial" panose="020B0604020202020204" pitchFamily="34" charset="0"/>
              </a:rPr>
              <a:t>➨As it is wireless in nature, it is prone to hacking by hackers.</a:t>
            </a:r>
            <a:br>
              <a:rPr lang="en-US" sz="2400" dirty="0">
                <a:solidFill>
                  <a:srgbClr val="555555"/>
                </a:solidFill>
                <a:latin typeface="Arial" panose="020B0604020202020204" pitchFamily="34" charset="0"/>
              </a:rPr>
            </a:br>
            <a:r>
              <a:rPr lang="en-US" sz="2400" dirty="0">
                <a:solidFill>
                  <a:srgbClr val="555555"/>
                </a:solidFill>
                <a:latin typeface="Arial" panose="020B0604020202020204" pitchFamily="34" charset="0"/>
              </a:rPr>
              <a:t>➨It can not be used for high speed communication as it is designed for low speed applications.</a:t>
            </a:r>
            <a:br>
              <a:rPr lang="en-US" sz="2400" dirty="0">
                <a:solidFill>
                  <a:srgbClr val="555555"/>
                </a:solidFill>
                <a:latin typeface="Arial" panose="020B0604020202020204" pitchFamily="34" charset="0"/>
              </a:rPr>
            </a:br>
            <a:r>
              <a:rPr lang="en-US" sz="2400" dirty="0">
                <a:solidFill>
                  <a:srgbClr val="555555"/>
                </a:solidFill>
                <a:latin typeface="Arial" panose="020B0604020202020204" pitchFamily="34" charset="0"/>
              </a:rPr>
              <a:t>➨It is expensive to build such network and hence can not be affordable by all.</a:t>
            </a:r>
            <a:br>
              <a:rPr lang="en-US" sz="2400" dirty="0">
                <a:solidFill>
                  <a:srgbClr val="555555"/>
                </a:solidFill>
                <a:latin typeface="Arial" panose="020B0604020202020204" pitchFamily="34" charset="0"/>
              </a:rPr>
            </a:br>
            <a:r>
              <a:rPr lang="en-US" sz="2400" dirty="0">
                <a:solidFill>
                  <a:srgbClr val="555555"/>
                </a:solidFill>
                <a:latin typeface="Arial" panose="020B0604020202020204" pitchFamily="34" charset="0"/>
              </a:rPr>
              <a:t>➨There are various challenges to be considered in WSN such as energy efficiency, limited bandwidth, node costs, deployment model, Software/hardware design constraints and so on.</a:t>
            </a:r>
            <a:br>
              <a:rPr lang="en-US" sz="2400" dirty="0">
                <a:solidFill>
                  <a:srgbClr val="555555"/>
                </a:solidFill>
                <a:latin typeface="Arial" panose="020B0604020202020204" pitchFamily="34" charset="0"/>
              </a:rPr>
            </a:br>
            <a:r>
              <a:rPr lang="en-US" sz="2400" dirty="0">
                <a:solidFill>
                  <a:srgbClr val="555555"/>
                </a:solidFill>
                <a:latin typeface="Arial" panose="020B0604020202020204" pitchFamily="34" charset="0"/>
              </a:rPr>
              <a:t>➨In star topology based WSN, failure of central node leads to whole network shutdown.</a:t>
            </a:r>
            <a:endParaRPr lang="en-US" sz="2400" b="0" i="0" dirty="0">
              <a:solidFill>
                <a:srgbClr val="555555"/>
              </a:solidFill>
              <a:effectLst/>
              <a:latin typeface="Arial" panose="020B0604020202020204" pitchFamily="34" charset="0"/>
            </a:endParaRPr>
          </a:p>
        </p:txBody>
      </p:sp>
    </p:spTree>
    <p:extLst>
      <p:ext uri="{BB962C8B-B14F-4D97-AF65-F5344CB8AC3E}">
        <p14:creationId xmlns:p14="http://schemas.microsoft.com/office/powerpoint/2010/main" val="3216400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5"/>
            <a:ext cx="10515600" cy="740344"/>
          </a:xfrm>
        </p:spPr>
        <p:txBody>
          <a:bodyPr>
            <a:normAutofit/>
          </a:bodyPr>
          <a:lstStyle/>
          <a:p>
            <a:r>
              <a:rPr lang="en-US" sz="4000" dirty="0">
                <a:solidFill>
                  <a:srgbClr val="FF0000"/>
                </a:solidFill>
              </a:rPr>
              <a:t>Challenges in WSN</a:t>
            </a:r>
          </a:p>
        </p:txBody>
      </p:sp>
      <p:sp>
        <p:nvSpPr>
          <p:cNvPr id="3" name="Content Placeholder 2"/>
          <p:cNvSpPr>
            <a:spLocks noGrp="1"/>
          </p:cNvSpPr>
          <p:nvPr>
            <p:ph idx="1"/>
          </p:nvPr>
        </p:nvSpPr>
        <p:spPr>
          <a:xfrm>
            <a:off x="518615" y="1225123"/>
            <a:ext cx="11122925" cy="5325802"/>
          </a:xfrm>
        </p:spPr>
        <p:txBody>
          <a:bodyPr>
            <a:normAutofit fontScale="92500" lnSpcReduction="20000"/>
          </a:bodyPr>
          <a:lstStyle/>
          <a:p>
            <a:pPr marL="0" indent="0" algn="just" fontAlgn="base">
              <a:buNone/>
            </a:pPr>
            <a:r>
              <a:rPr lang="en-US" b="1" dirty="0">
                <a:latin typeface="Arial" panose="020B0604020202020204" pitchFamily="34" charset="0"/>
                <a:cs typeface="Arial" panose="020B0604020202020204" pitchFamily="34" charset="0"/>
              </a:rPr>
              <a:t>A modern Wireless Sensor Network (WSN) faces several challenges, including:</a:t>
            </a:r>
            <a:endParaRPr lang="en-US" dirty="0">
              <a:latin typeface="Arial" panose="020B0604020202020204" pitchFamily="34" charset="0"/>
              <a:cs typeface="Arial" panose="020B0604020202020204" pitchFamily="34" charset="0"/>
            </a:endParaRPr>
          </a:p>
          <a:p>
            <a:pPr algn="just" fontAlgn="base"/>
            <a:r>
              <a:rPr lang="en-US" b="1" u="sng" dirty="0">
                <a:latin typeface="Arial" panose="020B0604020202020204" pitchFamily="34" charset="0"/>
                <a:cs typeface="Arial" panose="020B0604020202020204" pitchFamily="34" charset="0"/>
              </a:rPr>
              <a:t>Limited power and energy: </a:t>
            </a:r>
            <a:r>
              <a:rPr lang="en-US" dirty="0">
                <a:latin typeface="Arial" panose="020B0604020202020204" pitchFamily="34" charset="0"/>
                <a:cs typeface="Arial" panose="020B0604020202020204" pitchFamily="34" charset="0"/>
              </a:rPr>
              <a:t>WSNs are typically composed of battery-powered sensors that have limited energy resources. This makes it challenging to ensure that the network can function for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long periods of time without the need for frequent battery replacements.</a:t>
            </a:r>
          </a:p>
          <a:p>
            <a:pPr algn="just" fontAlgn="base"/>
            <a:r>
              <a:rPr lang="en-US" b="1" u="sng" dirty="0">
                <a:latin typeface="Arial" panose="020B0604020202020204" pitchFamily="34" charset="0"/>
                <a:cs typeface="Arial" panose="020B0604020202020204" pitchFamily="34" charset="0"/>
              </a:rPr>
              <a:t>Limited processing and storage capabilities: </a:t>
            </a:r>
            <a:r>
              <a:rPr lang="en-US" dirty="0">
                <a:latin typeface="Arial" panose="020B0604020202020204" pitchFamily="34" charset="0"/>
                <a:cs typeface="Arial" panose="020B0604020202020204" pitchFamily="34" charset="0"/>
              </a:rPr>
              <a:t>Sensor nodes in a WSN are typically small and have limited processing and storage capabilities. This makes it difficult to perform complex tasks or store large amounts of data.</a:t>
            </a:r>
          </a:p>
          <a:p>
            <a:pPr algn="just" fontAlgn="base"/>
            <a:r>
              <a:rPr lang="en-US" b="1" u="sng" dirty="0">
                <a:latin typeface="Arial" panose="020B0604020202020204" pitchFamily="34" charset="0"/>
                <a:cs typeface="Arial" panose="020B0604020202020204" pitchFamily="34" charset="0"/>
              </a:rPr>
              <a:t>Heterogeneity: </a:t>
            </a:r>
            <a:r>
              <a:rPr lang="en-US" dirty="0">
                <a:latin typeface="Arial" panose="020B0604020202020204" pitchFamily="34" charset="0"/>
                <a:cs typeface="Arial" panose="020B0604020202020204" pitchFamily="34" charset="0"/>
              </a:rPr>
              <a:t>WSNs often consist of a variety of different sensor types and nodes with different capabilities. This makes it challenging to ensure that the network can function effectively and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efficiently.</a:t>
            </a:r>
          </a:p>
          <a:p>
            <a:pPr algn="just" fontAlgn="base"/>
            <a:r>
              <a:rPr lang="en-US" b="1" u="sng" dirty="0">
                <a:latin typeface="Arial" panose="020B0604020202020204" pitchFamily="34" charset="0"/>
                <a:cs typeface="Arial" panose="020B0604020202020204" pitchFamily="34" charset="0"/>
              </a:rPr>
              <a:t>Security: </a:t>
            </a:r>
            <a:r>
              <a:rPr lang="en-US" dirty="0">
                <a:latin typeface="Arial" panose="020B0604020202020204" pitchFamily="34" charset="0"/>
                <a:cs typeface="Arial" panose="020B0604020202020204" pitchFamily="34" charset="0"/>
              </a:rPr>
              <a:t>WSNs are vulnerable to various types of attacks, such as eavesdropping, jamming, and spoofing. Ensuring the security of the network and the data it collects is a major challenge.</a:t>
            </a:r>
          </a:p>
        </p:txBody>
      </p:sp>
    </p:spTree>
    <p:extLst>
      <p:ext uri="{BB962C8B-B14F-4D97-AF65-F5344CB8AC3E}">
        <p14:creationId xmlns:p14="http://schemas.microsoft.com/office/powerpoint/2010/main" val="1937885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3" y="761100"/>
            <a:ext cx="10515600" cy="4351338"/>
          </a:xfrm>
        </p:spPr>
        <p:txBody>
          <a:bodyPr>
            <a:normAutofit fontScale="92500" lnSpcReduction="10000"/>
          </a:bodyPr>
          <a:lstStyle/>
          <a:p>
            <a:pPr algn="just" fontAlgn="base"/>
            <a:r>
              <a:rPr lang="en-US" b="1" u="sng" dirty="0">
                <a:latin typeface="Arial" panose="020B0604020202020204" pitchFamily="34" charset="0"/>
                <a:cs typeface="Arial" panose="020B0604020202020204" pitchFamily="34" charset="0"/>
              </a:rPr>
              <a:t>Scalability:</a:t>
            </a:r>
            <a:r>
              <a:rPr lang="en-US" dirty="0">
                <a:latin typeface="Arial" panose="020B0604020202020204" pitchFamily="34" charset="0"/>
                <a:cs typeface="Arial" panose="020B0604020202020204" pitchFamily="34" charset="0"/>
              </a:rPr>
              <a:t> WSNs often need to be able to support a large number of sensor nodes and handle large amounts of data. Ensuring that the network can scale to meet these demands is a significant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challenge.</a:t>
            </a:r>
          </a:p>
          <a:p>
            <a:pPr algn="just" fontAlgn="base"/>
            <a:r>
              <a:rPr lang="en-US" b="1" u="sng" dirty="0">
                <a:latin typeface="Arial" panose="020B0604020202020204" pitchFamily="34" charset="0"/>
                <a:cs typeface="Arial" panose="020B0604020202020204" pitchFamily="34" charset="0"/>
              </a:rPr>
              <a:t>Interference: </a:t>
            </a:r>
            <a:r>
              <a:rPr lang="en-US" dirty="0">
                <a:latin typeface="Arial" panose="020B0604020202020204" pitchFamily="34" charset="0"/>
                <a:cs typeface="Arial" panose="020B0604020202020204" pitchFamily="34" charset="0"/>
              </a:rPr>
              <a:t>WSNs are often deployed in environments where there is a lot of interference from other wireless devices. This can make it difficult to ensure reliable communication between sensor nodes.</a:t>
            </a:r>
          </a:p>
          <a:p>
            <a:pPr algn="just" fontAlgn="base"/>
            <a:r>
              <a:rPr lang="en-US" b="1" u="sng" dirty="0">
                <a:latin typeface="Arial" panose="020B0604020202020204" pitchFamily="34" charset="0"/>
                <a:cs typeface="Arial" panose="020B0604020202020204" pitchFamily="34" charset="0"/>
              </a:rPr>
              <a:t>Reliability: </a:t>
            </a:r>
            <a:r>
              <a:rPr lang="en-US" dirty="0">
                <a:latin typeface="Arial" panose="020B0604020202020204" pitchFamily="34" charset="0"/>
                <a:cs typeface="Arial" panose="020B0604020202020204" pitchFamily="34" charset="0"/>
              </a:rPr>
              <a:t>WSNs are often used in critical applications, such as monitoring the environment or controlling industrial processes. Ensuring that the network is reliable and able to function correctly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in all conditions is a major challenge. </a:t>
            </a:r>
          </a:p>
          <a:p>
            <a:endParaRPr lang="en-US" dirty="0"/>
          </a:p>
        </p:txBody>
      </p:sp>
    </p:spTree>
    <p:extLst>
      <p:ext uri="{BB962C8B-B14F-4D97-AF65-F5344CB8AC3E}">
        <p14:creationId xmlns:p14="http://schemas.microsoft.com/office/powerpoint/2010/main" val="41056220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2284414" y="207964"/>
            <a:ext cx="8383587" cy="89852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Challenges in sensor networks</a:t>
            </a:r>
          </a:p>
        </p:txBody>
      </p:sp>
      <p:sp>
        <p:nvSpPr>
          <p:cNvPr id="8194" name="Rectangle 2"/>
          <p:cNvSpPr>
            <a:spLocks noGrp="1" noChangeArrowheads="1"/>
          </p:cNvSpPr>
          <p:nvPr>
            <p:ph type="body" idx="4294967295"/>
          </p:nvPr>
        </p:nvSpPr>
        <p:spPr>
          <a:xfrm>
            <a:off x="846161" y="1106489"/>
            <a:ext cx="4687107" cy="4606925"/>
          </a:xfrm>
          <a:ln/>
        </p:spPr>
        <p:txBody>
          <a:bodyPr>
            <a:noAutofit/>
          </a:bodyPr>
          <a:lstStyle/>
          <a:p>
            <a:pPr marL="307975" indent="-307975">
              <a:lnSpc>
                <a:spcPct val="101000"/>
              </a:lnSpc>
              <a:spcBef>
                <a:spcPts val="475"/>
              </a:spcBef>
              <a:spcAft>
                <a:spcPct val="0"/>
              </a:spcAft>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Energy constraint</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Unreliable communication</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Unreliable sensors </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Ad hoc deployment</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Large scale networks</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Limited computation power</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Distributed execution</a:t>
            </a:r>
          </a:p>
        </p:txBody>
      </p:sp>
      <p:sp>
        <p:nvSpPr>
          <p:cNvPr id="8195" name="Rectangle 3"/>
          <p:cNvSpPr>
            <a:spLocks noGrp="1" noChangeArrowheads="1"/>
          </p:cNvSpPr>
          <p:nvPr>
            <p:ph type="body" idx="4294967295"/>
          </p:nvPr>
        </p:nvSpPr>
        <p:spPr>
          <a:xfrm>
            <a:off x="6149692" y="1141414"/>
            <a:ext cx="5246189" cy="4572000"/>
          </a:xfrm>
          <a:ln/>
        </p:spPr>
        <p:txBody>
          <a:bodyPr>
            <a:noAutofit/>
          </a:bodyPr>
          <a:lstStyle/>
          <a:p>
            <a:pPr marL="307975" indent="-307975">
              <a:lnSpc>
                <a:spcPct val="101000"/>
              </a:lnSpc>
              <a:spcBef>
                <a:spcPts val="475"/>
              </a:spcBef>
              <a:spcAft>
                <a:spcPct val="0"/>
              </a:spcAft>
              <a:buFont typeface="Verdana" panose="020B0604030504040204" pitchFamily="34" charset="0"/>
              <a:buChar char=":"/>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Nodes are battery powered</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buFont typeface="Verdana" panose="020B0604030504040204" pitchFamily="34" charset="0"/>
              <a:buChar char=":"/>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Radio broadcast, limited bandwidth, </a:t>
            </a:r>
            <a:r>
              <a:rPr lang="en-GB" sz="2400" dirty="0" err="1">
                <a:latin typeface="Arial" panose="020B0604020202020204" pitchFamily="34" charset="0"/>
                <a:cs typeface="Arial" panose="020B0604020202020204" pitchFamily="34" charset="0"/>
              </a:rPr>
              <a:t>bursty</a:t>
            </a:r>
            <a:r>
              <a:rPr lang="en-GB" sz="2400" dirty="0">
                <a:latin typeface="Arial" panose="020B0604020202020204" pitchFamily="34" charset="0"/>
                <a:cs typeface="Arial" panose="020B0604020202020204" pitchFamily="34" charset="0"/>
              </a:rPr>
              <a:t> traffic</a:t>
            </a:r>
          </a:p>
          <a:p>
            <a:pPr marL="307975" indent="-307975">
              <a:lnSpc>
                <a:spcPct val="101000"/>
              </a:lnSpc>
              <a:spcBef>
                <a:spcPts val="475"/>
              </a:spcBef>
              <a:spcAft>
                <a:spcPct val="0"/>
              </a:spcAft>
              <a:buFont typeface="Verdana" panose="020B0604030504040204" pitchFamily="34" charset="0"/>
              <a:buChar char=":"/>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False positives</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buFont typeface="Verdana" panose="020B0604030504040204" pitchFamily="34" charset="0"/>
              <a:buChar char=":"/>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Pre-configuration inapplicable</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buFont typeface="Verdana" panose="020B0604030504040204" pitchFamily="34" charset="0"/>
              <a:buChar char=":"/>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Algorithms should scale well</a:t>
            </a:r>
          </a:p>
          <a:p>
            <a:pPr marL="307975" indent="-307975">
              <a:lnSpc>
                <a:spcPct val="101000"/>
              </a:lnSpc>
              <a:spcBef>
                <a:spcPts val="475"/>
              </a:spcBef>
              <a:spcAft>
                <a:spcPct val="0"/>
              </a:spcAft>
              <a:buNone/>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endParaRPr lang="en-GB" sz="2400" dirty="0">
              <a:latin typeface="Arial" panose="020B0604020202020204" pitchFamily="34" charset="0"/>
              <a:cs typeface="Arial" panose="020B0604020202020204" pitchFamily="34" charset="0"/>
            </a:endParaRPr>
          </a:p>
          <a:p>
            <a:pPr marL="307975" indent="-307975">
              <a:lnSpc>
                <a:spcPct val="101000"/>
              </a:lnSpc>
              <a:spcBef>
                <a:spcPts val="475"/>
              </a:spcBef>
              <a:spcAft>
                <a:spcPct val="0"/>
              </a:spcAft>
              <a:buFont typeface="Verdana" panose="020B0604030504040204" pitchFamily="34" charset="0"/>
              <a:buChar char=":"/>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Centralized algorithms inapplicable</a:t>
            </a:r>
          </a:p>
          <a:p>
            <a:pPr marL="307975" indent="-307975">
              <a:lnSpc>
                <a:spcPct val="101000"/>
              </a:lnSpc>
              <a:spcBef>
                <a:spcPts val="475"/>
              </a:spcBef>
              <a:spcAft>
                <a:spcPct val="0"/>
              </a:spcAft>
              <a:buFont typeface="Verdana" panose="020B0604030504040204" pitchFamily="34" charset="0"/>
              <a:buChar char=":"/>
              <a:tabLst>
                <a:tab pos="376238" algn="l"/>
                <a:tab pos="833438" algn="l"/>
                <a:tab pos="1290638" algn="l"/>
                <a:tab pos="1747838" algn="l"/>
                <a:tab pos="2205038" algn="l"/>
                <a:tab pos="2662238" algn="l"/>
                <a:tab pos="3119438" algn="l"/>
                <a:tab pos="3576638" algn="l"/>
                <a:tab pos="4033838" algn="l"/>
                <a:tab pos="4491038" algn="l"/>
                <a:tab pos="4948238" algn="l"/>
                <a:tab pos="5405438" algn="l"/>
                <a:tab pos="5862638" algn="l"/>
                <a:tab pos="6319838" algn="l"/>
                <a:tab pos="6777038" algn="l"/>
                <a:tab pos="7234238" algn="l"/>
                <a:tab pos="7691438" algn="l"/>
                <a:tab pos="8148638" algn="l"/>
                <a:tab pos="8605838" algn="l"/>
                <a:tab pos="9063038" algn="l"/>
              </a:tabLst>
            </a:pPr>
            <a:r>
              <a:rPr lang="en-GB" sz="2400" dirty="0">
                <a:latin typeface="Arial" panose="020B0604020202020204" pitchFamily="34" charset="0"/>
                <a:cs typeface="Arial" panose="020B0604020202020204" pitchFamily="34" charset="0"/>
              </a:rPr>
              <a:t>Difficult to debug &amp; get it right</a:t>
            </a:r>
          </a:p>
        </p:txBody>
      </p:sp>
    </p:spTree>
    <p:extLst>
      <p:ext uri="{BB962C8B-B14F-4D97-AF65-F5344CB8AC3E}">
        <p14:creationId xmlns:p14="http://schemas.microsoft.com/office/powerpoint/2010/main" val="3748806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27649542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838200" y="365125"/>
            <a:ext cx="10175543" cy="6255447"/>
          </a:xfrm>
          <a:prstGeom prst="rect">
            <a:avLst/>
          </a:prstGeom>
        </p:spPr>
      </p:pic>
    </p:spTree>
    <p:extLst>
      <p:ext uri="{BB962C8B-B14F-4D97-AF65-F5344CB8AC3E}">
        <p14:creationId xmlns:p14="http://schemas.microsoft.com/office/powerpoint/2010/main" val="22370477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011109-717E-4F7E-BC43-406E3C695245}" type="datetime1">
              <a:rPr lang="en-US" smtClean="0"/>
              <a:pPr/>
              <a:t>3/25/2023</a:t>
            </a:fld>
            <a:endParaRPr lang="en-US"/>
          </a:p>
        </p:txBody>
      </p:sp>
      <p:sp>
        <p:nvSpPr>
          <p:cNvPr id="6" name="Footer Placeholder 5"/>
          <p:cNvSpPr>
            <a:spLocks noGrp="1"/>
          </p:cNvSpPr>
          <p:nvPr>
            <p:ph type="ftr" sz="quarter" idx="11"/>
          </p:nvPr>
        </p:nvSpPr>
        <p:spPr/>
        <p:txBody>
          <a:bodyPr/>
          <a:lstStyle/>
          <a:p>
            <a:r>
              <a:rPr lang="en-US"/>
              <a:t>WSN</a:t>
            </a:r>
          </a:p>
        </p:txBody>
      </p:sp>
      <p:sp>
        <p:nvSpPr>
          <p:cNvPr id="7" name="Slide Number Placeholder 6"/>
          <p:cNvSpPr>
            <a:spLocks noGrp="1"/>
          </p:cNvSpPr>
          <p:nvPr>
            <p:ph type="sldNum" sz="quarter" idx="12"/>
          </p:nvPr>
        </p:nvSpPr>
        <p:spPr/>
        <p:txBody>
          <a:bodyPr/>
          <a:lstStyle/>
          <a:p>
            <a:fld id="{17300761-B31C-46A5-A34B-CFE5B2FB6007}" type="slidenum">
              <a:rPr lang="en-US" smtClean="0"/>
              <a:pPr/>
              <a:t>97</a:t>
            </a:fld>
            <a:endParaRPr lang="en-US"/>
          </a:p>
        </p:txBody>
      </p:sp>
      <p:sp>
        <p:nvSpPr>
          <p:cNvPr id="2" name="TextBox 1"/>
          <p:cNvSpPr txBox="1"/>
          <p:nvPr/>
        </p:nvSpPr>
        <p:spPr>
          <a:xfrm>
            <a:off x="583302" y="694393"/>
            <a:ext cx="11190777" cy="500983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IN"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following are important issues pertaining to WSNs:</a:t>
            </a:r>
            <a:r>
              <a:rPr lang="en-IN" sz="2400" dirty="0">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ü"/>
            </a:pPr>
            <a:r>
              <a:rPr lang="en-IN" sz="2400" dirty="0">
                <a:latin typeface="Arial" panose="020B0604020202020204" pitchFamily="34" charset="0"/>
                <a:cs typeface="Arial" panose="020B0604020202020204" pitchFamily="34" charset="0"/>
              </a:rPr>
              <a:t>sensor </a:t>
            </a:r>
            <a:r>
              <a:rPr lang="en-IN" sz="2400" b="1" dirty="0">
                <a:latin typeface="Arial" panose="020B0604020202020204" pitchFamily="34" charset="0"/>
                <a:cs typeface="Arial" panose="020B0604020202020204" pitchFamily="34" charset="0"/>
              </a:rPr>
              <a:t>t</a:t>
            </a:r>
            <a:r>
              <a:rPr lang="en-IN" sz="2400" dirty="0">
                <a:latin typeface="Arial" panose="020B0604020202020204" pitchFamily="34" charset="0"/>
                <a:cs typeface="Arial" panose="020B0604020202020204" pitchFamily="34" charset="0"/>
              </a:rPr>
              <a:t>ype; </a:t>
            </a:r>
          </a:p>
          <a:p>
            <a:pPr marL="457200" indent="-457200" algn="just">
              <a:lnSpc>
                <a:spcPct val="150000"/>
              </a:lnSpc>
              <a:buFont typeface="Wingdings" panose="05000000000000000000" pitchFamily="2" charset="2"/>
              <a:buChar char="ü"/>
            </a:pPr>
            <a:r>
              <a:rPr lang="en-IN" sz="2400" dirty="0">
                <a:latin typeface="Arial" panose="020B0604020202020204" pitchFamily="34" charset="0"/>
                <a:cs typeface="Arial" panose="020B0604020202020204" pitchFamily="34" charset="0"/>
              </a:rPr>
              <a:t>sensor </a:t>
            </a:r>
            <a:r>
              <a:rPr lang="en-IN" sz="2400" b="1" dirty="0">
                <a:latin typeface="Arial" panose="020B0604020202020204" pitchFamily="34" charset="0"/>
                <a:cs typeface="Arial" panose="020B0604020202020204" pitchFamily="34" charset="0"/>
              </a:rPr>
              <a:t>p</a:t>
            </a:r>
            <a:r>
              <a:rPr lang="en-IN" sz="2400" dirty="0">
                <a:latin typeface="Arial" panose="020B0604020202020204" pitchFamily="34" charset="0"/>
                <a:cs typeface="Arial" panose="020B0604020202020204" pitchFamily="34" charset="0"/>
              </a:rPr>
              <a:t>lacement; </a:t>
            </a:r>
          </a:p>
          <a:p>
            <a:pPr marL="457200" indent="-457200" algn="just">
              <a:lnSpc>
                <a:spcPct val="150000"/>
              </a:lnSpc>
              <a:buFont typeface="Wingdings" panose="05000000000000000000" pitchFamily="2" charset="2"/>
              <a:buChar char="ü"/>
            </a:pPr>
            <a:r>
              <a:rPr lang="en-IN" sz="2400" dirty="0">
                <a:latin typeface="Arial" panose="020B0604020202020204" pitchFamily="34" charset="0"/>
                <a:cs typeface="Arial" panose="020B0604020202020204" pitchFamily="34" charset="0"/>
              </a:rPr>
              <a:t>sensor </a:t>
            </a:r>
            <a:r>
              <a:rPr lang="en-IN" sz="2400" b="1" dirty="0">
                <a:latin typeface="Arial" panose="020B0604020202020204" pitchFamily="34" charset="0"/>
                <a:cs typeface="Arial" panose="020B0604020202020204" pitchFamily="34" charset="0"/>
              </a:rPr>
              <a:t>p</a:t>
            </a:r>
            <a:r>
              <a:rPr lang="en-IN" sz="2400" dirty="0">
                <a:latin typeface="Arial" panose="020B0604020202020204" pitchFamily="34" charset="0"/>
                <a:cs typeface="Arial" panose="020B0604020202020204" pitchFamily="34" charset="0"/>
              </a:rPr>
              <a:t>ower consumption, </a:t>
            </a:r>
          </a:p>
          <a:p>
            <a:pPr marL="457200" indent="-457200" algn="just">
              <a:lnSpc>
                <a:spcPct val="150000"/>
              </a:lnSpc>
              <a:buFont typeface="Wingdings" panose="05000000000000000000" pitchFamily="2" charset="2"/>
              <a:buChar char="ü"/>
            </a:pPr>
            <a:r>
              <a:rPr lang="en-IN" sz="2400" b="1" dirty="0">
                <a:latin typeface="Arial" panose="020B0604020202020204" pitchFamily="34" charset="0"/>
                <a:cs typeface="Arial" panose="020B0604020202020204" pitchFamily="34" charset="0"/>
              </a:rPr>
              <a:t>o</a:t>
            </a:r>
            <a:r>
              <a:rPr lang="en-IN" sz="2400" dirty="0">
                <a:latin typeface="Arial" panose="020B0604020202020204" pitchFamily="34" charset="0"/>
                <a:cs typeface="Arial" panose="020B0604020202020204" pitchFamily="34" charset="0"/>
              </a:rPr>
              <a:t>perating </a:t>
            </a:r>
            <a:r>
              <a:rPr lang="en-IN" sz="2400" b="1" dirty="0">
                <a:latin typeface="Arial" panose="020B0604020202020204" pitchFamily="34" charset="0"/>
                <a:cs typeface="Arial" panose="020B0604020202020204" pitchFamily="34" charset="0"/>
              </a:rPr>
              <a:t>e</a:t>
            </a:r>
            <a:r>
              <a:rPr lang="en-IN" sz="2400" dirty="0">
                <a:latin typeface="Arial" panose="020B0604020202020204" pitchFamily="34" charset="0"/>
                <a:cs typeface="Arial" panose="020B0604020202020204" pitchFamily="34" charset="0"/>
              </a:rPr>
              <a:t>nvironment, </a:t>
            </a:r>
          </a:p>
          <a:p>
            <a:pPr marL="457200" indent="-457200" algn="just">
              <a:lnSpc>
                <a:spcPct val="150000"/>
              </a:lnSpc>
              <a:buFont typeface="Wingdings" panose="05000000000000000000" pitchFamily="2" charset="2"/>
              <a:buChar char="ü"/>
            </a:pPr>
            <a:r>
              <a:rPr lang="en-IN" sz="2400" b="1" dirty="0">
                <a:latin typeface="Arial" panose="020B0604020202020204" pitchFamily="34" charset="0"/>
                <a:cs typeface="Arial" panose="020B0604020202020204" pitchFamily="34" charset="0"/>
              </a:rPr>
              <a:t>c</a:t>
            </a:r>
            <a:r>
              <a:rPr lang="en-IN" sz="2400" dirty="0">
                <a:latin typeface="Arial" panose="020B0604020202020204" pitchFamily="34" charset="0"/>
                <a:cs typeface="Arial" panose="020B0604020202020204" pitchFamily="34" charset="0"/>
              </a:rPr>
              <a:t>apabilities and signal </a:t>
            </a:r>
            <a:r>
              <a:rPr lang="en-IN" sz="2400" b="1" dirty="0">
                <a:latin typeface="Arial" panose="020B0604020202020204" pitchFamily="34" charset="0"/>
                <a:cs typeface="Arial" panose="020B0604020202020204" pitchFamily="34" charset="0"/>
              </a:rPr>
              <a:t>p</a:t>
            </a:r>
            <a:r>
              <a:rPr lang="en-IN" sz="2400" dirty="0">
                <a:latin typeface="Arial" panose="020B0604020202020204" pitchFamily="34" charset="0"/>
                <a:cs typeface="Arial" panose="020B0604020202020204" pitchFamily="34" charset="0"/>
              </a:rPr>
              <a:t>rocessing, </a:t>
            </a:r>
          </a:p>
          <a:p>
            <a:pPr marL="457200" indent="-457200" algn="just">
              <a:lnSpc>
                <a:spcPct val="150000"/>
              </a:lnSpc>
              <a:buFont typeface="Wingdings" panose="05000000000000000000" pitchFamily="2" charset="2"/>
              <a:buChar char="ü"/>
            </a:pPr>
            <a:r>
              <a:rPr lang="en-IN" sz="2400" b="1" dirty="0">
                <a:latin typeface="Arial" panose="020B0604020202020204" pitchFamily="34" charset="0"/>
                <a:cs typeface="Arial" panose="020B0604020202020204" pitchFamily="34" charset="0"/>
              </a:rPr>
              <a:t>c</a:t>
            </a:r>
            <a:r>
              <a:rPr lang="en-IN" sz="2400" dirty="0">
                <a:latin typeface="Arial" panose="020B0604020202020204" pitchFamily="34" charset="0"/>
                <a:cs typeface="Arial" panose="020B0604020202020204" pitchFamily="34" charset="0"/>
              </a:rPr>
              <a:t>onnectivity, and telemetry or </a:t>
            </a:r>
            <a:r>
              <a:rPr lang="en-IN" sz="2400" b="1" dirty="0">
                <a:latin typeface="Arial" panose="020B0604020202020204" pitchFamily="34" charset="0"/>
                <a:cs typeface="Arial" panose="020B0604020202020204" pitchFamily="34" charset="0"/>
              </a:rPr>
              <a:t>c</a:t>
            </a:r>
            <a:r>
              <a:rPr lang="en-IN" sz="2400" dirty="0">
                <a:latin typeface="Arial" panose="020B0604020202020204" pitchFamily="34" charset="0"/>
                <a:cs typeface="Arial" panose="020B0604020202020204" pitchFamily="34" charset="0"/>
              </a:rPr>
              <a:t>ontrol of remote devices.</a:t>
            </a:r>
          </a:p>
          <a:p>
            <a:pPr marL="457200" indent="-457200" algn="just">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It is critical to note that node location and </a:t>
            </a:r>
            <a:r>
              <a:rPr lang="en-IN" sz="2400" b="1" dirty="0">
                <a:latin typeface="Arial" panose="020B0604020202020204" pitchFamily="34" charset="0"/>
                <a:cs typeface="Arial" panose="020B0604020202020204" pitchFamily="34" charset="0"/>
              </a:rPr>
              <a:t>fine-grained time (stamping)</a:t>
            </a:r>
            <a:r>
              <a:rPr lang="en-IN" sz="2400" dirty="0">
                <a:latin typeface="Arial" panose="020B0604020202020204" pitchFamily="34" charset="0"/>
                <a:cs typeface="Arial" panose="020B0604020202020204" pitchFamily="34" charset="0"/>
              </a:rPr>
              <a:t> are essential for proper operation of a sensor network.</a:t>
            </a:r>
          </a:p>
        </p:txBody>
      </p:sp>
    </p:spTree>
    <p:extLst>
      <p:ext uri="{BB962C8B-B14F-4D97-AF65-F5344CB8AC3E}">
        <p14:creationId xmlns:p14="http://schemas.microsoft.com/office/powerpoint/2010/main" val="10137894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9608" y="1282890"/>
            <a:ext cx="11246890" cy="4353635"/>
          </a:xfrm>
          <a:prstGeom prst="rect">
            <a:avLst/>
          </a:prstGeom>
        </p:spPr>
      </p:pic>
      <p:sp>
        <p:nvSpPr>
          <p:cNvPr id="3" name="Rectangle 2"/>
          <p:cNvSpPr/>
          <p:nvPr/>
        </p:nvSpPr>
        <p:spPr>
          <a:xfrm>
            <a:off x="1591883" y="282770"/>
            <a:ext cx="5263813" cy="523220"/>
          </a:xfrm>
          <a:prstGeom prst="rect">
            <a:avLst/>
          </a:prstGeom>
        </p:spPr>
        <p:txBody>
          <a:bodyPr wrap="none">
            <a:spAutoFit/>
          </a:bodyPr>
          <a:lstStyle/>
          <a:p>
            <a:r>
              <a:rPr lang="en-US" sz="2800" dirty="0">
                <a:solidFill>
                  <a:srgbClr val="FF0000"/>
                </a:solidFill>
              </a:rPr>
              <a:t>Types of Wireless Sensor Networks</a:t>
            </a:r>
          </a:p>
        </p:txBody>
      </p:sp>
    </p:spTree>
    <p:extLst>
      <p:ext uri="{BB962C8B-B14F-4D97-AF65-F5344CB8AC3E}">
        <p14:creationId xmlns:p14="http://schemas.microsoft.com/office/powerpoint/2010/main" val="23003985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E3818-DA0C-46F2-AE0F-86D608244EFA}" type="datetime1">
              <a:rPr lang="en-US" smtClean="0"/>
              <a:pPr/>
              <a:t>3/25/2023</a:t>
            </a:fld>
            <a:endParaRPr lang="en-US"/>
          </a:p>
        </p:txBody>
      </p:sp>
      <p:sp>
        <p:nvSpPr>
          <p:cNvPr id="3" name="Footer Placeholder 2"/>
          <p:cNvSpPr>
            <a:spLocks noGrp="1"/>
          </p:cNvSpPr>
          <p:nvPr>
            <p:ph type="ftr" sz="quarter" idx="11"/>
          </p:nvPr>
        </p:nvSpPr>
        <p:spPr/>
        <p:txBody>
          <a:bodyPr/>
          <a:lstStyle/>
          <a:p>
            <a:r>
              <a:rPr lang="en-US"/>
              <a:t>WSN</a:t>
            </a:r>
          </a:p>
        </p:txBody>
      </p:sp>
      <p:sp>
        <p:nvSpPr>
          <p:cNvPr id="4" name="Slide Number Placeholder 3"/>
          <p:cNvSpPr>
            <a:spLocks noGrp="1"/>
          </p:cNvSpPr>
          <p:nvPr>
            <p:ph type="sldNum" sz="quarter" idx="12"/>
          </p:nvPr>
        </p:nvSpPr>
        <p:spPr/>
        <p:txBody>
          <a:bodyPr/>
          <a:lstStyle/>
          <a:p>
            <a:fld id="{17300761-B31C-46A5-A34B-CFE5B2FB6007}" type="slidenum">
              <a:rPr lang="en-US" smtClean="0"/>
              <a:pPr/>
              <a:t>99</a:t>
            </a:fld>
            <a:endParaRPr lang="en-US"/>
          </a:p>
        </p:txBody>
      </p:sp>
      <p:pic>
        <p:nvPicPr>
          <p:cNvPr id="2050" name="Picture 2" descr="Image result for WSN"/>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36729" y="790386"/>
            <a:ext cx="11409528" cy="5210175"/>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430849" y="221912"/>
            <a:ext cx="6627566" cy="568474"/>
          </a:xfrm>
          <a:prstGeom prst="rect">
            <a:avLst/>
          </a:prstGeom>
        </p:spPr>
      </p:pic>
    </p:spTree>
    <p:extLst>
      <p:ext uri="{BB962C8B-B14F-4D97-AF65-F5344CB8AC3E}">
        <p14:creationId xmlns:p14="http://schemas.microsoft.com/office/powerpoint/2010/main" val="2023093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8753</TotalTime>
  <Words>7587</Words>
  <Application>Microsoft Office PowerPoint</Application>
  <PresentationFormat>Widescreen</PresentationFormat>
  <Paragraphs>702</Paragraphs>
  <Slides>119</Slides>
  <Notes>19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119</vt:i4>
      </vt:variant>
    </vt:vector>
  </HeadingPairs>
  <TitlesOfParts>
    <vt:vector size="130" baseType="lpstr">
      <vt:lpstr>Algerian</vt:lpstr>
      <vt:lpstr>Arial</vt:lpstr>
      <vt:lpstr>Calibri</vt:lpstr>
      <vt:lpstr>Calibri Light</vt:lpstr>
      <vt:lpstr>Lucida Bright</vt:lpstr>
      <vt:lpstr>Source Sans Pro</vt:lpstr>
      <vt:lpstr>urw-din</vt:lpstr>
      <vt:lpstr>Verdana</vt:lpstr>
      <vt:lpstr>Wingdings</vt:lpstr>
      <vt:lpstr>Wingdings 3</vt:lpstr>
      <vt:lpstr>Office Theme</vt:lpstr>
      <vt:lpstr>Module 4 Wireless Personal Area Networks and Ad hoc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Wireless Sensor Networks</vt:lpstr>
      <vt:lpstr>PowerPoint Presentation</vt:lpstr>
      <vt:lpstr>PowerPoint Presentation</vt:lpstr>
      <vt:lpstr>PowerPoint Presentation</vt:lpstr>
      <vt:lpstr>Challenges in WSN</vt:lpstr>
      <vt:lpstr>PowerPoint Presentation</vt:lpstr>
      <vt:lpstr>Challenges in sensor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Wireless Sensor networks</vt:lpstr>
      <vt:lpstr>Monitoring Area</vt:lpstr>
      <vt:lpstr>Example: Precision Agriculture</vt:lpstr>
      <vt:lpstr>Monitoring Objects</vt:lpstr>
      <vt:lpstr>Example: Condition-based Maintenance</vt:lpstr>
      <vt:lpstr>Monitoring Interactions between Objects and Space</vt:lpstr>
      <vt:lpstr>Example: Habitat Monitoring</vt:lpstr>
      <vt:lpstr>Future of WSN   Smart Home / Smart Office</vt:lpstr>
      <vt:lpstr>Biomedical / Medical</vt:lpstr>
      <vt:lpstr>Military</vt:lpstr>
      <vt:lpstr>Industrial &amp; Commercial</vt:lpstr>
      <vt:lpstr>Traffic Management &amp; Monitoring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Wireless Personal Area Networks and Ad hoc Networks</dc:title>
  <dc:creator>EXTC404-06</dc:creator>
  <cp:lastModifiedBy>Vedant Chaudhari</cp:lastModifiedBy>
  <cp:revision>152</cp:revision>
  <dcterms:created xsi:type="dcterms:W3CDTF">2023-03-10T06:46:20Z</dcterms:created>
  <dcterms:modified xsi:type="dcterms:W3CDTF">2023-03-25T15:51:14Z</dcterms:modified>
</cp:coreProperties>
</file>