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0"/>
  </p:notesMasterIdLst>
  <p:sldIdLst>
    <p:sldId id="261" r:id="rId2"/>
    <p:sldId id="275" r:id="rId3"/>
    <p:sldId id="280" r:id="rId4"/>
    <p:sldId id="282" r:id="rId5"/>
    <p:sldId id="276" r:id="rId6"/>
    <p:sldId id="281" r:id="rId7"/>
    <p:sldId id="278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F8F4AD-E1FA-4BB2-A4EC-0AF9B88A10D4}">
          <p14:sldIdLst>
            <p14:sldId id="261"/>
          </p14:sldIdLst>
        </p14:section>
        <p14:section name="Untitled Section" id="{0F088C5E-7082-4044-A01D-C0EB4D85E91F}">
          <p14:sldIdLst>
            <p14:sldId id="275"/>
            <p14:sldId id="280"/>
            <p14:sldId id="282"/>
            <p14:sldId id="276"/>
            <p14:sldId id="281"/>
            <p14:sldId id="27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A3613-CE2A-68AF-EF22-46D0CF1BB7D9}" v="1" dt="2025-09-30T05:18:00.371"/>
    <p1510:client id="{5028243A-AD75-9B0C-331B-80763E1FEF7F}" v="120" dt="2025-09-30T05:58:22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771CC-4E81-4184-8EB2-CE5EEDA46C5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B2799-84BD-4B8F-A59F-55B65021B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3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B2799-84BD-4B8F-A59F-55B65021B1A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4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23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476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32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87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2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7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3573-6405-C9C9-5E30-318ADCAE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215" y="1363810"/>
            <a:ext cx="7999315" cy="2323374"/>
          </a:xfrm>
        </p:spPr>
        <p:txBody>
          <a:bodyPr/>
          <a:lstStyle/>
          <a:p>
            <a:r>
              <a:rPr lang="en-IN" sz="8800" i="1">
                <a:latin typeface="Bernard MT Condensed" panose="02050806060905020404" pitchFamily="18" charset="0"/>
              </a:rPr>
              <a:t>SERVICING HUB</a:t>
            </a:r>
            <a:endParaRPr lang="en-IN" sz="8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6DAB1-6FED-2312-A5C8-EF54270897E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850673" y="3159349"/>
            <a:ext cx="6759796" cy="721360"/>
          </a:xfrm>
        </p:spPr>
        <p:txBody>
          <a:bodyPr>
            <a:noAutofit/>
          </a:bodyPr>
          <a:lstStyle/>
          <a:p>
            <a:r>
              <a:rPr lang="en-IN" sz="2800" b="1">
                <a:solidFill>
                  <a:srgbClr val="FFFF00"/>
                </a:solidFill>
              </a:rPr>
              <a:t>“ONE CLICK FOR EVERY SERVICE”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6F6FC-B9D3-B7F4-D4EB-9E072FE63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979" y="4899298"/>
            <a:ext cx="8825659" cy="1676400"/>
          </a:xfrm>
        </p:spPr>
        <p:txBody>
          <a:bodyPr>
            <a:normAutofit/>
          </a:bodyPr>
          <a:lstStyle/>
          <a:p>
            <a:r>
              <a:rPr lang="en-IN" sz="2800" b="1" i="1" u="sng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TO: DEPARTMENT OF INFORMATION AND TECTNOLOGY</a:t>
            </a:r>
          </a:p>
        </p:txBody>
      </p:sp>
    </p:spTree>
    <p:extLst>
      <p:ext uri="{BB962C8B-B14F-4D97-AF65-F5344CB8AC3E}">
        <p14:creationId xmlns:p14="http://schemas.microsoft.com/office/powerpoint/2010/main" val="166115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CFB4DDF-D93F-7A36-1E33-BA83CD2ECD18}"/>
              </a:ext>
            </a:extLst>
          </p:cNvPr>
          <p:cNvSpPr/>
          <p:nvPr/>
        </p:nvSpPr>
        <p:spPr>
          <a:xfrm flipV="1">
            <a:off x="-629673" y="374515"/>
            <a:ext cx="5091912" cy="625583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</a:t>
            </a:r>
            <a:endParaRPr lang="en-IN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A9642EF-6604-EB7C-B38D-E6F900D7A830}"/>
              </a:ext>
            </a:extLst>
          </p:cNvPr>
          <p:cNvSpPr/>
          <p:nvPr/>
        </p:nvSpPr>
        <p:spPr>
          <a:xfrm>
            <a:off x="11775688" y="12100"/>
            <a:ext cx="1187932" cy="6858000"/>
          </a:xfrm>
          <a:prstGeom prst="bracketPair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C697C27-2793-30CD-6B42-EE102F852EB1}"/>
              </a:ext>
            </a:extLst>
          </p:cNvPr>
          <p:cNvSpPr/>
          <p:nvPr/>
        </p:nvSpPr>
        <p:spPr>
          <a:xfrm>
            <a:off x="11506200" y="3189248"/>
            <a:ext cx="538976" cy="479503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DFDB3-BCD1-05BB-16A8-09F2B06919DD}"/>
              </a:ext>
            </a:extLst>
          </p:cNvPr>
          <p:cNvSpPr txBox="1"/>
          <p:nvPr/>
        </p:nvSpPr>
        <p:spPr>
          <a:xfrm>
            <a:off x="535313" y="1279290"/>
            <a:ext cx="2981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 :</a:t>
            </a:r>
            <a:endParaRPr lang="en-IN" sz="20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2CA94-14E2-8C00-A097-4F7B01C6591B}"/>
              </a:ext>
            </a:extLst>
          </p:cNvPr>
          <p:cNvSpPr txBox="1"/>
          <p:nvPr/>
        </p:nvSpPr>
        <p:spPr>
          <a:xfrm>
            <a:off x="312045" y="2111367"/>
            <a:ext cx="3740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Service Hub is a central point </a:t>
            </a:r>
          </a:p>
          <a:p>
            <a:r>
              <a:rPr lang="en-US"/>
              <a:t>that manages and provides</a:t>
            </a:r>
          </a:p>
          <a:p>
            <a:r>
              <a:rPr lang="en-US"/>
              <a:t>access to various services in an </a:t>
            </a:r>
          </a:p>
          <a:p>
            <a:r>
              <a:rPr lang="en-US"/>
              <a:t>application. </a:t>
            </a:r>
            <a:endParaRPr lang="en-IN"/>
          </a:p>
        </p:txBody>
      </p: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B50B140F-EEAA-21B6-D8DA-9A02B5BE0F58}"/>
              </a:ext>
            </a:extLst>
          </p:cNvPr>
          <p:cNvSpPr/>
          <p:nvPr/>
        </p:nvSpPr>
        <p:spPr>
          <a:xfrm>
            <a:off x="189380" y="2217303"/>
            <a:ext cx="111323" cy="167268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4 Points 11">
            <a:extLst>
              <a:ext uri="{FF2B5EF4-FFF2-40B4-BE49-F238E27FC236}">
                <a16:creationId xmlns:a16="http://schemas.microsoft.com/office/drawing/2014/main" id="{7292B3D4-724F-EA3E-C25F-2C7943E3F1D2}"/>
              </a:ext>
            </a:extLst>
          </p:cNvPr>
          <p:cNvSpPr/>
          <p:nvPr/>
        </p:nvSpPr>
        <p:spPr>
          <a:xfrm flipV="1">
            <a:off x="189379" y="3502432"/>
            <a:ext cx="111323" cy="167267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63974-03AD-5987-DE5D-55767C07E776}"/>
              </a:ext>
            </a:extLst>
          </p:cNvPr>
          <p:cNvSpPr txBox="1"/>
          <p:nvPr/>
        </p:nvSpPr>
        <p:spPr>
          <a:xfrm>
            <a:off x="4884127" y="1217735"/>
            <a:ext cx="3470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AGENDA</a:t>
            </a:r>
            <a:r>
              <a:rPr lang="en-US" sz="3600"/>
              <a:t> :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C105E-52CF-49CB-4CFD-93116665D0EC}"/>
              </a:ext>
            </a:extLst>
          </p:cNvPr>
          <p:cNvSpPr txBox="1"/>
          <p:nvPr/>
        </p:nvSpPr>
        <p:spPr>
          <a:xfrm>
            <a:off x="4884127" y="2300937"/>
            <a:ext cx="6200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1.Centralized Service management</a:t>
            </a:r>
          </a:p>
          <a:p>
            <a:r>
              <a:rPr lang="en-US" sz="2400"/>
              <a:t>2.Cusmoter support &amp; Satisfaction</a:t>
            </a:r>
          </a:p>
          <a:p>
            <a:r>
              <a:rPr lang="en-US" sz="2400"/>
              <a:t>3.Technician / service personnel workflow</a:t>
            </a:r>
          </a:p>
          <a:p>
            <a:r>
              <a:rPr lang="en-US" sz="2400"/>
              <a:t>4.Service provided efficiency</a:t>
            </a:r>
          </a:p>
          <a:p>
            <a:r>
              <a:rPr lang="en-US" sz="2400"/>
              <a:t>5.Billing &amp; Invoicing</a:t>
            </a:r>
          </a:p>
          <a:p>
            <a:r>
              <a:rPr lang="en-US" sz="2400"/>
              <a:t>6.Inventory &amp; tools management</a:t>
            </a:r>
          </a:p>
          <a:p>
            <a:r>
              <a:rPr lang="en-US" sz="2400"/>
              <a:t>7.Feedback &amp; family control</a:t>
            </a:r>
          </a:p>
          <a:p>
            <a:r>
              <a:rPr lang="en-US" sz="2400"/>
              <a:t>8.Notifications &amp; Communication</a:t>
            </a:r>
          </a:p>
          <a:p>
            <a:r>
              <a:rPr lang="en-US" sz="2400"/>
              <a:t>9. Admin panel</a:t>
            </a:r>
            <a:endParaRPr lang="en-IN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C4A3-156D-12AF-0977-AA21E7F9EF31}"/>
              </a:ext>
            </a:extLst>
          </p:cNvPr>
          <p:cNvSpPr txBox="1"/>
          <p:nvPr/>
        </p:nvSpPr>
        <p:spPr>
          <a:xfrm>
            <a:off x="370289" y="3424372"/>
            <a:ext cx="416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 helps in decoupling the</a:t>
            </a:r>
          </a:p>
          <a:p>
            <a:r>
              <a:rPr lang="en-US"/>
              <a:t>components by offering centralized</a:t>
            </a:r>
          </a:p>
          <a:p>
            <a:r>
              <a:rPr lang="en-US"/>
              <a:t>service management.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4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ABA91-4675-7750-B0D9-99738CB599C1}"/>
              </a:ext>
            </a:extLst>
          </p:cNvPr>
          <p:cNvSpPr txBox="1"/>
          <p:nvPr/>
        </p:nvSpPr>
        <p:spPr>
          <a:xfrm>
            <a:off x="4877149" y="0"/>
            <a:ext cx="2579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Services</a:t>
            </a:r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A8CAD3-F82C-2A2F-9F7D-520F14D5D3FC}"/>
              </a:ext>
            </a:extLst>
          </p:cNvPr>
          <p:cNvCxnSpPr>
            <a:cxnSpLocks/>
          </p:cNvCxnSpPr>
          <p:nvPr/>
        </p:nvCxnSpPr>
        <p:spPr>
          <a:xfrm>
            <a:off x="6001825" y="1057889"/>
            <a:ext cx="100060" cy="61156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E3A34A-C064-206D-7BD3-5DD610DE640A}"/>
              </a:ext>
            </a:extLst>
          </p:cNvPr>
          <p:cNvCxnSpPr>
            <a:cxnSpLocks/>
          </p:cNvCxnSpPr>
          <p:nvPr/>
        </p:nvCxnSpPr>
        <p:spPr>
          <a:xfrm flipV="1">
            <a:off x="301" y="3702205"/>
            <a:ext cx="12756995" cy="103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52109D-C2D7-BFD9-59CF-12B6E5EAAEB1}"/>
              </a:ext>
            </a:extLst>
          </p:cNvPr>
          <p:cNvSpPr txBox="1"/>
          <p:nvPr/>
        </p:nvSpPr>
        <p:spPr>
          <a:xfrm>
            <a:off x="86062" y="830997"/>
            <a:ext cx="50529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</a:t>
            </a:r>
            <a:r>
              <a:rPr lang="en-US" sz="2400"/>
              <a:t>Repair &amp; Maintenance Services</a:t>
            </a:r>
          </a:p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D3F5BF-FC92-4E21-7AEC-927CAF4C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1387384"/>
            <a:ext cx="1682674" cy="2216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08D7A0-52BE-0A7D-78CF-A33BEA4BA5B1}"/>
              </a:ext>
            </a:extLst>
          </p:cNvPr>
          <p:cNvSpPr txBox="1"/>
          <p:nvPr/>
        </p:nvSpPr>
        <p:spPr>
          <a:xfrm>
            <a:off x="2323652" y="1569661"/>
            <a:ext cx="2440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1) AC , fridge , </a:t>
            </a:r>
          </a:p>
          <a:p>
            <a:r>
              <a:rPr lang="en-US"/>
              <a:t>    washing machine</a:t>
            </a:r>
          </a:p>
          <a:p>
            <a:r>
              <a:rPr lang="en-US"/>
              <a:t>2) Plumbing services</a:t>
            </a:r>
          </a:p>
          <a:p>
            <a:r>
              <a:rPr lang="en-US"/>
              <a:t>3) Electrical repair</a:t>
            </a: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C49C34-66F0-3F2B-09CE-A46DD2C228A4}"/>
              </a:ext>
            </a:extLst>
          </p:cNvPr>
          <p:cNvSpPr txBox="1"/>
          <p:nvPr/>
        </p:nvSpPr>
        <p:spPr>
          <a:xfrm>
            <a:off x="6406005" y="835439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</a:t>
            </a:r>
            <a:r>
              <a:rPr lang="en-US" sz="2400"/>
              <a:t>Cleaning Services</a:t>
            </a:r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A7DDCE-5BEE-4FE0-8B6B-E31A25B4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53" y="1387384"/>
            <a:ext cx="1833284" cy="21127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069C17-1AA0-2025-E066-221F45992D1D}"/>
              </a:ext>
            </a:extLst>
          </p:cNvPr>
          <p:cNvSpPr txBox="1"/>
          <p:nvPr/>
        </p:nvSpPr>
        <p:spPr>
          <a:xfrm>
            <a:off x="8606118" y="1569661"/>
            <a:ext cx="3180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/>
              <a:t>House deep cleaning </a:t>
            </a:r>
          </a:p>
          <a:p>
            <a:pPr marL="342900" indent="-342900">
              <a:buAutoNum type="arabicParenR"/>
            </a:pPr>
            <a:r>
              <a:rPr lang="en-US"/>
              <a:t>Carpet &amp; Sofa cleaning</a:t>
            </a:r>
          </a:p>
          <a:p>
            <a:pPr marL="342900" indent="-342900">
              <a:buAutoNum type="arabicParenR"/>
            </a:pPr>
            <a:r>
              <a:rPr lang="en-US"/>
              <a:t>Kitchen / bathroom </a:t>
            </a:r>
          </a:p>
          <a:p>
            <a:r>
              <a:rPr lang="en-US"/>
              <a:t>     cleaning</a:t>
            </a:r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2E1320-9DFE-C801-A135-373296C39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53" y="4535758"/>
            <a:ext cx="1682674" cy="21474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2C4EF5-908A-22F5-9958-B35C8AE15E41}"/>
              </a:ext>
            </a:extLst>
          </p:cNvPr>
          <p:cNvSpPr txBox="1"/>
          <p:nvPr/>
        </p:nvSpPr>
        <p:spPr>
          <a:xfrm>
            <a:off x="2441986" y="4883972"/>
            <a:ext cx="339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1)</a:t>
            </a:r>
            <a:r>
              <a:rPr lang="en-US" err="1"/>
              <a:t>TV,Water</a:t>
            </a:r>
            <a:r>
              <a:rPr lang="en-US"/>
              <a:t> purifier</a:t>
            </a:r>
          </a:p>
          <a:p>
            <a:r>
              <a:rPr lang="en-US"/>
              <a:t>2)Electrical fixture Installation</a:t>
            </a:r>
          </a:p>
          <a:p>
            <a:r>
              <a:rPr lang="en-US"/>
              <a:t>3)</a:t>
            </a:r>
            <a:r>
              <a:rPr lang="en-US" err="1"/>
              <a:t>CCtV</a:t>
            </a:r>
            <a:r>
              <a:rPr lang="en-US"/>
              <a:t> setup</a:t>
            </a:r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58417-522C-DB21-37E2-72AB57AAB108}"/>
              </a:ext>
            </a:extLst>
          </p:cNvPr>
          <p:cNvSpPr txBox="1"/>
          <p:nvPr/>
        </p:nvSpPr>
        <p:spPr>
          <a:xfrm>
            <a:off x="6378798" y="3904246"/>
            <a:ext cx="37545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</a:t>
            </a:r>
            <a:r>
              <a:rPr lang="en-US" sz="2400"/>
              <a:t>Personal Care Services</a:t>
            </a:r>
          </a:p>
          <a:p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104C46-8926-3832-17AC-3BD74D15A6A0}"/>
              </a:ext>
            </a:extLst>
          </p:cNvPr>
          <p:cNvSpPr txBox="1"/>
          <p:nvPr/>
        </p:nvSpPr>
        <p:spPr>
          <a:xfrm>
            <a:off x="86062" y="3979204"/>
            <a:ext cx="323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</a:t>
            </a:r>
            <a:r>
              <a:rPr lang="en-US" sz="2400"/>
              <a:t>Installation Services</a:t>
            </a:r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B7424A8-BDFF-57C2-BF49-109F6BCDF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169" y="4440869"/>
            <a:ext cx="1747568" cy="22359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3D8A0AD-6402-37A0-83EE-E0DEB08EABCC}"/>
              </a:ext>
            </a:extLst>
          </p:cNvPr>
          <p:cNvSpPr txBox="1"/>
          <p:nvPr/>
        </p:nvSpPr>
        <p:spPr>
          <a:xfrm>
            <a:off x="8606118" y="4689698"/>
            <a:ext cx="2343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1)Salon at home</a:t>
            </a:r>
          </a:p>
          <a:p>
            <a:r>
              <a:rPr lang="en-US"/>
              <a:t>2)Massage </a:t>
            </a:r>
            <a:r>
              <a:rPr lang="en-US" err="1"/>
              <a:t>theropy</a:t>
            </a:r>
            <a:endParaRPr lang="en-US"/>
          </a:p>
          <a:p>
            <a:r>
              <a:rPr lang="en-US"/>
              <a:t>3)Bridal Makeup</a:t>
            </a:r>
          </a:p>
        </p:txBody>
      </p:sp>
    </p:spTree>
    <p:extLst>
      <p:ext uri="{BB962C8B-B14F-4D97-AF65-F5344CB8AC3E}">
        <p14:creationId xmlns:p14="http://schemas.microsoft.com/office/powerpoint/2010/main" val="155020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pplication architecture framework&#10;&#10;AI-generated content may be incorrect.">
            <a:extLst>
              <a:ext uri="{FF2B5EF4-FFF2-40B4-BE49-F238E27FC236}">
                <a16:creationId xmlns:a16="http://schemas.microsoft.com/office/drawing/2014/main" id="{AF3B40E0-BB02-B187-DC5D-8AD19DDAD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4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6818" y="-135699"/>
            <a:ext cx="696685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760D1F-D3A2-4801-7E62-002B934B1FBB}"/>
              </a:ext>
            </a:extLst>
          </p:cNvPr>
          <p:cNvSpPr txBox="1"/>
          <p:nvPr/>
        </p:nvSpPr>
        <p:spPr>
          <a:xfrm>
            <a:off x="166442" y="144280"/>
            <a:ext cx="5509362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Technical Approach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Tools</a:t>
            </a:r>
          </a:p>
          <a:p>
            <a:r>
              <a:rPr lang="en-US" sz="2000" dirty="0"/>
              <a:t>1.Frontend : HTML / CSS / </a:t>
            </a:r>
            <a:r>
              <a:rPr lang="en-US" sz="2000" dirty="0" err="1"/>
              <a:t>Javascipt</a:t>
            </a:r>
            <a:endParaRPr lang="en-US" sz="2000"/>
          </a:p>
          <a:p>
            <a:r>
              <a:rPr lang="en-IN" sz="2000" dirty="0"/>
              <a:t>2.Backend : Java &amp; Spring Boot</a:t>
            </a:r>
            <a:endParaRPr lang="en-US" sz="2000" dirty="0"/>
          </a:p>
          <a:p>
            <a:r>
              <a:rPr lang="en-IN" sz="2000" dirty="0"/>
              <a:t>3.Database: </a:t>
            </a:r>
            <a:r>
              <a:rPr lang="en-IN" sz="2000" dirty="0" err="1"/>
              <a:t>Mysql</a:t>
            </a:r>
            <a:r>
              <a:rPr lang="en-IN" sz="2000" dirty="0"/>
              <a:t> / File-based storage</a:t>
            </a:r>
            <a:endParaRPr lang="en-US" sz="2000" dirty="0"/>
          </a:p>
          <a:p>
            <a:r>
              <a:rPr lang="en-IN" sz="2000" dirty="0"/>
              <a:t>4.Admin dashboards : React Admin</a:t>
            </a:r>
            <a:endParaRPr lang="en-US" sz="2000" dirty="0"/>
          </a:p>
          <a:p>
            <a:r>
              <a:rPr lang="en-IN" sz="2000" dirty="0"/>
              <a:t>5.Authentication &amp; security testing : Spring security test</a:t>
            </a:r>
            <a:endParaRPr lang="en-US" sz="2000" dirty="0"/>
          </a:p>
          <a:p>
            <a:r>
              <a:rPr lang="en-IN" sz="2000" dirty="0"/>
              <a:t>6.Testing : Cypress</a:t>
            </a:r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579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B8843D-77EA-DCB6-78CE-AF3D2EE141E7}"/>
              </a:ext>
            </a:extLst>
          </p:cNvPr>
          <p:cNvSpPr txBox="1"/>
          <p:nvPr/>
        </p:nvSpPr>
        <p:spPr>
          <a:xfrm>
            <a:off x="4131059" y="-118334"/>
            <a:ext cx="3757760" cy="1059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/>
              <a:t>WORKFLOW</a:t>
            </a:r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E59554A7-6560-CD47-5951-5C1846BA8458}"/>
              </a:ext>
            </a:extLst>
          </p:cNvPr>
          <p:cNvSpPr/>
          <p:nvPr/>
        </p:nvSpPr>
        <p:spPr>
          <a:xfrm>
            <a:off x="688490" y="1076192"/>
            <a:ext cx="344246" cy="406394"/>
          </a:xfrm>
          <a:prstGeom prst="star5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B83B18-ADE1-7268-505E-21912B32EA10}"/>
              </a:ext>
            </a:extLst>
          </p:cNvPr>
          <p:cNvSpPr txBox="1"/>
          <p:nvPr/>
        </p:nvSpPr>
        <p:spPr>
          <a:xfrm>
            <a:off x="1112491" y="1076192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CUSTOMER</a:t>
            </a:r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ED470-C4ED-386A-B46D-8C33B07BE88F}"/>
              </a:ext>
            </a:extLst>
          </p:cNvPr>
          <p:cNvSpPr txBox="1"/>
          <p:nvPr/>
        </p:nvSpPr>
        <p:spPr>
          <a:xfrm>
            <a:off x="75304" y="2280622"/>
            <a:ext cx="2727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1.User logs in</a:t>
            </a:r>
          </a:p>
          <a:p>
            <a:r>
              <a:rPr lang="en-IN"/>
              <a:t>2. Select service &amp; </a:t>
            </a:r>
          </a:p>
          <a:p>
            <a:r>
              <a:rPr lang="en-IN"/>
              <a:t>    Slot time</a:t>
            </a:r>
          </a:p>
          <a:p>
            <a:r>
              <a:rPr lang="en-IN"/>
              <a:t>3.App matches with </a:t>
            </a:r>
          </a:p>
          <a:p>
            <a:r>
              <a:rPr lang="en-IN"/>
              <a:t>   available service</a:t>
            </a:r>
          </a:p>
          <a:p>
            <a:r>
              <a:rPr lang="en-IN"/>
              <a:t> provided</a:t>
            </a:r>
          </a:p>
          <a:p>
            <a:r>
              <a:rPr lang="en-IN"/>
              <a:t>4.Booking confirmed &amp;</a:t>
            </a:r>
          </a:p>
          <a:p>
            <a:r>
              <a:rPr lang="en-IN"/>
              <a:t>   payment processed</a:t>
            </a:r>
          </a:p>
          <a:p>
            <a:r>
              <a:rPr lang="en-IN"/>
              <a:t>5.Service completed , </a:t>
            </a:r>
          </a:p>
          <a:p>
            <a:r>
              <a:rPr lang="en-IN"/>
              <a:t>   user gives feedback</a:t>
            </a:r>
            <a:endParaRPr lang="en-US"/>
          </a:p>
        </p:txBody>
      </p:sp>
      <p:pic>
        <p:nvPicPr>
          <p:cNvPr id="17" name="Picture Placeholder 7" descr="A diagram of service&#10;&#10;AI-generated content may be incorrect.">
            <a:extLst>
              <a:ext uri="{FF2B5EF4-FFF2-40B4-BE49-F238E27FC236}">
                <a16:creationId xmlns:a16="http://schemas.microsoft.com/office/drawing/2014/main" id="{C8DFD21E-2EDE-24D5-6101-4BEE11FA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1" b="2381"/>
          <a:stretch>
            <a:fillRect/>
          </a:stretch>
        </p:blipFill>
        <p:spPr>
          <a:xfrm>
            <a:off x="3004008" y="1932899"/>
            <a:ext cx="2562865" cy="4572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8D5792-0636-D321-9143-B3084D209C6C}"/>
              </a:ext>
            </a:extLst>
          </p:cNvPr>
          <p:cNvCxnSpPr>
            <a:stCxn id="3" idx="2"/>
          </p:cNvCxnSpPr>
          <p:nvPr/>
        </p:nvCxnSpPr>
        <p:spPr>
          <a:xfrm>
            <a:off x="6009939" y="941508"/>
            <a:ext cx="86061" cy="7309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10DDAB-BF27-90E2-7E0D-8244CE5B965B}"/>
              </a:ext>
            </a:extLst>
          </p:cNvPr>
          <p:cNvSpPr txBox="1"/>
          <p:nvPr/>
        </p:nvSpPr>
        <p:spPr>
          <a:xfrm>
            <a:off x="6702014" y="1076192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SERVICE PROVIDER</a:t>
            </a:r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5CC79526-A998-718B-7B57-8E93313D022F}"/>
              </a:ext>
            </a:extLst>
          </p:cNvPr>
          <p:cNvSpPr/>
          <p:nvPr/>
        </p:nvSpPr>
        <p:spPr>
          <a:xfrm>
            <a:off x="6312945" y="1076192"/>
            <a:ext cx="333487" cy="406394"/>
          </a:xfrm>
          <a:prstGeom prst="star5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5E14C0-68E0-907B-3ADE-7C06430A125F}"/>
              </a:ext>
            </a:extLst>
          </p:cNvPr>
          <p:cNvSpPr txBox="1"/>
          <p:nvPr/>
        </p:nvSpPr>
        <p:spPr>
          <a:xfrm>
            <a:off x="6200417" y="2280622"/>
            <a:ext cx="31582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1.Login &amp; profile setup</a:t>
            </a:r>
          </a:p>
          <a:p>
            <a:r>
              <a:rPr lang="en-US"/>
              <a:t>2.Receive request</a:t>
            </a:r>
          </a:p>
          <a:p>
            <a:r>
              <a:rPr lang="en-US"/>
              <a:t>3.Accept / Reject booking</a:t>
            </a:r>
          </a:p>
          <a:p>
            <a:r>
              <a:rPr lang="en-US"/>
              <a:t>4.Navigate to customer</a:t>
            </a:r>
          </a:p>
          <a:p>
            <a:r>
              <a:rPr lang="en-US"/>
              <a:t>   location</a:t>
            </a:r>
          </a:p>
          <a:p>
            <a:r>
              <a:rPr lang="en-US"/>
              <a:t>5.Start &amp; Perform service</a:t>
            </a:r>
          </a:p>
          <a:p>
            <a:r>
              <a:rPr lang="en-US"/>
              <a:t>6.Payment collection</a:t>
            </a:r>
          </a:p>
          <a:p>
            <a:r>
              <a:rPr lang="en-US"/>
              <a:t>7.Get feedback</a:t>
            </a:r>
          </a:p>
          <a:p>
            <a:r>
              <a:rPr lang="en-US"/>
              <a:t>8.Dashboards &amp; earnings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E765F-67BE-E75B-2A17-0B726E2F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318" y="1932899"/>
            <a:ext cx="248551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3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10B42-D6A7-55D4-9DE2-897CF757D8FA}"/>
              </a:ext>
            </a:extLst>
          </p:cNvPr>
          <p:cNvSpPr txBox="1"/>
          <p:nvPr/>
        </p:nvSpPr>
        <p:spPr>
          <a:xfrm>
            <a:off x="3937396" y="182880"/>
            <a:ext cx="4317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ADMIN PANEL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22B34-63B2-AD00-41A2-80B7BA1A2A46}"/>
              </a:ext>
            </a:extLst>
          </p:cNvPr>
          <p:cNvSpPr txBox="1"/>
          <p:nvPr/>
        </p:nvSpPr>
        <p:spPr>
          <a:xfrm>
            <a:off x="5637007" y="296373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9C92F-6270-D015-842B-8BA63496ADB8}"/>
              </a:ext>
            </a:extLst>
          </p:cNvPr>
          <p:cNvSpPr txBox="1"/>
          <p:nvPr/>
        </p:nvSpPr>
        <p:spPr>
          <a:xfrm>
            <a:off x="408791" y="1602889"/>
            <a:ext cx="82237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/>
              <a:t>Dashboard </a:t>
            </a:r>
          </a:p>
          <a:p>
            <a:pPr marL="342900" indent="-342900">
              <a:buAutoNum type="arabicPeriod"/>
            </a:pPr>
            <a:r>
              <a:rPr lang="en-US" sz="3200"/>
              <a:t> User Management</a:t>
            </a:r>
          </a:p>
          <a:p>
            <a:pPr marL="342900" indent="-342900">
              <a:buAutoNum type="arabicPeriod"/>
            </a:pPr>
            <a:r>
              <a:rPr lang="en-US" sz="3200"/>
              <a:t> Service Management</a:t>
            </a:r>
          </a:p>
          <a:p>
            <a:pPr marL="342900" indent="-342900">
              <a:buAutoNum type="arabicPeriod"/>
            </a:pPr>
            <a:r>
              <a:rPr lang="en-US" sz="3200"/>
              <a:t> Booking Management</a:t>
            </a:r>
          </a:p>
          <a:p>
            <a:pPr marL="342900" indent="-342900">
              <a:buAutoNum type="arabicPeriod"/>
            </a:pPr>
            <a:r>
              <a:rPr lang="en-US" sz="3200"/>
              <a:t> Payment &amp; Commission Management</a:t>
            </a:r>
          </a:p>
          <a:p>
            <a:pPr marL="342900" indent="-342900">
              <a:buAutoNum type="arabicPeriod"/>
            </a:pPr>
            <a:r>
              <a:rPr lang="en-US" sz="3200"/>
              <a:t> Feedback &amp; Complaint Handling</a:t>
            </a:r>
          </a:p>
          <a:p>
            <a:pPr marL="342900" indent="-342900">
              <a:buAutoNum type="arabicPeriod"/>
            </a:pPr>
            <a:r>
              <a:rPr lang="en-US" sz="3200"/>
              <a:t> Promotions &amp; Coupons </a:t>
            </a:r>
          </a:p>
          <a:p>
            <a:r>
              <a:rPr lang="en-IN" sz="3200"/>
              <a:t>8. Notifications &amp; Alerts</a:t>
            </a:r>
          </a:p>
          <a:p>
            <a:r>
              <a:rPr lang="en-IN" sz="3200"/>
              <a:t>9. Manage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3374C-8639-84A3-B48E-676AEE78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396" y="860609"/>
            <a:ext cx="2655347" cy="52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1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Sequential Access Storage 2">
            <a:extLst>
              <a:ext uri="{FF2B5EF4-FFF2-40B4-BE49-F238E27FC236}">
                <a16:creationId xmlns:a16="http://schemas.microsoft.com/office/drawing/2014/main" id="{0AE10FF2-D3D6-730C-E958-EA85CCFD90C4}"/>
              </a:ext>
            </a:extLst>
          </p:cNvPr>
          <p:cNvSpPr/>
          <p:nvPr/>
        </p:nvSpPr>
        <p:spPr>
          <a:xfrm>
            <a:off x="4044875" y="408790"/>
            <a:ext cx="387276" cy="279699"/>
          </a:xfrm>
          <a:prstGeom prst="flowChartMagneticTap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4B5C2-EC29-5A3F-BAFB-6FF7A143FD8A}"/>
              </a:ext>
            </a:extLst>
          </p:cNvPr>
          <p:cNvSpPr txBox="1"/>
          <p:nvPr/>
        </p:nvSpPr>
        <p:spPr>
          <a:xfrm>
            <a:off x="4615031" y="-51526"/>
            <a:ext cx="2792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PERKS</a:t>
            </a:r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F58BEE-AAC2-8A1F-3AB4-178FB32246D6}"/>
              </a:ext>
            </a:extLst>
          </p:cNvPr>
          <p:cNvCxnSpPr>
            <a:cxnSpLocks/>
          </p:cNvCxnSpPr>
          <p:nvPr/>
        </p:nvCxnSpPr>
        <p:spPr>
          <a:xfrm>
            <a:off x="6072547" y="1148803"/>
            <a:ext cx="2118" cy="570919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99BFB6-49E6-2860-F01C-92A1F5E4F996}"/>
              </a:ext>
            </a:extLst>
          </p:cNvPr>
          <p:cNvCxnSpPr>
            <a:cxnSpLocks/>
          </p:cNvCxnSpPr>
          <p:nvPr/>
        </p:nvCxnSpPr>
        <p:spPr>
          <a:xfrm>
            <a:off x="-2118" y="3822079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9D5EFD5-E8EE-AD8D-62B3-6D581ED60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3" y="1678192"/>
            <a:ext cx="1743023" cy="20116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238AC5-CE66-6628-5444-02478F50FE90}"/>
              </a:ext>
            </a:extLst>
          </p:cNvPr>
          <p:cNvSpPr txBox="1"/>
          <p:nvPr/>
        </p:nvSpPr>
        <p:spPr>
          <a:xfrm>
            <a:off x="152485" y="930373"/>
            <a:ext cx="5965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1. Easy booking &amp; scheduling</a:t>
            </a:r>
            <a:endParaRPr lang="en-IN" sz="320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BEF74454-9270-58E2-96C5-FE832BB9C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686" y="2451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services 24/7 via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availability &amp; calendar view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CBEB66B-FE8A-2C6C-3671-51AD7B93F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3" y="4695284"/>
            <a:ext cx="1736669" cy="19744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5F0E0D0-B114-F526-DB22-08E99D16F00A}"/>
              </a:ext>
            </a:extLst>
          </p:cNvPr>
          <p:cNvSpPr txBox="1"/>
          <p:nvPr/>
        </p:nvSpPr>
        <p:spPr>
          <a:xfrm>
            <a:off x="152485" y="4043742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2. Service history</a:t>
            </a:r>
            <a:endParaRPr lang="en-IN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ABD5CB66-0A8F-9843-D2BB-E58D03DF4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273" y="5039021"/>
            <a:ext cx="32871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past services &amp; invoices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B1A1C3-002E-907F-B9AC-6059303D75A9}"/>
              </a:ext>
            </a:extLst>
          </p:cNvPr>
          <p:cNvSpPr txBox="1"/>
          <p:nvPr/>
        </p:nvSpPr>
        <p:spPr>
          <a:xfrm>
            <a:off x="2044273" y="5313175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Rebook or repeat orders easily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69169A0-1235-6784-7E2E-C7C7F5DEA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388" y="1628361"/>
            <a:ext cx="1701171" cy="20346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229D99-7A1C-25AD-CC43-1213145819E2}"/>
              </a:ext>
            </a:extLst>
          </p:cNvPr>
          <p:cNvSpPr txBox="1"/>
          <p:nvPr/>
        </p:nvSpPr>
        <p:spPr>
          <a:xfrm>
            <a:off x="6117580" y="935969"/>
            <a:ext cx="3921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1</a:t>
            </a:r>
            <a:r>
              <a:rPr lang="en-US"/>
              <a:t>. </a:t>
            </a:r>
            <a:r>
              <a:rPr lang="en-US" sz="2800"/>
              <a:t>Growth in payment</a:t>
            </a:r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E606BE-D453-BA8C-436F-4AD001284D7B}"/>
              </a:ext>
            </a:extLst>
          </p:cNvPr>
          <p:cNvSpPr txBox="1"/>
          <p:nvPr/>
        </p:nvSpPr>
        <p:spPr>
          <a:xfrm>
            <a:off x="8121217" y="2107035"/>
            <a:ext cx="6153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Often with overtime or shift</a:t>
            </a:r>
          </a:p>
          <a:p>
            <a:r>
              <a:rPr lang="en-US"/>
              <a:t> differential pay</a:t>
            </a:r>
          </a:p>
          <a:p>
            <a:r>
              <a:rPr lang="en-US"/>
              <a:t>No pressure of boss</a:t>
            </a:r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8D7461D-0DCE-71DB-3237-A63FBFB19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388" y="4649437"/>
            <a:ext cx="1646403" cy="200452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513C493-5E71-C5A5-2949-DE0DAD7577B7}"/>
              </a:ext>
            </a:extLst>
          </p:cNvPr>
          <p:cNvSpPr txBox="1"/>
          <p:nvPr/>
        </p:nvSpPr>
        <p:spPr>
          <a:xfrm>
            <a:off x="6180595" y="4105674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2</a:t>
            </a:r>
            <a:r>
              <a:rPr lang="en-US"/>
              <a:t>. </a:t>
            </a:r>
            <a:r>
              <a:rPr lang="en-US" sz="2800"/>
              <a:t>Performance ratings</a:t>
            </a:r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737433-7328-A5A1-D82C-08EB26412EDB}"/>
              </a:ext>
            </a:extLst>
          </p:cNvPr>
          <p:cNvSpPr txBox="1"/>
          <p:nvPr/>
        </p:nvSpPr>
        <p:spPr>
          <a:xfrm>
            <a:off x="8001739" y="5085187"/>
            <a:ext cx="7164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Based on service quality, customer </a:t>
            </a:r>
          </a:p>
          <a:p>
            <a:r>
              <a:rPr lang="en-US"/>
              <a:t>feedback, or monthly targets.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96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C48420-E4A8-BC59-CF1E-E249B80B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37" y="522643"/>
            <a:ext cx="8825659" cy="1045143"/>
          </a:xfrm>
        </p:spPr>
        <p:txBody>
          <a:bodyPr/>
          <a:lstStyle/>
          <a:p>
            <a:r>
              <a:rPr lang="en-I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81D89-495A-E614-7A1F-586B3313F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650" y="2868895"/>
            <a:ext cx="8825659" cy="2333324"/>
          </a:xfrm>
        </p:spPr>
        <p:txBody>
          <a:bodyPr>
            <a:normAutofit fontScale="25000" lnSpcReduction="20000"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7200" b="1">
                <a:latin typeface="Aptos" panose="020B0004020202020204" pitchFamily="34" charset="0"/>
              </a:rPr>
              <a:t>Project Impact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b="1">
                <a:latin typeface="Aptos" panose="020B0004020202020204" pitchFamily="34" charset="0"/>
              </a:rPr>
              <a:t>Simplifies service access and delivery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b="1">
                <a:latin typeface="Aptos" panose="020B0004020202020204" pitchFamily="34" charset="0"/>
              </a:rPr>
              <a:t>Enhances user experience with intuitive features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b="1">
                <a:latin typeface="Aptos" panose="020B0004020202020204" pitchFamily="34" charset="0"/>
              </a:rPr>
              <a:t>Bridges communication between users and providers.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b="1">
                <a:latin typeface="Aptos" panose="020B0004020202020204" pitchFamily="34" charset="0"/>
              </a:rPr>
              <a:t> Development Highlights: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b="1">
                <a:latin typeface="Aptos" panose="020B0004020202020204" pitchFamily="34" charset="0"/>
              </a:rPr>
              <a:t>Hands-on backend + frontend (Java, Swing, Spring Boot)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b="1">
                <a:latin typeface="Aptos" panose="020B0004020202020204" pitchFamily="34" charset="0"/>
              </a:rPr>
              <a:t>Practical deployment strategies explored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b="1">
                <a:latin typeface="Aptos" panose="020B0004020202020204" pitchFamily="34" charset="0"/>
              </a:rPr>
              <a:t>Focused on real-world use and scalability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b="1">
                <a:latin typeface="Aptos" panose="020B0004020202020204" pitchFamily="34" charset="0"/>
              </a:rPr>
              <a:t>Looking Ahead: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b="1">
                <a:latin typeface="Aptos" panose="020B0004020202020204" pitchFamily="34" charset="0"/>
              </a:rPr>
              <a:t>Expand to new services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b="1">
                <a:latin typeface="Aptos" panose="020B0004020202020204" pitchFamily="34" charset="0"/>
              </a:rPr>
              <a:t>Improve security and performance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b="1">
                <a:latin typeface="Aptos" panose="020B0004020202020204" pitchFamily="34" charset="0"/>
              </a:rPr>
              <a:t>Boost user retention and engagement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72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SERVICING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SERVICING HUB</dc:title>
  <dc:creator>Vedika Shete</dc:creator>
  <cp:revision>81</cp:revision>
  <dcterms:created xsi:type="dcterms:W3CDTF">2025-07-19T11:10:38Z</dcterms:created>
  <dcterms:modified xsi:type="dcterms:W3CDTF">2025-09-30T05:58:33Z</dcterms:modified>
</cp:coreProperties>
</file>