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577" r:id="rId3"/>
    <p:sldId id="578" r:id="rId4"/>
    <p:sldId id="579" r:id="rId5"/>
    <p:sldId id="580" r:id="rId6"/>
    <p:sldId id="581" r:id="rId7"/>
    <p:sldId id="582" r:id="rId8"/>
    <p:sldId id="583" r:id="rId9"/>
    <p:sldId id="584" r:id="rId10"/>
    <p:sldId id="585" r:id="rId11"/>
    <p:sldId id="586" r:id="rId12"/>
    <p:sldId id="587" r:id="rId13"/>
    <p:sldId id="588" r:id="rId14"/>
    <p:sldId id="589" r:id="rId15"/>
    <p:sldId id="59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5" autoAdjust="0"/>
    <p:restoredTop sz="94660"/>
  </p:normalViewPr>
  <p:slideViewPr>
    <p:cSldViewPr>
      <p:cViewPr>
        <p:scale>
          <a:sx n="90" d="100"/>
          <a:sy n="90" d="100"/>
        </p:scale>
        <p:origin x="87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C2D637-B4B8-422F-96B7-DC84CA5E3579}" type="datetimeFigureOut">
              <a:rPr lang="en-US" smtClean="0"/>
              <a:pPr/>
              <a:t>1/18/2023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DD1883-0F2A-4574-94CE-6AF622CA50A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21C92C-0DEF-4D47-BFC7-93DF590BE2EB}"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21C92C-0DEF-4D47-BFC7-93DF590BE2EB}"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21C92C-0DEF-4D47-BFC7-93DF590BE2EB}"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21C92C-0DEF-4D47-BFC7-93DF590BE2EB}"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21C92C-0DEF-4D47-BFC7-93DF590BE2EB}"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21C92C-0DEF-4D47-BFC7-93DF590BE2EB}"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21C92C-0DEF-4D47-BFC7-93DF590BE2EB}" type="datetimeFigureOut">
              <a:rPr lang="en-US" smtClean="0"/>
              <a:pPr/>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21C92C-0DEF-4D47-BFC7-93DF590BE2EB}" type="datetimeFigureOut">
              <a:rPr lang="en-US" smtClean="0"/>
              <a:pPr/>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21C92C-0DEF-4D47-BFC7-93DF590BE2EB}" type="datetimeFigureOut">
              <a:rPr lang="en-US" smtClean="0"/>
              <a:pPr/>
              <a:t>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21C92C-0DEF-4D47-BFC7-93DF590BE2EB}"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21C92C-0DEF-4D47-BFC7-93DF590BE2EB}"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1C92C-0DEF-4D47-BFC7-93DF590BE2EB}" type="datetimeFigureOut">
              <a:rPr lang="en-US" smtClean="0"/>
              <a:pPr/>
              <a:t>1/18/2023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0481B-C52E-49E9-BBE9-21A6D6244A5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forwindows.org/"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mailto:your_email@example.com"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br>
              <a:rPr lang="en-US" dirty="0">
                <a:solidFill>
                  <a:srgbClr val="FF0000"/>
                </a:solidFill>
              </a:rPr>
            </a:br>
            <a:r>
              <a:rPr lang="en-US" dirty="0">
                <a:solidFill>
                  <a:srgbClr val="FF0000"/>
                </a:solidFill>
              </a:rPr>
              <a:t>What is version control?</a:t>
            </a:r>
            <a:br>
              <a:rPr lang="en-US" dirty="0">
                <a:solidFill>
                  <a:srgbClr val="FF0000"/>
                </a:solidFill>
              </a:rPr>
            </a:br>
            <a:endParaRPr lang="en-US" dirty="0">
              <a:solidFill>
                <a:srgbClr val="FF0000"/>
              </a:solidFill>
            </a:endParaRP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l">
              <a:buFont typeface="Arial" panose="020B0604020202020204" pitchFamily="34" charset="0"/>
              <a:buChar char="•"/>
            </a:pPr>
            <a:endParaRPr lang="en-US" sz="2000" b="0" i="0" dirty="0">
              <a:solidFill>
                <a:schemeClr val="tx1"/>
              </a:solidFill>
              <a:effectLst/>
            </a:endParaRPr>
          </a:p>
          <a:p>
            <a:pPr marL="457200" indent="-457200" algn="l">
              <a:buFont typeface="Arial" panose="020B0604020202020204" pitchFamily="34" charset="0"/>
              <a:buChar char="•"/>
            </a:pPr>
            <a:r>
              <a:rPr lang="en-US" sz="2000" b="0" i="0" dirty="0">
                <a:solidFill>
                  <a:schemeClr val="tx1"/>
                </a:solidFill>
                <a:effectLst/>
              </a:rPr>
              <a:t>Version control, also known as source control, is the practice of tracking and managing changes to software code.</a:t>
            </a:r>
          </a:p>
          <a:p>
            <a:pPr marL="457200" indent="-457200" algn="l">
              <a:buFont typeface="Arial" panose="020B0604020202020204" pitchFamily="34" charset="0"/>
              <a:buChar char="•"/>
            </a:pPr>
            <a:r>
              <a:rPr lang="en-US" sz="2000" b="0" i="0" dirty="0">
                <a:solidFill>
                  <a:schemeClr val="tx1"/>
                </a:solidFill>
                <a:effectLst/>
              </a:rPr>
              <a:t>Version control systems are software tools that help software teams manage changes to source code over time</a:t>
            </a:r>
          </a:p>
          <a:p>
            <a:pPr marL="457200" indent="-457200" algn="l">
              <a:buFont typeface="Arial" panose="020B0604020202020204" pitchFamily="34" charset="0"/>
              <a:buChar char="•"/>
            </a:pPr>
            <a:r>
              <a:rPr lang="en-US" sz="2000" b="0" i="0" dirty="0">
                <a:solidFill>
                  <a:schemeClr val="tx1"/>
                </a:solidFill>
                <a:effectLst/>
              </a:rPr>
              <a:t>As development environments have accelerated, version control systems help software teams work faster and smarter.</a:t>
            </a:r>
          </a:p>
          <a:p>
            <a:pPr marL="457200" indent="-457200" algn="l">
              <a:buFont typeface="Arial" panose="020B0604020202020204" pitchFamily="34" charset="0"/>
              <a:buChar char="•"/>
            </a:pPr>
            <a:r>
              <a:rPr lang="en-US" sz="2000" b="0" i="0" dirty="0">
                <a:solidFill>
                  <a:schemeClr val="tx1"/>
                </a:solidFill>
                <a:effectLst/>
              </a:rPr>
              <a:t>They are especially useful for </a:t>
            </a:r>
            <a:r>
              <a:rPr lang="en-US" sz="2000" dirty="0">
                <a:solidFill>
                  <a:schemeClr val="tx1"/>
                </a:solidFill>
              </a:rPr>
              <a:t>DevOps</a:t>
            </a:r>
            <a:r>
              <a:rPr lang="en-US" sz="2000" b="0" i="0" dirty="0">
                <a:solidFill>
                  <a:schemeClr val="tx1"/>
                </a:solidFill>
                <a:effectLst/>
              </a:rPr>
              <a:t> teams since they help them to reduce development time and increase successful deployments.</a:t>
            </a:r>
          </a:p>
          <a:p>
            <a:pPr marL="457200" indent="-457200" algn="l">
              <a:buFont typeface="Arial" panose="020B0604020202020204" pitchFamily="34" charset="0"/>
              <a:buChar char="•"/>
            </a:pPr>
            <a:r>
              <a:rPr lang="en-US" sz="2000" b="0" i="0" dirty="0">
                <a:solidFill>
                  <a:schemeClr val="tx1"/>
                </a:solidFill>
                <a:effectLst/>
              </a:rPr>
              <a:t>Version control software keeps track of every modification to the code in a special kind of database.</a:t>
            </a:r>
            <a:endParaRPr lang="en-US" sz="2000" dirty="0">
              <a:solidFill>
                <a:schemeClr val="tx1"/>
              </a:solidFill>
            </a:endParaRPr>
          </a:p>
          <a:p>
            <a:pPr marL="457200" indent="-457200" algn="l">
              <a:buFont typeface="Arial" panose="020B0604020202020204" pitchFamily="34" charset="0"/>
              <a:buChar char="•"/>
            </a:pPr>
            <a:r>
              <a:rPr lang="en-US" sz="2000" b="0" i="0" dirty="0">
                <a:solidFill>
                  <a:schemeClr val="tx1"/>
                </a:solidFill>
                <a:effectLst/>
              </a:rPr>
              <a:t>If a mistake is made, developers can turn back the clock and compare earlier versions of the code to help fix the mistake while minimizing disruption to all team members.</a:t>
            </a:r>
            <a:endParaRPr lang="en-US" sz="2000" dirty="0">
              <a:solidFill>
                <a:schemeClr val="tx1"/>
              </a:solidFill>
              <a:ea typeface="Roboto" panose="020000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Getting Started</a:t>
            </a: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just">
              <a:buAutoNum type="alphaLcPeriod"/>
            </a:pPr>
            <a:endParaRPr lang="en-US" sz="2000" b="0" i="0" dirty="0">
              <a:solidFill>
                <a:schemeClr val="tx1"/>
              </a:solidFill>
              <a:effectLst/>
            </a:endParaRPr>
          </a:p>
          <a:p>
            <a:pPr marL="457200" indent="-457200" algn="just">
              <a:buAutoNum type="alphaLcPeriod"/>
            </a:pPr>
            <a:r>
              <a:rPr lang="en-US" sz="2000" b="0" i="0" dirty="0">
                <a:solidFill>
                  <a:schemeClr val="tx1"/>
                </a:solidFill>
                <a:effectLst/>
              </a:rPr>
              <a:t>Open </a:t>
            </a:r>
            <a:r>
              <a:rPr lang="en-US" sz="2000" b="0" i="0" dirty="0">
                <a:solidFill>
                  <a:schemeClr val="tx1"/>
                </a:solidFill>
                <a:effectLst/>
                <a:hlinkClick r:id="rId2"/>
              </a:rPr>
              <a:t>https://gitforwindows.org/</a:t>
            </a:r>
            <a:endParaRPr lang="en-US" sz="2000" b="0" i="0" dirty="0">
              <a:solidFill>
                <a:schemeClr val="tx1"/>
              </a:solidFill>
              <a:effectLst/>
            </a:endParaRPr>
          </a:p>
          <a:p>
            <a:pPr marL="457200" indent="-457200" algn="just">
              <a:buAutoNum type="alphaLcPeriod"/>
            </a:pPr>
            <a:endParaRPr lang="en-US" sz="2000" dirty="0">
              <a:solidFill>
                <a:schemeClr val="tx1"/>
              </a:solidFill>
            </a:endParaRPr>
          </a:p>
          <a:p>
            <a:pPr marL="457200" indent="-457200" algn="just">
              <a:buAutoNum type="alphaLcPeriod"/>
            </a:pPr>
            <a:r>
              <a:rPr lang="en-US" sz="2000" b="0" i="0" dirty="0">
                <a:solidFill>
                  <a:schemeClr val="tx1"/>
                </a:solidFill>
                <a:effectLst/>
              </a:rPr>
              <a:t>Downloa</a:t>
            </a:r>
            <a:r>
              <a:rPr lang="en-US" sz="2000" dirty="0">
                <a:solidFill>
                  <a:schemeClr val="tx1"/>
                </a:solidFill>
              </a:rPr>
              <a:t>d the exe</a:t>
            </a:r>
          </a:p>
          <a:p>
            <a:pPr marL="457200" indent="-457200" algn="just">
              <a:buAutoNum type="alphaLcPeriod"/>
            </a:pPr>
            <a:endParaRPr lang="en-US" sz="2000" b="0" i="0" dirty="0">
              <a:solidFill>
                <a:schemeClr val="tx1"/>
              </a:solidFill>
              <a:effectLst/>
            </a:endParaRPr>
          </a:p>
          <a:p>
            <a:pPr marL="457200" indent="-457200" algn="just">
              <a:buAutoNum type="alphaLcPeriod"/>
            </a:pPr>
            <a:r>
              <a:rPr lang="en-US" sz="2000" dirty="0">
                <a:solidFill>
                  <a:schemeClr val="tx1"/>
                </a:solidFill>
              </a:rPr>
              <a:t>Install the exe.</a:t>
            </a:r>
          </a:p>
          <a:p>
            <a:pPr marL="457200" indent="-457200" algn="just">
              <a:buAutoNum type="alphaLcPeriod"/>
            </a:pPr>
            <a:endParaRPr lang="en-US" sz="2000" b="0" i="0" dirty="0">
              <a:solidFill>
                <a:schemeClr val="tx1"/>
              </a:solidFill>
              <a:effectLst/>
            </a:endParaRPr>
          </a:p>
          <a:p>
            <a:pPr marL="457200" indent="-457200" algn="just">
              <a:buAutoNum type="alphaLcPeriod"/>
            </a:pPr>
            <a:r>
              <a:rPr lang="en-US" sz="2000" dirty="0">
                <a:solidFill>
                  <a:schemeClr val="tx1"/>
                </a:solidFill>
              </a:rPr>
              <a:t>Open git bash or windows </a:t>
            </a:r>
            <a:r>
              <a:rPr lang="en-US" sz="2000" dirty="0" err="1">
                <a:solidFill>
                  <a:schemeClr val="tx1"/>
                </a:solidFill>
              </a:rPr>
              <a:t>cmd</a:t>
            </a:r>
            <a:r>
              <a:rPr lang="en-US" sz="2000" dirty="0">
                <a:solidFill>
                  <a:schemeClr val="tx1"/>
                </a:solidFill>
              </a:rPr>
              <a:t> to verify the installation , the command to check the version is “git version”.</a:t>
            </a:r>
          </a:p>
          <a:p>
            <a:pPr marL="457200" indent="-457200" algn="just">
              <a:buAutoNum type="alphaLcPeriod"/>
            </a:pPr>
            <a:endParaRPr lang="en-US" sz="2000" b="0" i="0" dirty="0">
              <a:solidFill>
                <a:schemeClr val="tx1"/>
              </a:solidFill>
              <a:effectLst/>
            </a:endParaRPr>
          </a:p>
          <a:p>
            <a:pPr marL="457200" indent="-457200" algn="just">
              <a:buAutoNum type="alphaLcPeriod"/>
            </a:pPr>
            <a:endParaRPr lang="en-US" sz="2000" dirty="0">
              <a:solidFill>
                <a:schemeClr val="tx1"/>
              </a:solidFill>
            </a:endParaRPr>
          </a:p>
          <a:p>
            <a:pPr marL="457200" indent="-457200" algn="just">
              <a:buAutoNum type="alphaLcPeriod"/>
            </a:pPr>
            <a:r>
              <a:rPr lang="en-US" sz="2000" dirty="0">
                <a:solidFill>
                  <a:schemeClr val="tx1"/>
                </a:solidFill>
              </a:rPr>
              <a:t>git config options : https://git-scm.com/docs/git-config</a:t>
            </a:r>
            <a:endParaRPr lang="en-US" sz="2000" b="0" i="0" dirty="0">
              <a:solidFill>
                <a:schemeClr val="tx1"/>
              </a:solidFill>
              <a:effectLst/>
            </a:endParaRPr>
          </a:p>
        </p:txBody>
      </p:sp>
    </p:spTree>
    <p:extLst>
      <p:ext uri="{BB962C8B-B14F-4D97-AF65-F5344CB8AC3E}">
        <p14:creationId xmlns:p14="http://schemas.microsoft.com/office/powerpoint/2010/main" val="3946219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Git Commands</a:t>
            </a:r>
          </a:p>
        </p:txBody>
      </p:sp>
      <p:sp>
        <p:nvSpPr>
          <p:cNvPr id="3" name="Subtitle 2"/>
          <p:cNvSpPr>
            <a:spLocks noGrp="1"/>
          </p:cNvSpPr>
          <p:nvPr>
            <p:ph type="subTitle" idx="1"/>
          </p:nvPr>
        </p:nvSpPr>
        <p:spPr>
          <a:xfrm>
            <a:off x="762000" y="990600"/>
            <a:ext cx="7848600" cy="5410200"/>
          </a:xfrm>
        </p:spPr>
        <p:txBody>
          <a:bodyPr>
            <a:noAutofit/>
          </a:bodyPr>
          <a:lstStyle/>
          <a:p>
            <a:pPr marL="342900" indent="-342900" algn="just">
              <a:buFont typeface="Arial" panose="020B0604020202020204" pitchFamily="34" charset="0"/>
              <a:buChar char="•"/>
            </a:pPr>
            <a:r>
              <a:rPr lang="en-US" sz="2000" b="0" i="0" dirty="0">
                <a:solidFill>
                  <a:schemeClr val="tx1"/>
                </a:solidFill>
                <a:effectLst/>
              </a:rPr>
              <a:t>The git </a:t>
            </a:r>
            <a:r>
              <a:rPr lang="en-US" sz="2000" b="0" i="0" dirty="0" err="1">
                <a:solidFill>
                  <a:schemeClr val="tx1"/>
                </a:solidFill>
                <a:effectLst/>
              </a:rPr>
              <a:t>init</a:t>
            </a:r>
            <a:r>
              <a:rPr lang="en-US" sz="2000" b="0" i="0" dirty="0">
                <a:solidFill>
                  <a:schemeClr val="tx1"/>
                </a:solidFill>
                <a:effectLst/>
              </a:rPr>
              <a:t> command creates a new Git repository</a:t>
            </a:r>
          </a:p>
          <a:p>
            <a:pPr marL="342900" indent="-342900" algn="just">
              <a:buFont typeface="Arial" panose="020B0604020202020204" pitchFamily="34" charset="0"/>
              <a:buChar char="•"/>
            </a:pPr>
            <a:r>
              <a:rPr lang="en-US" sz="2000" b="0" i="0" dirty="0">
                <a:solidFill>
                  <a:schemeClr val="tx1"/>
                </a:solidFill>
                <a:effectLst/>
              </a:rPr>
              <a:t>It can be used to convert an existing, un-versioned project to a Git repository or initialize a new, empty repository.</a:t>
            </a:r>
          </a:p>
          <a:p>
            <a:pPr marL="342900" indent="-342900" algn="just">
              <a:buFont typeface="Arial" panose="020B0604020202020204" pitchFamily="34" charset="0"/>
              <a:buChar char="•"/>
            </a:pPr>
            <a:r>
              <a:rPr lang="en-US" sz="2000" b="0" i="0" dirty="0">
                <a:solidFill>
                  <a:schemeClr val="tx1"/>
                </a:solidFill>
                <a:effectLst/>
              </a:rPr>
              <a:t>Executing git </a:t>
            </a:r>
            <a:r>
              <a:rPr lang="en-US" sz="2000" b="0" i="0" dirty="0" err="1">
                <a:solidFill>
                  <a:schemeClr val="tx1"/>
                </a:solidFill>
                <a:effectLst/>
              </a:rPr>
              <a:t>init</a:t>
            </a:r>
            <a:r>
              <a:rPr lang="en-US" sz="2000" b="0" i="0" dirty="0">
                <a:solidFill>
                  <a:schemeClr val="tx1"/>
                </a:solidFill>
                <a:effectLst/>
              </a:rPr>
              <a:t> creates a .git subdirectory in the current working directory, which contains all of the necessary Git metadata for the new repository</a:t>
            </a:r>
          </a:p>
          <a:p>
            <a:pPr marL="342900" indent="-342900" algn="just">
              <a:buFont typeface="Arial" panose="020B0604020202020204" pitchFamily="34" charset="0"/>
              <a:buChar char="•"/>
            </a:pPr>
            <a:r>
              <a:rPr lang="en-US" sz="2000" b="0" i="0" dirty="0">
                <a:solidFill>
                  <a:schemeClr val="tx1"/>
                </a:solidFill>
                <a:effectLst/>
              </a:rPr>
              <a:t>This metadata includes subdirectories for objects, refs, and template files. A HEAD file is also created which points to the currently checked out commit</a:t>
            </a:r>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git </a:t>
            </a:r>
            <a:r>
              <a:rPr lang="en-US" sz="2000" dirty="0" err="1">
                <a:solidFill>
                  <a:schemeClr val="tx1"/>
                </a:solidFill>
              </a:rPr>
              <a:t>init</a:t>
            </a:r>
            <a:r>
              <a:rPr lang="en-US" sz="2000" dirty="0">
                <a:solidFill>
                  <a:schemeClr val="tx1"/>
                </a:solidFill>
              </a:rPr>
              <a:t> to a specified folder ( git </a:t>
            </a:r>
            <a:r>
              <a:rPr lang="en-US" sz="2000" dirty="0" err="1">
                <a:solidFill>
                  <a:schemeClr val="tx1"/>
                </a:solidFill>
              </a:rPr>
              <a:t>init</a:t>
            </a:r>
            <a:r>
              <a:rPr lang="en-US" sz="2000" dirty="0">
                <a:solidFill>
                  <a:schemeClr val="tx1"/>
                </a:solidFill>
              </a:rPr>
              <a:t> </a:t>
            </a:r>
            <a:r>
              <a:rPr lang="en-US" sz="2000" dirty="0" err="1">
                <a:solidFill>
                  <a:schemeClr val="tx1"/>
                </a:solidFill>
              </a:rPr>
              <a:t>target_dir</a:t>
            </a:r>
            <a:r>
              <a:rPr lang="en-US" sz="2000" dirty="0">
                <a:solidFill>
                  <a:schemeClr val="tx1"/>
                </a:solidFill>
              </a:rPr>
              <a:t>)</a:t>
            </a:r>
          </a:p>
          <a:p>
            <a:pPr marL="342900" indent="-342900" algn="just">
              <a:buFont typeface="Arial" panose="020B0604020202020204" pitchFamily="34" charset="0"/>
              <a:buChar char="•"/>
            </a:pPr>
            <a:r>
              <a:rPr lang="en-US" sz="2000" b="0" i="0" dirty="0">
                <a:solidFill>
                  <a:schemeClr val="tx1"/>
                </a:solidFill>
                <a:effectLst/>
              </a:rPr>
              <a:t>git </a:t>
            </a:r>
            <a:r>
              <a:rPr lang="en-US" sz="2000" b="0" i="0" dirty="0" err="1">
                <a:solidFill>
                  <a:schemeClr val="tx1"/>
                </a:solidFill>
                <a:effectLst/>
              </a:rPr>
              <a:t>init</a:t>
            </a:r>
            <a:r>
              <a:rPr lang="en-US" sz="2000" b="0" i="0" dirty="0">
                <a:solidFill>
                  <a:schemeClr val="tx1"/>
                </a:solidFill>
                <a:effectLst/>
              </a:rPr>
              <a:t> --template</a:t>
            </a:r>
          </a:p>
          <a:p>
            <a:pPr marL="342900" indent="-342900" algn="just">
              <a:buFont typeface="Arial" panose="020B0604020202020204" pitchFamily="34" charset="0"/>
              <a:buChar char="•"/>
            </a:pPr>
            <a:r>
              <a:rPr lang="en-US" sz="2000" dirty="0">
                <a:solidFill>
                  <a:schemeClr val="tx1"/>
                </a:solidFill>
              </a:rPr>
              <a:t>git </a:t>
            </a:r>
            <a:r>
              <a:rPr lang="en-US" sz="2000" dirty="0" err="1">
                <a:solidFill>
                  <a:schemeClr val="tx1"/>
                </a:solidFill>
              </a:rPr>
              <a:t>init</a:t>
            </a:r>
            <a:r>
              <a:rPr lang="en-US" sz="2000" dirty="0">
                <a:solidFill>
                  <a:schemeClr val="tx1"/>
                </a:solidFill>
              </a:rPr>
              <a:t> - -bare : To create a git repo to which no direct commit is to be done, instead we can git push to it  and git pull from it. The most common use case for  git </a:t>
            </a:r>
            <a:r>
              <a:rPr lang="en-US" sz="2000" dirty="0" err="1">
                <a:solidFill>
                  <a:schemeClr val="tx1"/>
                </a:solidFill>
              </a:rPr>
              <a:t>init</a:t>
            </a:r>
            <a:r>
              <a:rPr lang="en-US" sz="2000" dirty="0">
                <a:solidFill>
                  <a:schemeClr val="tx1"/>
                </a:solidFill>
              </a:rPr>
              <a:t> --bare is to create a remote central repository: </a:t>
            </a:r>
          </a:p>
          <a:p>
            <a:pPr algn="just"/>
            <a:r>
              <a:rPr lang="en-US" sz="2000" dirty="0">
                <a:solidFill>
                  <a:schemeClr val="tx1"/>
                </a:solidFill>
              </a:rPr>
              <a:t>      </a:t>
            </a:r>
            <a:r>
              <a:rPr lang="en-US" sz="2000" dirty="0" err="1">
                <a:solidFill>
                  <a:schemeClr val="tx1"/>
                </a:solidFill>
              </a:rPr>
              <a:t>ssh</a:t>
            </a:r>
            <a:r>
              <a:rPr lang="en-US" sz="2000" dirty="0">
                <a:solidFill>
                  <a:schemeClr val="tx1"/>
                </a:solidFill>
              </a:rPr>
              <a:t> &lt;user&gt;@&lt;host&gt; cd path/above/repo git </a:t>
            </a:r>
            <a:r>
              <a:rPr lang="en-US" sz="2000" dirty="0" err="1">
                <a:solidFill>
                  <a:schemeClr val="tx1"/>
                </a:solidFill>
              </a:rPr>
              <a:t>init</a:t>
            </a:r>
            <a:r>
              <a:rPr lang="en-US" sz="2000" dirty="0">
                <a:solidFill>
                  <a:schemeClr val="tx1"/>
                </a:solidFill>
              </a:rPr>
              <a:t> --bare my-</a:t>
            </a:r>
            <a:r>
              <a:rPr lang="en-US" sz="2000" dirty="0" err="1">
                <a:solidFill>
                  <a:schemeClr val="tx1"/>
                </a:solidFill>
              </a:rPr>
              <a:t>project.git</a:t>
            </a:r>
            <a:endParaRPr lang="en-US" sz="2000" dirty="0">
              <a:solidFill>
                <a:schemeClr val="tx1"/>
              </a:solidFill>
            </a:endParaRPr>
          </a:p>
          <a:p>
            <a:pPr algn="just"/>
            <a:endParaRPr lang="en-US" sz="2000" dirty="0">
              <a:solidFill>
                <a:schemeClr val="tx1"/>
              </a:solidFill>
            </a:endParaRPr>
          </a:p>
          <a:p>
            <a:pPr marL="342900" indent="-342900" algn="just">
              <a:buFont typeface="Arial" panose="020B0604020202020204" pitchFamily="34" charset="0"/>
              <a:buChar char="•"/>
            </a:pPr>
            <a:endParaRPr lang="en-US" sz="2000" b="0" i="0" dirty="0">
              <a:solidFill>
                <a:schemeClr val="tx1"/>
              </a:solidFill>
              <a:effectLst/>
            </a:endParaRPr>
          </a:p>
        </p:txBody>
      </p:sp>
    </p:spTree>
    <p:extLst>
      <p:ext uri="{BB962C8B-B14F-4D97-AF65-F5344CB8AC3E}">
        <p14:creationId xmlns:p14="http://schemas.microsoft.com/office/powerpoint/2010/main" val="1411843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Git Commands</a:t>
            </a:r>
          </a:p>
        </p:txBody>
      </p:sp>
      <p:sp>
        <p:nvSpPr>
          <p:cNvPr id="3" name="Subtitle 2"/>
          <p:cNvSpPr>
            <a:spLocks noGrp="1"/>
          </p:cNvSpPr>
          <p:nvPr>
            <p:ph type="subTitle" idx="1"/>
          </p:nvPr>
        </p:nvSpPr>
        <p:spPr>
          <a:xfrm>
            <a:off x="762000" y="990600"/>
            <a:ext cx="7848600" cy="5410200"/>
          </a:xfrm>
        </p:spPr>
        <p:txBody>
          <a:bodyPr>
            <a:noAutofit/>
          </a:bodyPr>
          <a:lstStyle/>
          <a:p>
            <a:pPr marL="342900" indent="-342900" algn="just">
              <a:buFont typeface="Arial" panose="020B0604020202020204" pitchFamily="34" charset="0"/>
              <a:buChar char="•"/>
            </a:pPr>
            <a:r>
              <a:rPr lang="en-US" sz="2000" dirty="0">
                <a:solidFill>
                  <a:schemeClr val="tx1"/>
                </a:solidFill>
              </a:rPr>
              <a:t>git ignore single file in main folder</a:t>
            </a:r>
          </a:p>
          <a:p>
            <a:pPr marL="342900" indent="-342900" algn="just">
              <a:buFont typeface="Arial" panose="020B0604020202020204" pitchFamily="34" charset="0"/>
              <a:buChar char="•"/>
            </a:pPr>
            <a:r>
              <a:rPr lang="en-US" sz="2000" dirty="0">
                <a:solidFill>
                  <a:schemeClr val="tx1"/>
                </a:solidFill>
              </a:rPr>
              <a:t>g</a:t>
            </a:r>
            <a:r>
              <a:rPr lang="en-US" sz="2000" b="0" i="0" dirty="0">
                <a:solidFill>
                  <a:schemeClr val="tx1"/>
                </a:solidFill>
                <a:effectLst/>
              </a:rPr>
              <a:t>it </a:t>
            </a:r>
            <a:r>
              <a:rPr lang="en-US" sz="2000" b="0" i="0" dirty="0" err="1">
                <a:solidFill>
                  <a:schemeClr val="tx1"/>
                </a:solidFill>
                <a:effectLst/>
              </a:rPr>
              <a:t>igore</a:t>
            </a:r>
            <a:r>
              <a:rPr lang="en-US" sz="2000" b="0" i="0" dirty="0">
                <a:solidFill>
                  <a:schemeClr val="tx1"/>
                </a:solidFill>
                <a:effectLst/>
              </a:rPr>
              <a:t> same </a:t>
            </a:r>
            <a:r>
              <a:rPr lang="en-US" sz="2000" dirty="0">
                <a:solidFill>
                  <a:schemeClr val="tx1"/>
                </a:solidFill>
              </a:rPr>
              <a:t>file any where in any folder</a:t>
            </a:r>
          </a:p>
          <a:p>
            <a:pPr marL="342900" indent="-342900" algn="just">
              <a:buFont typeface="Arial" panose="020B0604020202020204" pitchFamily="34" charset="0"/>
              <a:buChar char="•"/>
            </a:pPr>
            <a:r>
              <a:rPr lang="en-US" sz="2000" dirty="0">
                <a:solidFill>
                  <a:schemeClr val="tx1"/>
                </a:solidFill>
              </a:rPr>
              <a:t>git ignore all files with given extension ( *. extension)</a:t>
            </a:r>
          </a:p>
          <a:p>
            <a:pPr marL="342900" indent="-342900" algn="just">
              <a:buFont typeface="Arial" panose="020B0604020202020204" pitchFamily="34" charset="0"/>
              <a:buChar char="•"/>
            </a:pPr>
            <a:r>
              <a:rPr lang="en-US" sz="2000" b="0" i="0" dirty="0">
                <a:solidFill>
                  <a:schemeClr val="tx1"/>
                </a:solidFill>
                <a:effectLst/>
              </a:rPr>
              <a:t>Git ignore the file only from a specific folder and not all folders ( / is the root folder)</a:t>
            </a:r>
          </a:p>
          <a:p>
            <a:pPr marL="342900" indent="-342900" algn="just">
              <a:buFont typeface="Arial" panose="020B0604020202020204" pitchFamily="34" charset="0"/>
              <a:buChar char="•"/>
            </a:pPr>
            <a:r>
              <a:rPr lang="en-US" sz="2000" b="0" i="0" dirty="0">
                <a:solidFill>
                  <a:schemeClr val="tx1"/>
                </a:solidFill>
                <a:effectLst/>
              </a:rPr>
              <a:t>Git </a:t>
            </a:r>
            <a:r>
              <a:rPr lang="en-US" sz="2000" dirty="0">
                <a:solidFill>
                  <a:schemeClr val="tx1"/>
                </a:solidFill>
              </a:rPr>
              <a:t>ignore a complete directory ( </a:t>
            </a:r>
            <a:r>
              <a:rPr lang="en-US" sz="2000" dirty="0" err="1">
                <a:solidFill>
                  <a:schemeClr val="tx1"/>
                </a:solidFill>
              </a:rPr>
              <a:t>foldername</a:t>
            </a:r>
            <a:r>
              <a:rPr lang="en-US" sz="2000">
                <a:solidFill>
                  <a:schemeClr val="tx1"/>
                </a:solidFill>
              </a:rPr>
              <a:t>/)</a:t>
            </a:r>
            <a:endParaRPr lang="en-US" sz="2000" b="0" i="0" dirty="0">
              <a:solidFill>
                <a:schemeClr val="tx1"/>
              </a:solidFill>
              <a:effectLst/>
            </a:endParaRPr>
          </a:p>
        </p:txBody>
      </p:sp>
    </p:spTree>
    <p:extLst>
      <p:ext uri="{BB962C8B-B14F-4D97-AF65-F5344CB8AC3E}">
        <p14:creationId xmlns:p14="http://schemas.microsoft.com/office/powerpoint/2010/main" val="3810245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Git : Remote Repository</a:t>
            </a:r>
          </a:p>
        </p:txBody>
      </p:sp>
      <p:sp>
        <p:nvSpPr>
          <p:cNvPr id="3" name="Subtitle 2"/>
          <p:cNvSpPr>
            <a:spLocks noGrp="1"/>
          </p:cNvSpPr>
          <p:nvPr>
            <p:ph type="subTitle" idx="1"/>
          </p:nvPr>
        </p:nvSpPr>
        <p:spPr>
          <a:xfrm>
            <a:off x="762000" y="990600"/>
            <a:ext cx="7848600" cy="5410200"/>
          </a:xfrm>
        </p:spPr>
        <p:txBody>
          <a:bodyPr>
            <a:noAutofit/>
          </a:bodyPr>
          <a:lstStyle/>
          <a:p>
            <a:pPr marL="342900" indent="-342900" algn="just">
              <a:buFont typeface="Arial" panose="020B0604020202020204" pitchFamily="34" charset="0"/>
              <a:buChar char="•"/>
            </a:pPr>
            <a:endParaRPr lang="en-US" sz="2000" b="0" i="0" dirty="0">
              <a:solidFill>
                <a:schemeClr val="tx1"/>
              </a:solidFill>
              <a:effectLst/>
            </a:endParaRPr>
          </a:p>
          <a:p>
            <a:pPr marL="342900" indent="-342900" algn="just">
              <a:buFont typeface="Arial" panose="020B0604020202020204" pitchFamily="34" charset="0"/>
              <a:buChar char="•"/>
            </a:pPr>
            <a:r>
              <a:rPr lang="en-US" sz="2000" dirty="0">
                <a:solidFill>
                  <a:schemeClr val="tx1"/>
                </a:solidFill>
              </a:rPr>
              <a:t>Create </a:t>
            </a:r>
            <a:r>
              <a:rPr lang="en-US" sz="2000" dirty="0" err="1">
                <a:solidFill>
                  <a:schemeClr val="tx1"/>
                </a:solidFill>
              </a:rPr>
              <a:t>github</a:t>
            </a:r>
            <a:r>
              <a:rPr lang="en-US" sz="2000" dirty="0">
                <a:solidFill>
                  <a:schemeClr val="tx1"/>
                </a:solidFill>
              </a:rPr>
              <a:t> account</a:t>
            </a:r>
          </a:p>
          <a:p>
            <a:pPr marL="342900" indent="-342900" algn="just">
              <a:buFont typeface="Arial" panose="020B0604020202020204" pitchFamily="34" charset="0"/>
              <a:buChar char="•"/>
            </a:pPr>
            <a:r>
              <a:rPr lang="en-US" sz="2000" dirty="0">
                <a:solidFill>
                  <a:schemeClr val="tx1"/>
                </a:solidFill>
              </a:rPr>
              <a:t>Create a new private repository on </a:t>
            </a:r>
            <a:r>
              <a:rPr lang="en-US" sz="2000" dirty="0" err="1">
                <a:solidFill>
                  <a:schemeClr val="tx1"/>
                </a:solidFill>
              </a:rPr>
              <a:t>github</a:t>
            </a:r>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From your local repository  , execute command git remote add ( </a:t>
            </a:r>
            <a:r>
              <a:rPr lang="en-US" sz="2000" dirty="0" err="1">
                <a:solidFill>
                  <a:schemeClr val="tx1"/>
                </a:solidFill>
              </a:rPr>
              <a:t>eg</a:t>
            </a:r>
            <a:r>
              <a:rPr lang="en-US" sz="2000" dirty="0">
                <a:solidFill>
                  <a:schemeClr val="tx1"/>
                </a:solidFill>
              </a:rPr>
              <a:t> : git remote add origin “value of </a:t>
            </a:r>
            <a:r>
              <a:rPr lang="en-US" sz="2000" dirty="0" err="1">
                <a:solidFill>
                  <a:schemeClr val="tx1"/>
                </a:solidFill>
              </a:rPr>
              <a:t>ssh</a:t>
            </a:r>
            <a:r>
              <a:rPr lang="en-US" sz="2000" dirty="0">
                <a:solidFill>
                  <a:schemeClr val="tx1"/>
                </a:solidFill>
              </a:rPr>
              <a:t> </a:t>
            </a:r>
            <a:r>
              <a:rPr lang="en-US" sz="2000" dirty="0" err="1">
                <a:solidFill>
                  <a:schemeClr val="tx1"/>
                </a:solidFill>
              </a:rPr>
              <a:t>url</a:t>
            </a:r>
            <a:r>
              <a:rPr lang="en-US" sz="2000" dirty="0">
                <a:solidFill>
                  <a:schemeClr val="tx1"/>
                </a:solidFill>
              </a:rPr>
              <a:t>”)</a:t>
            </a:r>
          </a:p>
          <a:p>
            <a:pPr marL="342900" indent="-342900" algn="just">
              <a:buFont typeface="Arial" panose="020B0604020202020204" pitchFamily="34" charset="0"/>
              <a:buChar char="•"/>
            </a:pPr>
            <a:r>
              <a:rPr lang="en-US" sz="2000" dirty="0">
                <a:solidFill>
                  <a:schemeClr val="tx1"/>
                </a:solidFill>
              </a:rPr>
              <a:t>Then execute command git push ( </a:t>
            </a:r>
            <a:r>
              <a:rPr lang="en-US" sz="2000" dirty="0" err="1">
                <a:solidFill>
                  <a:schemeClr val="tx1"/>
                </a:solidFill>
              </a:rPr>
              <a:t>eg</a:t>
            </a:r>
            <a:r>
              <a:rPr lang="en-US" sz="2000" dirty="0">
                <a:solidFill>
                  <a:schemeClr val="tx1"/>
                </a:solidFill>
              </a:rPr>
              <a:t> : git push origin master  or git push origin feature1) and check the exact error. Error because you don’t have read/write access on the remote repository.</a:t>
            </a:r>
          </a:p>
          <a:p>
            <a:pPr marL="342900" indent="-342900" algn="just">
              <a:buFont typeface="Arial" panose="020B0604020202020204" pitchFamily="34" charset="0"/>
              <a:buChar char="•"/>
            </a:pPr>
            <a:r>
              <a:rPr lang="en-US" sz="2000" dirty="0">
                <a:solidFill>
                  <a:schemeClr val="tx1"/>
                </a:solidFill>
              </a:rPr>
              <a:t>Take the read/write access on the remote repository by connecting to GitHub with SSH(secure shell protocol) which provides a secure channel over an unsecure network.</a:t>
            </a:r>
          </a:p>
          <a:p>
            <a:pPr marL="342900" indent="-342900" algn="just">
              <a:buFont typeface="Arial" panose="020B0604020202020204" pitchFamily="34" charset="0"/>
              <a:buChar char="•"/>
            </a:pPr>
            <a:endParaRPr lang="en-US" sz="2000" dirty="0">
              <a:solidFill>
                <a:schemeClr val="tx1"/>
              </a:solidFill>
            </a:endParaRPr>
          </a:p>
          <a:p>
            <a:pPr marL="342900" indent="-342900" algn="just">
              <a:buFont typeface="Arial" panose="020B0604020202020204" pitchFamily="34" charset="0"/>
              <a:buChar char="•"/>
            </a:pPr>
            <a:endParaRPr lang="en-US" sz="2000" dirty="0">
              <a:solidFill>
                <a:schemeClr val="tx1"/>
              </a:solidFill>
            </a:endParaRPr>
          </a:p>
          <a:p>
            <a:pPr marL="342900" indent="-342900" algn="just">
              <a:buFont typeface="Arial" panose="020B0604020202020204" pitchFamily="34" charset="0"/>
              <a:buChar char="•"/>
            </a:pPr>
            <a:endParaRPr lang="en-US" sz="2000" dirty="0">
              <a:solidFill>
                <a:schemeClr val="tx1"/>
              </a:solidFill>
            </a:endParaRPr>
          </a:p>
          <a:p>
            <a:pPr marL="342900" indent="-342900" algn="just">
              <a:buFont typeface="Arial" panose="020B0604020202020204" pitchFamily="34" charset="0"/>
              <a:buChar char="•"/>
            </a:pPr>
            <a:endParaRPr lang="en-US" sz="2000" dirty="0">
              <a:solidFill>
                <a:schemeClr val="tx1"/>
              </a:solidFill>
            </a:endParaRPr>
          </a:p>
          <a:p>
            <a:pPr marL="342900" indent="-342900" algn="just">
              <a:buFont typeface="Arial" panose="020B0604020202020204" pitchFamily="34" charset="0"/>
              <a:buChar char="•"/>
            </a:pPr>
            <a:endParaRPr lang="en-US" sz="2000" b="0" i="0" dirty="0">
              <a:solidFill>
                <a:schemeClr val="tx1"/>
              </a:solidFill>
              <a:effectLst/>
            </a:endParaRPr>
          </a:p>
        </p:txBody>
      </p:sp>
    </p:spTree>
    <p:extLst>
      <p:ext uri="{BB962C8B-B14F-4D97-AF65-F5344CB8AC3E}">
        <p14:creationId xmlns:p14="http://schemas.microsoft.com/office/powerpoint/2010/main" val="3417230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Git Commands : Remote Repository</a:t>
            </a:r>
          </a:p>
        </p:txBody>
      </p:sp>
      <p:sp>
        <p:nvSpPr>
          <p:cNvPr id="3" name="Subtitle 2"/>
          <p:cNvSpPr>
            <a:spLocks noGrp="1"/>
          </p:cNvSpPr>
          <p:nvPr>
            <p:ph type="subTitle" idx="1"/>
          </p:nvPr>
        </p:nvSpPr>
        <p:spPr>
          <a:xfrm>
            <a:off x="762000" y="990600"/>
            <a:ext cx="7848600" cy="5410200"/>
          </a:xfrm>
        </p:spPr>
        <p:txBody>
          <a:bodyPr>
            <a:noAutofit/>
          </a:bodyPr>
          <a:lstStyle/>
          <a:p>
            <a:pPr algn="just"/>
            <a:r>
              <a:rPr lang="en-US" sz="1800" b="1" i="0" dirty="0">
                <a:solidFill>
                  <a:schemeClr val="tx1"/>
                </a:solidFill>
                <a:effectLst/>
              </a:rPr>
              <a:t>Generating SSH Key : </a:t>
            </a:r>
            <a:endParaRPr lang="en-US" sz="1800" b="1" dirty="0">
              <a:solidFill>
                <a:schemeClr val="tx1"/>
              </a:solidFill>
            </a:endParaRPr>
          </a:p>
          <a:p>
            <a:pPr marL="342900" indent="-342900" algn="just">
              <a:buFont typeface="Arial" panose="020B0604020202020204" pitchFamily="34" charset="0"/>
              <a:buChar char="•"/>
            </a:pPr>
            <a:r>
              <a:rPr lang="en-US" sz="1800" dirty="0">
                <a:solidFill>
                  <a:schemeClr val="tx1"/>
                </a:solidFill>
              </a:rPr>
              <a:t>Open </a:t>
            </a:r>
            <a:r>
              <a:rPr lang="en-US" sz="1800" dirty="0" err="1">
                <a:solidFill>
                  <a:schemeClr val="tx1"/>
                </a:solidFill>
              </a:rPr>
              <a:t>gitbash</a:t>
            </a:r>
            <a:r>
              <a:rPr lang="en-US" sz="1800" dirty="0">
                <a:solidFill>
                  <a:schemeClr val="tx1"/>
                </a:solidFill>
              </a:rPr>
              <a:t> and run </a:t>
            </a:r>
          </a:p>
          <a:p>
            <a:pPr marL="342900" indent="-342900" algn="just">
              <a:buFont typeface="Arial" panose="020B0604020202020204" pitchFamily="34" charset="0"/>
              <a:buChar char="•"/>
            </a:pPr>
            <a:r>
              <a:rPr lang="de-DE" sz="1800" i="0" dirty="0">
                <a:solidFill>
                  <a:schemeClr val="tx1"/>
                </a:solidFill>
                <a:effectLst/>
              </a:rPr>
              <a:t>$ ssh-keygen -t ed25519 -C </a:t>
            </a:r>
            <a:r>
              <a:rPr lang="de-DE" sz="1800" dirty="0">
                <a:solidFill>
                  <a:schemeClr val="tx1"/>
                </a:solidFill>
                <a:hlinkClick r:id="rId2"/>
              </a:rPr>
              <a:t>your_email@example.com</a:t>
            </a:r>
            <a:endParaRPr lang="de-DE" sz="1800" dirty="0">
              <a:solidFill>
                <a:schemeClr val="tx1"/>
              </a:solidFill>
            </a:endParaRPr>
          </a:p>
          <a:p>
            <a:pPr marL="342900" indent="-342900" algn="just">
              <a:buFont typeface="Arial" panose="020B0604020202020204" pitchFamily="34" charset="0"/>
              <a:buChar char="•"/>
            </a:pPr>
            <a:r>
              <a:rPr lang="en-US" sz="1800" b="0" i="0" dirty="0">
                <a:solidFill>
                  <a:srgbClr val="24292F"/>
                </a:solidFill>
                <a:effectLst/>
              </a:rPr>
              <a:t>This creates a new SSH key, using the provided email as a label.</a:t>
            </a:r>
            <a:endParaRPr lang="de-DE" sz="1800" b="0" i="0" dirty="0">
              <a:solidFill>
                <a:schemeClr val="tx1"/>
              </a:solidFill>
              <a:effectLst/>
            </a:endParaRPr>
          </a:p>
          <a:p>
            <a:pPr marL="342900" indent="-342900" algn="just">
              <a:buFont typeface="Arial" panose="020B0604020202020204" pitchFamily="34" charset="0"/>
              <a:buChar char="•"/>
            </a:pPr>
            <a:r>
              <a:rPr lang="en-US" sz="1800" b="0" i="0" dirty="0">
                <a:solidFill>
                  <a:srgbClr val="24292F"/>
                </a:solidFill>
                <a:effectLst/>
              </a:rPr>
              <a:t>When you're prompted to "Enter a file in which to save the key", you can press </a:t>
            </a:r>
            <a:r>
              <a:rPr lang="en-US" sz="1800" b="1" i="0" dirty="0">
                <a:solidFill>
                  <a:srgbClr val="24292F"/>
                </a:solidFill>
                <a:effectLst/>
              </a:rPr>
              <a:t>Enter</a:t>
            </a:r>
            <a:r>
              <a:rPr lang="en-US" sz="1800" b="0" i="0" dirty="0">
                <a:solidFill>
                  <a:srgbClr val="24292F"/>
                </a:solidFill>
                <a:effectLst/>
              </a:rPr>
              <a:t> to accept the default file location</a:t>
            </a:r>
            <a:endParaRPr lang="de-DE" sz="1800" b="0" i="0" dirty="0">
              <a:solidFill>
                <a:schemeClr val="tx1"/>
              </a:solidFill>
              <a:effectLst/>
            </a:endParaRPr>
          </a:p>
          <a:p>
            <a:pPr marL="342900" indent="-342900" algn="just">
              <a:buFont typeface="Arial" panose="020B0604020202020204" pitchFamily="34" charset="0"/>
              <a:buChar char="•"/>
            </a:pPr>
            <a:r>
              <a:rPr lang="de-DE" sz="1800" dirty="0">
                <a:solidFill>
                  <a:schemeClr val="tx1"/>
                </a:solidFill>
              </a:rPr>
              <a:t>At the prompt, type a secure passphrase. </a:t>
            </a:r>
          </a:p>
          <a:p>
            <a:pPr algn="just"/>
            <a:r>
              <a:rPr lang="de-DE" sz="1800" dirty="0">
                <a:solidFill>
                  <a:schemeClr val="tx1"/>
                </a:solidFill>
              </a:rPr>
              <a:t>     </a:t>
            </a:r>
          </a:p>
          <a:p>
            <a:pPr algn="just"/>
            <a:r>
              <a:rPr lang="de-DE" sz="1800" dirty="0">
                <a:solidFill>
                  <a:schemeClr val="tx1"/>
                </a:solidFill>
              </a:rPr>
              <a:t>     &gt; Enter passphrase (empty for no passphrase): [Type a passphrase]</a:t>
            </a:r>
          </a:p>
          <a:p>
            <a:pPr algn="just"/>
            <a:r>
              <a:rPr lang="de-DE" sz="1800" dirty="0">
                <a:solidFill>
                  <a:schemeClr val="tx1"/>
                </a:solidFill>
              </a:rPr>
              <a:t>     &gt; Enter same passphrase again: [Type passphrase again]</a:t>
            </a:r>
          </a:p>
          <a:p>
            <a:pPr marL="285750" indent="-285750" algn="just">
              <a:buFont typeface="Arial" panose="020B0604020202020204" pitchFamily="34" charset="0"/>
              <a:buChar char="•"/>
            </a:pPr>
            <a:r>
              <a:rPr lang="en-US" sz="1800" dirty="0">
                <a:solidFill>
                  <a:schemeClr val="tx1"/>
                </a:solidFill>
              </a:rPr>
              <a:t>Start the </a:t>
            </a:r>
            <a:r>
              <a:rPr lang="en-US" sz="1800" dirty="0" err="1">
                <a:solidFill>
                  <a:schemeClr val="tx1"/>
                </a:solidFill>
              </a:rPr>
              <a:t>ssh</a:t>
            </a:r>
            <a:r>
              <a:rPr lang="en-US" sz="1800" dirty="0">
                <a:solidFill>
                  <a:schemeClr val="tx1"/>
                </a:solidFill>
              </a:rPr>
              <a:t>-agent in the background ( $ eval "$(</a:t>
            </a:r>
            <a:r>
              <a:rPr lang="en-US" sz="1800" dirty="0" err="1">
                <a:solidFill>
                  <a:schemeClr val="tx1"/>
                </a:solidFill>
              </a:rPr>
              <a:t>ssh</a:t>
            </a:r>
            <a:r>
              <a:rPr lang="en-US" sz="1800" dirty="0">
                <a:solidFill>
                  <a:schemeClr val="tx1"/>
                </a:solidFill>
              </a:rPr>
              <a:t>-agent -s)“ )</a:t>
            </a:r>
          </a:p>
          <a:p>
            <a:pPr algn="just"/>
            <a:r>
              <a:rPr lang="en-US" sz="1800" dirty="0">
                <a:solidFill>
                  <a:schemeClr val="tx1"/>
                </a:solidFill>
              </a:rPr>
              <a:t>	&gt; Agent </a:t>
            </a:r>
            <a:r>
              <a:rPr lang="en-US" sz="1800" dirty="0" err="1">
                <a:solidFill>
                  <a:schemeClr val="tx1"/>
                </a:solidFill>
              </a:rPr>
              <a:t>pid</a:t>
            </a:r>
            <a:r>
              <a:rPr lang="en-US" sz="1800" dirty="0">
                <a:solidFill>
                  <a:schemeClr val="tx1"/>
                </a:solidFill>
              </a:rPr>
              <a:t> 59566</a:t>
            </a:r>
          </a:p>
          <a:p>
            <a:pPr marL="285750" indent="-285750" algn="just">
              <a:buFont typeface="Arial" panose="020B0604020202020204" pitchFamily="34" charset="0"/>
              <a:buChar char="•"/>
            </a:pPr>
            <a:r>
              <a:rPr lang="en-US" sz="1800" dirty="0">
                <a:solidFill>
                  <a:schemeClr val="tx1"/>
                </a:solidFill>
              </a:rPr>
              <a:t>Add your SSH private key to the </a:t>
            </a:r>
            <a:r>
              <a:rPr lang="en-US" sz="1800" dirty="0" err="1">
                <a:solidFill>
                  <a:schemeClr val="tx1"/>
                </a:solidFill>
              </a:rPr>
              <a:t>ssh</a:t>
            </a:r>
            <a:r>
              <a:rPr lang="en-US" sz="1800" dirty="0">
                <a:solidFill>
                  <a:schemeClr val="tx1"/>
                </a:solidFill>
              </a:rPr>
              <a:t>-agent</a:t>
            </a:r>
            <a:endParaRPr lang="de-DE" sz="1800" dirty="0">
              <a:solidFill>
                <a:schemeClr val="tx1"/>
              </a:solidFill>
            </a:endParaRPr>
          </a:p>
          <a:p>
            <a:pPr algn="just"/>
            <a:r>
              <a:rPr lang="de-DE" sz="1800" dirty="0">
                <a:solidFill>
                  <a:schemeClr val="tx1"/>
                </a:solidFill>
              </a:rPr>
              <a:t>	$ ssh-add  ~/.ssh/id_ed25519</a:t>
            </a:r>
          </a:p>
          <a:p>
            <a:pPr marL="285750" indent="-285750" algn="just">
              <a:buFont typeface="Arial" panose="020B0604020202020204" pitchFamily="34" charset="0"/>
              <a:buChar char="•"/>
            </a:pPr>
            <a:r>
              <a:rPr lang="de-DE" sz="1800" dirty="0">
                <a:solidFill>
                  <a:schemeClr val="tx1"/>
                </a:solidFill>
              </a:rPr>
              <a:t>Check the content by cat command </a:t>
            </a:r>
          </a:p>
          <a:p>
            <a:pPr algn="just"/>
            <a:r>
              <a:rPr lang="de-DE" sz="1800" dirty="0">
                <a:solidFill>
                  <a:schemeClr val="tx1"/>
                </a:solidFill>
              </a:rPr>
              <a:t>            $ cat  ~/.ssh/id_ed25519.pub</a:t>
            </a:r>
          </a:p>
          <a:p>
            <a:pPr marL="285750" indent="-285750" algn="just">
              <a:buFont typeface="Arial" panose="020B0604020202020204" pitchFamily="34" charset="0"/>
              <a:buChar char="•"/>
            </a:pPr>
            <a:endParaRPr lang="de-DE" sz="1800" dirty="0">
              <a:solidFill>
                <a:schemeClr val="tx1"/>
              </a:solidFill>
            </a:endParaRPr>
          </a:p>
          <a:p>
            <a:pPr algn="just"/>
            <a:endParaRPr lang="de-DE" sz="1800" dirty="0">
              <a:solidFill>
                <a:schemeClr val="tx1"/>
              </a:solidFill>
            </a:endParaRPr>
          </a:p>
          <a:p>
            <a:pPr algn="just"/>
            <a:endParaRPr lang="de-DE" sz="1800" i="0" dirty="0">
              <a:solidFill>
                <a:schemeClr val="tx1"/>
              </a:solidFill>
              <a:effectLst/>
            </a:endParaRPr>
          </a:p>
          <a:p>
            <a:pPr algn="just"/>
            <a:endParaRPr lang="de-DE" sz="1800" i="0" dirty="0">
              <a:solidFill>
                <a:schemeClr val="tx1"/>
              </a:solidFill>
              <a:effectLst/>
            </a:endParaRPr>
          </a:p>
          <a:p>
            <a:pPr algn="just"/>
            <a:endParaRPr lang="en-US" sz="1800" b="1" i="0" dirty="0">
              <a:solidFill>
                <a:schemeClr val="tx1"/>
              </a:solidFill>
              <a:effectLst/>
            </a:endParaRPr>
          </a:p>
        </p:txBody>
      </p:sp>
    </p:spTree>
    <p:extLst>
      <p:ext uri="{BB962C8B-B14F-4D97-AF65-F5344CB8AC3E}">
        <p14:creationId xmlns:p14="http://schemas.microsoft.com/office/powerpoint/2010/main" val="4101662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Git Commands : Remote Repository</a:t>
            </a:r>
          </a:p>
        </p:txBody>
      </p:sp>
      <p:sp>
        <p:nvSpPr>
          <p:cNvPr id="3" name="Subtitle 2"/>
          <p:cNvSpPr>
            <a:spLocks noGrp="1"/>
          </p:cNvSpPr>
          <p:nvPr>
            <p:ph type="subTitle" idx="1"/>
          </p:nvPr>
        </p:nvSpPr>
        <p:spPr>
          <a:xfrm>
            <a:off x="762000" y="990600"/>
            <a:ext cx="7848600" cy="5410200"/>
          </a:xfrm>
        </p:spPr>
        <p:txBody>
          <a:bodyPr>
            <a:noAutofit/>
          </a:bodyPr>
          <a:lstStyle/>
          <a:p>
            <a:pPr algn="just"/>
            <a:r>
              <a:rPr lang="en-US" sz="1800" b="1" i="0" dirty="0">
                <a:solidFill>
                  <a:schemeClr val="tx1"/>
                </a:solidFill>
                <a:effectLst/>
              </a:rPr>
              <a:t>Generating SSH Key : </a:t>
            </a:r>
            <a:endParaRPr lang="en-US" sz="1800" b="1" dirty="0">
              <a:solidFill>
                <a:schemeClr val="tx1"/>
              </a:solidFill>
            </a:endParaRPr>
          </a:p>
          <a:p>
            <a:pPr marL="342900" indent="-342900" algn="just">
              <a:buFont typeface="Arial" panose="020B0604020202020204" pitchFamily="34" charset="0"/>
              <a:buChar char="•"/>
            </a:pPr>
            <a:r>
              <a:rPr lang="en-US" sz="1800" dirty="0">
                <a:solidFill>
                  <a:schemeClr val="tx1"/>
                </a:solidFill>
              </a:rPr>
              <a:t>Copy the private key displayed </a:t>
            </a:r>
          </a:p>
          <a:p>
            <a:pPr marL="342900" indent="-342900" algn="just">
              <a:buFont typeface="Arial" panose="020B0604020202020204" pitchFamily="34" charset="0"/>
              <a:buChar char="•"/>
            </a:pPr>
            <a:r>
              <a:rPr lang="en-US" sz="1800" dirty="0">
                <a:solidFill>
                  <a:schemeClr val="tx1"/>
                </a:solidFill>
              </a:rPr>
              <a:t>Go to </a:t>
            </a:r>
            <a:r>
              <a:rPr lang="en-US" sz="1800" dirty="0" err="1">
                <a:solidFill>
                  <a:schemeClr val="tx1"/>
                </a:solidFill>
              </a:rPr>
              <a:t>github</a:t>
            </a:r>
            <a:r>
              <a:rPr lang="en-US" sz="1800" dirty="0">
                <a:solidFill>
                  <a:schemeClr val="tx1"/>
                </a:solidFill>
              </a:rPr>
              <a:t> keys page again</a:t>
            </a:r>
          </a:p>
          <a:p>
            <a:pPr marL="342900" indent="-342900" algn="just">
              <a:buFont typeface="Arial" panose="020B0604020202020204" pitchFamily="34" charset="0"/>
              <a:buChar char="•"/>
            </a:pPr>
            <a:r>
              <a:rPr lang="en-US" sz="1800" dirty="0">
                <a:solidFill>
                  <a:schemeClr val="tx1"/>
                </a:solidFill>
              </a:rPr>
              <a:t>Click on New SSH Key</a:t>
            </a:r>
          </a:p>
          <a:p>
            <a:pPr marL="342900" indent="-342900" algn="just">
              <a:buFont typeface="Arial" panose="020B0604020202020204" pitchFamily="34" charset="0"/>
              <a:buChar char="•"/>
            </a:pPr>
            <a:r>
              <a:rPr lang="de-DE" sz="1800" dirty="0">
                <a:solidFill>
                  <a:schemeClr val="tx1"/>
                </a:solidFill>
              </a:rPr>
              <a:t>Add a title and paste the key</a:t>
            </a:r>
          </a:p>
          <a:p>
            <a:pPr marL="342900" indent="-342900" algn="just">
              <a:buFont typeface="Arial" panose="020B0604020202020204" pitchFamily="34" charset="0"/>
              <a:buChar char="•"/>
            </a:pPr>
            <a:r>
              <a:rPr lang="de-DE" sz="1800" dirty="0">
                <a:solidFill>
                  <a:schemeClr val="tx1"/>
                </a:solidFill>
              </a:rPr>
              <a:t>Save</a:t>
            </a:r>
          </a:p>
          <a:p>
            <a:pPr marL="342900" indent="-342900" algn="just">
              <a:buFont typeface="Arial" panose="020B0604020202020204" pitchFamily="34" charset="0"/>
              <a:buChar char="•"/>
            </a:pPr>
            <a:r>
              <a:rPr lang="de-DE" sz="1800" dirty="0">
                <a:solidFill>
                  <a:schemeClr val="tx1"/>
                </a:solidFill>
              </a:rPr>
              <a:t>Now on your git bash , do the push </a:t>
            </a:r>
          </a:p>
          <a:p>
            <a:pPr marL="342900" indent="-342900" algn="just">
              <a:buFont typeface="Arial" panose="020B0604020202020204" pitchFamily="34" charset="0"/>
              <a:buChar char="•"/>
            </a:pPr>
            <a:r>
              <a:rPr lang="de-DE" sz="1800" dirty="0">
                <a:solidFill>
                  <a:schemeClr val="tx1"/>
                </a:solidFill>
              </a:rPr>
              <a:t>git push –u origin master ,( it will push master branch on remote )</a:t>
            </a:r>
          </a:p>
          <a:p>
            <a:pPr marL="342900" indent="-342900" algn="just">
              <a:buFont typeface="Arial" panose="020B0604020202020204" pitchFamily="34" charset="0"/>
              <a:buChar char="•"/>
            </a:pPr>
            <a:endParaRPr lang="de-DE" sz="1800" dirty="0">
              <a:solidFill>
                <a:schemeClr val="tx1"/>
              </a:solidFill>
            </a:endParaRPr>
          </a:p>
          <a:p>
            <a:pPr marL="342900" indent="-342900" algn="just">
              <a:buFont typeface="Arial" panose="020B0604020202020204" pitchFamily="34" charset="0"/>
              <a:buChar char="•"/>
            </a:pPr>
            <a:endParaRPr lang="de-DE" sz="1800" dirty="0">
              <a:solidFill>
                <a:schemeClr val="tx1"/>
              </a:solidFill>
            </a:endParaRPr>
          </a:p>
          <a:p>
            <a:pPr algn="just"/>
            <a:endParaRPr lang="de-DE" sz="1800" dirty="0">
              <a:solidFill>
                <a:schemeClr val="tx1"/>
              </a:solidFill>
            </a:endParaRPr>
          </a:p>
          <a:p>
            <a:pPr algn="just"/>
            <a:endParaRPr lang="de-DE" sz="1800" i="0" dirty="0">
              <a:solidFill>
                <a:schemeClr val="tx1"/>
              </a:solidFill>
              <a:effectLst/>
            </a:endParaRPr>
          </a:p>
          <a:p>
            <a:pPr algn="just"/>
            <a:endParaRPr lang="de-DE" sz="1800" i="0" dirty="0">
              <a:solidFill>
                <a:schemeClr val="tx1"/>
              </a:solidFill>
              <a:effectLst/>
            </a:endParaRPr>
          </a:p>
          <a:p>
            <a:pPr algn="just"/>
            <a:endParaRPr lang="en-US" sz="1800" b="1" i="0" dirty="0">
              <a:solidFill>
                <a:schemeClr val="tx1"/>
              </a:solidFill>
              <a:effectLst/>
            </a:endParaRPr>
          </a:p>
        </p:txBody>
      </p:sp>
    </p:spTree>
    <p:extLst>
      <p:ext uri="{BB962C8B-B14F-4D97-AF65-F5344CB8AC3E}">
        <p14:creationId xmlns:p14="http://schemas.microsoft.com/office/powerpoint/2010/main" val="1110372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File Tree</a:t>
            </a: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l">
              <a:buFont typeface="Arial" panose="020B0604020202020204" pitchFamily="34" charset="0"/>
              <a:buChar char="•"/>
            </a:pPr>
            <a:r>
              <a:rPr lang="en-US" sz="1800" b="0" i="0" dirty="0">
                <a:solidFill>
                  <a:schemeClr val="tx1"/>
                </a:solidFill>
                <a:effectLst/>
              </a:rPr>
              <a:t>Software developers working in teams are continually writing new source code and changing existing source code.</a:t>
            </a:r>
          </a:p>
          <a:p>
            <a:pPr marL="457200" indent="-457200" algn="l">
              <a:buFont typeface="Arial" panose="020B0604020202020204" pitchFamily="34" charset="0"/>
              <a:buChar char="•"/>
            </a:pPr>
            <a:r>
              <a:rPr lang="en-US" sz="1800" b="0" i="0" dirty="0">
                <a:solidFill>
                  <a:schemeClr val="tx1"/>
                </a:solidFill>
                <a:effectLst/>
              </a:rPr>
              <a:t>The code for a project, app or software component is typically organized in a folder structure or “file tree”.</a:t>
            </a:r>
          </a:p>
          <a:p>
            <a:pPr marL="457200" indent="-457200" algn="l">
              <a:buFont typeface="Arial" panose="020B0604020202020204" pitchFamily="34" charset="0"/>
              <a:buChar char="•"/>
            </a:pPr>
            <a:r>
              <a:rPr lang="en-US" sz="1800" b="0" i="0" dirty="0">
                <a:solidFill>
                  <a:schemeClr val="tx1"/>
                </a:solidFill>
                <a:effectLst/>
              </a:rPr>
              <a:t>One developer on the team may be working on a new feature while another developer fixes an unrelated bug by changing code, each developer may make their changes in several parts of the file tree.</a:t>
            </a:r>
          </a:p>
          <a:p>
            <a:pPr marL="457200" indent="-457200" algn="l">
              <a:buFont typeface="Arial" panose="020B0604020202020204" pitchFamily="34" charset="0"/>
              <a:buChar char="•"/>
            </a:pPr>
            <a:r>
              <a:rPr lang="en-US" sz="1800" dirty="0">
                <a:solidFill>
                  <a:schemeClr val="tx1"/>
                </a:solidFill>
                <a:ea typeface="Roboto" panose="02000000000000000000" pitchFamily="2" charset="0"/>
              </a:rPr>
              <a:t>Version control helps teams solve these kinds of problems, tracking every individual change by each contributor and helping prevent concurrent work from conflicting.</a:t>
            </a:r>
          </a:p>
          <a:p>
            <a:pPr marL="457200" indent="-457200" algn="l">
              <a:buFont typeface="Arial" panose="020B0604020202020204" pitchFamily="34" charset="0"/>
              <a:buChar char="•"/>
            </a:pPr>
            <a:r>
              <a:rPr lang="en-US" sz="1800" b="0" i="0" dirty="0">
                <a:solidFill>
                  <a:schemeClr val="tx1"/>
                </a:solidFill>
                <a:effectLst/>
              </a:rPr>
              <a:t> Changes made in one part of the software can be incompatible with those made by another developer working at the same time.</a:t>
            </a:r>
            <a:endParaRPr lang="en-US" sz="1800" b="0" i="0" dirty="0">
              <a:solidFill>
                <a:schemeClr val="tx1"/>
              </a:solidFill>
              <a:effectLst/>
              <a:ea typeface="Roboto" panose="02000000000000000000" pitchFamily="2" charset="0"/>
            </a:endParaRPr>
          </a:p>
          <a:p>
            <a:pPr marL="457200" indent="-457200" algn="l">
              <a:buFont typeface="Arial" panose="020B0604020202020204" pitchFamily="34" charset="0"/>
              <a:buChar char="•"/>
            </a:pPr>
            <a:r>
              <a:rPr lang="en-US" sz="1800" b="0" i="0" dirty="0">
                <a:solidFill>
                  <a:schemeClr val="tx1"/>
                </a:solidFill>
                <a:effectLst/>
              </a:rPr>
              <a:t>This problem should be discovered and solved in an orderly manner without blocking the work of the rest of the team</a:t>
            </a:r>
            <a:endParaRPr lang="en-US" sz="1800" dirty="0">
              <a:solidFill>
                <a:schemeClr val="tx1"/>
              </a:solidFill>
              <a:ea typeface="Roboto" panose="02000000000000000000" pitchFamily="2" charset="0"/>
            </a:endParaRPr>
          </a:p>
          <a:p>
            <a:pPr marL="457200" indent="-457200" algn="l">
              <a:buFont typeface="Arial" panose="020B0604020202020204" pitchFamily="34" charset="0"/>
              <a:buChar char="•"/>
            </a:pPr>
            <a:r>
              <a:rPr lang="en-US" sz="1800" b="0" i="0" dirty="0">
                <a:solidFill>
                  <a:schemeClr val="tx1"/>
                </a:solidFill>
                <a:effectLst/>
              </a:rPr>
              <a:t>Further, in all software development, any change can introduce new bugs on its own and new software can't be trusted until it's tested. So testing and development proceed together until a new version is ready</a:t>
            </a:r>
            <a:endParaRPr lang="en-US" sz="1800" dirty="0">
              <a:solidFill>
                <a:schemeClr val="tx1"/>
              </a:solidFill>
              <a:ea typeface="Roboto" panose="02000000000000000000" pitchFamily="2" charset="0"/>
            </a:endParaRPr>
          </a:p>
        </p:txBody>
      </p:sp>
    </p:spTree>
    <p:extLst>
      <p:ext uri="{BB962C8B-B14F-4D97-AF65-F5344CB8AC3E}">
        <p14:creationId xmlns:p14="http://schemas.microsoft.com/office/powerpoint/2010/main" val="1673489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VCS Software Requirements</a:t>
            </a: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l">
              <a:buFont typeface="Arial" panose="020B0604020202020204" pitchFamily="34" charset="0"/>
              <a:buChar char="•"/>
            </a:pPr>
            <a:endParaRPr lang="en-US" sz="2000" b="0" i="0" dirty="0">
              <a:solidFill>
                <a:schemeClr val="tx1"/>
              </a:solidFill>
              <a:effectLst/>
            </a:endParaRPr>
          </a:p>
          <a:p>
            <a:pPr marL="457200" indent="-457200" algn="l">
              <a:buFont typeface="Arial" panose="020B0604020202020204" pitchFamily="34" charset="0"/>
              <a:buChar char="•"/>
            </a:pPr>
            <a:r>
              <a:rPr lang="en-US" sz="2000" b="0" i="0" dirty="0">
                <a:solidFill>
                  <a:schemeClr val="tx1"/>
                </a:solidFill>
                <a:effectLst/>
              </a:rPr>
              <a:t>Good version control software supports a developer's preferred workflow without imposing one particular way of working</a:t>
            </a:r>
          </a:p>
          <a:p>
            <a:pPr marL="457200" indent="-457200" algn="l">
              <a:buFont typeface="Arial" panose="020B0604020202020204" pitchFamily="34" charset="0"/>
              <a:buChar char="•"/>
            </a:pPr>
            <a:endParaRPr lang="en-US" sz="2000" dirty="0">
              <a:solidFill>
                <a:schemeClr val="tx1"/>
              </a:solidFill>
            </a:endParaRPr>
          </a:p>
          <a:p>
            <a:pPr marL="457200" indent="-457200" algn="l">
              <a:buFont typeface="Arial" panose="020B0604020202020204" pitchFamily="34" charset="0"/>
              <a:buChar char="•"/>
            </a:pPr>
            <a:r>
              <a:rPr lang="en-US" sz="2000" b="0" i="0" dirty="0">
                <a:solidFill>
                  <a:schemeClr val="tx1"/>
                </a:solidFill>
                <a:effectLst/>
              </a:rPr>
              <a:t>Ideally it also works on any platform, rather than dictate what operating system or tool chain developers must use</a:t>
            </a:r>
            <a:endParaRPr lang="en-US" sz="2000" dirty="0">
              <a:solidFill>
                <a:schemeClr val="tx1"/>
              </a:solidFill>
            </a:endParaRPr>
          </a:p>
          <a:p>
            <a:pPr marL="457200" indent="-457200" algn="l">
              <a:buFont typeface="Arial" panose="020B0604020202020204" pitchFamily="34" charset="0"/>
              <a:buChar char="•"/>
            </a:pPr>
            <a:endParaRPr lang="en-US" sz="2000" b="0" i="0" dirty="0">
              <a:solidFill>
                <a:schemeClr val="tx1"/>
              </a:solidFill>
              <a:effectLst/>
            </a:endParaRPr>
          </a:p>
          <a:p>
            <a:pPr marL="457200" indent="-457200" algn="l">
              <a:buFont typeface="Arial" panose="020B0604020202020204" pitchFamily="34" charset="0"/>
              <a:buChar char="•"/>
            </a:pPr>
            <a:r>
              <a:rPr lang="en-US" sz="2000" b="0" i="0" dirty="0">
                <a:solidFill>
                  <a:schemeClr val="tx1"/>
                </a:solidFill>
                <a:effectLst/>
              </a:rPr>
              <a:t>Great version control systems facilitate a smooth and continuous flow of changes to the code rather than the frustrating and clumsy mechanism of file locking - giving the green light to one developer at the expense of blocking the progress of others.</a:t>
            </a:r>
          </a:p>
          <a:p>
            <a:pPr marL="457200" indent="-457200" algn="l">
              <a:buFont typeface="Arial" panose="020B0604020202020204" pitchFamily="34" charset="0"/>
              <a:buChar char="•"/>
            </a:pPr>
            <a:endParaRPr lang="en-US" sz="2000" dirty="0">
              <a:solidFill>
                <a:schemeClr val="tx1"/>
              </a:solidFill>
              <a:ea typeface="Roboto" panose="02000000000000000000" pitchFamily="2" charset="0"/>
            </a:endParaRPr>
          </a:p>
        </p:txBody>
      </p:sp>
    </p:spTree>
    <p:extLst>
      <p:ext uri="{BB962C8B-B14F-4D97-AF65-F5344CB8AC3E}">
        <p14:creationId xmlns:p14="http://schemas.microsoft.com/office/powerpoint/2010/main" val="2475809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Problem without VCS Software</a:t>
            </a: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l">
              <a:buFont typeface="Arial" panose="020B0604020202020204" pitchFamily="34" charset="0"/>
              <a:buChar char="•"/>
            </a:pPr>
            <a:endParaRPr lang="en-US" sz="1800" b="0" i="0" dirty="0">
              <a:solidFill>
                <a:schemeClr val="tx1"/>
              </a:solidFill>
              <a:effectLst/>
            </a:endParaRPr>
          </a:p>
          <a:p>
            <a:pPr marL="457200" indent="-457200" algn="l">
              <a:buFont typeface="Arial" panose="020B0604020202020204" pitchFamily="34" charset="0"/>
              <a:buChar char="•"/>
            </a:pPr>
            <a:r>
              <a:rPr lang="en-US" sz="1800" b="0" i="0" dirty="0">
                <a:solidFill>
                  <a:schemeClr val="tx1"/>
                </a:solidFill>
                <a:effectLst/>
              </a:rPr>
              <a:t>Software teams that do not use any form of version control often run into problems like not knowing which changes that have been made are available to users or the creation of incompatible changes between two unrelated pieces of work that must then be painstakingly untangled and reworked.</a:t>
            </a:r>
          </a:p>
          <a:p>
            <a:pPr marL="457200" indent="-457200" algn="l">
              <a:buFont typeface="Arial" panose="020B0604020202020204" pitchFamily="34" charset="0"/>
              <a:buChar char="•"/>
            </a:pPr>
            <a:r>
              <a:rPr lang="en-US" sz="1800" b="0" i="0" dirty="0">
                <a:solidFill>
                  <a:schemeClr val="tx1"/>
                </a:solidFill>
                <a:effectLst/>
              </a:rPr>
              <a:t>If you're a developer who has never used version control you may have added versions to your files, perhaps with suffixes like "final" or "latest" and then had to later deal with a new final version.</a:t>
            </a:r>
            <a:endParaRPr lang="en-US" sz="1800" dirty="0">
              <a:solidFill>
                <a:schemeClr val="tx1"/>
              </a:solidFill>
            </a:endParaRPr>
          </a:p>
          <a:p>
            <a:pPr marL="457200" indent="-457200" algn="l">
              <a:buFont typeface="Arial" panose="020B0604020202020204" pitchFamily="34" charset="0"/>
              <a:buChar char="•"/>
            </a:pPr>
            <a:r>
              <a:rPr lang="en-US" sz="1800" b="0" i="0" dirty="0">
                <a:solidFill>
                  <a:schemeClr val="tx1"/>
                </a:solidFill>
                <a:effectLst/>
              </a:rPr>
              <a:t>Perhaps you've commented out code blocks because you want to disable certain functionality without deleting the code, fearing that there may be a use for it later. Version control is a way out of these problems.</a:t>
            </a:r>
          </a:p>
          <a:p>
            <a:pPr marL="457200" indent="-457200" algn="l">
              <a:buFont typeface="Arial" panose="020B0604020202020204" pitchFamily="34" charset="0"/>
              <a:buChar char="•"/>
            </a:pPr>
            <a:endParaRPr lang="en-US" sz="1800" dirty="0">
              <a:solidFill>
                <a:schemeClr val="tx1"/>
              </a:solidFill>
              <a:ea typeface="Roboto" panose="02000000000000000000" pitchFamily="2" charset="0"/>
            </a:endParaRPr>
          </a:p>
        </p:txBody>
      </p:sp>
    </p:spTree>
    <p:extLst>
      <p:ext uri="{BB962C8B-B14F-4D97-AF65-F5344CB8AC3E}">
        <p14:creationId xmlns:p14="http://schemas.microsoft.com/office/powerpoint/2010/main" val="2794341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Git : Distributed VCS</a:t>
            </a:r>
          </a:p>
        </p:txBody>
      </p:sp>
      <p:sp>
        <p:nvSpPr>
          <p:cNvPr id="3" name="Subtitle 2"/>
          <p:cNvSpPr>
            <a:spLocks noGrp="1"/>
          </p:cNvSpPr>
          <p:nvPr>
            <p:ph type="subTitle" idx="1"/>
          </p:nvPr>
        </p:nvSpPr>
        <p:spPr>
          <a:xfrm>
            <a:off x="762000" y="990600"/>
            <a:ext cx="7848600" cy="5410200"/>
          </a:xfrm>
        </p:spPr>
        <p:txBody>
          <a:bodyPr>
            <a:noAutofit/>
          </a:bodyPr>
          <a:lstStyle/>
          <a:p>
            <a:pPr algn="l"/>
            <a:endParaRPr lang="en-US" sz="2000" b="0" dirty="0">
              <a:solidFill>
                <a:schemeClr val="tx1"/>
              </a:solidFill>
              <a:effectLst/>
            </a:endParaRPr>
          </a:p>
          <a:p>
            <a:pPr marL="457200" indent="-457200" algn="l">
              <a:buFont typeface="Arial" panose="020B0604020202020204" pitchFamily="34" charset="0"/>
              <a:buChar char="•"/>
            </a:pPr>
            <a:r>
              <a:rPr lang="en-US" sz="2000" b="0" dirty="0">
                <a:solidFill>
                  <a:schemeClr val="tx1"/>
                </a:solidFill>
                <a:effectLst/>
              </a:rPr>
              <a:t>One of the most popular VCS tools in use today is called Git. Git is a Distributed VCS, a category known as DVCS</a:t>
            </a:r>
          </a:p>
          <a:p>
            <a:pPr marL="457200" indent="-457200" algn="l">
              <a:buFont typeface="Arial" panose="020B0604020202020204" pitchFamily="34" charset="0"/>
              <a:buChar char="•"/>
            </a:pPr>
            <a:r>
              <a:rPr lang="en-US" sz="2000" b="0" dirty="0">
                <a:solidFill>
                  <a:schemeClr val="tx1"/>
                </a:solidFill>
                <a:effectLst/>
              </a:rPr>
              <a:t>Git is free and open source</a:t>
            </a:r>
          </a:p>
          <a:p>
            <a:pPr marL="457200" indent="-457200" algn="l">
              <a:buFont typeface="Arial" panose="020B0604020202020204" pitchFamily="34" charset="0"/>
              <a:buChar char="•"/>
            </a:pPr>
            <a:r>
              <a:rPr lang="en-US" sz="2000" dirty="0">
                <a:solidFill>
                  <a:schemeClr val="tx1"/>
                </a:solidFill>
              </a:rPr>
              <a:t>A distributed version control system (DVCS) is a type of version control where the complete codebase — including its full version history — is mirrored on every developer's computer. It's abbreviated DVCS.</a:t>
            </a:r>
          </a:p>
          <a:p>
            <a:pPr marL="457200" indent="-457200" algn="l">
              <a:buFont typeface="Arial" panose="020B0604020202020204" pitchFamily="34" charset="0"/>
              <a:buChar char="•"/>
            </a:pPr>
            <a:r>
              <a:rPr lang="en-US" sz="2000" b="0" dirty="0">
                <a:solidFill>
                  <a:schemeClr val="tx1"/>
                </a:solidFill>
                <a:effectLst/>
              </a:rPr>
              <a:t>Changes to files are tracked between computers.</a:t>
            </a:r>
            <a:endParaRPr lang="en-US" sz="2000" dirty="0">
              <a:solidFill>
                <a:schemeClr val="tx1"/>
              </a:solidFill>
            </a:endParaRPr>
          </a:p>
          <a:p>
            <a:pPr algn="l"/>
            <a:r>
              <a:rPr lang="en-US" sz="2000" b="1" dirty="0">
                <a:solidFill>
                  <a:schemeClr val="tx1"/>
                </a:solidFill>
              </a:rPr>
              <a:t>Advantages of DVCS : </a:t>
            </a:r>
            <a:endParaRPr lang="en-US" sz="2000" dirty="0">
              <a:solidFill>
                <a:schemeClr val="tx1"/>
              </a:solidFill>
            </a:endParaRPr>
          </a:p>
          <a:p>
            <a:pPr algn="l"/>
            <a:r>
              <a:rPr lang="en-US" sz="2000" dirty="0">
                <a:solidFill>
                  <a:schemeClr val="tx1"/>
                </a:solidFill>
              </a:rPr>
              <a:t>a.  </a:t>
            </a:r>
            <a:r>
              <a:rPr lang="en-US" sz="2000" b="0" dirty="0">
                <a:solidFill>
                  <a:schemeClr val="tx1"/>
                </a:solidFill>
                <a:effectLst/>
              </a:rPr>
              <a:t>Branching and merging can happen automatically and quickly</a:t>
            </a:r>
          </a:p>
          <a:p>
            <a:pPr algn="l"/>
            <a:r>
              <a:rPr lang="en-US" sz="2000" b="0" dirty="0">
                <a:solidFill>
                  <a:schemeClr val="tx1"/>
                </a:solidFill>
                <a:effectLst/>
              </a:rPr>
              <a:t>b. Developers have the ability to work offline</a:t>
            </a:r>
          </a:p>
          <a:p>
            <a:pPr algn="l"/>
            <a:r>
              <a:rPr lang="en-US" sz="2000" dirty="0">
                <a:solidFill>
                  <a:schemeClr val="tx1"/>
                </a:solidFill>
              </a:rPr>
              <a:t>c</a:t>
            </a:r>
            <a:r>
              <a:rPr lang="en-US" sz="2000" b="0" dirty="0">
                <a:solidFill>
                  <a:schemeClr val="tx1"/>
                </a:solidFill>
                <a:effectLst/>
              </a:rPr>
              <a:t>. Multiple copies of the software eliminate reliance on a single backup</a:t>
            </a:r>
          </a:p>
          <a:p>
            <a:pPr algn="l"/>
            <a:r>
              <a:rPr lang="en-US" sz="2000" dirty="0">
                <a:solidFill>
                  <a:schemeClr val="tx1"/>
                </a:solidFill>
              </a:rPr>
              <a:t>d. </a:t>
            </a:r>
            <a:r>
              <a:rPr lang="en-US" sz="2000" b="0" i="0" dirty="0">
                <a:solidFill>
                  <a:schemeClr val="tx1"/>
                </a:solidFill>
                <a:effectLst/>
              </a:rPr>
              <a:t>Because all the code is on your own workstation, it makes common activities quick: check in, check out, and commit.</a:t>
            </a:r>
            <a:endParaRPr lang="en-US" sz="2000" b="0" dirty="0">
              <a:solidFill>
                <a:schemeClr val="tx1"/>
              </a:solidFill>
              <a:effectLst/>
            </a:endParaRPr>
          </a:p>
          <a:p>
            <a:pPr marL="457200" indent="-457200" algn="l">
              <a:buFont typeface="Arial" panose="020B0604020202020204" pitchFamily="34" charset="0"/>
              <a:buChar char="•"/>
            </a:pPr>
            <a:endParaRPr lang="en-US" sz="2000" dirty="0">
              <a:solidFill>
                <a:schemeClr val="tx1"/>
              </a:solidFill>
            </a:endParaRPr>
          </a:p>
          <a:p>
            <a:pPr marL="457200" indent="-457200" algn="l">
              <a:buFont typeface="Arial" panose="020B0604020202020204" pitchFamily="34" charset="0"/>
              <a:buChar char="•"/>
            </a:pPr>
            <a:endParaRPr lang="en-US" sz="2000" dirty="0">
              <a:solidFill>
                <a:schemeClr val="tx1"/>
              </a:solidFill>
            </a:endParaRPr>
          </a:p>
          <a:p>
            <a:pPr marL="457200" indent="-457200" algn="l">
              <a:buFont typeface="Arial" panose="020B0604020202020204" pitchFamily="34" charset="0"/>
              <a:buChar char="•"/>
            </a:pPr>
            <a:endParaRPr lang="en-US" sz="2000" dirty="0">
              <a:solidFill>
                <a:schemeClr val="tx1"/>
              </a:solidFill>
            </a:endParaRPr>
          </a:p>
          <a:p>
            <a:pPr marL="457200" indent="-457200" algn="l">
              <a:buFont typeface="Arial" panose="020B0604020202020204" pitchFamily="34" charset="0"/>
              <a:buChar char="•"/>
            </a:pPr>
            <a:endParaRPr lang="en-US" sz="2000" dirty="0">
              <a:solidFill>
                <a:schemeClr val="tx1"/>
              </a:solidFill>
              <a:ea typeface="Roboto" panose="02000000000000000000" pitchFamily="2" charset="0"/>
            </a:endParaRPr>
          </a:p>
        </p:txBody>
      </p:sp>
    </p:spTree>
    <p:extLst>
      <p:ext uri="{BB962C8B-B14F-4D97-AF65-F5344CB8AC3E}">
        <p14:creationId xmlns:p14="http://schemas.microsoft.com/office/powerpoint/2010/main" val="1528941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Git : Distributed VCS</a:t>
            </a: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just">
              <a:buFont typeface="Arial" panose="020B0604020202020204" pitchFamily="34" charset="0"/>
              <a:buChar char="•"/>
            </a:pPr>
            <a:endParaRPr lang="en-US" sz="2000" b="0" i="0" dirty="0">
              <a:solidFill>
                <a:schemeClr val="tx1"/>
              </a:solidFill>
              <a:effectLst/>
            </a:endParaRPr>
          </a:p>
          <a:p>
            <a:pPr marL="457200" indent="-457200" algn="just">
              <a:buFont typeface="Arial" panose="020B0604020202020204" pitchFamily="34" charset="0"/>
              <a:buChar char="•"/>
            </a:pPr>
            <a:r>
              <a:rPr lang="en-US" sz="2000" b="0" i="0" dirty="0">
                <a:solidFill>
                  <a:schemeClr val="tx1"/>
                </a:solidFill>
                <a:effectLst/>
              </a:rPr>
              <a:t>Commercial organizations’ software spans multiple repositories. It includes large binaries and artifacts. Storing entire repos on local workstations gives organizations security and compliance risks. </a:t>
            </a:r>
          </a:p>
          <a:p>
            <a:pPr marL="457200" indent="-457200" algn="just">
              <a:buFont typeface="Arial" panose="020B0604020202020204" pitchFamily="34" charset="0"/>
              <a:buChar char="•"/>
            </a:pPr>
            <a:endParaRPr lang="en-US" sz="2000" b="0" i="0" dirty="0">
              <a:solidFill>
                <a:schemeClr val="tx1"/>
              </a:solidFill>
              <a:effectLst/>
            </a:endParaRPr>
          </a:p>
          <a:p>
            <a:pPr marL="457200" indent="-457200" algn="just">
              <a:buFont typeface="Arial" panose="020B0604020202020204" pitchFamily="34" charset="0"/>
              <a:buChar char="•"/>
            </a:pPr>
            <a:r>
              <a:rPr lang="en-US" sz="2000" b="0" i="0" dirty="0">
                <a:solidFill>
                  <a:schemeClr val="tx1"/>
                </a:solidFill>
                <a:effectLst/>
              </a:rPr>
              <a:t>The environment also creates an explosion of code and artifacts that damages speed and productivity.</a:t>
            </a:r>
          </a:p>
          <a:p>
            <a:pPr marL="457200" indent="-457200" algn="just">
              <a:buFont typeface="Arial" panose="020B0604020202020204" pitchFamily="34" charset="0"/>
              <a:buChar char="•"/>
            </a:pPr>
            <a:endParaRPr lang="en-US" sz="2000" b="0" i="0" dirty="0">
              <a:solidFill>
                <a:schemeClr val="tx1"/>
              </a:solidFill>
              <a:effectLst/>
            </a:endParaRPr>
          </a:p>
          <a:p>
            <a:pPr marL="457200" indent="-457200" algn="just">
              <a:buFont typeface="Arial" panose="020B0604020202020204" pitchFamily="34" charset="0"/>
              <a:buChar char="•"/>
            </a:pPr>
            <a:r>
              <a:rPr lang="en-US" sz="2000" b="0" i="0" dirty="0">
                <a:solidFill>
                  <a:schemeClr val="tx1"/>
                </a:solidFill>
                <a:effectLst/>
              </a:rPr>
              <a:t>DVCS systems are workable offline as a client copies the entire repository on their local machine.</a:t>
            </a:r>
            <a:endParaRPr lang="en-US" sz="2000" dirty="0">
              <a:solidFill>
                <a:schemeClr val="tx1"/>
              </a:solidFill>
            </a:endParaRPr>
          </a:p>
          <a:p>
            <a:pPr marL="457200" indent="-457200" algn="just">
              <a:buFont typeface="Arial" panose="020B0604020202020204" pitchFamily="34" charset="0"/>
              <a:buChar char="•"/>
            </a:pPr>
            <a:endParaRPr lang="en-US" sz="2000" b="0" i="0" dirty="0">
              <a:solidFill>
                <a:schemeClr val="tx1"/>
              </a:solidFill>
              <a:effectLst/>
            </a:endParaRPr>
          </a:p>
          <a:p>
            <a:pPr marL="457200" indent="-457200" algn="just">
              <a:buFont typeface="Arial" panose="020B0604020202020204" pitchFamily="34" charset="0"/>
              <a:buChar char="•"/>
            </a:pPr>
            <a:r>
              <a:rPr lang="en-US" sz="2000" b="0" i="0" dirty="0">
                <a:solidFill>
                  <a:schemeClr val="tx1"/>
                </a:solidFill>
                <a:effectLst/>
              </a:rPr>
              <a:t>DVCS is faster as mostly user deals with local copy without hitting server every time.</a:t>
            </a:r>
          </a:p>
          <a:p>
            <a:pPr marL="457200" indent="-457200" algn="just">
              <a:buFont typeface="Arial" panose="020B0604020202020204" pitchFamily="34" charset="0"/>
              <a:buChar char="•"/>
            </a:pPr>
            <a:endParaRPr lang="en-US" sz="2000" b="0" i="0" dirty="0">
              <a:solidFill>
                <a:schemeClr val="tx1"/>
              </a:solidFill>
              <a:effectLst/>
            </a:endParaRPr>
          </a:p>
          <a:p>
            <a:pPr marL="457200" indent="-457200" algn="just">
              <a:buFont typeface="Arial" panose="020B0604020202020204" pitchFamily="34" charset="0"/>
              <a:buChar char="•"/>
            </a:pPr>
            <a:r>
              <a:rPr lang="en-US" sz="2000" b="0" i="0" dirty="0">
                <a:solidFill>
                  <a:schemeClr val="tx1"/>
                </a:solidFill>
                <a:effectLst/>
              </a:rPr>
              <a:t>If DVCS server is down, developer can work using their local copies.</a:t>
            </a:r>
            <a:endParaRPr lang="en-US" sz="2000" dirty="0">
              <a:solidFill>
                <a:schemeClr val="tx1"/>
              </a:solidFill>
              <a:ea typeface="Roboto" panose="02000000000000000000" pitchFamily="2" charset="0"/>
            </a:endParaRPr>
          </a:p>
        </p:txBody>
      </p:sp>
    </p:spTree>
    <p:extLst>
      <p:ext uri="{BB962C8B-B14F-4D97-AF65-F5344CB8AC3E}">
        <p14:creationId xmlns:p14="http://schemas.microsoft.com/office/powerpoint/2010/main" val="393008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Git : Workflow</a:t>
            </a: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just">
              <a:buFont typeface="Arial" panose="020B0604020202020204" pitchFamily="34" charset="0"/>
              <a:buChar char="•"/>
            </a:pPr>
            <a:endParaRPr lang="en-US" sz="1800" b="0" i="0" dirty="0">
              <a:solidFill>
                <a:schemeClr val="tx1"/>
              </a:solidFill>
              <a:effectLst/>
            </a:endParaRPr>
          </a:p>
          <a:p>
            <a:pPr marL="457200" indent="-457200" algn="just">
              <a:buFont typeface="Arial" panose="020B0604020202020204" pitchFamily="34" charset="0"/>
              <a:buChar char="•"/>
            </a:pPr>
            <a:r>
              <a:rPr lang="en-US" sz="1800" b="0" i="0" dirty="0">
                <a:solidFill>
                  <a:schemeClr val="tx1"/>
                </a:solidFill>
                <a:effectLst/>
              </a:rPr>
              <a:t>A Git workflow is a recipe or recommendation for how to use Git to accomplish work in a consistent and productive manner. </a:t>
            </a:r>
          </a:p>
          <a:p>
            <a:pPr marL="457200" indent="-457200" algn="just">
              <a:buFont typeface="Arial" panose="020B0604020202020204" pitchFamily="34" charset="0"/>
              <a:buChar char="•"/>
            </a:pPr>
            <a:r>
              <a:rPr lang="en-US" sz="1800" b="0" i="0" dirty="0">
                <a:solidFill>
                  <a:schemeClr val="tx1"/>
                </a:solidFill>
                <a:effectLst/>
              </a:rPr>
              <a:t>Git workflows encourage developers and </a:t>
            </a:r>
            <a:r>
              <a:rPr lang="en-US" sz="1800" dirty="0">
                <a:solidFill>
                  <a:schemeClr val="tx1"/>
                </a:solidFill>
              </a:rPr>
              <a:t>DevOps</a:t>
            </a:r>
            <a:r>
              <a:rPr lang="en-US" sz="1800" b="0" i="0" dirty="0">
                <a:solidFill>
                  <a:schemeClr val="tx1"/>
                </a:solidFill>
                <a:effectLst/>
              </a:rPr>
              <a:t> teams to leverage Git effectively and consistently.</a:t>
            </a:r>
          </a:p>
          <a:p>
            <a:pPr marL="457200" indent="-457200" algn="just">
              <a:buFont typeface="Arial" panose="020B0604020202020204" pitchFamily="34" charset="0"/>
              <a:buChar char="•"/>
            </a:pPr>
            <a:r>
              <a:rPr lang="en-US" sz="1800" b="0" i="0" dirty="0">
                <a:solidFill>
                  <a:schemeClr val="tx1"/>
                </a:solidFill>
                <a:effectLst/>
              </a:rPr>
              <a:t>Given Git's focus on flexibility, there is no standardized process on how to interact with Git.</a:t>
            </a:r>
          </a:p>
          <a:p>
            <a:pPr marL="457200" indent="-457200" algn="just">
              <a:buFont typeface="Arial" panose="020B0604020202020204" pitchFamily="34" charset="0"/>
              <a:buChar char="•"/>
            </a:pPr>
            <a:r>
              <a:rPr lang="en-US" sz="1800" b="0" i="0" dirty="0">
                <a:solidFill>
                  <a:schemeClr val="tx1"/>
                </a:solidFill>
                <a:effectLst/>
              </a:rPr>
              <a:t>When working with a team on a Git-managed project, it’s important to make sure the team is all in agreement on how the flow of changes will be applied.</a:t>
            </a:r>
          </a:p>
        </p:txBody>
      </p:sp>
    </p:spTree>
    <p:extLst>
      <p:ext uri="{BB962C8B-B14F-4D97-AF65-F5344CB8AC3E}">
        <p14:creationId xmlns:p14="http://schemas.microsoft.com/office/powerpoint/2010/main" val="1526406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Git : Workflow Selection Criteria</a:t>
            </a:r>
          </a:p>
        </p:txBody>
      </p:sp>
      <p:sp>
        <p:nvSpPr>
          <p:cNvPr id="3" name="Subtitle 2"/>
          <p:cNvSpPr>
            <a:spLocks noGrp="1"/>
          </p:cNvSpPr>
          <p:nvPr>
            <p:ph type="subTitle" idx="1"/>
          </p:nvPr>
        </p:nvSpPr>
        <p:spPr>
          <a:xfrm>
            <a:off x="762000" y="990600"/>
            <a:ext cx="7848600" cy="5410200"/>
          </a:xfrm>
        </p:spPr>
        <p:txBody>
          <a:bodyPr>
            <a:noAutofit/>
          </a:bodyPr>
          <a:lstStyle/>
          <a:p>
            <a:pPr algn="just"/>
            <a:endParaRPr lang="en-US" sz="2000" b="0" i="0" dirty="0">
              <a:solidFill>
                <a:schemeClr val="tx1"/>
              </a:solidFill>
              <a:effectLst/>
            </a:endParaRPr>
          </a:p>
          <a:p>
            <a:pPr algn="just"/>
            <a:r>
              <a:rPr lang="en-US" sz="2000" b="0" i="0" dirty="0">
                <a:solidFill>
                  <a:schemeClr val="tx1"/>
                </a:solidFill>
                <a:effectLst/>
              </a:rPr>
              <a:t>Some things to consider when evaluating a Git workflow are:</a:t>
            </a:r>
          </a:p>
          <a:p>
            <a:pPr marL="457200" indent="-457200" algn="just">
              <a:buFont typeface="Arial" panose="020B0604020202020204" pitchFamily="34" charset="0"/>
              <a:buChar char="•"/>
            </a:pPr>
            <a:endParaRPr lang="en-US" sz="2000" b="0" i="0" dirty="0">
              <a:solidFill>
                <a:schemeClr val="tx1"/>
              </a:solidFill>
              <a:effectLst/>
            </a:endParaRPr>
          </a:p>
          <a:p>
            <a:pPr marL="457200" indent="-457200" algn="just">
              <a:buFont typeface="Arial" panose="020B0604020202020204" pitchFamily="34" charset="0"/>
              <a:buChar char="•"/>
            </a:pPr>
            <a:r>
              <a:rPr lang="en-US" sz="2000" b="0" i="0" dirty="0">
                <a:solidFill>
                  <a:schemeClr val="tx1"/>
                </a:solidFill>
                <a:effectLst/>
              </a:rPr>
              <a:t>Does this workflow scale with team size?</a:t>
            </a:r>
          </a:p>
          <a:p>
            <a:pPr marL="457200" indent="-457200" algn="just">
              <a:buFont typeface="Arial" panose="020B0604020202020204" pitchFamily="34" charset="0"/>
              <a:buChar char="•"/>
            </a:pPr>
            <a:endParaRPr lang="en-US" sz="2000" b="0" i="0" dirty="0">
              <a:solidFill>
                <a:schemeClr val="tx1"/>
              </a:solidFill>
              <a:effectLst/>
            </a:endParaRPr>
          </a:p>
          <a:p>
            <a:pPr marL="457200" indent="-457200" algn="just">
              <a:buFont typeface="Arial" panose="020B0604020202020204" pitchFamily="34" charset="0"/>
              <a:buChar char="•"/>
            </a:pPr>
            <a:r>
              <a:rPr lang="en-US" sz="2000" b="0" i="0" dirty="0">
                <a:solidFill>
                  <a:schemeClr val="tx1"/>
                </a:solidFill>
                <a:effectLst/>
              </a:rPr>
              <a:t>Is it easy to undo mistakes and errors with this workflow?</a:t>
            </a:r>
          </a:p>
          <a:p>
            <a:pPr marL="457200" indent="-457200" algn="just">
              <a:buFont typeface="Arial" panose="020B0604020202020204" pitchFamily="34" charset="0"/>
              <a:buChar char="•"/>
            </a:pPr>
            <a:endParaRPr lang="en-US" sz="2000" b="0" i="0" dirty="0">
              <a:solidFill>
                <a:schemeClr val="tx1"/>
              </a:solidFill>
              <a:effectLst/>
            </a:endParaRPr>
          </a:p>
          <a:p>
            <a:pPr marL="457200" indent="-457200" algn="just">
              <a:buFont typeface="Arial" panose="020B0604020202020204" pitchFamily="34" charset="0"/>
              <a:buChar char="•"/>
            </a:pPr>
            <a:r>
              <a:rPr lang="en-US" sz="2000" b="0" i="0" dirty="0">
                <a:solidFill>
                  <a:schemeClr val="tx1"/>
                </a:solidFill>
                <a:effectLst/>
              </a:rPr>
              <a:t>Does this workflow impose any new unnecessary cognitive overhead to the team?</a:t>
            </a:r>
          </a:p>
        </p:txBody>
      </p:sp>
    </p:spTree>
    <p:extLst>
      <p:ext uri="{BB962C8B-B14F-4D97-AF65-F5344CB8AC3E}">
        <p14:creationId xmlns:p14="http://schemas.microsoft.com/office/powerpoint/2010/main" val="1376953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Git : Workflow Types</a:t>
            </a:r>
          </a:p>
        </p:txBody>
      </p:sp>
      <p:sp>
        <p:nvSpPr>
          <p:cNvPr id="3" name="Subtitle 2"/>
          <p:cNvSpPr>
            <a:spLocks noGrp="1"/>
          </p:cNvSpPr>
          <p:nvPr>
            <p:ph type="subTitle" idx="1"/>
          </p:nvPr>
        </p:nvSpPr>
        <p:spPr>
          <a:xfrm>
            <a:off x="762000" y="990600"/>
            <a:ext cx="7848600" cy="5410200"/>
          </a:xfrm>
        </p:spPr>
        <p:txBody>
          <a:bodyPr>
            <a:noAutofit/>
          </a:bodyPr>
          <a:lstStyle/>
          <a:p>
            <a:pPr algn="just"/>
            <a:endParaRPr lang="en-US" sz="2000" b="0" i="0" dirty="0">
              <a:solidFill>
                <a:schemeClr val="tx1"/>
              </a:solidFill>
              <a:effectLst/>
            </a:endParaRPr>
          </a:p>
          <a:p>
            <a:pPr marL="457200" indent="-457200" algn="just">
              <a:buAutoNum type="alphaLcPeriod"/>
            </a:pPr>
            <a:endParaRPr lang="en-US" sz="2000" dirty="0">
              <a:solidFill>
                <a:schemeClr val="tx1"/>
              </a:solidFill>
            </a:endParaRPr>
          </a:p>
          <a:p>
            <a:pPr marL="457200" indent="-457200" algn="just">
              <a:buAutoNum type="alphaLcPeriod"/>
            </a:pPr>
            <a:r>
              <a:rPr lang="en-US" sz="2000" dirty="0">
                <a:solidFill>
                  <a:schemeClr val="tx1"/>
                </a:solidFill>
              </a:rPr>
              <a:t>Basic Workflow</a:t>
            </a:r>
          </a:p>
          <a:p>
            <a:pPr marL="457200" indent="-457200" algn="just">
              <a:buAutoNum type="alphaLcPeriod"/>
            </a:pPr>
            <a:r>
              <a:rPr lang="en-US" sz="2000" b="0" i="0" dirty="0">
                <a:solidFill>
                  <a:schemeClr val="tx1"/>
                </a:solidFill>
                <a:effectLst/>
              </a:rPr>
              <a:t>Feature Branch Workflow</a:t>
            </a:r>
          </a:p>
          <a:p>
            <a:pPr marL="457200" indent="-457200" algn="just">
              <a:buAutoNum type="alphaLcPeriod"/>
            </a:pPr>
            <a:r>
              <a:rPr lang="en-US" sz="2000" dirty="0" err="1">
                <a:solidFill>
                  <a:schemeClr val="tx1"/>
                </a:solidFill>
              </a:rPr>
              <a:t>GitFlow</a:t>
            </a:r>
            <a:r>
              <a:rPr lang="en-US" sz="2000" dirty="0">
                <a:solidFill>
                  <a:schemeClr val="tx1"/>
                </a:solidFill>
              </a:rPr>
              <a:t> Workflow</a:t>
            </a:r>
          </a:p>
          <a:p>
            <a:pPr marL="457200" indent="-457200" algn="just">
              <a:buAutoNum type="alphaLcPeriod"/>
            </a:pPr>
            <a:r>
              <a:rPr lang="en-US" sz="2000" b="0" i="0" dirty="0">
                <a:solidFill>
                  <a:schemeClr val="tx1"/>
                </a:solidFill>
                <a:effectLst/>
              </a:rPr>
              <a:t>Forking Workflow</a:t>
            </a:r>
          </a:p>
          <a:p>
            <a:pPr marL="457200" indent="-457200" algn="just">
              <a:buAutoNum type="alphaLcPeriod"/>
            </a:pPr>
            <a:endParaRPr lang="en-US" sz="2000" b="0" i="0" dirty="0">
              <a:solidFill>
                <a:schemeClr val="tx1"/>
              </a:solidFill>
              <a:effectLst/>
            </a:endParaRPr>
          </a:p>
        </p:txBody>
      </p:sp>
    </p:spTree>
    <p:extLst>
      <p:ext uri="{BB962C8B-B14F-4D97-AF65-F5344CB8AC3E}">
        <p14:creationId xmlns:p14="http://schemas.microsoft.com/office/powerpoint/2010/main" val="1299215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18947</TotalTime>
  <Words>1527</Words>
  <Application>Microsoft Office PowerPoint</Application>
  <PresentationFormat>On-screen Show (4:3)</PresentationFormat>
  <Paragraphs>143</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 What is version control? </vt:lpstr>
      <vt:lpstr>File Tree</vt:lpstr>
      <vt:lpstr>VCS Software Requirements</vt:lpstr>
      <vt:lpstr>Problem without VCS Software</vt:lpstr>
      <vt:lpstr>Git : Distributed VCS</vt:lpstr>
      <vt:lpstr>Git : Distributed VCS</vt:lpstr>
      <vt:lpstr>Git : Workflow</vt:lpstr>
      <vt:lpstr>Git : Workflow Selection Criteria</vt:lpstr>
      <vt:lpstr>Git : Workflow Types</vt:lpstr>
      <vt:lpstr>Getting Started</vt:lpstr>
      <vt:lpstr>Git Commands</vt:lpstr>
      <vt:lpstr>Git Commands</vt:lpstr>
      <vt:lpstr>Git : Remote Repository</vt:lpstr>
      <vt:lpstr>Git Commands : Remote Repository</vt:lpstr>
      <vt:lpstr>Git Commands : Remote Repository</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Microsoft</dc:creator>
  <cp:lastModifiedBy>jitesh</cp:lastModifiedBy>
  <cp:revision>1894</cp:revision>
  <dcterms:created xsi:type="dcterms:W3CDTF">2018-07-22T05:46:41Z</dcterms:created>
  <dcterms:modified xsi:type="dcterms:W3CDTF">2023-01-18T06:41:07Z</dcterms:modified>
</cp:coreProperties>
</file>