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sldIdLst>
    <p:sldId id="285" r:id="rId5"/>
    <p:sldId id="257" r:id="rId6"/>
    <p:sldId id="281" r:id="rId7"/>
    <p:sldId id="258" r:id="rId8"/>
    <p:sldId id="259" r:id="rId9"/>
    <p:sldId id="260" r:id="rId10"/>
    <p:sldId id="261" r:id="rId11"/>
    <p:sldId id="263" r:id="rId12"/>
    <p:sldId id="265" r:id="rId13"/>
    <p:sldId id="264" r:id="rId14"/>
    <p:sldId id="266" r:id="rId15"/>
    <p:sldId id="267" r:id="rId16"/>
    <p:sldId id="268" r:id="rId17"/>
    <p:sldId id="269" r:id="rId18"/>
    <p:sldId id="270" r:id="rId19"/>
    <p:sldId id="271" r:id="rId20"/>
    <p:sldId id="272" r:id="rId21"/>
    <p:sldId id="274" r:id="rId22"/>
    <p:sldId id="277" r:id="rId23"/>
    <p:sldId id="278" r:id="rId24"/>
    <p:sldId id="279" r:id="rId25"/>
    <p:sldId id="284" r:id="rId26"/>
    <p:sldId id="282"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3792" autoAdjust="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57DF-4E43-27E6-571C-45F796DBF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725A5D-8E14-4230-E498-566C60C64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527740-CA52-C2C8-42B6-D2AC3DED7F94}"/>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5" name="Footer Placeholder 4">
            <a:extLst>
              <a:ext uri="{FF2B5EF4-FFF2-40B4-BE49-F238E27FC236}">
                <a16:creationId xmlns:a16="http://schemas.microsoft.com/office/drawing/2014/main" id="{1045484C-0B92-3F9E-B0C3-2247AB17E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47E8C-6033-E212-2642-069F4BCB9742}"/>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67185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1238-6841-D0A2-016E-70625FD6C0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BC3E2-710F-C8C3-0F2B-060C5108FD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E3EE9-359B-56A5-2EE5-4EEDEA9F2946}"/>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5" name="Footer Placeholder 4">
            <a:extLst>
              <a:ext uri="{FF2B5EF4-FFF2-40B4-BE49-F238E27FC236}">
                <a16:creationId xmlns:a16="http://schemas.microsoft.com/office/drawing/2014/main" id="{C2D82065-6736-1E58-0386-1C038D6A17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70D44-FD2D-0C80-A464-C484D7502041}"/>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322704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B3558-523F-0717-3224-BACB414A35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9D558-F61E-E5B2-E96E-140739648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C2F0F-D17B-049A-9795-2778AF77779E}"/>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5" name="Footer Placeholder 4">
            <a:extLst>
              <a:ext uri="{FF2B5EF4-FFF2-40B4-BE49-F238E27FC236}">
                <a16:creationId xmlns:a16="http://schemas.microsoft.com/office/drawing/2014/main" id="{4D7D1919-9B66-57A7-468A-F87A87402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09E52-0E96-CFC6-07DE-9DE39CEA7D07}"/>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217264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1092-4283-7D35-B1BB-D5041B7A9B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04008-4FDE-901A-EEEB-6454A6490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17F30-D104-7896-97F9-8035FB19C06B}"/>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5" name="Footer Placeholder 4">
            <a:extLst>
              <a:ext uri="{FF2B5EF4-FFF2-40B4-BE49-F238E27FC236}">
                <a16:creationId xmlns:a16="http://schemas.microsoft.com/office/drawing/2014/main" id="{C84B452E-3E51-FE96-1EA9-EA9B30DF3D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AFA9B-088E-A020-333B-D38578B9BC37}"/>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245778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A6BF-F970-0F2A-623F-6706D8D6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5175D4-872E-A3A7-FE3D-5030A0690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5DB5E-1E5A-5266-8E00-49237FE8DF85}"/>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5" name="Footer Placeholder 4">
            <a:extLst>
              <a:ext uri="{FF2B5EF4-FFF2-40B4-BE49-F238E27FC236}">
                <a16:creationId xmlns:a16="http://schemas.microsoft.com/office/drawing/2014/main" id="{70B14357-5391-BA0F-249E-84F65DDA3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1A6F9-7013-BD8A-659E-36320852C205}"/>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417082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335B-759B-5269-0DA2-6E7161083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63647-7AA5-78BD-6780-8F674F809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A1A621-4734-E3BC-057F-75767B1F55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FA3610-10EF-3D7D-0871-8CB40097AD35}"/>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6" name="Footer Placeholder 5">
            <a:extLst>
              <a:ext uri="{FF2B5EF4-FFF2-40B4-BE49-F238E27FC236}">
                <a16:creationId xmlns:a16="http://schemas.microsoft.com/office/drawing/2014/main" id="{4D537242-A5E7-EE3F-BDD4-FA08FB57E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E427B-0C3A-7FBA-0C19-6C0875B2A3E5}"/>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382452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9849-1B18-FBEB-801A-34D0D9F3D5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5494E-EDDE-F1DE-D799-D0F7D7D9C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8B27B-AF38-70CA-758A-0AAFA4470E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8D5DC5-6B64-8658-49B8-DDFCD3148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FAD3F1-8FB5-D32D-C747-47464046D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34AC8A-5F87-FAAC-012D-C8B94E5DC126}"/>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8" name="Footer Placeholder 7">
            <a:extLst>
              <a:ext uri="{FF2B5EF4-FFF2-40B4-BE49-F238E27FC236}">
                <a16:creationId xmlns:a16="http://schemas.microsoft.com/office/drawing/2014/main" id="{70ABF11B-48CB-83BF-1763-AB036B64F8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AD7982-915A-6C93-563D-D68737F7F904}"/>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81343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3C7D-9A34-FD7F-529C-433EECB0C3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2EEDEC-3A18-C25E-23D5-84A501B0C91A}"/>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4" name="Footer Placeholder 3">
            <a:extLst>
              <a:ext uri="{FF2B5EF4-FFF2-40B4-BE49-F238E27FC236}">
                <a16:creationId xmlns:a16="http://schemas.microsoft.com/office/drawing/2014/main" id="{D01A854C-86C3-EC31-773B-B46A3D1C63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6CBDBF-4295-D818-08E0-C50898F0410F}"/>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361336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7CF7B-59FE-E7E0-D80F-7C46CBCF7758}"/>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3" name="Footer Placeholder 2">
            <a:extLst>
              <a:ext uri="{FF2B5EF4-FFF2-40B4-BE49-F238E27FC236}">
                <a16:creationId xmlns:a16="http://schemas.microsoft.com/office/drawing/2014/main" id="{91BBC3FB-69D3-077B-BB35-356DECF4A4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8A3F7C-1CC3-AD8E-A157-FFA91DFEB137}"/>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115958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475A-B31D-DFFC-293C-EA82E482B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072CB5-3AF5-9C2C-8165-AA7C9AD40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5754E1-7FFC-0A17-D897-7C8398B62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E572C-E17E-65B0-868E-4D94BE46DB9D}"/>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6" name="Footer Placeholder 5">
            <a:extLst>
              <a:ext uri="{FF2B5EF4-FFF2-40B4-BE49-F238E27FC236}">
                <a16:creationId xmlns:a16="http://schemas.microsoft.com/office/drawing/2014/main" id="{33F28BE2-3572-DBBB-F897-FE38DDBB4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E1ED9-721C-CA6A-C2DF-3691FC0AD4EB}"/>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100496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8A82-4703-2E45-5622-954EF125F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82C101-6563-B003-176E-9D274DBA4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9A927C-BE49-71FC-F0BB-18A69BF01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053CE-7461-825E-4CE2-F123F2A828B2}"/>
              </a:ext>
            </a:extLst>
          </p:cNvPr>
          <p:cNvSpPr>
            <a:spLocks noGrp="1"/>
          </p:cNvSpPr>
          <p:nvPr>
            <p:ph type="dt" sz="half" idx="10"/>
          </p:nvPr>
        </p:nvSpPr>
        <p:spPr/>
        <p:txBody>
          <a:bodyPr/>
          <a:lstStyle/>
          <a:p>
            <a:fld id="{F33DD5B7-B7F6-426A-8C72-AEA5028B9917}" type="datetimeFigureOut">
              <a:rPr lang="en-IN" smtClean="0"/>
              <a:t>12-09-2022</a:t>
            </a:fld>
            <a:endParaRPr lang="en-IN"/>
          </a:p>
        </p:txBody>
      </p:sp>
      <p:sp>
        <p:nvSpPr>
          <p:cNvPr id="6" name="Footer Placeholder 5">
            <a:extLst>
              <a:ext uri="{FF2B5EF4-FFF2-40B4-BE49-F238E27FC236}">
                <a16:creationId xmlns:a16="http://schemas.microsoft.com/office/drawing/2014/main" id="{CF1F284C-6CD7-B5FF-885E-7D5C3C3EC0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5A8989-F5C5-38F1-C81D-C85C5198D130}"/>
              </a:ext>
            </a:extLst>
          </p:cNvPr>
          <p:cNvSpPr>
            <a:spLocks noGrp="1"/>
          </p:cNvSpPr>
          <p:nvPr>
            <p:ph type="sldNum" sz="quarter" idx="12"/>
          </p:nvPr>
        </p:nvSpPr>
        <p:spPr/>
        <p:txBody>
          <a:bodyPr/>
          <a:lstStyle/>
          <a:p>
            <a:fld id="{D6E15E4A-9909-451A-B484-6CD985C87803}" type="slidenum">
              <a:rPr lang="en-IN" smtClean="0"/>
              <a:t>‹#›</a:t>
            </a:fld>
            <a:endParaRPr lang="en-IN"/>
          </a:p>
        </p:txBody>
      </p:sp>
    </p:spTree>
    <p:extLst>
      <p:ext uri="{BB962C8B-B14F-4D97-AF65-F5344CB8AC3E}">
        <p14:creationId xmlns:p14="http://schemas.microsoft.com/office/powerpoint/2010/main" val="44858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BA877-A32E-E3B0-CC1D-34954E9C9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1A8DF-7070-6BC2-C4DF-786F1EB98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1E11A5-6A68-957D-0051-0247A1A2C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DD5B7-B7F6-426A-8C72-AEA5028B9917}" type="datetimeFigureOut">
              <a:rPr lang="en-IN" smtClean="0"/>
              <a:t>12-09-2022</a:t>
            </a:fld>
            <a:endParaRPr lang="en-IN"/>
          </a:p>
        </p:txBody>
      </p:sp>
      <p:sp>
        <p:nvSpPr>
          <p:cNvPr id="5" name="Footer Placeholder 4">
            <a:extLst>
              <a:ext uri="{FF2B5EF4-FFF2-40B4-BE49-F238E27FC236}">
                <a16:creationId xmlns:a16="http://schemas.microsoft.com/office/drawing/2014/main" id="{A8B3E3C1-69BF-CC10-7959-FEE6163C5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957DB-33BD-932C-2188-3EC53233A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15E4A-9909-451A-B484-6CD985C87803}" type="slidenum">
              <a:rPr lang="en-IN" smtClean="0"/>
              <a:t>‹#›</a:t>
            </a:fld>
            <a:endParaRPr lang="en-IN"/>
          </a:p>
        </p:txBody>
      </p:sp>
    </p:spTree>
    <p:extLst>
      <p:ext uri="{BB962C8B-B14F-4D97-AF65-F5344CB8AC3E}">
        <p14:creationId xmlns:p14="http://schemas.microsoft.com/office/powerpoint/2010/main" val="37059750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ffee Background Images | Free Vectors, Stock Photos &amp; PSD">
            <a:extLst>
              <a:ext uri="{FF2B5EF4-FFF2-40B4-BE49-F238E27FC236}">
                <a16:creationId xmlns:a16="http://schemas.microsoft.com/office/drawing/2014/main" id="{A31DBF67-E6EA-3478-9E8C-409B2BC3D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20" y="215053"/>
            <a:ext cx="10424160" cy="64278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D17B39-6E16-16D3-6EFE-015461F48E02}"/>
              </a:ext>
            </a:extLst>
          </p:cNvPr>
          <p:cNvSpPr txBox="1"/>
          <p:nvPr/>
        </p:nvSpPr>
        <p:spPr>
          <a:xfrm>
            <a:off x="812800" y="1432560"/>
            <a:ext cx="5588000" cy="1754326"/>
          </a:xfrm>
          <a:prstGeom prst="rect">
            <a:avLst/>
          </a:prstGeom>
          <a:noFill/>
        </p:spPr>
        <p:txBody>
          <a:bodyPr wrap="square" rtlCol="0">
            <a:spAutoFit/>
          </a:bodyPr>
          <a:lstStyle/>
          <a:p>
            <a:pPr algn="ctr"/>
            <a:r>
              <a:rPr lang="en-IN" sz="5400" b="1" dirty="0">
                <a:solidFill>
                  <a:schemeClr val="accent4">
                    <a:lumMod val="75000"/>
                  </a:schemeClr>
                </a:solidFill>
                <a:latin typeface="Times New Roman" panose="02020603050405020304" pitchFamily="18" charset="0"/>
                <a:cs typeface="Times New Roman" panose="02020603050405020304" pitchFamily="18" charset="0"/>
              </a:rPr>
              <a:t>Welcome to</a:t>
            </a:r>
          </a:p>
          <a:p>
            <a:pPr algn="ctr"/>
            <a:r>
              <a:rPr lang="en-IN" sz="5400" b="1" dirty="0">
                <a:solidFill>
                  <a:schemeClr val="accent4">
                    <a:lumMod val="75000"/>
                  </a:schemeClr>
                </a:solidFill>
                <a:latin typeface="Times New Roman" panose="02020603050405020304" pitchFamily="18" charset="0"/>
                <a:cs typeface="Times New Roman" panose="02020603050405020304" pitchFamily="18" charset="0"/>
              </a:rPr>
              <a:t>Coffee And Brew</a:t>
            </a:r>
          </a:p>
        </p:txBody>
      </p:sp>
    </p:spTree>
    <p:extLst>
      <p:ext uri="{BB962C8B-B14F-4D97-AF65-F5344CB8AC3E}">
        <p14:creationId xmlns:p14="http://schemas.microsoft.com/office/powerpoint/2010/main" val="63559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176C-6FBD-4839-9BE5-91C1490EB7AE}"/>
              </a:ext>
            </a:extLst>
          </p:cNvPr>
          <p:cNvSpPr>
            <a:spLocks noGrp="1"/>
          </p:cNvSpPr>
          <p:nvPr>
            <p:ph type="title"/>
          </p:nvPr>
        </p:nvSpPr>
        <p:spPr>
          <a:xfrm>
            <a:off x="505417" y="-189679"/>
            <a:ext cx="10434668" cy="2398623"/>
          </a:xfrm>
        </p:spPr>
        <p:txBody>
          <a:bodyPr>
            <a:noAutofit/>
          </a:bodyPr>
          <a:lstStyle/>
          <a:p>
            <a:br>
              <a:rPr lang="en-IN" sz="2400" b="1" u="sng" dirty="0"/>
            </a:br>
            <a:br>
              <a:rPr lang="en-IN" sz="2400" b="1" u="sng" dirty="0"/>
            </a:br>
            <a:r>
              <a:rPr lang="en-IN" sz="2400" b="1" dirty="0"/>
              <a:t> </a:t>
            </a:r>
            <a:r>
              <a:rPr lang="en-IN" sz="2800" b="1" u="sng" dirty="0"/>
              <a:t>Second Mapping</a:t>
            </a:r>
            <a:br>
              <a:rPr lang="en-IN" sz="2400" b="1" u="sng" dirty="0"/>
            </a:br>
            <a:br>
              <a:rPr lang="en-IN" sz="2400" b="1" u="sng" dirty="0"/>
            </a:br>
            <a:r>
              <a:rPr lang="en-IN" sz="2000" b="1" dirty="0" err="1"/>
              <a:t>Mapping</a:t>
            </a:r>
            <a:r>
              <a:rPr lang="en-IN" sz="2000" b="1" dirty="0"/>
              <a:t> from ORDER_2 AND PRODUCT_GROUP2 (source table) to TRG_PRODUCT AND                 TRG_ORDER(Flat File) </a:t>
            </a:r>
          </a:p>
        </p:txBody>
      </p:sp>
      <p:pic>
        <p:nvPicPr>
          <p:cNvPr id="5" name="Content Placeholder 4">
            <a:extLst>
              <a:ext uri="{FF2B5EF4-FFF2-40B4-BE49-F238E27FC236}">
                <a16:creationId xmlns:a16="http://schemas.microsoft.com/office/drawing/2014/main" id="{25FB07CF-47C7-4C86-B3B4-125A576884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3082" y="2062956"/>
            <a:ext cx="11136716" cy="4124484"/>
          </a:xfrm>
        </p:spPr>
      </p:pic>
      <p:cxnSp>
        <p:nvCxnSpPr>
          <p:cNvPr id="6" name="Straight Connector 5">
            <a:extLst>
              <a:ext uri="{FF2B5EF4-FFF2-40B4-BE49-F238E27FC236}">
                <a16:creationId xmlns:a16="http://schemas.microsoft.com/office/drawing/2014/main" id="{E5A1DD03-797E-4DC2-8356-1732AF60A75E}"/>
              </a:ext>
            </a:extLst>
          </p:cNvPr>
          <p:cNvCxnSpPr>
            <a:cxnSpLocks/>
          </p:cNvCxnSpPr>
          <p:nvPr/>
        </p:nvCxnSpPr>
        <p:spPr>
          <a:xfrm>
            <a:off x="0" y="6472719"/>
            <a:ext cx="12192000" cy="0"/>
          </a:xfrm>
          <a:prstGeom prst="line">
            <a:avLst/>
          </a:prstGeom>
          <a:ln w="76200"/>
        </p:spPr>
        <p:style>
          <a:lnRef idx="3">
            <a:schemeClr val="accent4"/>
          </a:lnRef>
          <a:fillRef idx="0">
            <a:schemeClr val="accent4"/>
          </a:fillRef>
          <a:effectRef idx="2">
            <a:schemeClr val="accent4"/>
          </a:effectRef>
          <a:fontRef idx="minor">
            <a:schemeClr val="tx1"/>
          </a:fontRef>
        </p:style>
      </p:cxnSp>
      <p:pic>
        <p:nvPicPr>
          <p:cNvPr id="3" name="Picture 2" descr="Logo&#10;&#10;Description automatically generated">
            <a:extLst>
              <a:ext uri="{FF2B5EF4-FFF2-40B4-BE49-F238E27FC236}">
                <a16:creationId xmlns:a16="http://schemas.microsoft.com/office/drawing/2014/main" id="{D355A263-E5D2-7379-840D-30ABAB5A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464" y="5493626"/>
            <a:ext cx="836454" cy="836454"/>
          </a:xfrm>
          <a:prstGeom prst="rect">
            <a:avLst/>
          </a:prstGeom>
        </p:spPr>
      </p:pic>
    </p:spTree>
    <p:extLst>
      <p:ext uri="{BB962C8B-B14F-4D97-AF65-F5344CB8AC3E}">
        <p14:creationId xmlns:p14="http://schemas.microsoft.com/office/powerpoint/2010/main" val="404432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28B4-5A58-4255-B78E-25107D00016C}"/>
              </a:ext>
            </a:extLst>
          </p:cNvPr>
          <p:cNvSpPr>
            <a:spLocks noGrp="1"/>
          </p:cNvSpPr>
          <p:nvPr>
            <p:ph type="title"/>
          </p:nvPr>
        </p:nvSpPr>
        <p:spPr>
          <a:xfrm>
            <a:off x="3077966" y="-57752"/>
            <a:ext cx="10515600" cy="1325563"/>
          </a:xfrm>
        </p:spPr>
        <p:txBody>
          <a:bodyPr>
            <a:normAutofit/>
          </a:bodyPr>
          <a:lstStyle/>
          <a:p>
            <a:r>
              <a:rPr lang="en-IN" b="1" u="sng" dirty="0"/>
              <a:t>Result Of Second Mapping</a:t>
            </a:r>
          </a:p>
        </p:txBody>
      </p:sp>
      <p:pic>
        <p:nvPicPr>
          <p:cNvPr id="27" name="Content Placeholder 26" descr="Text&#10;&#10;Description automatically generated">
            <a:extLst>
              <a:ext uri="{FF2B5EF4-FFF2-40B4-BE49-F238E27FC236}">
                <a16:creationId xmlns:a16="http://schemas.microsoft.com/office/drawing/2014/main" id="{1EBBBE10-3B8C-48D5-9061-DA61E25D8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179" y="1676493"/>
            <a:ext cx="3370400" cy="4596000"/>
          </a:xfrm>
        </p:spPr>
      </p:pic>
      <p:sp>
        <p:nvSpPr>
          <p:cNvPr id="15" name="Rectangle 14">
            <a:extLst>
              <a:ext uri="{FF2B5EF4-FFF2-40B4-BE49-F238E27FC236}">
                <a16:creationId xmlns:a16="http://schemas.microsoft.com/office/drawing/2014/main" id="{87C30627-A467-4838-8CB6-3BD35A4F9F94}"/>
              </a:ext>
            </a:extLst>
          </p:cNvPr>
          <p:cNvSpPr/>
          <p:nvPr/>
        </p:nvSpPr>
        <p:spPr>
          <a:xfrm>
            <a:off x="5842536" y="1242494"/>
            <a:ext cx="5165556" cy="50750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28575">
                <a:solidFill>
                  <a:schemeClr val="tx1"/>
                </a:solidFill>
              </a:ln>
            </a:endParaRPr>
          </a:p>
        </p:txBody>
      </p:sp>
      <p:sp>
        <p:nvSpPr>
          <p:cNvPr id="14" name="Rectangle 13">
            <a:extLst>
              <a:ext uri="{FF2B5EF4-FFF2-40B4-BE49-F238E27FC236}">
                <a16:creationId xmlns:a16="http://schemas.microsoft.com/office/drawing/2014/main" id="{94908435-0B34-454B-B20D-1899C0322181}"/>
              </a:ext>
            </a:extLst>
          </p:cNvPr>
          <p:cNvSpPr/>
          <p:nvPr/>
        </p:nvSpPr>
        <p:spPr>
          <a:xfrm>
            <a:off x="350786" y="1242494"/>
            <a:ext cx="4856632" cy="50750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solidFill>
                <a:schemeClr val="tx1"/>
              </a:solidFill>
            </a:endParaRPr>
          </a:p>
        </p:txBody>
      </p:sp>
      <p:sp>
        <p:nvSpPr>
          <p:cNvPr id="16" name="TextBox 15">
            <a:extLst>
              <a:ext uri="{FF2B5EF4-FFF2-40B4-BE49-F238E27FC236}">
                <a16:creationId xmlns:a16="http://schemas.microsoft.com/office/drawing/2014/main" id="{EDF2C389-9A6E-4FB7-BE9D-25790DA7ECB7}"/>
              </a:ext>
            </a:extLst>
          </p:cNvPr>
          <p:cNvSpPr txBox="1"/>
          <p:nvPr/>
        </p:nvSpPr>
        <p:spPr>
          <a:xfrm flipH="1">
            <a:off x="347437" y="1307161"/>
            <a:ext cx="4277116" cy="369332"/>
          </a:xfrm>
          <a:prstGeom prst="rect">
            <a:avLst/>
          </a:prstGeom>
          <a:noFill/>
        </p:spPr>
        <p:txBody>
          <a:bodyPr wrap="square" rtlCol="0">
            <a:spAutoFit/>
          </a:bodyPr>
          <a:lstStyle/>
          <a:p>
            <a:r>
              <a:rPr lang="en-IN" u="sng" dirty="0"/>
              <a:t>Result of TRG_ORDER</a:t>
            </a:r>
          </a:p>
        </p:txBody>
      </p:sp>
      <p:sp>
        <p:nvSpPr>
          <p:cNvPr id="21" name="TextBox 20">
            <a:extLst>
              <a:ext uri="{FF2B5EF4-FFF2-40B4-BE49-F238E27FC236}">
                <a16:creationId xmlns:a16="http://schemas.microsoft.com/office/drawing/2014/main" id="{532C43EA-322C-40CB-80D5-09BA3B237C04}"/>
              </a:ext>
            </a:extLst>
          </p:cNvPr>
          <p:cNvSpPr txBox="1"/>
          <p:nvPr/>
        </p:nvSpPr>
        <p:spPr>
          <a:xfrm flipH="1">
            <a:off x="5941996" y="1314786"/>
            <a:ext cx="4430978" cy="369332"/>
          </a:xfrm>
          <a:prstGeom prst="rect">
            <a:avLst/>
          </a:prstGeom>
          <a:noFill/>
        </p:spPr>
        <p:txBody>
          <a:bodyPr wrap="square" rtlCol="0">
            <a:spAutoFit/>
          </a:bodyPr>
          <a:lstStyle/>
          <a:p>
            <a:r>
              <a:rPr lang="en-IN" u="sng" dirty="0"/>
              <a:t>Result of TRG_PRODUCT</a:t>
            </a:r>
          </a:p>
        </p:txBody>
      </p:sp>
      <p:cxnSp>
        <p:nvCxnSpPr>
          <p:cNvPr id="22" name="Straight Connector 21">
            <a:extLst>
              <a:ext uri="{FF2B5EF4-FFF2-40B4-BE49-F238E27FC236}">
                <a16:creationId xmlns:a16="http://schemas.microsoft.com/office/drawing/2014/main" id="{20821EA4-9A8F-4D95-8AED-FDD0E291B5C6}"/>
              </a:ext>
            </a:extLst>
          </p:cNvPr>
          <p:cNvCxnSpPr>
            <a:cxnSpLocks/>
          </p:cNvCxnSpPr>
          <p:nvPr/>
        </p:nvCxnSpPr>
        <p:spPr>
          <a:xfrm>
            <a:off x="0" y="647271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9" name="Picture 28" descr="Text&#10;&#10;Description automatically generated">
            <a:extLst>
              <a:ext uri="{FF2B5EF4-FFF2-40B4-BE49-F238E27FC236}">
                <a16:creationId xmlns:a16="http://schemas.microsoft.com/office/drawing/2014/main" id="{44E7F385-1224-4B9D-BB17-F5993B0E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79457"/>
            <a:ext cx="3611367" cy="4611438"/>
          </a:xfrm>
          <a:prstGeom prst="rect">
            <a:avLst/>
          </a:prstGeom>
        </p:spPr>
      </p:pic>
      <p:pic>
        <p:nvPicPr>
          <p:cNvPr id="4" name="Picture 3">
            <a:extLst>
              <a:ext uri="{FF2B5EF4-FFF2-40B4-BE49-F238E27FC236}">
                <a16:creationId xmlns:a16="http://schemas.microsoft.com/office/drawing/2014/main" id="{0B2831C7-9ADC-B2F5-4E29-2D75F75F0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179" y="1676494"/>
            <a:ext cx="4518355" cy="4500786"/>
          </a:xfrm>
          <a:prstGeom prst="rect">
            <a:avLst/>
          </a:prstGeom>
        </p:spPr>
      </p:pic>
      <p:pic>
        <p:nvPicPr>
          <p:cNvPr id="5" name="Picture 4" descr="Logo&#10;&#10;Description automatically generated">
            <a:extLst>
              <a:ext uri="{FF2B5EF4-FFF2-40B4-BE49-F238E27FC236}">
                <a16:creationId xmlns:a16="http://schemas.microsoft.com/office/drawing/2014/main" id="{0D53B30E-8EB9-65D3-DD64-BBE33CE1F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8092" y="5444846"/>
            <a:ext cx="836454" cy="836454"/>
          </a:xfrm>
          <a:prstGeom prst="rect">
            <a:avLst/>
          </a:prstGeom>
        </p:spPr>
      </p:pic>
    </p:spTree>
    <p:extLst>
      <p:ext uri="{BB962C8B-B14F-4D97-AF65-F5344CB8AC3E}">
        <p14:creationId xmlns:p14="http://schemas.microsoft.com/office/powerpoint/2010/main" val="82083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0AD0-1EB5-4027-9B02-38677A2A468A}"/>
              </a:ext>
            </a:extLst>
          </p:cNvPr>
          <p:cNvSpPr>
            <a:spLocks noGrp="1"/>
          </p:cNvSpPr>
          <p:nvPr>
            <p:ph type="title"/>
          </p:nvPr>
        </p:nvSpPr>
        <p:spPr>
          <a:xfrm>
            <a:off x="4259493" y="-277502"/>
            <a:ext cx="10515600" cy="1325563"/>
          </a:xfrm>
        </p:spPr>
        <p:txBody>
          <a:bodyPr/>
          <a:lstStyle/>
          <a:p>
            <a:r>
              <a:rPr lang="en-IN" b="1" u="sng" dirty="0"/>
              <a:t>Testing Result</a:t>
            </a:r>
          </a:p>
        </p:txBody>
      </p:sp>
      <p:sp>
        <p:nvSpPr>
          <p:cNvPr id="3" name="Content Placeholder 2">
            <a:extLst>
              <a:ext uri="{FF2B5EF4-FFF2-40B4-BE49-F238E27FC236}">
                <a16:creationId xmlns:a16="http://schemas.microsoft.com/office/drawing/2014/main" id="{93B54502-CB87-49E4-BAA5-B6ACDC5F93C3}"/>
              </a:ext>
            </a:extLst>
          </p:cNvPr>
          <p:cNvSpPr>
            <a:spLocks noGrp="1"/>
          </p:cNvSpPr>
          <p:nvPr>
            <p:ph idx="1"/>
          </p:nvPr>
        </p:nvSpPr>
        <p:spPr>
          <a:xfrm>
            <a:off x="142240" y="781050"/>
            <a:ext cx="10430511" cy="5010146"/>
          </a:xfrm>
        </p:spPr>
        <p:txBody>
          <a:bodyPr>
            <a:normAutofit/>
          </a:bodyPr>
          <a:lstStyle/>
          <a:p>
            <a:pPr marL="0" indent="0" algn="ctr">
              <a:lnSpc>
                <a:spcPct val="107000"/>
              </a:lnSpc>
              <a:spcAft>
                <a:spcPts val="800"/>
              </a:spcAft>
              <a:buNone/>
            </a:pPr>
            <a:r>
              <a:rPr lang="en-IN" sz="1800" b="1" dirty="0">
                <a:solidFill>
                  <a:srgbClr val="2F5496"/>
                </a:solidFill>
                <a:effectLst/>
                <a:latin typeface="Work Sans" panose="020B0604020202020204" pitchFamily="2" charset="0"/>
                <a:ea typeface="Times New Roman" panose="02020603050405020304" pitchFamily="18" charset="0"/>
                <a:cs typeface="Times New Roman" panose="02020603050405020304" pitchFamily="18" charset="0"/>
              </a:rPr>
              <a:t>              </a:t>
            </a:r>
            <a:r>
              <a:rPr lang="en-IN" sz="2200" b="1" dirty="0">
                <a:solidFill>
                  <a:srgbClr val="2F5496"/>
                </a:solidFill>
                <a:effectLst/>
                <a:latin typeface="Work Sans" panose="020B0604020202020204" pitchFamily="2" charset="0"/>
                <a:ea typeface="Times New Roman" panose="02020603050405020304" pitchFamily="18" charset="0"/>
                <a:cs typeface="Times New Roman" panose="02020603050405020304" pitchFamily="18" charset="0"/>
              </a:rPr>
              <a:t>UNIT TESTING</a:t>
            </a:r>
            <a:r>
              <a:rPr lang="en-IN" sz="2200" b="1" dirty="0">
                <a:solidFill>
                  <a:srgbClr val="FF6600"/>
                </a:solidFill>
                <a:effectLst/>
                <a:latin typeface="Work Sans" panose="020B0604020202020204" pitchFamily="2" charset="0"/>
                <a:ea typeface="Times New Roman" panose="02020603050405020304" pitchFamily="18" charset="0"/>
                <a:cs typeface="Times New Roman" panose="02020603050405020304" pitchFamily="18" charset="0"/>
              </a:rPr>
              <a:t> </a:t>
            </a:r>
            <a:endParaRPr lang="en-IN" sz="22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9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en-IN" sz="1900" b="1" u="sng" dirty="0">
                <a:effectLst/>
                <a:latin typeface="Calibri" panose="020F0502020204030204" pitchFamily="34" charset="0"/>
                <a:ea typeface="Times New Roman" panose="02020603050405020304" pitchFamily="18" charset="0"/>
                <a:cs typeface="Calibri" panose="020F0502020204030204" pitchFamily="34" charset="0"/>
              </a:rPr>
              <a:t>) Test Case ID: T1</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b="1" dirty="0">
                <a:effectLst/>
                <a:latin typeface="Calibri" panose="020F0502020204030204" pitchFamily="34" charset="0"/>
                <a:ea typeface="Times New Roman" panose="02020603050405020304" pitchFamily="18" charset="0"/>
                <a:cs typeface="Calibri" panose="020F0502020204030204" pitchFamily="34" charset="0"/>
              </a:rPr>
              <a:t>Test Case Purpose: </a:t>
            </a:r>
            <a:r>
              <a:rPr lang="en-IN" sz="1900" dirty="0">
                <a:effectLst/>
                <a:latin typeface="Calibri" panose="020F0502020204030204" pitchFamily="34" charset="0"/>
                <a:ea typeface="Times New Roman" panose="02020603050405020304" pitchFamily="18" charset="0"/>
                <a:cs typeface="Calibri" panose="020F0502020204030204" pitchFamily="34" charset="0"/>
              </a:rPr>
              <a:t>Validate workflow : </a:t>
            </a:r>
            <a:r>
              <a:rPr lang="en-IN" sz="1900" dirty="0" err="1">
                <a:effectLst/>
                <a:latin typeface="Calibri" panose="020F0502020204030204" pitchFamily="34" charset="0"/>
                <a:ea typeface="Times New Roman" panose="02020603050405020304" pitchFamily="18" charset="0"/>
                <a:cs typeface="Calibri" panose="020F0502020204030204" pitchFamily="34" charset="0"/>
              </a:rPr>
              <a:t>w_m_map_Sprint</a:t>
            </a:r>
            <a:endParaRPr lang="en-IN" sz="1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900" b="1" dirty="0">
                <a:effectLst/>
                <a:latin typeface="Calibri" panose="020F0502020204030204" pitchFamily="34" charset="0"/>
                <a:ea typeface="Times New Roman" panose="02020603050405020304" pitchFamily="18" charset="0"/>
                <a:cs typeface="Calibri" panose="020F0502020204030204" pitchFamily="34" charset="0"/>
              </a:rPr>
              <a:t>Test Procedure:</a:t>
            </a:r>
          </a:p>
          <a:p>
            <a:pPr>
              <a:lnSpc>
                <a:spcPct val="107000"/>
              </a:lnSpc>
              <a:spcAft>
                <a:spcPts val="800"/>
              </a:spcAft>
            </a:pPr>
            <a:r>
              <a:rPr lang="en-IN" sz="1900" b="1" dirty="0">
                <a:effectLst/>
                <a:latin typeface="Calibri" panose="020F0502020204030204" pitchFamily="34" charset="0"/>
                <a:ea typeface="Times New Roman" panose="02020603050405020304" pitchFamily="18" charset="0"/>
                <a:cs typeface="Calibri" panose="020F0502020204030204" pitchFamily="34" charset="0"/>
              </a:rPr>
              <a:t>Input Value/Test Data: </a:t>
            </a:r>
            <a:r>
              <a:rPr lang="en-IN" sz="1900" dirty="0">
                <a:effectLst/>
                <a:latin typeface="Calibri" panose="020F0502020204030204" pitchFamily="34" charset="0"/>
                <a:ea typeface="Times New Roman" panose="02020603050405020304" pitchFamily="18" charset="0"/>
                <a:cs typeface="Calibri" panose="020F0502020204030204" pitchFamily="34" charset="0"/>
              </a:rPr>
              <a:t>Sources and targets are available and connected</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b="1" dirty="0">
                <a:effectLst/>
                <a:latin typeface="Calibri" panose="020F0502020204030204" pitchFamily="34" charset="0"/>
                <a:ea typeface="Times New Roman" panose="02020603050405020304" pitchFamily="18" charset="0"/>
                <a:cs typeface="Calibri" panose="020F0502020204030204" pitchFamily="34" charset="0"/>
              </a:rPr>
              <a:t>Source</a:t>
            </a:r>
            <a:r>
              <a:rPr lang="en-IN" sz="1900" u="sng" dirty="0">
                <a:effectLst/>
                <a:latin typeface="Calibri" panose="020F0502020204030204" pitchFamily="34" charset="0"/>
                <a:ea typeface="Times New Roman" panose="02020603050405020304" pitchFamily="18" charset="0"/>
                <a:cs typeface="Calibri" panose="020F0502020204030204" pitchFamily="34" charset="0"/>
              </a:rPr>
              <a:t>:</a:t>
            </a:r>
            <a:r>
              <a:rPr lang="en-IN" sz="1900" dirty="0">
                <a:effectLst/>
                <a:latin typeface="Calibri" panose="020F0502020204030204" pitchFamily="34" charset="0"/>
                <a:ea typeface="Times New Roman" panose="02020603050405020304" pitchFamily="18" charset="0"/>
                <a:cs typeface="Calibri" panose="020F0502020204030204" pitchFamily="34" charset="0"/>
              </a:rPr>
              <a:t> Order_2, </a:t>
            </a:r>
            <a:r>
              <a:rPr lang="en-IN" sz="1900" dirty="0" err="1">
                <a:effectLst/>
                <a:latin typeface="Calibri" panose="020F0502020204030204" pitchFamily="34" charset="0"/>
                <a:ea typeface="Times New Roman" panose="02020603050405020304" pitchFamily="18" charset="0"/>
                <a:cs typeface="Calibri" panose="020F0502020204030204" pitchFamily="34" charset="0"/>
              </a:rPr>
              <a:t>Cust_Details</a:t>
            </a:r>
            <a:endParaRPr lang="en-IN" sz="1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900" b="1" dirty="0">
                <a:effectLst/>
                <a:latin typeface="Calibri" panose="020F0502020204030204" pitchFamily="34" charset="0"/>
                <a:ea typeface="Times New Roman" panose="02020603050405020304" pitchFamily="18" charset="0"/>
                <a:cs typeface="Calibri" panose="020F0502020204030204" pitchFamily="34" charset="0"/>
              </a:rPr>
              <a:t>Mapping</a:t>
            </a:r>
            <a:r>
              <a:rPr lang="en-IN" sz="1900" u="sng" dirty="0">
                <a:effectLst/>
                <a:latin typeface="Calibri" panose="020F0502020204030204" pitchFamily="34" charset="0"/>
                <a:ea typeface="Times New Roman" panose="02020603050405020304" pitchFamily="18" charset="0"/>
                <a:cs typeface="Calibri" panose="020F0502020204030204" pitchFamily="34" charset="0"/>
              </a:rPr>
              <a:t>:</a:t>
            </a:r>
            <a:r>
              <a:rPr lang="en-IN" sz="1900" dirty="0">
                <a:effectLst/>
                <a:latin typeface="Calibri" panose="020F0502020204030204" pitchFamily="34" charset="0"/>
                <a:ea typeface="Times New Roman" panose="02020603050405020304" pitchFamily="18" charset="0"/>
                <a:cs typeface="Calibri" panose="020F0502020204030204" pitchFamily="34" charset="0"/>
              </a:rPr>
              <a:t> w_m_map_sprint2</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b="1" dirty="0">
                <a:effectLst/>
                <a:latin typeface="Calibri" panose="020F0502020204030204" pitchFamily="34" charset="0"/>
                <a:ea typeface="Times New Roman" panose="02020603050405020304" pitchFamily="18" charset="0"/>
                <a:cs typeface="Calibri" panose="020F0502020204030204" pitchFamily="34" charset="0"/>
              </a:rPr>
              <a:t>Target</a:t>
            </a:r>
            <a:r>
              <a:rPr lang="en-IN" sz="1900" b="1" u="sng" dirty="0">
                <a:effectLst/>
                <a:latin typeface="Calibri" panose="020F0502020204030204" pitchFamily="34" charset="0"/>
                <a:ea typeface="Times New Roman" panose="02020603050405020304" pitchFamily="18" charset="0"/>
                <a:cs typeface="Calibri" panose="020F0502020204030204" pitchFamily="34" charset="0"/>
              </a:rPr>
              <a:t>:</a:t>
            </a:r>
            <a:r>
              <a:rPr lang="en-IN" sz="1900" dirty="0">
                <a:effectLst/>
                <a:latin typeface="Calibri" panose="020F0502020204030204" pitchFamily="34" charset="0"/>
                <a:ea typeface="Times New Roman" panose="02020603050405020304" pitchFamily="18" charset="0"/>
                <a:cs typeface="Calibri" panose="020F0502020204030204" pitchFamily="34" charset="0"/>
              </a:rPr>
              <a:t> </a:t>
            </a:r>
            <a:r>
              <a:rPr lang="en-IN" sz="1900" dirty="0" err="1">
                <a:effectLst/>
                <a:latin typeface="Calibri" panose="020F0502020204030204" pitchFamily="34" charset="0"/>
                <a:ea typeface="Times New Roman" panose="02020603050405020304" pitchFamily="18" charset="0"/>
                <a:cs typeface="Calibri" panose="020F0502020204030204" pitchFamily="34" charset="0"/>
              </a:rPr>
              <a:t>Customer_trg</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b="1" dirty="0">
                <a:effectLst/>
                <a:latin typeface="Calibri" panose="020F0502020204030204" pitchFamily="34" charset="0"/>
                <a:ea typeface="Times New Roman" panose="02020603050405020304" pitchFamily="18" charset="0"/>
                <a:cs typeface="Calibri" panose="020F0502020204030204" pitchFamily="34" charset="0"/>
              </a:rPr>
              <a:t>Session</a:t>
            </a:r>
            <a:r>
              <a:rPr lang="en-IN" sz="1900" b="1" u="sng" dirty="0">
                <a:effectLst/>
                <a:latin typeface="Calibri" panose="020F0502020204030204" pitchFamily="34" charset="0"/>
                <a:ea typeface="Times New Roman" panose="02020603050405020304" pitchFamily="18" charset="0"/>
                <a:cs typeface="Calibri" panose="020F0502020204030204" pitchFamily="34" charset="0"/>
              </a:rPr>
              <a:t>:</a:t>
            </a:r>
            <a:r>
              <a:rPr lang="en-IN" sz="1900" dirty="0">
                <a:effectLst/>
                <a:latin typeface="Calibri" panose="020F0502020204030204" pitchFamily="34" charset="0"/>
                <a:ea typeface="Times New Roman" panose="02020603050405020304" pitchFamily="18" charset="0"/>
                <a:cs typeface="Calibri" panose="020F0502020204030204" pitchFamily="34" charset="0"/>
              </a:rPr>
              <a:t> </a:t>
            </a:r>
            <a:r>
              <a:rPr lang="en-IN" sz="1900" dirty="0" err="1">
                <a:effectLst/>
                <a:latin typeface="Calibri" panose="020F0502020204030204" pitchFamily="34" charset="0"/>
                <a:ea typeface="Times New Roman" panose="02020603050405020304" pitchFamily="18" charset="0"/>
                <a:cs typeface="Calibri" panose="020F0502020204030204" pitchFamily="34" charset="0"/>
              </a:rPr>
              <a:t>s_m_map_</a:t>
            </a:r>
            <a:r>
              <a:rPr lang="en-IN" sz="1900" dirty="0" err="1">
                <a:latin typeface="Calibri" panose="020F0502020204030204" pitchFamily="34" charset="0"/>
                <a:ea typeface="Times New Roman" panose="02020603050405020304" pitchFamily="18" charset="0"/>
                <a:cs typeface="Calibri" panose="020F0502020204030204" pitchFamily="34" charset="0"/>
              </a:rPr>
              <a:t>S</a:t>
            </a:r>
            <a:r>
              <a:rPr lang="en-IN" sz="1900" dirty="0" err="1">
                <a:effectLst/>
                <a:latin typeface="Calibri" panose="020F0502020204030204" pitchFamily="34" charset="0"/>
                <a:ea typeface="Times New Roman" panose="02020603050405020304" pitchFamily="18" charset="0"/>
                <a:cs typeface="Calibri" panose="020F0502020204030204" pitchFamily="34" charset="0"/>
              </a:rPr>
              <a:t>print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p>
        </p:txBody>
      </p:sp>
      <p:cxnSp>
        <p:nvCxnSpPr>
          <p:cNvPr id="5" name="Straight Connector 4">
            <a:extLst>
              <a:ext uri="{FF2B5EF4-FFF2-40B4-BE49-F238E27FC236}">
                <a16:creationId xmlns:a16="http://schemas.microsoft.com/office/drawing/2014/main" id="{B8031430-998E-4F92-A247-859D2411F7DA}"/>
              </a:ext>
            </a:extLst>
          </p:cNvPr>
          <p:cNvCxnSpPr>
            <a:cxnSpLocks/>
          </p:cNvCxnSpPr>
          <p:nvPr/>
        </p:nvCxnSpPr>
        <p:spPr>
          <a:xfrm>
            <a:off x="0" y="647271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4" name="Picture 3" descr="Logo&#10;&#10;Description automatically generated">
            <a:extLst>
              <a:ext uri="{FF2B5EF4-FFF2-40B4-BE49-F238E27FC236}">
                <a16:creationId xmlns:a16="http://schemas.microsoft.com/office/drawing/2014/main" id="{68DFBCB2-02D5-526D-E3BC-B42A52E72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895" y="5513229"/>
            <a:ext cx="836454" cy="836454"/>
          </a:xfrm>
          <a:prstGeom prst="rect">
            <a:avLst/>
          </a:prstGeom>
        </p:spPr>
      </p:pic>
    </p:spTree>
    <p:extLst>
      <p:ext uri="{BB962C8B-B14F-4D97-AF65-F5344CB8AC3E}">
        <p14:creationId xmlns:p14="http://schemas.microsoft.com/office/powerpoint/2010/main" val="66669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C1C0B-4CAA-4DE3-9A2C-89EEF2CBB460}"/>
              </a:ext>
            </a:extLst>
          </p:cNvPr>
          <p:cNvSpPr>
            <a:spLocks noGrp="1"/>
          </p:cNvSpPr>
          <p:nvPr>
            <p:ph idx="1"/>
          </p:nvPr>
        </p:nvSpPr>
        <p:spPr>
          <a:xfrm>
            <a:off x="548640" y="385280"/>
            <a:ext cx="10995057" cy="4923633"/>
          </a:xfrm>
        </p:spPr>
        <p:txBody>
          <a:bodyPr>
            <a:normAutofit/>
          </a:bodyPr>
          <a:lstStyle/>
          <a:p>
            <a:pPr>
              <a:lnSpc>
                <a:spcPct val="107000"/>
              </a:lnSpc>
              <a:spcAft>
                <a:spcPts val="800"/>
              </a:spcAft>
            </a:pPr>
            <a:r>
              <a:rPr lang="en-IN" sz="2200" b="1" u="sng" dirty="0">
                <a:effectLst/>
                <a:latin typeface="Calibri" panose="020F0502020204030204" pitchFamily="34" charset="0"/>
                <a:ea typeface="Times New Roman" panose="02020603050405020304" pitchFamily="18" charset="0"/>
                <a:cs typeface="Calibri" panose="020F0502020204030204" pitchFamily="34" charset="0"/>
              </a:rPr>
              <a:t>Transformations: </a:t>
            </a:r>
          </a:p>
          <a:p>
            <a:pPr>
              <a:lnSpc>
                <a:spcPct val="107000"/>
              </a:lnSpc>
              <a:spcAft>
                <a:spcPts val="800"/>
              </a:spcAft>
              <a:buFont typeface="Wingdings" panose="05000000000000000000" pitchFamily="2" charset="2"/>
              <a:buChar char="q"/>
            </a:pPr>
            <a:r>
              <a:rPr lang="en-IN" sz="1900" b="1" dirty="0">
                <a:effectLst/>
                <a:latin typeface="Calibri" panose="020F0502020204030204" pitchFamily="34" charset="0"/>
                <a:ea typeface="Times New Roman" panose="02020603050405020304" pitchFamily="18" charset="0"/>
                <a:cs typeface="Calibri" panose="020F0502020204030204" pitchFamily="34" charset="0"/>
              </a:rPr>
              <a:t>           </a:t>
            </a:r>
            <a:r>
              <a:rPr lang="en-IN" sz="1900" b="1" dirty="0">
                <a:latin typeface="Calibri" panose="020F0502020204030204" pitchFamily="34" charset="0"/>
                <a:ea typeface="Times New Roman" panose="02020603050405020304" pitchFamily="18" charset="0"/>
                <a:cs typeface="Calibri" panose="020F0502020204030204" pitchFamily="34" charset="0"/>
              </a:rPr>
              <a:t>Joiner</a:t>
            </a:r>
          </a:p>
          <a:p>
            <a:pPr>
              <a:lnSpc>
                <a:spcPct val="107000"/>
              </a:lnSpc>
              <a:spcAft>
                <a:spcPts val="800"/>
              </a:spcAft>
              <a:buFont typeface="Wingdings" panose="05000000000000000000" pitchFamily="2" charset="2"/>
              <a:buChar char="q"/>
            </a:pPr>
            <a:r>
              <a:rPr lang="en-IN" sz="1900" b="1" dirty="0">
                <a:latin typeface="Calibri" panose="020F0502020204030204" pitchFamily="34" charset="0"/>
                <a:ea typeface="Times New Roman" panose="02020603050405020304" pitchFamily="18" charset="0"/>
                <a:cs typeface="Calibri" panose="020F0502020204030204" pitchFamily="34" charset="0"/>
              </a:rPr>
              <a:t>           Expression</a:t>
            </a:r>
            <a:r>
              <a:rPr lang="en-IN" sz="1900" b="1" dirty="0">
                <a:effectLst/>
                <a:latin typeface="Calibri" panose="020F0502020204030204" pitchFamily="34" charset="0"/>
                <a:ea typeface="Times New Roman" panose="02020603050405020304" pitchFamily="18" charset="0"/>
                <a:cs typeface="Calibri" panose="020F0502020204030204" pitchFamily="34" charset="0"/>
              </a:rPr>
              <a:t> </a:t>
            </a:r>
          </a:p>
          <a:p>
            <a:pPr>
              <a:lnSpc>
                <a:spcPct val="107000"/>
              </a:lnSpc>
              <a:spcAft>
                <a:spcPts val="800"/>
              </a:spcAft>
              <a:buFont typeface="Wingdings" panose="05000000000000000000" pitchFamily="2" charset="2"/>
              <a:buChar char="q"/>
            </a:pPr>
            <a:r>
              <a:rPr lang="en-IN" sz="1900" b="1" dirty="0">
                <a:latin typeface="Calibri" panose="020F0502020204030204" pitchFamily="34" charset="0"/>
                <a:ea typeface="Times New Roman" panose="02020603050405020304" pitchFamily="18" charset="0"/>
                <a:cs typeface="Calibri" panose="020F0502020204030204" pitchFamily="34" charset="0"/>
              </a:rPr>
              <a:t>           </a:t>
            </a:r>
            <a:r>
              <a:rPr lang="en-IN" sz="1900" b="1" dirty="0">
                <a:effectLst/>
                <a:latin typeface="Calibri" panose="020F0502020204030204" pitchFamily="34" charset="0"/>
                <a:ea typeface="Times New Roman" panose="02020603050405020304" pitchFamily="18" charset="0"/>
                <a:cs typeface="Calibri" panose="020F0502020204030204" pitchFamily="34" charset="0"/>
              </a:rPr>
              <a:t>Router </a:t>
            </a:r>
          </a:p>
          <a:p>
            <a:pPr>
              <a:lnSpc>
                <a:spcPct val="107000"/>
              </a:lnSpc>
              <a:spcAft>
                <a:spcPts val="800"/>
              </a:spcAft>
            </a:pP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Expected Results: </a:t>
            </a:r>
            <a:r>
              <a:rPr lang="en-IN" sz="1900" dirty="0">
                <a:effectLst/>
                <a:latin typeface="Calibri" panose="020F0502020204030204" pitchFamily="34" charset="0"/>
                <a:ea typeface="Times New Roman" panose="02020603050405020304" pitchFamily="18" charset="0"/>
                <a:cs typeface="Calibri" panose="020F0502020204030204" pitchFamily="34" charset="0"/>
              </a:rPr>
              <a:t>Message in workflow manager status bar: “Workflow </a:t>
            </a:r>
            <a:r>
              <a:rPr lang="en-IN" sz="1900" dirty="0" err="1">
                <a:effectLst/>
                <a:latin typeface="Calibri" panose="020F0502020204030204" pitchFamily="34" charset="0"/>
                <a:ea typeface="Times New Roman" panose="02020603050405020304" pitchFamily="18" charset="0"/>
                <a:cs typeface="Calibri" panose="020F0502020204030204" pitchFamily="34" charset="0"/>
              </a:rPr>
              <a:t>w_s_m_map_Sprint</a:t>
            </a:r>
            <a:r>
              <a:rPr lang="en-IN" sz="1900" dirty="0">
                <a:effectLst/>
                <a:latin typeface="Calibri" panose="020F0502020204030204" pitchFamily="34" charset="0"/>
                <a:ea typeface="Times New Roman" panose="02020603050405020304" pitchFamily="18" charset="0"/>
                <a:cs typeface="Calibri" panose="020F0502020204030204" pitchFamily="34" charset="0"/>
              </a:rPr>
              <a:t> is valid”</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Actual Results: </a:t>
            </a:r>
            <a:r>
              <a:rPr lang="en-IN" sz="1900" dirty="0">
                <a:effectLst/>
                <a:latin typeface="Calibri" panose="020F0502020204030204" pitchFamily="34" charset="0"/>
                <a:ea typeface="Times New Roman" panose="02020603050405020304" pitchFamily="18" charset="0"/>
                <a:cs typeface="Calibri" panose="020F0502020204030204" pitchFamily="34" charset="0"/>
              </a:rPr>
              <a:t>Message in workflow manager status bar: “Workflow </a:t>
            </a:r>
            <a:r>
              <a:rPr lang="en-IN" sz="1900" dirty="0" err="1">
                <a:effectLst/>
                <a:latin typeface="Calibri" panose="020F0502020204030204" pitchFamily="34" charset="0"/>
                <a:ea typeface="Times New Roman" panose="02020603050405020304" pitchFamily="18" charset="0"/>
                <a:cs typeface="Calibri" panose="020F0502020204030204" pitchFamily="34" charset="0"/>
              </a:rPr>
              <a:t>w_s_m_map_Sprint</a:t>
            </a:r>
            <a:r>
              <a:rPr lang="en-IN" sz="1900" dirty="0">
                <a:effectLst/>
                <a:latin typeface="Calibri" panose="020F0502020204030204" pitchFamily="34" charset="0"/>
                <a:ea typeface="Times New Roman" panose="02020603050405020304" pitchFamily="18" charset="0"/>
                <a:cs typeface="Calibri" panose="020F0502020204030204" pitchFamily="34" charset="0"/>
              </a:rPr>
              <a:t> is valid”</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b="1" u="sng" dirty="0">
                <a:effectLst/>
                <a:latin typeface="Calibri" panose="020F0502020204030204" pitchFamily="34" charset="0"/>
                <a:ea typeface="Times New Roman" panose="02020603050405020304" pitchFamily="18" charset="0"/>
                <a:cs typeface="Calibri" panose="020F0502020204030204" pitchFamily="34" charset="0"/>
              </a:rPr>
              <a:t>Tester Comments: </a:t>
            </a:r>
            <a:r>
              <a:rPr lang="en-IN" sz="2200" dirty="0">
                <a:effectLst/>
                <a:latin typeface="Calibri" panose="020F0502020204030204" pitchFamily="34" charset="0"/>
                <a:ea typeface="Times New Roman" panose="02020603050405020304" pitchFamily="18" charset="0"/>
                <a:cs typeface="Calibri" panose="020F0502020204030204" pitchFamily="34" charset="0"/>
              </a:rPr>
              <a:t> </a:t>
            </a:r>
            <a:r>
              <a:rPr lang="en-IN" sz="1900" dirty="0">
                <a:effectLst/>
                <a:latin typeface="Calibri" panose="020F0502020204030204" pitchFamily="34" charset="0"/>
                <a:ea typeface="Calibri" panose="020F0502020204030204" pitchFamily="34" charset="0"/>
                <a:cs typeface="Calibri" panose="020F0502020204030204" pitchFamily="34" charset="0"/>
              </a:rPr>
              <a:t>Retrieved the data from source tables </a:t>
            </a:r>
            <a:r>
              <a:rPr lang="en-IN" sz="1900" dirty="0" err="1">
                <a:effectLst/>
                <a:latin typeface="Calibri" panose="020F0502020204030204" pitchFamily="34" charset="0"/>
                <a:ea typeface="Calibri" panose="020F0502020204030204" pitchFamily="34" charset="0"/>
                <a:cs typeface="Calibri" panose="020F0502020204030204" pitchFamily="34" charset="0"/>
              </a:rPr>
              <a:t>Cust_details</a:t>
            </a:r>
            <a:r>
              <a:rPr lang="en-IN" sz="1900" dirty="0">
                <a:effectLst/>
                <a:latin typeface="Calibri" panose="020F0502020204030204" pitchFamily="34" charset="0"/>
                <a:ea typeface="Calibri" panose="020F0502020204030204" pitchFamily="34" charset="0"/>
                <a:cs typeface="Calibri" panose="020F0502020204030204" pitchFamily="34" charset="0"/>
              </a:rPr>
              <a:t> and Order_2, joined the two tables using ‘Joiner’ transformation. We used ‘Expression’ transformation to derive the </a:t>
            </a:r>
            <a:r>
              <a:rPr lang="en-IN" sz="1900" dirty="0" err="1">
                <a:effectLst/>
                <a:latin typeface="Calibri" panose="020F0502020204030204" pitchFamily="34" charset="0"/>
                <a:ea typeface="Calibri" panose="020F0502020204030204" pitchFamily="34" charset="0"/>
                <a:cs typeface="Calibri" panose="020F0502020204030204" pitchFamily="34" charset="0"/>
              </a:rPr>
              <a:t>Cust_type</a:t>
            </a:r>
            <a:r>
              <a:rPr lang="en-IN" sz="1900" dirty="0">
                <a:effectLst/>
                <a:latin typeface="Calibri" panose="020F0502020204030204" pitchFamily="34" charset="0"/>
                <a:ea typeface="Calibri" panose="020F0502020204030204" pitchFamily="34" charset="0"/>
                <a:cs typeface="Calibri" panose="020F0502020204030204" pitchFamily="34" charset="0"/>
              </a:rPr>
              <a:t> and offer based on </a:t>
            </a:r>
            <a:r>
              <a:rPr lang="en-IN" sz="1900" dirty="0" err="1">
                <a:effectLst/>
                <a:latin typeface="Calibri" panose="020F0502020204030204" pitchFamily="34" charset="0"/>
                <a:ea typeface="Calibri" panose="020F0502020204030204" pitchFamily="34" charset="0"/>
                <a:cs typeface="Calibri" panose="020F0502020204030204" pitchFamily="34" charset="0"/>
              </a:rPr>
              <a:t>Cust_type</a:t>
            </a:r>
            <a:r>
              <a:rPr lang="en-IN" sz="1900" dirty="0">
                <a:effectLst/>
                <a:latin typeface="Calibri" panose="020F0502020204030204" pitchFamily="34" charset="0"/>
                <a:ea typeface="Calibri" panose="020F0502020204030204" pitchFamily="34" charset="0"/>
                <a:cs typeface="Calibri" panose="020F0502020204030204" pitchFamily="34" charset="0"/>
              </a:rPr>
              <a:t>. The output will be show in flat files. The output is useful to identify the customer type and offer given to them.</a:t>
            </a:r>
            <a:endParaRPr lang="en-IN" sz="1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4" name="Straight Connector 3">
            <a:extLst>
              <a:ext uri="{FF2B5EF4-FFF2-40B4-BE49-F238E27FC236}">
                <a16:creationId xmlns:a16="http://schemas.microsoft.com/office/drawing/2014/main" id="{49976666-F69E-46F5-9D54-EEA81BFDB1CD}"/>
              </a:ext>
            </a:extLst>
          </p:cNvPr>
          <p:cNvCxnSpPr>
            <a:cxnSpLocks/>
          </p:cNvCxnSpPr>
          <p:nvPr/>
        </p:nvCxnSpPr>
        <p:spPr>
          <a:xfrm>
            <a:off x="0" y="647271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C4330AB7-87E4-3758-DBD9-7281E53A9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5624" y="5472589"/>
            <a:ext cx="836454" cy="836454"/>
          </a:xfrm>
          <a:prstGeom prst="rect">
            <a:avLst/>
          </a:prstGeom>
        </p:spPr>
      </p:pic>
    </p:spTree>
    <p:extLst>
      <p:ext uri="{BB962C8B-B14F-4D97-AF65-F5344CB8AC3E}">
        <p14:creationId xmlns:p14="http://schemas.microsoft.com/office/powerpoint/2010/main" val="120087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7FB10E-16D3-4411-8E0E-980C817C564E}"/>
              </a:ext>
            </a:extLst>
          </p:cNvPr>
          <p:cNvSpPr txBox="1"/>
          <p:nvPr/>
        </p:nvSpPr>
        <p:spPr>
          <a:xfrm rot="10800000" flipH="1" flipV="1">
            <a:off x="508634" y="1426007"/>
            <a:ext cx="11327131" cy="8984319"/>
          </a:xfrm>
          <a:prstGeom prst="rect">
            <a:avLst/>
          </a:prstGeom>
          <a:noFill/>
        </p:spPr>
        <p:txBody>
          <a:bodyPr wrap="square" rtlCol="0">
            <a:spAutoFit/>
          </a:bodyPr>
          <a:lstStyle/>
          <a:p>
            <a:pPr marL="0" indent="0">
              <a:lnSpc>
                <a:spcPct val="107000"/>
              </a:lnSpc>
              <a:spcAft>
                <a:spcPts val="800"/>
              </a:spcAft>
              <a:buNone/>
            </a:pPr>
            <a:r>
              <a:rPr lang="en-IN" sz="20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 Test Case ID: T2</a:t>
            </a: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000" b="1" dirty="0">
                <a:effectLst/>
                <a:latin typeface="Calibri" panose="020F0502020204030204" pitchFamily="34" charset="0"/>
                <a:ea typeface="Times New Roman" panose="02020603050405020304" pitchFamily="18" charset="0"/>
                <a:cs typeface="Calibri" panose="020F0502020204030204" pitchFamily="34" charset="0"/>
              </a:rPr>
              <a:t>Test Case Purpose: </a:t>
            </a:r>
            <a:r>
              <a:rPr lang="en-IN" sz="2000" dirty="0">
                <a:effectLst/>
                <a:latin typeface="Calibri" panose="020F0502020204030204" pitchFamily="34" charset="0"/>
                <a:ea typeface="Times New Roman" panose="02020603050405020304" pitchFamily="18" charset="0"/>
                <a:cs typeface="Calibri" panose="020F0502020204030204" pitchFamily="34" charset="0"/>
              </a:rPr>
              <a:t>Validate workflow : w_s_m_map_Sprint2  </a:t>
            </a: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000" b="1" dirty="0">
                <a:effectLst/>
                <a:latin typeface="Calibri" panose="020F0502020204030204" pitchFamily="34" charset="0"/>
                <a:ea typeface="Times New Roman" panose="02020603050405020304" pitchFamily="18" charset="0"/>
                <a:cs typeface="Calibri" panose="020F0502020204030204" pitchFamily="34" charset="0"/>
              </a:rPr>
              <a:t>Input Value/Test Data: </a:t>
            </a:r>
            <a:r>
              <a:rPr lang="en-IN" sz="2000" dirty="0">
                <a:effectLst/>
                <a:latin typeface="Calibri" panose="020F0502020204030204" pitchFamily="34" charset="0"/>
                <a:ea typeface="Times New Roman" panose="02020603050405020304" pitchFamily="18" charset="0"/>
                <a:cs typeface="Calibri" panose="020F0502020204030204" pitchFamily="34" charset="0"/>
              </a:rPr>
              <a:t>Sources and targets are available and connected</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000" b="1" dirty="0">
                <a:effectLst/>
                <a:latin typeface="Calibri" panose="020F0502020204030204" pitchFamily="34" charset="0"/>
                <a:ea typeface="Times New Roman" panose="02020603050405020304" pitchFamily="18" charset="0"/>
                <a:cs typeface="Calibri" panose="020F0502020204030204" pitchFamily="34" charset="0"/>
              </a:rPr>
              <a:t>Sources:</a:t>
            </a:r>
            <a:r>
              <a:rPr lang="en-IN" sz="2000" dirty="0">
                <a:effectLst/>
                <a:latin typeface="Calibri" panose="020F0502020204030204" pitchFamily="34" charset="0"/>
                <a:ea typeface="Times New Roman" panose="02020603050405020304" pitchFamily="18" charset="0"/>
                <a:cs typeface="Calibri" panose="020F0502020204030204" pitchFamily="34" charset="0"/>
              </a:rPr>
              <a:t> Order_2, Product_Group2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000" b="1" dirty="0">
                <a:effectLst/>
                <a:latin typeface="Calibri" panose="020F0502020204030204" pitchFamily="34" charset="0"/>
                <a:ea typeface="Times New Roman" panose="02020603050405020304" pitchFamily="18" charset="0"/>
                <a:cs typeface="Calibri" panose="020F0502020204030204" pitchFamily="34" charset="0"/>
              </a:rPr>
              <a:t>Mapping:</a:t>
            </a:r>
            <a:r>
              <a:rPr lang="en-IN" sz="2000" dirty="0">
                <a:effectLst/>
                <a:latin typeface="Calibri" panose="020F0502020204030204" pitchFamily="34" charset="0"/>
                <a:ea typeface="Times New Roman" panose="02020603050405020304" pitchFamily="18" charset="0"/>
                <a:cs typeface="Calibri" panose="020F0502020204030204" pitchFamily="34" charset="0"/>
              </a:rPr>
              <a:t> m_map_Sprint2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000" b="1" dirty="0">
                <a:effectLst/>
                <a:latin typeface="Calibri" panose="020F0502020204030204" pitchFamily="34" charset="0"/>
                <a:ea typeface="Times New Roman" panose="02020603050405020304" pitchFamily="18" charset="0"/>
                <a:cs typeface="Calibri" panose="020F0502020204030204" pitchFamily="34" charset="0"/>
              </a:rPr>
              <a:t>Targets: </a:t>
            </a:r>
            <a:r>
              <a:rPr lang="en-IN" sz="2000" dirty="0">
                <a:effectLst/>
                <a:latin typeface="Calibri" panose="020F0502020204030204" pitchFamily="34" charset="0"/>
                <a:ea typeface="Times New Roman" panose="02020603050405020304" pitchFamily="18" charset="0"/>
                <a:cs typeface="Calibri" panose="020F0502020204030204" pitchFamily="34" charset="0"/>
              </a:rPr>
              <a:t>Order_trg_2, Product_trg2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000" b="1" dirty="0">
                <a:effectLst/>
                <a:latin typeface="Calibri" panose="020F0502020204030204" pitchFamily="34" charset="0"/>
                <a:ea typeface="Times New Roman" panose="02020603050405020304" pitchFamily="18" charset="0"/>
                <a:cs typeface="Calibri" panose="020F0502020204030204" pitchFamily="34" charset="0"/>
              </a:rPr>
              <a:t>Session:</a:t>
            </a:r>
            <a:r>
              <a:rPr lang="en-IN" sz="2000" dirty="0">
                <a:effectLst/>
                <a:latin typeface="Calibri" panose="020F0502020204030204" pitchFamily="34" charset="0"/>
                <a:ea typeface="Times New Roman" panose="02020603050405020304" pitchFamily="18" charset="0"/>
                <a:cs typeface="Calibri" panose="020F0502020204030204" pitchFamily="34" charset="0"/>
              </a:rPr>
              <a:t> s_m_map_Sprint2</a:t>
            </a:r>
            <a:r>
              <a:rPr lang="en-IN" sz="2000" b="1" dirty="0">
                <a:effectLst/>
                <a:latin typeface="Calibri" panose="020F0502020204030204" pitchFamily="34" charset="0"/>
                <a:ea typeface="Times New Roman" panose="02020603050405020304" pitchFamily="18" charset="0"/>
                <a:cs typeface="Calibri" panose="020F0502020204030204" pitchFamily="34" charset="0"/>
              </a:rPr>
              <a:t>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solidFill>
                <a:srgbClr val="3A3A3A"/>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endParaRPr lang="en-IN" b="1" dirty="0">
              <a:solidFill>
                <a:srgbClr val="3A3A3A"/>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b="1" dirty="0">
              <a:solidFill>
                <a:srgbClr val="3A3A3A"/>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b="1" dirty="0">
              <a:solidFill>
                <a:srgbClr val="3A3A3A"/>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b="1" dirty="0">
              <a:solidFill>
                <a:srgbClr val="3A3A3A"/>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b="1" dirty="0">
              <a:solidFill>
                <a:srgbClr val="3A3A3A"/>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b="1" dirty="0">
              <a:solidFill>
                <a:srgbClr val="3A3A3A"/>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b="1" dirty="0">
              <a:solidFill>
                <a:srgbClr val="3A3A3A"/>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b="1" dirty="0">
              <a:solidFill>
                <a:srgbClr val="3A3A3A"/>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b="1" dirty="0">
              <a:solidFill>
                <a:srgbClr val="3A3A3A"/>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b="1" dirty="0">
              <a:solidFill>
                <a:srgbClr val="3A3A3A"/>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6FA2183-DFEC-42BD-B34D-60430E8F0070}"/>
              </a:ext>
            </a:extLst>
          </p:cNvPr>
          <p:cNvCxnSpPr>
            <a:cxnSpLocks/>
          </p:cNvCxnSpPr>
          <p:nvPr/>
        </p:nvCxnSpPr>
        <p:spPr>
          <a:xfrm>
            <a:off x="0" y="6482244"/>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D620017E-01EB-46EF-C4AD-15B2D8D0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280" y="5499941"/>
            <a:ext cx="836454" cy="836454"/>
          </a:xfrm>
          <a:prstGeom prst="rect">
            <a:avLst/>
          </a:prstGeom>
        </p:spPr>
      </p:pic>
    </p:spTree>
    <p:extLst>
      <p:ext uri="{BB962C8B-B14F-4D97-AF65-F5344CB8AC3E}">
        <p14:creationId xmlns:p14="http://schemas.microsoft.com/office/powerpoint/2010/main" val="346931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BFE536-D1AC-4FCA-844C-A836540390BE}"/>
              </a:ext>
            </a:extLst>
          </p:cNvPr>
          <p:cNvSpPr>
            <a:spLocks noGrp="1"/>
          </p:cNvSpPr>
          <p:nvPr>
            <p:ph idx="1"/>
          </p:nvPr>
        </p:nvSpPr>
        <p:spPr>
          <a:xfrm>
            <a:off x="399891" y="425449"/>
            <a:ext cx="10458608" cy="5580378"/>
          </a:xfrm>
        </p:spPr>
        <p:txBody>
          <a:bodyPr>
            <a:normAutofit fontScale="77500" lnSpcReduction="20000"/>
          </a:bodyPr>
          <a:lstStyle/>
          <a:p>
            <a:pPr>
              <a:lnSpc>
                <a:spcPct val="107000"/>
              </a:lnSpc>
              <a:spcAft>
                <a:spcPts val="800"/>
              </a:spcAft>
            </a:pPr>
            <a:r>
              <a:rPr lang="en-IN" sz="2300" b="1" u="sng" dirty="0">
                <a:effectLst/>
                <a:latin typeface="Calibri" panose="020F0502020204030204" pitchFamily="34" charset="0"/>
                <a:ea typeface="Times New Roman" panose="02020603050405020304" pitchFamily="18" charset="0"/>
                <a:cs typeface="Calibri" panose="020F0502020204030204" pitchFamily="34" charset="0"/>
              </a:rPr>
              <a:t>Transformations: </a:t>
            </a:r>
            <a:endParaRPr lang="en-IN" sz="23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2200" b="1" dirty="0">
                <a:effectLst/>
                <a:latin typeface="Calibri" panose="020F0502020204030204" pitchFamily="34" charset="0"/>
                <a:ea typeface="Times New Roman" panose="02020603050405020304" pitchFamily="18" charset="0"/>
                <a:cs typeface="Calibri" panose="020F0502020204030204" pitchFamily="34" charset="0"/>
              </a:rPr>
              <a:t>      Joiner </a:t>
            </a:r>
          </a:p>
          <a:p>
            <a:pPr>
              <a:lnSpc>
                <a:spcPct val="107000"/>
              </a:lnSpc>
              <a:spcAft>
                <a:spcPts val="800"/>
              </a:spcAft>
              <a:buFont typeface="Wingdings" panose="05000000000000000000" pitchFamily="2" charset="2"/>
              <a:buChar char="q"/>
            </a:pPr>
            <a:r>
              <a:rPr lang="en-IN" sz="2200" b="1" dirty="0">
                <a:effectLst/>
                <a:latin typeface="Calibri" panose="020F0502020204030204" pitchFamily="34" charset="0"/>
                <a:ea typeface="Times New Roman" panose="02020603050405020304" pitchFamily="18" charset="0"/>
                <a:cs typeface="Calibri" panose="020F0502020204030204" pitchFamily="34" charset="0"/>
              </a:rPr>
              <a:t>     Expression</a:t>
            </a:r>
          </a:p>
          <a:p>
            <a:pPr>
              <a:lnSpc>
                <a:spcPct val="107000"/>
              </a:lnSpc>
              <a:spcAft>
                <a:spcPts val="800"/>
              </a:spcAft>
              <a:buFont typeface="Wingdings" panose="05000000000000000000" pitchFamily="2" charset="2"/>
              <a:buChar char="q"/>
            </a:pPr>
            <a:r>
              <a:rPr lang="en-IN" sz="2200" dirty="0">
                <a:effectLst/>
                <a:latin typeface="Calibri" panose="020F0502020204030204" pitchFamily="34" charset="0"/>
                <a:ea typeface="Times New Roman" panose="02020603050405020304" pitchFamily="18" charset="0"/>
                <a:cs typeface="Calibri" panose="020F0502020204030204" pitchFamily="34" charset="0"/>
              </a:rPr>
              <a:t>     </a:t>
            </a:r>
            <a:r>
              <a:rPr lang="en-IN" sz="2200" b="1" dirty="0">
                <a:effectLst/>
                <a:latin typeface="Calibri" panose="020F0502020204030204" pitchFamily="34" charset="0"/>
                <a:ea typeface="Times New Roman" panose="02020603050405020304" pitchFamily="18" charset="0"/>
                <a:cs typeface="Calibri" panose="020F0502020204030204" pitchFamily="34" charset="0"/>
              </a:rPr>
              <a:t>Aggregator </a:t>
            </a:r>
          </a:p>
          <a:p>
            <a:pPr>
              <a:lnSpc>
                <a:spcPct val="107000"/>
              </a:lnSpc>
              <a:spcAft>
                <a:spcPts val="800"/>
              </a:spcAft>
              <a:buFont typeface="Wingdings" panose="05000000000000000000" pitchFamily="2" charset="2"/>
              <a:buChar char="q"/>
            </a:pPr>
            <a:r>
              <a:rPr lang="en-IN" sz="2200" b="1" dirty="0">
                <a:effectLst/>
                <a:latin typeface="Calibri" panose="020F0502020204030204" pitchFamily="34" charset="0"/>
                <a:ea typeface="Times New Roman" panose="02020603050405020304" pitchFamily="18" charset="0"/>
                <a:cs typeface="Calibri" panose="020F0502020204030204" pitchFamily="34" charset="0"/>
              </a:rPr>
              <a:t>     Router</a:t>
            </a:r>
          </a:p>
          <a:p>
            <a:pPr>
              <a:lnSpc>
                <a:spcPct val="107000"/>
              </a:lnSpc>
              <a:spcAft>
                <a:spcPts val="800"/>
              </a:spcAft>
              <a:buFont typeface="Wingdings" panose="05000000000000000000" pitchFamily="2" charset="2"/>
              <a:buChar char="q"/>
            </a:pPr>
            <a:r>
              <a:rPr lang="en-IN" sz="2200" b="1" dirty="0">
                <a:effectLst/>
                <a:latin typeface="Calibri" panose="020F0502020204030204" pitchFamily="34" charset="0"/>
                <a:ea typeface="Times New Roman" panose="02020603050405020304" pitchFamily="18" charset="0"/>
                <a:cs typeface="Calibri" panose="020F0502020204030204" pitchFamily="34" charset="0"/>
              </a:rPr>
              <a:t>     Rank</a:t>
            </a:r>
            <a:endParaRPr lang="en-IN" sz="2200" b="1" dirty="0">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IN" sz="2300" b="1" u="sng" dirty="0">
                <a:effectLst/>
                <a:latin typeface="Calibri" panose="020F0502020204030204" pitchFamily="34" charset="0"/>
                <a:ea typeface="Times New Roman" panose="02020603050405020304" pitchFamily="18" charset="0"/>
                <a:cs typeface="Calibri" panose="020F0502020204030204" pitchFamily="34" charset="0"/>
              </a:rPr>
              <a:t>Expected Results: </a:t>
            </a:r>
            <a:r>
              <a:rPr lang="en-IN" sz="2300" dirty="0">
                <a:effectLst/>
                <a:latin typeface="Calibri" panose="020F0502020204030204" pitchFamily="34" charset="0"/>
                <a:ea typeface="Times New Roman" panose="02020603050405020304" pitchFamily="18" charset="0"/>
                <a:cs typeface="Calibri" panose="020F0502020204030204" pitchFamily="34" charset="0"/>
              </a:rPr>
              <a:t>Message in workflow manager status bar: “Workflow w_s_m_map_Sprint2 is valid.”</a:t>
            </a:r>
            <a:endParaRPr lang="en-IN" sz="2300" dirty="0">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IN" sz="2300" b="1" u="sng" dirty="0">
                <a:effectLst/>
                <a:latin typeface="Calibri" panose="020F0502020204030204" pitchFamily="34" charset="0"/>
                <a:ea typeface="Times New Roman" panose="02020603050405020304" pitchFamily="18" charset="0"/>
                <a:cs typeface="Calibri" panose="020F0502020204030204" pitchFamily="34" charset="0"/>
              </a:rPr>
              <a:t>Actual Results: </a:t>
            </a:r>
            <a:r>
              <a:rPr lang="en-IN" sz="2300" dirty="0">
                <a:effectLst/>
                <a:latin typeface="Calibri" panose="020F0502020204030204" pitchFamily="34" charset="0"/>
                <a:ea typeface="Times New Roman" panose="02020603050405020304" pitchFamily="18" charset="0"/>
                <a:cs typeface="Calibri" panose="020F0502020204030204" pitchFamily="34" charset="0"/>
              </a:rPr>
              <a:t>Message in workflow manager status bar: “Workflow w_s_m_map_Sprint2 is valid”</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300" b="1" u="sng" dirty="0">
                <a:effectLst/>
                <a:latin typeface="Calibri" panose="020F0502020204030204" pitchFamily="34" charset="0"/>
                <a:ea typeface="Times New Roman" panose="02020603050405020304" pitchFamily="18" charset="0"/>
                <a:cs typeface="Calibri" panose="020F0502020204030204" pitchFamily="34" charset="0"/>
              </a:rPr>
              <a:t>Remarks</a:t>
            </a:r>
            <a:r>
              <a:rPr lang="en-IN" sz="2300" u="sng" dirty="0">
                <a:effectLst/>
                <a:latin typeface="Calibri" panose="020F0502020204030204" pitchFamily="34" charset="0"/>
                <a:ea typeface="Times New Roman" panose="02020603050405020304" pitchFamily="18" charset="0"/>
                <a:cs typeface="Calibri" panose="020F0502020204030204" pitchFamily="34" charset="0"/>
              </a:rPr>
              <a:t>: </a:t>
            </a:r>
            <a:r>
              <a:rPr lang="en-IN" sz="2300" dirty="0">
                <a:effectLst/>
                <a:latin typeface="Calibri" panose="020F0502020204030204" pitchFamily="34" charset="0"/>
                <a:ea typeface="Calibri" panose="020F0502020204030204" pitchFamily="34" charset="0"/>
                <a:cs typeface="Times New Roman" panose="02020603050405020304" pitchFamily="18" charset="0"/>
              </a:rPr>
              <a:t>Succeeded</a:t>
            </a:r>
          </a:p>
          <a:p>
            <a:pPr>
              <a:lnSpc>
                <a:spcPct val="107000"/>
              </a:lnSpc>
              <a:spcAft>
                <a:spcPts val="800"/>
              </a:spcAft>
            </a:pPr>
            <a:r>
              <a:rPr lang="en-IN" sz="2300" b="1" u="sng" dirty="0">
                <a:effectLst/>
                <a:latin typeface="Calibri" panose="020F0502020204030204" pitchFamily="34" charset="0"/>
                <a:ea typeface="Times New Roman" panose="02020603050405020304" pitchFamily="18" charset="0"/>
                <a:cs typeface="Calibri" panose="020F0502020204030204" pitchFamily="34" charset="0"/>
              </a:rPr>
              <a:t>Tester Comments</a:t>
            </a:r>
            <a:r>
              <a:rPr lang="en-IN" sz="2300" b="1" dirty="0">
                <a:effectLst/>
                <a:latin typeface="Calibri" panose="020F0502020204030204" pitchFamily="34" charset="0"/>
                <a:ea typeface="Times New Roman" panose="02020603050405020304" pitchFamily="18" charset="0"/>
                <a:cs typeface="Calibri" panose="020F0502020204030204" pitchFamily="34" charset="0"/>
              </a:rPr>
              <a:t> : </a:t>
            </a:r>
            <a:r>
              <a:rPr lang="en-IN" sz="2300" dirty="0">
                <a:effectLst/>
                <a:latin typeface="Calibri" panose="020F0502020204030204" pitchFamily="34" charset="0"/>
                <a:ea typeface="Calibri" panose="020F0502020204030204" pitchFamily="34" charset="0"/>
                <a:cs typeface="Calibri" panose="020F0502020204030204" pitchFamily="34" charset="0"/>
              </a:rPr>
              <a:t>Retrieved the data from source tables Order_2 and Product_Group2. We are giving offer to those customers whose      </a:t>
            </a:r>
            <a:r>
              <a:rPr lang="en-IN" sz="2300" dirty="0" err="1">
                <a:effectLst/>
                <a:latin typeface="Calibri" panose="020F0502020204030204" pitchFamily="34" charset="0"/>
                <a:ea typeface="Calibri" panose="020F0502020204030204" pitchFamily="34" charset="0"/>
                <a:cs typeface="Calibri" panose="020F0502020204030204" pitchFamily="34" charset="0"/>
              </a:rPr>
              <a:t>Total_price</a:t>
            </a:r>
            <a:r>
              <a:rPr lang="en-IN" sz="2300" dirty="0">
                <a:effectLst/>
                <a:latin typeface="Calibri" panose="020F0502020204030204" pitchFamily="34" charset="0"/>
                <a:ea typeface="Calibri" panose="020F0502020204030204" pitchFamily="34" charset="0"/>
                <a:cs typeface="Calibri" panose="020F0502020204030204" pitchFamily="34" charset="0"/>
              </a:rPr>
              <a:t> &gt;=500. The output will be shown in flat files. The output target table Order_trg2 and Product_trg2 are useful to identify the offer deducted to the customer and the </a:t>
            </a:r>
            <a:r>
              <a:rPr lang="en-IN" sz="2300" dirty="0" err="1">
                <a:effectLst/>
                <a:latin typeface="Calibri" panose="020F0502020204030204" pitchFamily="34" charset="0"/>
                <a:ea typeface="Calibri" panose="020F0502020204030204" pitchFamily="34" charset="0"/>
                <a:cs typeface="Calibri" panose="020F0502020204030204" pitchFamily="34" charset="0"/>
              </a:rPr>
              <a:t>Final_Price</a:t>
            </a:r>
            <a:r>
              <a:rPr lang="en-IN" sz="2300" dirty="0">
                <a:effectLst/>
                <a:latin typeface="Calibri" panose="020F0502020204030204" pitchFamily="34" charset="0"/>
                <a:ea typeface="Calibri" panose="020F0502020204030204" pitchFamily="34" charset="0"/>
                <a:cs typeface="Calibri" panose="020F0502020204030204" pitchFamily="34" charset="0"/>
              </a:rPr>
              <a:t> that they have to pay.</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cxnSp>
        <p:nvCxnSpPr>
          <p:cNvPr id="6" name="Straight Connector 5">
            <a:extLst>
              <a:ext uri="{FF2B5EF4-FFF2-40B4-BE49-F238E27FC236}">
                <a16:creationId xmlns:a16="http://schemas.microsoft.com/office/drawing/2014/main" id="{7DF64899-39ED-4144-B0DA-AAD9CE07B9FC}"/>
              </a:ext>
            </a:extLst>
          </p:cNvPr>
          <p:cNvCxnSpPr>
            <a:cxnSpLocks/>
          </p:cNvCxnSpPr>
          <p:nvPr/>
        </p:nvCxnSpPr>
        <p:spPr>
          <a:xfrm>
            <a:off x="-9525" y="645366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A7D9C7B2-39A3-B306-5F0D-BEA936407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5655" y="5462429"/>
            <a:ext cx="836454" cy="836454"/>
          </a:xfrm>
          <a:prstGeom prst="rect">
            <a:avLst/>
          </a:prstGeom>
        </p:spPr>
      </p:pic>
    </p:spTree>
    <p:extLst>
      <p:ext uri="{BB962C8B-B14F-4D97-AF65-F5344CB8AC3E}">
        <p14:creationId xmlns:p14="http://schemas.microsoft.com/office/powerpoint/2010/main" val="2232911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704D8-07DA-4087-B009-80FB87276555}"/>
              </a:ext>
            </a:extLst>
          </p:cNvPr>
          <p:cNvSpPr>
            <a:spLocks noGrp="1"/>
          </p:cNvSpPr>
          <p:nvPr>
            <p:ph idx="1"/>
          </p:nvPr>
        </p:nvSpPr>
        <p:spPr>
          <a:xfrm>
            <a:off x="428624" y="196850"/>
            <a:ext cx="11210925" cy="5299710"/>
          </a:xfrm>
        </p:spPr>
        <p:txBody>
          <a:bodyPr>
            <a:normAutofit/>
          </a:bodyPr>
          <a:lstStyle/>
          <a:p>
            <a:pPr marL="0" indent="0" algn="ctr">
              <a:buNone/>
            </a:pPr>
            <a:r>
              <a:rPr lang="en-US" b="1"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Integration-Testing</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It is a type of Software testing in which the different units, modules, or components of a software application are tested as a combined entity.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check here functionality of the mappings.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There are 2 mappings.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1.</a:t>
            </a:r>
            <a:r>
              <a:rPr lang="en-US" sz="2000" dirty="0">
                <a:effectLst/>
                <a:latin typeface="Calibri" panose="020F0502020204030204" pitchFamily="34" charset="0"/>
                <a:ea typeface="Calibri" panose="020F0502020204030204" pitchFamily="34" charset="0"/>
                <a:cs typeface="Times New Roman" panose="02020603050405020304" pitchFamily="18" charset="0"/>
              </a:rPr>
              <a:t>m_map_Sprint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2.</a:t>
            </a:r>
            <a:r>
              <a:rPr lang="en-US" sz="2000" dirty="0">
                <a:effectLst/>
                <a:latin typeface="Calibri" panose="020F0502020204030204" pitchFamily="34" charset="0"/>
                <a:ea typeface="Calibri" panose="020F0502020204030204" pitchFamily="34" charset="0"/>
                <a:cs typeface="Times New Roman" panose="02020603050405020304" pitchFamily="18" charset="0"/>
              </a:rPr>
              <a:t>m_map_Sprint2</a:t>
            </a:r>
          </a:p>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 Test Case ID: M1</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Test Case Purpose: Validate Mapping,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m_map_Sprint</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Validate Workflow,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w_s_m_map_Sprint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Calibri" panose="020F0502020204030204" pitchFamily="34" charset="0"/>
              <a:cs typeface="Times New Roman" panose="02020603050405020304" pitchFamily="18" charset="0"/>
            </a:endParaRPr>
          </a:p>
          <a:p>
            <a:endParaRPr lang="en-US" sz="2100" dirty="0">
              <a:latin typeface="Calibri" panose="020F0502020204030204" pitchFamily="34" charset="0"/>
              <a:cs typeface="Times New Roman" panose="02020603050405020304" pitchFamily="18" charset="0"/>
            </a:endParaRPr>
          </a:p>
          <a:p>
            <a:endParaRPr lang="en-IN" sz="2100" dirty="0"/>
          </a:p>
        </p:txBody>
      </p:sp>
      <p:cxnSp>
        <p:nvCxnSpPr>
          <p:cNvPr id="4" name="Straight Connector 3">
            <a:extLst>
              <a:ext uri="{FF2B5EF4-FFF2-40B4-BE49-F238E27FC236}">
                <a16:creationId xmlns:a16="http://schemas.microsoft.com/office/drawing/2014/main" id="{E7ED9A56-2B2B-4521-A1BF-F72415EB059B}"/>
              </a:ext>
            </a:extLst>
          </p:cNvPr>
          <p:cNvCxnSpPr>
            <a:cxnSpLocks/>
          </p:cNvCxnSpPr>
          <p:nvPr/>
        </p:nvCxnSpPr>
        <p:spPr>
          <a:xfrm>
            <a:off x="-9525" y="6463294"/>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4897CDB6-587D-C568-AFDD-4E657E069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922" y="5496560"/>
            <a:ext cx="836454" cy="836454"/>
          </a:xfrm>
          <a:prstGeom prst="rect">
            <a:avLst/>
          </a:prstGeom>
        </p:spPr>
      </p:pic>
    </p:spTree>
    <p:extLst>
      <p:ext uri="{BB962C8B-B14F-4D97-AF65-F5344CB8AC3E}">
        <p14:creationId xmlns:p14="http://schemas.microsoft.com/office/powerpoint/2010/main" val="1070460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021B8-A71C-4D77-AA23-7335F7DEE741}"/>
              </a:ext>
            </a:extLst>
          </p:cNvPr>
          <p:cNvSpPr>
            <a:spLocks noGrp="1"/>
          </p:cNvSpPr>
          <p:nvPr>
            <p:ph idx="1"/>
          </p:nvPr>
        </p:nvSpPr>
        <p:spPr>
          <a:xfrm>
            <a:off x="160771" y="0"/>
            <a:ext cx="11870457" cy="6276200"/>
          </a:xfrm>
        </p:spPr>
        <p:txBody>
          <a:bodyPr>
            <a:normAutofit/>
          </a:bodyPr>
          <a:lstStyle/>
          <a:p>
            <a:pPr algn="just">
              <a:lnSpc>
                <a:spcPct val="107000"/>
              </a:lnSpc>
              <a:spcAft>
                <a:spcPts val="800"/>
              </a:spcAft>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Test Procedure: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Input Value/Test Data:</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20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Source Tables</a:t>
            </a:r>
            <a:r>
              <a:rPr lang="en-IN" sz="2000" dirty="0">
                <a:effectLst/>
                <a:latin typeface="Calibri" panose="020F0502020204030204" pitchFamily="34" charset="0"/>
                <a:ea typeface="Calibri" panose="020F0502020204030204" pitchFamily="34" charset="0"/>
                <a:cs typeface="Times New Roman" panose="02020603050405020304" pitchFamily="18" charset="0"/>
              </a:rPr>
              <a:t>:  Order_2,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Cust_Details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Target Tables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Customer_trg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Transformation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Joiner</a:t>
            </a:r>
          </a:p>
          <a:p>
            <a:pPr>
              <a:lnSpc>
                <a:spcPct val="107000"/>
              </a:lnSpc>
              <a:spcAft>
                <a:spcPts val="800"/>
              </a:spcAft>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Expression</a:t>
            </a:r>
          </a:p>
          <a:p>
            <a:pPr>
              <a:lnSpc>
                <a:spcPct val="107000"/>
              </a:lnSpc>
              <a:spcAft>
                <a:spcPts val="800"/>
              </a:spcAft>
            </a:pPr>
            <a:r>
              <a:rPr lang="en-IN" sz="1800" b="1" u="sng" dirty="0">
                <a:latin typeface="Calibri" panose="020F0502020204030204" pitchFamily="34" charset="0"/>
                <a:ea typeface="Calibri" panose="020F0502020204030204" pitchFamily="34" charset="0"/>
                <a:cs typeface="Times New Roman" panose="02020603050405020304" pitchFamily="18" charset="0"/>
              </a:rPr>
              <a:t>Excepted Result: </a:t>
            </a:r>
            <a:r>
              <a:rPr lang="en-IN" sz="1800" dirty="0">
                <a:effectLst/>
                <a:latin typeface="Calibri" panose="020F0502020204030204" pitchFamily="34" charset="0"/>
                <a:ea typeface="Calibri" panose="020F0502020204030204" pitchFamily="34" charset="0"/>
                <a:cs typeface="Times New Roman" panose="02020603050405020304" pitchFamily="18" charset="0"/>
              </a:rPr>
              <a:t>Message in workflow manager status bar: “Workflow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w_s_m_map_Sprint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valid”</a:t>
            </a:r>
          </a:p>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Actual Result: </a:t>
            </a:r>
            <a:r>
              <a:rPr lang="en-IN" sz="1800" dirty="0">
                <a:effectLst/>
                <a:latin typeface="Calibri" panose="020F0502020204030204" pitchFamily="34" charset="0"/>
                <a:ea typeface="Calibri" panose="020F0502020204030204" pitchFamily="34" charset="0"/>
                <a:cs typeface="Times New Roman" panose="02020603050405020304" pitchFamily="18" charset="0"/>
              </a:rPr>
              <a:t>Message in workflow manager status bar: “Workflow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w_s_m_map_Sprint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valid”</a:t>
            </a:r>
          </a:p>
          <a:p>
            <a:pPr marL="228600">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Remarks</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Succeeded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Tester comments</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Retrieved the data from source tables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Cust_details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Order_2, joined the two tables using ‘Joiner’ transformation. We used ‘Expression’ transformation to derive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Cust_type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offer based on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Cust_type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output will be show in flat files. The output is useful to identify the customer type and offer given to them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65B56DC9-AF2E-450D-8023-41FA00741248}"/>
              </a:ext>
            </a:extLst>
          </p:cNvPr>
          <p:cNvCxnSpPr>
            <a:cxnSpLocks/>
          </p:cNvCxnSpPr>
          <p:nvPr/>
        </p:nvCxnSpPr>
        <p:spPr>
          <a:xfrm flipV="1">
            <a:off x="77002" y="6552060"/>
            <a:ext cx="12105473" cy="1780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296B0F47-DC5C-4530-E954-05A2D90AE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695" y="5577676"/>
            <a:ext cx="836454" cy="836454"/>
          </a:xfrm>
          <a:prstGeom prst="rect">
            <a:avLst/>
          </a:prstGeom>
        </p:spPr>
      </p:pic>
    </p:spTree>
    <p:extLst>
      <p:ext uri="{BB962C8B-B14F-4D97-AF65-F5344CB8AC3E}">
        <p14:creationId xmlns:p14="http://schemas.microsoft.com/office/powerpoint/2010/main" val="429235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6F9DA-5E1F-4941-A032-1757DC87B66D}"/>
              </a:ext>
            </a:extLst>
          </p:cNvPr>
          <p:cNvSpPr>
            <a:spLocks noGrp="1"/>
          </p:cNvSpPr>
          <p:nvPr>
            <p:ph idx="1"/>
          </p:nvPr>
        </p:nvSpPr>
        <p:spPr>
          <a:xfrm>
            <a:off x="471011" y="168275"/>
            <a:ext cx="11406664" cy="5622925"/>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Test Case ID: M2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Test Case Purpose</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Validate Mapping, m_map_Sprint2, Validate Workflow, w_s_m_map_Sprint2.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Test Procedure: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Input Value/Test Data:</a:t>
            </a:r>
            <a:r>
              <a:rPr lang="en-IN" sz="20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Source Tables: </a:t>
            </a:r>
            <a:r>
              <a:rPr lang="en-IN" sz="1800" dirty="0">
                <a:effectLst/>
                <a:latin typeface="Calibri" panose="020F0502020204030204" pitchFamily="34" charset="0"/>
                <a:ea typeface="Calibri" panose="020F0502020204030204" pitchFamily="34" charset="0"/>
                <a:cs typeface="Times New Roman" panose="02020603050405020304" pitchFamily="18" charset="0"/>
              </a:rPr>
              <a:t>Order_2, Product_Group2</a:t>
            </a:r>
          </a:p>
          <a:p>
            <a:pPr marL="0" indent="0">
              <a:lnSpc>
                <a:spcPct val="107000"/>
              </a:lnSpc>
              <a:buNone/>
            </a:pP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 Tables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Order_trg2, Product_trg2</a:t>
            </a:r>
          </a:p>
          <a:p>
            <a:pPr marL="228600">
              <a:lnSpc>
                <a:spcPct val="107000"/>
              </a:lnSpc>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Transformation: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Joiner</a:t>
            </a:r>
          </a:p>
          <a:p>
            <a:pPr algn="just">
              <a:lnSpc>
                <a:spcPct val="107000"/>
              </a:lnSpc>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Expression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Aggregator               </a:t>
            </a:r>
          </a:p>
          <a:p>
            <a:pPr algn="just">
              <a:lnSpc>
                <a:spcPct val="107000"/>
              </a:lnSpc>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Router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Times New Roman" panose="02020603050405020304" pitchFamily="18" charset="0"/>
              </a:rPr>
              <a:t>    Rank</a:t>
            </a:r>
          </a:p>
          <a:p>
            <a:pPr marL="0"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A395776-38D9-4AE8-B99D-858AF5B41F8A}"/>
              </a:ext>
            </a:extLst>
          </p:cNvPr>
          <p:cNvCxnSpPr>
            <a:cxnSpLocks/>
          </p:cNvCxnSpPr>
          <p:nvPr/>
        </p:nvCxnSpPr>
        <p:spPr>
          <a:xfrm>
            <a:off x="-9525" y="645366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B80CC917-BB11-F3B4-6162-C2BB586E9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4535" y="5505447"/>
            <a:ext cx="836454" cy="836454"/>
          </a:xfrm>
          <a:prstGeom prst="rect">
            <a:avLst/>
          </a:prstGeom>
        </p:spPr>
      </p:pic>
    </p:spTree>
    <p:extLst>
      <p:ext uri="{BB962C8B-B14F-4D97-AF65-F5344CB8AC3E}">
        <p14:creationId xmlns:p14="http://schemas.microsoft.com/office/powerpoint/2010/main" val="1292531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2B9A9-E0F3-4074-A42A-F38A0C06803E}"/>
              </a:ext>
            </a:extLst>
          </p:cNvPr>
          <p:cNvSpPr>
            <a:spLocks noGrp="1"/>
          </p:cNvSpPr>
          <p:nvPr>
            <p:ph idx="1"/>
          </p:nvPr>
        </p:nvSpPr>
        <p:spPr>
          <a:xfrm>
            <a:off x="338788" y="126697"/>
            <a:ext cx="11174129" cy="6253783"/>
          </a:xfrm>
        </p:spPr>
        <p:txBody>
          <a:bodyPr>
            <a:normAutofit fontScale="32500" lnSpcReduction="20000"/>
          </a:bodyPr>
          <a:lstStyle/>
          <a:p>
            <a:pPr marL="0" indent="0" algn="ctr">
              <a:buNone/>
            </a:pPr>
            <a:r>
              <a:rPr lang="en-US" sz="11200" b="1" u="sng" dirty="0">
                <a:solidFill>
                  <a:srgbClr val="1F3864"/>
                </a:solidFill>
                <a:effectLst/>
                <a:latin typeface="Calibri Light" panose="020F0302020204030204" pitchFamily="34" charset="0"/>
                <a:ea typeface="Times New Roman" panose="02020603050405020304" pitchFamily="18" charset="0"/>
                <a:cs typeface="Times New Roman" panose="02020603050405020304" pitchFamily="18" charset="0"/>
              </a:rPr>
              <a:t>REGRESSION TESTING</a:t>
            </a:r>
            <a:endParaRPr lang="en-IN" sz="11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6200" dirty="0">
                <a:effectLst/>
                <a:latin typeface="Calibri" panose="020F0502020204030204" pitchFamily="34" charset="0"/>
                <a:ea typeface="Calibri" panose="020F0502020204030204" pitchFamily="34" charset="0"/>
                <a:cs typeface="Times New Roman" panose="02020603050405020304" pitchFamily="18" charset="0"/>
              </a:rPr>
              <a:t>Every time a new module is added, it leads to changes in the program. This type of testing makes sure that the whole component works properly even after adding components to the complete program.</a:t>
            </a:r>
            <a:endParaRPr lang="en-IN" sz="6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6200" dirty="0">
                <a:effectLst/>
                <a:latin typeface="Calibri" panose="020F0502020204030204" pitchFamily="34" charset="0"/>
                <a:ea typeface="Calibri" panose="020F0502020204030204" pitchFamily="34" charset="0"/>
                <a:cs typeface="Times New Roman" panose="02020603050405020304" pitchFamily="18" charset="0"/>
              </a:rPr>
              <a:t>We will check here functionality of the mappings</a:t>
            </a:r>
            <a:r>
              <a:rPr lang="en-US" sz="72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6200" b="1" dirty="0">
                <a:effectLst/>
                <a:latin typeface="Calibri" panose="020F0502020204030204" pitchFamily="34" charset="0"/>
                <a:ea typeface="Calibri" panose="020F0502020204030204" pitchFamily="34" charset="0"/>
                <a:cs typeface="Times New Roman" panose="02020603050405020304" pitchFamily="18" charset="0"/>
              </a:rPr>
              <a:t>There are 2 mappings:</a:t>
            </a:r>
          </a:p>
          <a:p>
            <a:pPr marL="0" indent="0" algn="just">
              <a:lnSpc>
                <a:spcPct val="107000"/>
              </a:lnSpc>
              <a:spcAft>
                <a:spcPts val="800"/>
              </a:spcAft>
              <a:buNone/>
            </a:pPr>
            <a:r>
              <a:rPr lang="en-US" sz="7200" dirty="0">
                <a:effectLst/>
                <a:latin typeface="Calibri" panose="020F0502020204030204" pitchFamily="34" charset="0"/>
                <a:ea typeface="Calibri" panose="020F0502020204030204" pitchFamily="34" charset="0"/>
                <a:cs typeface="Times New Roman" panose="02020603050405020304" pitchFamily="18" charset="0"/>
              </a:rPr>
              <a:t>              1.m_map_Sprint</a:t>
            </a:r>
            <a:endParaRPr lang="en-IN" sz="72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dirty="0">
                <a:effectLst/>
                <a:latin typeface="Calibri" panose="020F0502020204030204" pitchFamily="34" charset="0"/>
                <a:ea typeface="Calibri" panose="020F0502020204030204" pitchFamily="34" charset="0"/>
                <a:cs typeface="Times New Roman" panose="02020603050405020304" pitchFamily="18" charset="0"/>
              </a:rPr>
              <a:t>               2.</a:t>
            </a:r>
            <a:r>
              <a:rPr lang="en-US" sz="7200" dirty="0">
                <a:effectLst/>
                <a:latin typeface="Calibri" panose="020F0502020204030204" pitchFamily="34" charset="0"/>
                <a:ea typeface="Calibri" panose="020F0502020204030204" pitchFamily="34" charset="0"/>
                <a:cs typeface="Times New Roman" panose="02020603050405020304" pitchFamily="18" charset="0"/>
              </a:rPr>
              <a:t>m_mapp_Sprint2</a:t>
            </a:r>
            <a:endParaRPr lang="en-IN" sz="7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6200" b="1" u="sng" dirty="0">
                <a:effectLst/>
                <a:latin typeface="Calibri" panose="020F0502020204030204" pitchFamily="34" charset="0"/>
                <a:ea typeface="Calibri" panose="020F0502020204030204" pitchFamily="34" charset="0"/>
                <a:cs typeface="Times New Roman" panose="02020603050405020304" pitchFamily="18" charset="0"/>
              </a:rPr>
              <a:t>Test Case ID: M1</a:t>
            </a:r>
            <a:endParaRPr lang="en-IN" sz="6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6200" dirty="0">
                <a:effectLst/>
                <a:latin typeface="Calibri" panose="020F0502020204030204" pitchFamily="34" charset="0"/>
                <a:ea typeface="Calibri" panose="020F0502020204030204" pitchFamily="34" charset="0"/>
                <a:cs typeface="Times New Roman" panose="02020603050405020304" pitchFamily="18" charset="0"/>
              </a:rPr>
              <a:t>              Test Case Purpose: Validate Mapping, </a:t>
            </a:r>
            <a:r>
              <a:rPr lang="en-US" sz="6200" dirty="0" err="1">
                <a:effectLst/>
                <a:latin typeface="Calibri" panose="020F0502020204030204" pitchFamily="34" charset="0"/>
                <a:ea typeface="Calibri" panose="020F0502020204030204" pitchFamily="34" charset="0"/>
                <a:cs typeface="Times New Roman" panose="02020603050405020304" pitchFamily="18" charset="0"/>
              </a:rPr>
              <a:t>m_map_Sprint</a:t>
            </a:r>
            <a:r>
              <a:rPr lang="en-US" sz="6200" dirty="0">
                <a:effectLst/>
                <a:latin typeface="Calibri" panose="020F0502020204030204" pitchFamily="34" charset="0"/>
                <a:ea typeface="Calibri" panose="020F0502020204030204" pitchFamily="34" charset="0"/>
                <a:cs typeface="Times New Roman" panose="02020603050405020304" pitchFamily="18" charset="0"/>
              </a:rPr>
              <a:t>, Validate Workflow, w_s_m_map_Sprint2</a:t>
            </a:r>
            <a:endParaRPr lang="en-IN" sz="6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7200" b="1" u="sng" dirty="0">
                <a:effectLst/>
                <a:latin typeface="Calibri" panose="020F0502020204030204" pitchFamily="34" charset="0"/>
                <a:ea typeface="Calibri" panose="020F0502020204030204" pitchFamily="34" charset="0"/>
                <a:cs typeface="Times New Roman" panose="02020603050405020304" pitchFamily="18" charset="0"/>
              </a:rPr>
              <a:t>Test Procedure</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4" name="Straight Connector 3">
            <a:extLst>
              <a:ext uri="{FF2B5EF4-FFF2-40B4-BE49-F238E27FC236}">
                <a16:creationId xmlns:a16="http://schemas.microsoft.com/office/drawing/2014/main" id="{6968E660-D573-484A-AC29-710FC4D076B2}"/>
              </a:ext>
            </a:extLst>
          </p:cNvPr>
          <p:cNvCxnSpPr>
            <a:cxnSpLocks/>
          </p:cNvCxnSpPr>
          <p:nvPr/>
        </p:nvCxnSpPr>
        <p:spPr>
          <a:xfrm>
            <a:off x="-9525" y="645366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9617A57B-E2BE-3E2B-AD9C-71ED23DF6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6758" y="5544026"/>
            <a:ext cx="836454" cy="836454"/>
          </a:xfrm>
          <a:prstGeom prst="rect">
            <a:avLst/>
          </a:prstGeom>
        </p:spPr>
      </p:pic>
    </p:spTree>
    <p:extLst>
      <p:ext uri="{BB962C8B-B14F-4D97-AF65-F5344CB8AC3E}">
        <p14:creationId xmlns:p14="http://schemas.microsoft.com/office/powerpoint/2010/main" val="339034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8BB6-DC5B-4545-8F0D-E16EA96A645B}"/>
              </a:ext>
            </a:extLst>
          </p:cNvPr>
          <p:cNvSpPr>
            <a:spLocks noGrp="1"/>
          </p:cNvSpPr>
          <p:nvPr>
            <p:ph type="title"/>
          </p:nvPr>
        </p:nvSpPr>
        <p:spPr>
          <a:xfrm>
            <a:off x="3757942" y="328362"/>
            <a:ext cx="8683201" cy="1425457"/>
          </a:xfrm>
        </p:spPr>
        <p:txBody>
          <a:bodyPr>
            <a:normAutofit/>
          </a:bodyPr>
          <a:lstStyle/>
          <a:p>
            <a:r>
              <a:rPr lang="en-IN" sz="4800" b="1" u="sng" dirty="0"/>
              <a:t>TEAM MEMBERS</a:t>
            </a:r>
          </a:p>
        </p:txBody>
      </p:sp>
      <p:sp>
        <p:nvSpPr>
          <p:cNvPr id="9" name="Content Placeholder 8">
            <a:extLst>
              <a:ext uri="{FF2B5EF4-FFF2-40B4-BE49-F238E27FC236}">
                <a16:creationId xmlns:a16="http://schemas.microsoft.com/office/drawing/2014/main" id="{A84AEC59-1236-45A1-9724-19AA87070928}"/>
              </a:ext>
            </a:extLst>
          </p:cNvPr>
          <p:cNvSpPr>
            <a:spLocks noGrp="1"/>
          </p:cNvSpPr>
          <p:nvPr>
            <p:ph idx="1"/>
          </p:nvPr>
        </p:nvSpPr>
        <p:spPr>
          <a:xfrm>
            <a:off x="4044110" y="1597228"/>
            <a:ext cx="7025084" cy="4579387"/>
          </a:xfrm>
        </p:spPr>
        <p:txBody>
          <a:bodyPr anchor="t">
            <a:normAutofit/>
          </a:bodyPr>
          <a:lstStyle/>
          <a:p>
            <a:pPr marL="0" indent="0">
              <a:buNone/>
            </a:pPr>
            <a:endParaRPr lang="en-US" sz="2000" dirty="0"/>
          </a:p>
          <a:p>
            <a:pPr marL="0" indent="0">
              <a:buNone/>
            </a:pPr>
            <a:r>
              <a:rPr lang="en-US" sz="3200" dirty="0"/>
              <a:t>1. </a:t>
            </a:r>
            <a:r>
              <a:rPr lang="en-US" sz="3200" dirty="0" err="1"/>
              <a:t>Halpa</a:t>
            </a:r>
            <a:endParaRPr lang="en-US" sz="3200" dirty="0"/>
          </a:p>
          <a:p>
            <a:pPr marL="0" indent="0">
              <a:buNone/>
            </a:pPr>
            <a:r>
              <a:rPr lang="en-US" sz="3200" dirty="0"/>
              <a:t>2.Pallapolu Usha Rani</a:t>
            </a:r>
          </a:p>
          <a:p>
            <a:pPr marL="0" indent="0">
              <a:buNone/>
            </a:pPr>
            <a:r>
              <a:rPr lang="en-US" sz="3200" dirty="0"/>
              <a:t>3. </a:t>
            </a:r>
            <a:r>
              <a:rPr lang="en-US" sz="3200" dirty="0" err="1"/>
              <a:t>Veludooti</a:t>
            </a:r>
            <a:r>
              <a:rPr lang="en-US" sz="3200" dirty="0"/>
              <a:t> Leela Sai Keerthi</a:t>
            </a:r>
          </a:p>
          <a:p>
            <a:pPr marL="0" indent="0">
              <a:buNone/>
            </a:pPr>
            <a:r>
              <a:rPr lang="en-US" sz="3200" dirty="0"/>
              <a:t>4. Sakshi Narendra Singh </a:t>
            </a:r>
            <a:r>
              <a:rPr lang="en-US" sz="3200" dirty="0" err="1"/>
              <a:t>Rathor</a:t>
            </a:r>
            <a:endParaRPr lang="en-US" sz="3200" dirty="0"/>
          </a:p>
          <a:p>
            <a:pPr marL="0" indent="0">
              <a:buNone/>
            </a:pPr>
            <a:r>
              <a:rPr lang="en-US" sz="3200" dirty="0"/>
              <a:t>5. </a:t>
            </a:r>
            <a:r>
              <a:rPr lang="en-US" sz="3200" dirty="0" err="1"/>
              <a:t>Nidigattu</a:t>
            </a:r>
            <a:r>
              <a:rPr lang="en-US" sz="3200" dirty="0"/>
              <a:t> Pavani Geetha Naga Lakshmi</a:t>
            </a:r>
          </a:p>
        </p:txBody>
      </p:sp>
      <p:pic>
        <p:nvPicPr>
          <p:cNvPr id="5" name="Content Placeholder 4" descr="Cheers outline">
            <a:extLst>
              <a:ext uri="{FF2B5EF4-FFF2-40B4-BE49-F238E27FC236}">
                <a16:creationId xmlns:a16="http://schemas.microsoft.com/office/drawing/2014/main" id="{7B87166A-5310-417D-9324-0659A9D433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050" y="2063117"/>
            <a:ext cx="2728198" cy="2728198"/>
          </a:xfrm>
          <a:prstGeom prst="rect">
            <a:avLst/>
          </a:prstGeom>
        </p:spPr>
      </p:pic>
      <p:pic>
        <p:nvPicPr>
          <p:cNvPr id="10" name="Picture 9">
            <a:extLst>
              <a:ext uri="{FF2B5EF4-FFF2-40B4-BE49-F238E27FC236}">
                <a16:creationId xmlns:a16="http://schemas.microsoft.com/office/drawing/2014/main" id="{B19EF48A-6DB1-ED34-EEA5-2CF0B9256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72" y="-60251"/>
            <a:ext cx="12634622" cy="7074971"/>
          </a:xfrm>
          <a:prstGeom prst="rect">
            <a:avLst/>
          </a:prstGeom>
        </p:spPr>
      </p:pic>
    </p:spTree>
    <p:extLst>
      <p:ext uri="{BB962C8B-B14F-4D97-AF65-F5344CB8AC3E}">
        <p14:creationId xmlns:p14="http://schemas.microsoft.com/office/powerpoint/2010/main" val="3506271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B1C7D-2713-4A80-8746-BEE027762D78}"/>
              </a:ext>
            </a:extLst>
          </p:cNvPr>
          <p:cNvSpPr>
            <a:spLocks noGrp="1"/>
          </p:cNvSpPr>
          <p:nvPr>
            <p:ph idx="1"/>
          </p:nvPr>
        </p:nvSpPr>
        <p:spPr>
          <a:xfrm>
            <a:off x="254000" y="295208"/>
            <a:ext cx="11344442" cy="5871911"/>
          </a:xfrm>
        </p:spPr>
        <p:txBody>
          <a:bodyPr>
            <a:normAutofit/>
          </a:bodyPr>
          <a:lstStyle/>
          <a:p>
            <a:pPr marL="228600">
              <a:lnSpc>
                <a:spcPct val="107000"/>
              </a:lnSpc>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Input Value/Test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Source Tables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Order_2,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Cust_Details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Target Tables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Customer_trg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Transformation:</a:t>
            </a:r>
            <a:endParaRPr lang="en-IN" sz="2000"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Joiner</a:t>
            </a:r>
          </a:p>
          <a:p>
            <a:pPr>
              <a:lnSpc>
                <a:spcPct val="107000"/>
              </a:lnSpc>
              <a:buFont typeface="Wingdings" panose="05000000000000000000" pitchFamily="2" charset="2"/>
              <a:buChar char="q"/>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Expression </a:t>
            </a:r>
          </a:p>
          <a:p>
            <a:pPr>
              <a:lnSpc>
                <a:spcPct val="107000"/>
              </a:lnSpc>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Expected Result:</a:t>
            </a:r>
            <a:r>
              <a:rPr lang="en-IN" sz="2000" b="1" u="sng"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Go to workflow &gt; Message in workflow manager status bar: “Workflow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w_s_m_map_Sprint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valid”</a:t>
            </a:r>
          </a:p>
          <a:p>
            <a:pPr>
              <a:lnSpc>
                <a:spcPct val="107000"/>
              </a:lnSpc>
              <a:spcAft>
                <a:spcPts val="800"/>
              </a:spcAft>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Actual Result:   </a:t>
            </a:r>
            <a:r>
              <a:rPr lang="en-IN" sz="1800" dirty="0">
                <a:effectLst/>
                <a:latin typeface="Calibri" panose="020F0502020204030204" pitchFamily="34" charset="0"/>
                <a:ea typeface="Calibri" panose="020F0502020204030204" pitchFamily="34" charset="0"/>
                <a:cs typeface="Times New Roman" panose="02020603050405020304" pitchFamily="18" charset="0"/>
              </a:rPr>
              <a:t>Message in workflow manager status bar: “Workflow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w_s_m_map_Sprint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valid”</a:t>
            </a:r>
          </a:p>
          <a:p>
            <a:pPr marL="228600">
              <a:lnSpc>
                <a:spcPct val="107000"/>
              </a:lnSpc>
              <a:spcAft>
                <a:spcPts val="800"/>
              </a:spcAft>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Remarks</a:t>
            </a:r>
            <a:r>
              <a:rPr lang="en-IN" sz="2000" b="1" u="sng"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Succeeded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Tester comments </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Retrieved the data from source tables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Cust_details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Order_2, joined the two tables using ‘Joiner’ transformation. We used ‘Expression’ transformation to derive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Cust_type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offer based on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Cust_type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output will be show in flat files. The output is useful to identify the customer type and offer given to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dirty="0"/>
          </a:p>
        </p:txBody>
      </p:sp>
      <p:cxnSp>
        <p:nvCxnSpPr>
          <p:cNvPr id="4" name="Straight Connector 3">
            <a:extLst>
              <a:ext uri="{FF2B5EF4-FFF2-40B4-BE49-F238E27FC236}">
                <a16:creationId xmlns:a16="http://schemas.microsoft.com/office/drawing/2014/main" id="{48DAB955-1CF5-4B9D-9080-74EB7F214BCC}"/>
              </a:ext>
            </a:extLst>
          </p:cNvPr>
          <p:cNvCxnSpPr>
            <a:cxnSpLocks/>
          </p:cNvCxnSpPr>
          <p:nvPr/>
        </p:nvCxnSpPr>
        <p:spPr>
          <a:xfrm>
            <a:off x="-9525" y="645366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6A8EB458-D69A-E6FF-682D-F68615E11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476" y="5452269"/>
            <a:ext cx="836454" cy="836454"/>
          </a:xfrm>
          <a:prstGeom prst="rect">
            <a:avLst/>
          </a:prstGeom>
        </p:spPr>
      </p:pic>
    </p:spTree>
    <p:extLst>
      <p:ext uri="{BB962C8B-B14F-4D97-AF65-F5344CB8AC3E}">
        <p14:creationId xmlns:p14="http://schemas.microsoft.com/office/powerpoint/2010/main" val="433427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35F0F-BB90-4A6C-B983-5A933714A51C}"/>
              </a:ext>
            </a:extLst>
          </p:cNvPr>
          <p:cNvSpPr>
            <a:spLocks noGrp="1"/>
          </p:cNvSpPr>
          <p:nvPr>
            <p:ph idx="1"/>
          </p:nvPr>
        </p:nvSpPr>
        <p:spPr>
          <a:xfrm>
            <a:off x="251058" y="187192"/>
            <a:ext cx="11578389" cy="6326972"/>
          </a:xfrm>
        </p:spPr>
        <p:txBody>
          <a:bodyPr/>
          <a:lstStyle/>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4" name="Straight Connector 3">
            <a:extLst>
              <a:ext uri="{FF2B5EF4-FFF2-40B4-BE49-F238E27FC236}">
                <a16:creationId xmlns:a16="http://schemas.microsoft.com/office/drawing/2014/main" id="{7CF5852C-1C7D-4EF8-A017-296A02ABEE8A}"/>
              </a:ext>
            </a:extLst>
          </p:cNvPr>
          <p:cNvCxnSpPr>
            <a:cxnSpLocks/>
          </p:cNvCxnSpPr>
          <p:nvPr/>
        </p:nvCxnSpPr>
        <p:spPr>
          <a:xfrm>
            <a:off x="-9525" y="6472923"/>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2" name="Picture 1" descr="Logo&#10;&#10;Description automatically generated">
            <a:extLst>
              <a:ext uri="{FF2B5EF4-FFF2-40B4-BE49-F238E27FC236}">
                <a16:creationId xmlns:a16="http://schemas.microsoft.com/office/drawing/2014/main" id="{E2F4832A-C4EC-B016-3F74-20C0FD30D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4535" y="5554589"/>
            <a:ext cx="836454" cy="836454"/>
          </a:xfrm>
          <a:prstGeom prst="rect">
            <a:avLst/>
          </a:prstGeom>
        </p:spPr>
      </p:pic>
      <p:sp>
        <p:nvSpPr>
          <p:cNvPr id="5" name="TextBox 4">
            <a:extLst>
              <a:ext uri="{FF2B5EF4-FFF2-40B4-BE49-F238E27FC236}">
                <a16:creationId xmlns:a16="http://schemas.microsoft.com/office/drawing/2014/main" id="{E0C6CB0D-DCE0-EB69-C092-23643D425BE0}"/>
              </a:ext>
            </a:extLst>
          </p:cNvPr>
          <p:cNvSpPr txBox="1"/>
          <p:nvPr/>
        </p:nvSpPr>
        <p:spPr>
          <a:xfrm>
            <a:off x="121920" y="303195"/>
            <a:ext cx="11735065" cy="6186309"/>
          </a:xfrm>
          <a:prstGeom prst="rect">
            <a:avLst/>
          </a:prstGeom>
          <a:noFill/>
        </p:spPr>
        <p:txBody>
          <a:bodyPr wrap="square" rtlCol="0">
            <a:spAutoFit/>
          </a:bodyPr>
          <a:lstStyle/>
          <a:p>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 Test Case ID: 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Test Case Purpose: </a:t>
            </a:r>
            <a:r>
              <a:rPr lang="en-IN" sz="1800" dirty="0">
                <a:effectLst/>
                <a:latin typeface="Calibri" panose="020F0502020204030204" pitchFamily="34" charset="0"/>
                <a:ea typeface="Times New Roman" panose="02020603050405020304" pitchFamily="18" charset="0"/>
                <a:cs typeface="Calibri" panose="020F0502020204030204" pitchFamily="34" charset="0"/>
              </a:rPr>
              <a:t>Validate workflow – w_s_m_map_Sprint2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Times New Roman" panose="02020603050405020304" pitchFamily="18" charset="0"/>
              <a:cs typeface="Calibri" panose="020F0502020204030204" pitchFamily="34" charset="0"/>
            </a:endParaRPr>
          </a:p>
          <a:p>
            <a:r>
              <a:rPr lang="en-IN" sz="1800" b="1" dirty="0">
                <a:effectLst/>
                <a:latin typeface="Calibri" panose="020F0502020204030204" pitchFamily="34" charset="0"/>
                <a:ea typeface="Times New Roman" panose="02020603050405020304" pitchFamily="18" charset="0"/>
                <a:cs typeface="Calibri" panose="020F0502020204030204" pitchFamily="34" charset="0"/>
              </a:rPr>
              <a:t>Input Value/Test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dirty="0">
                <a:effectLst/>
                <a:latin typeface="Calibri" panose="020F0502020204030204" pitchFamily="34" charset="0"/>
                <a:ea typeface="Times New Roman" panose="02020603050405020304" pitchFamily="18" charset="0"/>
                <a:cs typeface="Calibri" panose="020F0502020204030204" pitchFamily="34" charset="0"/>
              </a:rPr>
            </a:b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Sources:  </a:t>
            </a:r>
            <a:r>
              <a:rPr lang="en-IN" sz="1800" dirty="0">
                <a:effectLst/>
                <a:latin typeface="Calibri" panose="020F0502020204030204" pitchFamily="34" charset="0"/>
                <a:ea typeface="Times New Roman" panose="02020603050405020304" pitchFamily="18" charset="0"/>
                <a:cs typeface="Calibri" panose="020F0502020204030204" pitchFamily="34" charset="0"/>
              </a:rPr>
              <a:t>Order_2, Product_Group2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 Targets</a:t>
            </a:r>
            <a:r>
              <a:rPr lang="en-IN" sz="1800" dirty="0">
                <a:effectLst/>
                <a:latin typeface="Calibri" panose="020F0502020204030204" pitchFamily="34" charset="0"/>
                <a:ea typeface="Times New Roman" panose="02020603050405020304" pitchFamily="18" charset="0"/>
                <a:cs typeface="Calibri" panose="020F0502020204030204" pitchFamily="34" charset="0"/>
              </a:rPr>
              <a:t>:   Order_trg_2, Product_trg2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cs typeface="Calibri" panose="020F0502020204030204" pitchFamily="34" charset="0"/>
              </a:rPr>
              <a:t>Mapping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m_map_Sprint2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cs typeface="Calibri" panose="020F0502020204030204" pitchFamily="34" charset="0"/>
              </a:rPr>
              <a:t>Session: </a:t>
            </a:r>
            <a:r>
              <a:rPr lang="en-IN" sz="1800" dirty="0">
                <a:effectLst/>
                <a:latin typeface="Calibri" panose="020F0502020204030204" pitchFamily="34" charset="0"/>
                <a:ea typeface="Times New Roman" panose="02020603050405020304" pitchFamily="18" charset="0"/>
                <a:cs typeface="Calibri" panose="020F0502020204030204" pitchFamily="34" charset="0"/>
              </a:rPr>
              <a:t>s_m_map_Sprint2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u="sng" dirty="0">
                <a:effectLst/>
                <a:latin typeface="Calibri" panose="020F0502020204030204" pitchFamily="34" charset="0"/>
                <a:ea typeface="Times New Roman" panose="02020603050405020304" pitchFamily="18" charset="0"/>
                <a:cs typeface="Calibri" panose="020F0502020204030204" pitchFamily="34" charset="0"/>
              </a:rPr>
              <a:t>Transformations: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buFont typeface="Wingdings" panose="05000000000000000000" pitchFamily="2" charset="2"/>
              <a:buChar char="q"/>
            </a:pPr>
            <a:r>
              <a:rPr lang="en-IN" b="1" dirty="0">
                <a:latin typeface="Calibri" panose="020F0502020204030204" pitchFamily="34" charset="0"/>
                <a:ea typeface="Times New Roman" panose="02020603050405020304" pitchFamily="18" charset="0"/>
                <a:cs typeface="Calibri" panose="020F0502020204030204" pitchFamily="34" charset="0"/>
              </a:rPr>
              <a:t>Joiner</a:t>
            </a:r>
          </a:p>
          <a:p>
            <a:pPr marL="514350" indent="-285750">
              <a:buFont typeface="Wingdings" panose="05000000000000000000" pitchFamily="2" charset="2"/>
              <a:buChar char="q"/>
            </a:pPr>
            <a:r>
              <a:rPr lang="en-IN" sz="1800" b="1" dirty="0">
                <a:effectLst/>
                <a:latin typeface="Calibri" panose="020F0502020204030204" pitchFamily="34" charset="0"/>
                <a:ea typeface="Times New Roman" panose="02020603050405020304" pitchFamily="18" charset="0"/>
                <a:cs typeface="Calibri" panose="020F0502020204030204" pitchFamily="34" charset="0"/>
              </a:rPr>
              <a:t>Expression</a:t>
            </a:r>
          </a:p>
          <a:p>
            <a:pPr marL="514350" indent="-285750">
              <a:buFont typeface="Wingdings" panose="05000000000000000000" pitchFamily="2" charset="2"/>
              <a:buChar char="q"/>
            </a:pPr>
            <a:r>
              <a:rPr lang="en-IN" sz="1800" b="1" dirty="0">
                <a:effectLst/>
                <a:latin typeface="Calibri" panose="020F0502020204030204" pitchFamily="34" charset="0"/>
                <a:ea typeface="Times New Roman" panose="02020603050405020304" pitchFamily="18" charset="0"/>
                <a:cs typeface="Calibri" panose="020F0502020204030204" pitchFamily="34" charset="0"/>
              </a:rPr>
              <a:t>Aggregator</a:t>
            </a:r>
          </a:p>
          <a:p>
            <a:pPr marL="514350" indent="-285750">
              <a:buFont typeface="Wingdings" panose="05000000000000000000" pitchFamily="2" charset="2"/>
              <a:buChar char="q"/>
            </a:pPr>
            <a:r>
              <a:rPr lang="en-IN" b="1" dirty="0">
                <a:latin typeface="Calibri" panose="020F0502020204030204" pitchFamily="34" charset="0"/>
                <a:ea typeface="Times New Roman" panose="02020603050405020304" pitchFamily="18" charset="0"/>
                <a:cs typeface="Calibri" panose="020F0502020204030204" pitchFamily="34" charset="0"/>
              </a:rPr>
              <a:t>Router</a:t>
            </a:r>
          </a:p>
          <a:p>
            <a:pPr marL="514350" indent="-285750">
              <a:buFont typeface="Wingdings" panose="05000000000000000000" pitchFamily="2" charset="2"/>
              <a:buChar char="q"/>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Rank</a:t>
            </a:r>
          </a:p>
          <a:p>
            <a:pPr marL="228600"/>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A3A3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A3A3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590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F8B8B-BED2-295A-2C36-6E59957725FB}"/>
              </a:ext>
            </a:extLst>
          </p:cNvPr>
          <p:cNvSpPr txBox="1"/>
          <p:nvPr/>
        </p:nvSpPr>
        <p:spPr>
          <a:xfrm>
            <a:off x="152400" y="568961"/>
            <a:ext cx="11765280" cy="4924425"/>
          </a:xfrm>
          <a:prstGeom prst="rect">
            <a:avLst/>
          </a:prstGeom>
          <a:noFill/>
        </p:spPr>
        <p:txBody>
          <a:bodyPr wrap="square" rtlCol="0">
            <a:spAutoFit/>
          </a:bodyPr>
          <a:lstStyle/>
          <a:p>
            <a:pPr marL="342900" indent="-342900">
              <a:buFont typeface="Arial" panose="020B0604020202020204" pitchFamily="34" charset="0"/>
              <a:buChar char="•"/>
            </a:pP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Expected Results</a:t>
            </a:r>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Message in workflow manager status bar: “Workflow w_s_m_map_Sprint2 is valid”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Actual Results</a:t>
            </a:r>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Message in workflow manager status bar: “Workflow w_s_m_map_Sprint2 is valid”</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Remarks: </a:t>
            </a:r>
            <a:r>
              <a:rPr lang="en-IN" sz="1800" dirty="0">
                <a:effectLst/>
                <a:latin typeface="Calibri" panose="020F0502020204030204" pitchFamily="34" charset="0"/>
                <a:ea typeface="Calibri" panose="020F0502020204030204" pitchFamily="34" charset="0"/>
                <a:cs typeface="Times New Roman" panose="02020603050405020304" pitchFamily="18" charset="0"/>
              </a:rPr>
              <a:t>Succeeded</a:t>
            </a:r>
          </a:p>
          <a:p>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Tester Comments</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Retrieved the data from source tables Order_2 and Product_Group2. We are giving offer to those customers whose </a:t>
            </a:r>
            <a:r>
              <a:rPr lang="en-IN" sz="1800" dirty="0" err="1">
                <a:effectLst/>
                <a:latin typeface="Calibri" panose="020F0502020204030204" pitchFamily="34" charset="0"/>
                <a:ea typeface="Calibri" panose="020F0502020204030204" pitchFamily="34" charset="0"/>
                <a:cs typeface="Calibri" panose="020F0502020204030204" pitchFamily="34" charset="0"/>
              </a:rPr>
              <a:t>Total_price</a:t>
            </a:r>
            <a:r>
              <a:rPr lang="en-IN" sz="1800" dirty="0">
                <a:effectLst/>
                <a:latin typeface="Calibri" panose="020F0502020204030204" pitchFamily="34" charset="0"/>
                <a:ea typeface="Calibri" panose="020F0502020204030204" pitchFamily="34" charset="0"/>
                <a:cs typeface="Calibri" panose="020F0502020204030204" pitchFamily="34" charset="0"/>
              </a:rPr>
              <a:t> &gt;=500. The output will be shown in flat files. The output target table Order_trg2 and Product_trg2 are useful to identify the offer deducted to the customer and the </a:t>
            </a:r>
            <a:r>
              <a:rPr lang="en-IN" sz="1800" dirty="0" err="1">
                <a:effectLst/>
                <a:latin typeface="Calibri" panose="020F0502020204030204" pitchFamily="34" charset="0"/>
                <a:ea typeface="Calibri" panose="020F0502020204030204" pitchFamily="34" charset="0"/>
                <a:cs typeface="Calibri" panose="020F0502020204030204" pitchFamily="34" charset="0"/>
              </a:rPr>
              <a:t>Final_Price</a:t>
            </a:r>
            <a:r>
              <a:rPr lang="en-IN" sz="1800" dirty="0">
                <a:effectLst/>
                <a:latin typeface="Calibri" panose="020F0502020204030204" pitchFamily="34" charset="0"/>
                <a:ea typeface="Calibri" panose="020F0502020204030204" pitchFamily="34" charset="0"/>
                <a:cs typeface="Calibri" panose="020F0502020204030204" pitchFamily="34" charset="0"/>
              </a:rPr>
              <a:t> that they have to pay.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br>
              <a:rPr lang="en-GB" sz="1800" b="1" dirty="0">
                <a:effectLst/>
                <a:latin typeface="Calibri" panose="020F0502020204030204" pitchFamily="34" charset="0"/>
                <a:ea typeface="Calibri" panose="020F0502020204030204" pitchFamily="34" charset="0"/>
              </a:rPr>
            </a:br>
            <a:r>
              <a:rPr lang="en-GB"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Logo&#10;&#10;Description automatically generated">
            <a:extLst>
              <a:ext uri="{FF2B5EF4-FFF2-40B4-BE49-F238E27FC236}">
                <a16:creationId xmlns:a16="http://schemas.microsoft.com/office/drawing/2014/main" id="{5111037B-69CB-6A53-E251-B2E92D12D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1335" y="5493386"/>
            <a:ext cx="836454" cy="836454"/>
          </a:xfrm>
          <a:prstGeom prst="rect">
            <a:avLst/>
          </a:prstGeom>
        </p:spPr>
      </p:pic>
    </p:spTree>
    <p:extLst>
      <p:ext uri="{BB962C8B-B14F-4D97-AF65-F5344CB8AC3E}">
        <p14:creationId xmlns:p14="http://schemas.microsoft.com/office/powerpoint/2010/main" val="1764317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57C4-1A55-2335-645F-3E0D7087F777}"/>
              </a:ext>
            </a:extLst>
          </p:cNvPr>
          <p:cNvSpPr>
            <a:spLocks noGrp="1"/>
          </p:cNvSpPr>
          <p:nvPr>
            <p:ph type="title"/>
          </p:nvPr>
        </p:nvSpPr>
        <p:spPr/>
        <p:txBody>
          <a:bodyPr/>
          <a:lstStyle/>
          <a:p>
            <a:pPr algn="ctr"/>
            <a:r>
              <a:rPr lang="en-US" b="1" u="sng"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b="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79B999-5F34-6364-4B4C-EECAA2F01DB8}"/>
              </a:ext>
            </a:extLst>
          </p:cNvPr>
          <p:cNvSpPr>
            <a:spLocks noGrp="1"/>
          </p:cNvSpPr>
          <p:nvPr>
            <p:ph idx="1"/>
          </p:nvPr>
        </p:nvSpPr>
        <p:spPr/>
        <p:txBody>
          <a:bodyPr/>
          <a:lstStyle/>
          <a:p>
            <a:pPr>
              <a:buFont typeface="Wingdings" panose="05000000000000000000" pitchFamily="2" charset="2"/>
              <a:buChar char="Ø"/>
            </a:pPr>
            <a:r>
              <a:rPr lang="en-US" dirty="0"/>
              <a:t> The entire project has been developed and deployed as per the requirements, it is found to be bug free as per the testing standards that are implemented.</a:t>
            </a:r>
          </a:p>
          <a:p>
            <a:endParaRPr lang="en-US" dirty="0"/>
          </a:p>
          <a:p>
            <a:pPr>
              <a:buFont typeface="Wingdings" panose="05000000000000000000" pitchFamily="2" charset="2"/>
              <a:buChar char="Ø"/>
            </a:pPr>
            <a:r>
              <a:rPr lang="en-US" dirty="0"/>
              <a:t> Finally, we would like to conclude that we put all our efforts throughout the development of our project and tried to fulfill the requirements.</a:t>
            </a:r>
            <a:endParaRPr lang="en-IN" dirty="0"/>
          </a:p>
        </p:txBody>
      </p:sp>
      <p:pic>
        <p:nvPicPr>
          <p:cNvPr id="4" name="Picture 3" descr="Logo&#10;&#10;Description automatically generated">
            <a:extLst>
              <a:ext uri="{FF2B5EF4-FFF2-40B4-BE49-F238E27FC236}">
                <a16:creationId xmlns:a16="http://schemas.microsoft.com/office/drawing/2014/main" id="{895D7B6C-2E46-C6CA-EB1C-265332D40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346" y="5475446"/>
            <a:ext cx="836454" cy="836454"/>
          </a:xfrm>
          <a:prstGeom prst="rect">
            <a:avLst/>
          </a:prstGeom>
        </p:spPr>
      </p:pic>
    </p:spTree>
    <p:extLst>
      <p:ext uri="{BB962C8B-B14F-4D97-AF65-F5344CB8AC3E}">
        <p14:creationId xmlns:p14="http://schemas.microsoft.com/office/powerpoint/2010/main" val="3718171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BAF0D6F-3F7C-477F-A4B2-1DF4D8517030}"/>
              </a:ext>
            </a:extLst>
          </p:cNvPr>
          <p:cNvCxnSpPr>
            <a:cxnSpLocks/>
          </p:cNvCxnSpPr>
          <p:nvPr/>
        </p:nvCxnSpPr>
        <p:spPr>
          <a:xfrm flipH="1" flipV="1">
            <a:off x="0" y="6289039"/>
            <a:ext cx="12192000" cy="32619"/>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63C961-E436-4C9A-8A7E-ED6201713A95}"/>
              </a:ext>
            </a:extLst>
          </p:cNvPr>
          <p:cNvSpPr txBox="1"/>
          <p:nvPr/>
        </p:nvSpPr>
        <p:spPr>
          <a:xfrm flipH="1">
            <a:off x="263742" y="253728"/>
            <a:ext cx="10182225" cy="4219565"/>
          </a:xfrm>
          <a:prstGeom prst="rect">
            <a:avLst/>
          </a:prstGeom>
          <a:noFill/>
        </p:spPr>
        <p:txBody>
          <a:bodyPr wrap="square" rtlCol="0">
            <a:spAutoFit/>
          </a:bodyPr>
          <a:lstStyle/>
          <a:p>
            <a:endParaRPr lang="en-IN" dirty="0"/>
          </a:p>
        </p:txBody>
      </p:sp>
      <p:pic>
        <p:nvPicPr>
          <p:cNvPr id="16" name="Picture 15" descr="A picture containing text, pen&#10;&#10;Description automatically generated">
            <a:extLst>
              <a:ext uri="{FF2B5EF4-FFF2-40B4-BE49-F238E27FC236}">
                <a16:creationId xmlns:a16="http://schemas.microsoft.com/office/drawing/2014/main" id="{9F23CAC2-B8E4-44E9-9779-525B6590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741" y="1770876"/>
            <a:ext cx="8024259" cy="4518163"/>
          </a:xfrm>
          <a:prstGeom prst="rect">
            <a:avLst/>
          </a:prstGeom>
        </p:spPr>
      </p:pic>
    </p:spTree>
    <p:extLst>
      <p:ext uri="{BB962C8B-B14F-4D97-AF65-F5344CB8AC3E}">
        <p14:creationId xmlns:p14="http://schemas.microsoft.com/office/powerpoint/2010/main" val="158672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alf Frame 4">
            <a:extLst>
              <a:ext uri="{FF2B5EF4-FFF2-40B4-BE49-F238E27FC236}">
                <a16:creationId xmlns:a16="http://schemas.microsoft.com/office/drawing/2014/main" id="{8C1508B8-413A-4D72-9ACF-0ECDA3BB968D}"/>
              </a:ext>
            </a:extLst>
          </p:cNvPr>
          <p:cNvSpPr/>
          <p:nvPr/>
        </p:nvSpPr>
        <p:spPr>
          <a:xfrm>
            <a:off x="0" y="0"/>
            <a:ext cx="4581625" cy="4215865"/>
          </a:xfrm>
          <a:prstGeom prst="half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6" name="Half Frame 5">
            <a:extLst>
              <a:ext uri="{FF2B5EF4-FFF2-40B4-BE49-F238E27FC236}">
                <a16:creationId xmlns:a16="http://schemas.microsoft.com/office/drawing/2014/main" id="{85B79332-017E-4897-8366-73B9600C704D}"/>
              </a:ext>
            </a:extLst>
          </p:cNvPr>
          <p:cNvSpPr/>
          <p:nvPr/>
        </p:nvSpPr>
        <p:spPr>
          <a:xfrm rot="10800000">
            <a:off x="7610377" y="2651760"/>
            <a:ext cx="4581625" cy="4215865"/>
          </a:xfrm>
          <a:prstGeom prst="half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4" name="Rectangle 3">
            <a:extLst>
              <a:ext uri="{FF2B5EF4-FFF2-40B4-BE49-F238E27FC236}">
                <a16:creationId xmlns:a16="http://schemas.microsoft.com/office/drawing/2014/main" id="{F48B43AD-AC1B-46BB-98A6-776A13D59910}"/>
              </a:ext>
            </a:extLst>
          </p:cNvPr>
          <p:cNvSpPr/>
          <p:nvPr/>
        </p:nvSpPr>
        <p:spPr>
          <a:xfrm>
            <a:off x="460408" y="464419"/>
            <a:ext cx="11271183" cy="592916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2CC3835-FE7E-4F97-AE46-20025DEC2530}"/>
              </a:ext>
            </a:extLst>
          </p:cNvPr>
          <p:cNvSpPr>
            <a:spLocks noGrp="1"/>
          </p:cNvSpPr>
          <p:nvPr>
            <p:ph type="title"/>
          </p:nvPr>
        </p:nvSpPr>
        <p:spPr>
          <a:xfrm>
            <a:off x="684196" y="0"/>
            <a:ext cx="10515600" cy="1325563"/>
          </a:xfrm>
        </p:spPr>
        <p:txBody>
          <a:bodyPr>
            <a:normAutofit/>
          </a:bodyPr>
          <a:lstStyle/>
          <a:p>
            <a:pPr algn="ctr"/>
            <a:br>
              <a:rPr lang="en-IN" b="1" u="sng" dirty="0"/>
            </a:br>
            <a:r>
              <a:rPr lang="en-IN" b="1" u="sng" dirty="0"/>
              <a:t>CONTENTS</a:t>
            </a:r>
          </a:p>
        </p:txBody>
      </p:sp>
      <p:sp>
        <p:nvSpPr>
          <p:cNvPr id="3" name="Content Placeholder 2">
            <a:extLst>
              <a:ext uri="{FF2B5EF4-FFF2-40B4-BE49-F238E27FC236}">
                <a16:creationId xmlns:a16="http://schemas.microsoft.com/office/drawing/2014/main" id="{02C41D9D-8BD4-4BB4-9137-B3BA2CA779C4}"/>
              </a:ext>
            </a:extLst>
          </p:cNvPr>
          <p:cNvSpPr>
            <a:spLocks noGrp="1"/>
          </p:cNvSpPr>
          <p:nvPr>
            <p:ph idx="1"/>
          </p:nvPr>
        </p:nvSpPr>
        <p:spPr>
          <a:xfrm>
            <a:off x="684196" y="1599840"/>
            <a:ext cx="10515600" cy="4351338"/>
          </a:xfrm>
        </p:spPr>
        <p:txBody>
          <a:bodyPr>
            <a:normAutofit fontScale="92500" lnSpcReduction="20000"/>
          </a:bodyPr>
          <a:lstStyle/>
          <a:p>
            <a:r>
              <a:rPr lang="en-IN" dirty="0"/>
              <a:t>Project case study</a:t>
            </a:r>
          </a:p>
          <a:p>
            <a:r>
              <a:rPr lang="en-IN" dirty="0"/>
              <a:t>Introduction</a:t>
            </a:r>
          </a:p>
          <a:p>
            <a:r>
              <a:rPr lang="en-IN" dirty="0"/>
              <a:t>System Requirements</a:t>
            </a:r>
          </a:p>
          <a:p>
            <a:r>
              <a:rPr lang="en-IN" dirty="0"/>
              <a:t>ER Diagram</a:t>
            </a:r>
          </a:p>
          <a:p>
            <a:r>
              <a:rPr lang="en-IN" dirty="0"/>
              <a:t>Mapping</a:t>
            </a:r>
          </a:p>
          <a:p>
            <a:r>
              <a:rPr lang="en-IN" dirty="0"/>
              <a:t>Result Of Mapping</a:t>
            </a:r>
          </a:p>
          <a:p>
            <a:r>
              <a:rPr lang="en-IN" dirty="0"/>
              <a:t>Testing Result</a:t>
            </a:r>
          </a:p>
          <a:p>
            <a:pPr marL="0" indent="0">
              <a:buNone/>
            </a:pPr>
            <a:r>
              <a:rPr lang="en-IN" sz="2600" dirty="0"/>
              <a:t>            </a:t>
            </a:r>
            <a:r>
              <a:rPr lang="en-IN" sz="2200" dirty="0"/>
              <a:t>1.Unit Testing</a:t>
            </a:r>
          </a:p>
          <a:p>
            <a:pPr marL="0" indent="0">
              <a:buNone/>
            </a:pPr>
            <a:r>
              <a:rPr lang="en-IN" sz="2200" dirty="0"/>
              <a:t>              2.Integration Testing</a:t>
            </a:r>
          </a:p>
          <a:p>
            <a:pPr marL="0" indent="0">
              <a:buNone/>
            </a:pPr>
            <a:r>
              <a:rPr lang="en-IN" sz="2200" dirty="0"/>
              <a:t>              3.Regression Testing    </a:t>
            </a:r>
          </a:p>
          <a:p>
            <a:r>
              <a:rPr lang="en-IN" dirty="0"/>
              <a:t>  Conclusion</a:t>
            </a:r>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417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0984-C6E5-4EBD-8AF9-3083B5F02D99}"/>
              </a:ext>
            </a:extLst>
          </p:cNvPr>
          <p:cNvSpPr>
            <a:spLocks noGrp="1"/>
          </p:cNvSpPr>
          <p:nvPr>
            <p:ph type="title"/>
          </p:nvPr>
        </p:nvSpPr>
        <p:spPr>
          <a:xfrm>
            <a:off x="640080" y="835597"/>
            <a:ext cx="4818888" cy="1481328"/>
          </a:xfrm>
        </p:spPr>
        <p:txBody>
          <a:bodyPr vert="horz" lIns="91440" tIns="45720" rIns="91440" bIns="45720" rtlCol="0" anchor="b">
            <a:normAutofit/>
          </a:bodyPr>
          <a:lstStyle/>
          <a:p>
            <a:r>
              <a:rPr lang="en-US" sz="5000" b="1" kern="1200" dirty="0">
                <a:solidFill>
                  <a:schemeClr val="tx1"/>
                </a:solidFill>
                <a:latin typeface="+mj-lt"/>
                <a:ea typeface="+mj-ea"/>
                <a:cs typeface="+mj-cs"/>
              </a:rPr>
              <a:t>Project Case Study</a:t>
            </a:r>
          </a:p>
        </p:txBody>
      </p:sp>
      <p:sp>
        <p:nvSpPr>
          <p:cNvPr id="6" name="TextBox 5">
            <a:extLst>
              <a:ext uri="{FF2B5EF4-FFF2-40B4-BE49-F238E27FC236}">
                <a16:creationId xmlns:a16="http://schemas.microsoft.com/office/drawing/2014/main" id="{CD12DA2B-0241-4727-8536-AC5F3BB7A9F1}"/>
              </a:ext>
            </a:extLst>
          </p:cNvPr>
          <p:cNvSpPr txBox="1"/>
          <p:nvPr/>
        </p:nvSpPr>
        <p:spPr>
          <a:xfrm>
            <a:off x="630936" y="2660904"/>
            <a:ext cx="4818888" cy="3547872"/>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2000" dirty="0"/>
              <a:t>'Coffee &amp; Brew', a very popular Starbucks outlet in Connaught Place , Delhi that sells different products to its customers. Their weekday foot falls has not seen improvement over the last 12 months. To accelerate their business, they plan to increase their sales on weekdays. To achieve this target, ‘Coffee &amp; Brew’ is looking to attract clientele, mainly youth and teenagers, by launching various promotional offers that appeal to them. To get that insight, 'Coffee &amp; Brew’ wants to create a Data Warehouse solution on which they can do data analytics.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pic>
        <p:nvPicPr>
          <p:cNvPr id="10" name="Picture 9" descr="Logo&#10;&#10;Description automatically generated">
            <a:extLst>
              <a:ext uri="{FF2B5EF4-FFF2-40B4-BE49-F238E27FC236}">
                <a16:creationId xmlns:a16="http://schemas.microsoft.com/office/drawing/2014/main" id="{6E8EAE05-BB90-40CA-954B-99E625C00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550" y="980400"/>
            <a:ext cx="5036404" cy="5036404"/>
          </a:xfrm>
          <a:prstGeom prst="rect">
            <a:avLst/>
          </a:prstGeom>
        </p:spPr>
      </p:pic>
      <p:cxnSp>
        <p:nvCxnSpPr>
          <p:cNvPr id="8" name="Straight Connector 7">
            <a:extLst>
              <a:ext uri="{FF2B5EF4-FFF2-40B4-BE49-F238E27FC236}">
                <a16:creationId xmlns:a16="http://schemas.microsoft.com/office/drawing/2014/main" id="{02F75036-2719-459A-8622-CA43F30F575E}"/>
              </a:ext>
            </a:extLst>
          </p:cNvPr>
          <p:cNvCxnSpPr/>
          <p:nvPr/>
        </p:nvCxnSpPr>
        <p:spPr>
          <a:xfrm>
            <a:off x="11182350" y="50292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13F269-22E3-4C0D-B24D-A205027053CD}"/>
              </a:ext>
            </a:extLst>
          </p:cNvPr>
          <p:cNvCxnSpPr/>
          <p:nvPr/>
        </p:nvCxnSpPr>
        <p:spPr>
          <a:xfrm>
            <a:off x="0" y="6454170"/>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5010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3734-16A9-4F03-9013-13C5500F7CFC}"/>
              </a:ext>
            </a:extLst>
          </p:cNvPr>
          <p:cNvSpPr>
            <a:spLocks noGrp="1"/>
          </p:cNvSpPr>
          <p:nvPr>
            <p:ph type="title"/>
          </p:nvPr>
        </p:nvSpPr>
        <p:spPr>
          <a:xfrm>
            <a:off x="411287" y="199231"/>
            <a:ext cx="10515600" cy="1358900"/>
          </a:xfrm>
        </p:spPr>
        <p:txBody>
          <a:bodyPr/>
          <a:lstStyle/>
          <a:p>
            <a:pPr algn="ctr"/>
            <a:r>
              <a:rPr lang="en-IN" b="1" u="sng" dirty="0"/>
              <a:t>Introduction  </a:t>
            </a:r>
          </a:p>
        </p:txBody>
      </p:sp>
      <p:sp>
        <p:nvSpPr>
          <p:cNvPr id="3" name="Content Placeholder 2">
            <a:extLst>
              <a:ext uri="{FF2B5EF4-FFF2-40B4-BE49-F238E27FC236}">
                <a16:creationId xmlns:a16="http://schemas.microsoft.com/office/drawing/2014/main" id="{30768ED5-8B24-4A8F-93F5-880F2865A9CF}"/>
              </a:ext>
            </a:extLst>
          </p:cNvPr>
          <p:cNvSpPr>
            <a:spLocks noGrp="1"/>
          </p:cNvSpPr>
          <p:nvPr>
            <p:ph idx="1"/>
          </p:nvPr>
        </p:nvSpPr>
        <p:spPr>
          <a:xfrm>
            <a:off x="714375" y="1558131"/>
            <a:ext cx="10515600" cy="4351338"/>
          </a:xfrm>
        </p:spPr>
        <p:txBody>
          <a:bodyPr/>
          <a:lstStyle/>
          <a:p>
            <a:r>
              <a:rPr lang="en-IN" sz="2800" dirty="0"/>
              <a:t>'Coffee &amp; Brew', a very popular Starbucks outlet in Connaught Place, Delhi which sells different products to </a:t>
            </a:r>
            <a:r>
              <a:rPr lang="en-IN" dirty="0"/>
              <a:t>the</a:t>
            </a:r>
            <a:r>
              <a:rPr lang="en-IN" sz="2800" dirty="0"/>
              <a:t> customers. The weekday foot falls has not seen improvement over the last 12 months.</a:t>
            </a:r>
          </a:p>
          <a:p>
            <a:r>
              <a:rPr lang="en-IN" dirty="0"/>
              <a:t>To accelerate the improvement of the sales and to grab attention of the teenagers and youth, we are providing  the offer in weekdays up to 30% according to customer type and price of the product that is greater than 500. </a:t>
            </a:r>
          </a:p>
          <a:p>
            <a:endParaRPr lang="en-IN" sz="2800" dirty="0"/>
          </a:p>
          <a:p>
            <a:endParaRPr lang="en-IN" dirty="0"/>
          </a:p>
        </p:txBody>
      </p:sp>
      <p:cxnSp>
        <p:nvCxnSpPr>
          <p:cNvPr id="5" name="Straight Connector 4">
            <a:extLst>
              <a:ext uri="{FF2B5EF4-FFF2-40B4-BE49-F238E27FC236}">
                <a16:creationId xmlns:a16="http://schemas.microsoft.com/office/drawing/2014/main" id="{255A0F97-E600-48F0-BC0E-0EAA67BF0333}"/>
              </a:ext>
            </a:extLst>
          </p:cNvPr>
          <p:cNvCxnSpPr>
            <a:cxnSpLocks/>
          </p:cNvCxnSpPr>
          <p:nvPr/>
        </p:nvCxnSpPr>
        <p:spPr>
          <a:xfrm>
            <a:off x="-20796" y="6372225"/>
            <a:ext cx="12212796"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8" name="Picture 7" descr="Logo&#10;&#10;Description automatically generated">
            <a:extLst>
              <a:ext uri="{FF2B5EF4-FFF2-40B4-BE49-F238E27FC236}">
                <a16:creationId xmlns:a16="http://schemas.microsoft.com/office/drawing/2014/main" id="{08EBD9C1-151F-42A5-9BD6-03F2DBCEA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975" y="5299869"/>
            <a:ext cx="836454" cy="836454"/>
          </a:xfrm>
          <a:prstGeom prst="rect">
            <a:avLst/>
          </a:prstGeom>
        </p:spPr>
      </p:pic>
    </p:spTree>
    <p:extLst>
      <p:ext uri="{BB962C8B-B14F-4D97-AF65-F5344CB8AC3E}">
        <p14:creationId xmlns:p14="http://schemas.microsoft.com/office/powerpoint/2010/main" val="53505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ight Triangle 24">
            <a:extLst>
              <a:ext uri="{FF2B5EF4-FFF2-40B4-BE49-F238E27FC236}">
                <a16:creationId xmlns:a16="http://schemas.microsoft.com/office/drawing/2014/main" id="{05DAA349-3A00-4ABB-8B78-73D1C4F84C32}"/>
              </a:ext>
            </a:extLst>
          </p:cNvPr>
          <p:cNvSpPr/>
          <p:nvPr/>
        </p:nvSpPr>
        <p:spPr>
          <a:xfrm rot="16200000">
            <a:off x="10074675" y="4734324"/>
            <a:ext cx="1789111" cy="2183604"/>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36AE6B6-E56A-4ABC-A3C7-F9C0975608A3}"/>
              </a:ext>
            </a:extLst>
          </p:cNvPr>
          <p:cNvSpPr/>
          <p:nvPr/>
        </p:nvSpPr>
        <p:spPr>
          <a:xfrm>
            <a:off x="347662" y="154225"/>
            <a:ext cx="11496675" cy="631506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5EB8EBDA-D773-48F8-B578-627418B1B337}"/>
              </a:ext>
            </a:extLst>
          </p:cNvPr>
          <p:cNvSpPr>
            <a:spLocks noGrp="1"/>
          </p:cNvSpPr>
          <p:nvPr>
            <p:ph type="title"/>
          </p:nvPr>
        </p:nvSpPr>
        <p:spPr>
          <a:xfrm>
            <a:off x="686202" y="707233"/>
            <a:ext cx="10515600" cy="1325563"/>
          </a:xfrm>
        </p:spPr>
        <p:txBody>
          <a:bodyPr/>
          <a:lstStyle/>
          <a:p>
            <a:pPr algn="ctr"/>
            <a:r>
              <a:rPr lang="en-IN" b="1" u="sng" dirty="0"/>
              <a:t>System Requirement</a:t>
            </a:r>
          </a:p>
        </p:txBody>
      </p:sp>
      <p:sp>
        <p:nvSpPr>
          <p:cNvPr id="3" name="Content Placeholder 2">
            <a:extLst>
              <a:ext uri="{FF2B5EF4-FFF2-40B4-BE49-F238E27FC236}">
                <a16:creationId xmlns:a16="http://schemas.microsoft.com/office/drawing/2014/main" id="{CF3FA65F-E602-4E4C-A249-E08951CFCED3}"/>
              </a:ext>
            </a:extLst>
          </p:cNvPr>
          <p:cNvSpPr>
            <a:spLocks noGrp="1"/>
          </p:cNvSpPr>
          <p:nvPr>
            <p:ph idx="1"/>
          </p:nvPr>
        </p:nvSpPr>
        <p:spPr>
          <a:xfrm>
            <a:off x="951296" y="2506662"/>
            <a:ext cx="10515600" cy="4351338"/>
          </a:xfrm>
        </p:spPr>
        <p:txBody>
          <a:bodyPr/>
          <a:lstStyle/>
          <a:p>
            <a:r>
              <a:rPr lang="en-IN" dirty="0"/>
              <a:t>Oracle 11g </a:t>
            </a:r>
          </a:p>
          <a:p>
            <a:r>
              <a:rPr lang="en-IN" dirty="0"/>
              <a:t>Informatica Power </a:t>
            </a:r>
            <a:r>
              <a:rPr lang="en-IN" dirty="0" err="1"/>
              <a:t>Center</a:t>
            </a:r>
            <a:r>
              <a:rPr lang="en-IN" dirty="0"/>
              <a:t> v10.x </a:t>
            </a:r>
          </a:p>
          <a:p>
            <a:r>
              <a:rPr lang="en-IN" dirty="0"/>
              <a:t>Device configuration – Min 8GB RAM, Min 100GB Disk, Windows 10</a:t>
            </a:r>
          </a:p>
        </p:txBody>
      </p:sp>
      <p:cxnSp>
        <p:nvCxnSpPr>
          <p:cNvPr id="14" name="Straight Connector 13">
            <a:extLst>
              <a:ext uri="{FF2B5EF4-FFF2-40B4-BE49-F238E27FC236}">
                <a16:creationId xmlns:a16="http://schemas.microsoft.com/office/drawing/2014/main" id="{57FDFBC5-C8D6-4CB9-A512-38EB0EB503AE}"/>
              </a:ext>
            </a:extLst>
          </p:cNvPr>
          <p:cNvCxnSpPr/>
          <p:nvPr/>
        </p:nvCxnSpPr>
        <p:spPr>
          <a:xfrm>
            <a:off x="12965987" y="4304872"/>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descr="Logo&#10;&#10;Description automatically generated">
            <a:extLst>
              <a:ext uri="{FF2B5EF4-FFF2-40B4-BE49-F238E27FC236}">
                <a16:creationId xmlns:a16="http://schemas.microsoft.com/office/drawing/2014/main" id="{306C7A7C-5028-AD5F-D382-FDA68B52E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9163" y="5474371"/>
            <a:ext cx="836454" cy="836454"/>
          </a:xfrm>
          <a:prstGeom prst="rect">
            <a:avLst/>
          </a:prstGeom>
        </p:spPr>
      </p:pic>
    </p:spTree>
    <p:extLst>
      <p:ext uri="{BB962C8B-B14F-4D97-AF65-F5344CB8AC3E}">
        <p14:creationId xmlns:p14="http://schemas.microsoft.com/office/powerpoint/2010/main" val="69665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9CCD-1CA8-485D-BE0E-7C6EFFD5B797}"/>
              </a:ext>
            </a:extLst>
          </p:cNvPr>
          <p:cNvSpPr>
            <a:spLocks noGrp="1"/>
          </p:cNvSpPr>
          <p:nvPr>
            <p:ph type="title"/>
          </p:nvPr>
        </p:nvSpPr>
        <p:spPr>
          <a:xfrm>
            <a:off x="706120" y="-81915"/>
            <a:ext cx="10515600" cy="1325563"/>
          </a:xfrm>
        </p:spPr>
        <p:txBody>
          <a:bodyPr/>
          <a:lstStyle/>
          <a:p>
            <a:pPr algn="ctr"/>
            <a:r>
              <a:rPr lang="en-IN" b="1" u="sng" dirty="0"/>
              <a:t>ER Diagram</a:t>
            </a:r>
          </a:p>
        </p:txBody>
      </p:sp>
      <p:pic>
        <p:nvPicPr>
          <p:cNvPr id="9" name="Content Placeholder 8" descr="Text&#10;&#10;Description automatically generated">
            <a:extLst>
              <a:ext uri="{FF2B5EF4-FFF2-40B4-BE49-F238E27FC236}">
                <a16:creationId xmlns:a16="http://schemas.microsoft.com/office/drawing/2014/main" id="{3E2925AE-5596-4E42-BE30-8CC4BA2F1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91" y="918300"/>
            <a:ext cx="11790657" cy="4782434"/>
          </a:xfrm>
        </p:spPr>
      </p:pic>
      <p:cxnSp>
        <p:nvCxnSpPr>
          <p:cNvPr id="11" name="Straight Connector 10">
            <a:extLst>
              <a:ext uri="{FF2B5EF4-FFF2-40B4-BE49-F238E27FC236}">
                <a16:creationId xmlns:a16="http://schemas.microsoft.com/office/drawing/2014/main" id="{41D164E0-D470-464D-95F9-0242C1236354}"/>
              </a:ext>
            </a:extLst>
          </p:cNvPr>
          <p:cNvCxnSpPr/>
          <p:nvPr/>
        </p:nvCxnSpPr>
        <p:spPr>
          <a:xfrm>
            <a:off x="0" y="6431623"/>
            <a:ext cx="12192000" cy="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CB055812-5344-F67D-232D-61B41BF02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8055" y="5442109"/>
            <a:ext cx="836454" cy="836454"/>
          </a:xfrm>
          <a:prstGeom prst="rect">
            <a:avLst/>
          </a:prstGeom>
        </p:spPr>
      </p:pic>
    </p:spTree>
    <p:extLst>
      <p:ext uri="{BB962C8B-B14F-4D97-AF65-F5344CB8AC3E}">
        <p14:creationId xmlns:p14="http://schemas.microsoft.com/office/powerpoint/2010/main" val="225761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A38B-C900-48AD-BE04-D26C2779CCAD}"/>
              </a:ext>
            </a:extLst>
          </p:cNvPr>
          <p:cNvSpPr>
            <a:spLocks noGrp="1"/>
          </p:cNvSpPr>
          <p:nvPr>
            <p:ph type="title"/>
          </p:nvPr>
        </p:nvSpPr>
        <p:spPr>
          <a:xfrm>
            <a:off x="4773202" y="-230776"/>
            <a:ext cx="10515600" cy="1325563"/>
          </a:xfrm>
        </p:spPr>
        <p:txBody>
          <a:bodyPr/>
          <a:lstStyle/>
          <a:p>
            <a:r>
              <a:rPr lang="en-IN" b="1" dirty="0"/>
              <a:t>Mapping</a:t>
            </a:r>
          </a:p>
        </p:txBody>
      </p:sp>
      <p:sp>
        <p:nvSpPr>
          <p:cNvPr id="3" name="Content Placeholder 2">
            <a:extLst>
              <a:ext uri="{FF2B5EF4-FFF2-40B4-BE49-F238E27FC236}">
                <a16:creationId xmlns:a16="http://schemas.microsoft.com/office/drawing/2014/main" id="{38DCD8BC-8EC9-407B-8207-3C2599CA844A}"/>
              </a:ext>
            </a:extLst>
          </p:cNvPr>
          <p:cNvSpPr>
            <a:spLocks noGrp="1"/>
          </p:cNvSpPr>
          <p:nvPr>
            <p:ph idx="1"/>
          </p:nvPr>
        </p:nvSpPr>
        <p:spPr>
          <a:xfrm>
            <a:off x="838200" y="457691"/>
            <a:ext cx="10515600" cy="4351338"/>
          </a:xfrm>
        </p:spPr>
        <p:txBody>
          <a:bodyPr/>
          <a:lstStyle/>
          <a:p>
            <a:pPr marL="0" indent="0">
              <a:buNone/>
            </a:pPr>
            <a:endParaRPr lang="en-IN" sz="2000" b="1" u="sng" dirty="0"/>
          </a:p>
          <a:p>
            <a:pPr marL="0" indent="0">
              <a:buNone/>
            </a:pPr>
            <a:r>
              <a:rPr lang="en-IN" sz="2400" b="1" u="sng" dirty="0"/>
              <a:t>First Mapping</a:t>
            </a:r>
          </a:p>
          <a:p>
            <a:r>
              <a:rPr lang="en-IN" sz="2400" dirty="0"/>
              <a:t>Mapping from CUST_DETAILS and ORDER_2 (source table) to TRG_SPRINT1(flat file)</a:t>
            </a:r>
          </a:p>
          <a:p>
            <a:endParaRPr lang="en-IN" sz="2400" dirty="0"/>
          </a:p>
        </p:txBody>
      </p:sp>
      <p:pic>
        <p:nvPicPr>
          <p:cNvPr id="9" name="Picture 8" descr="Diagram&#10;&#10;Description automatically generated with medium confidence">
            <a:extLst>
              <a:ext uri="{FF2B5EF4-FFF2-40B4-BE49-F238E27FC236}">
                <a16:creationId xmlns:a16="http://schemas.microsoft.com/office/drawing/2014/main" id="{5D7416FE-0270-478C-8EB7-A6705292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83" y="2054188"/>
            <a:ext cx="10153650" cy="4079483"/>
          </a:xfrm>
          <a:prstGeom prst="rect">
            <a:avLst/>
          </a:prstGeom>
        </p:spPr>
      </p:pic>
      <p:cxnSp>
        <p:nvCxnSpPr>
          <p:cNvPr id="11" name="Straight Connector 10">
            <a:extLst>
              <a:ext uri="{FF2B5EF4-FFF2-40B4-BE49-F238E27FC236}">
                <a16:creationId xmlns:a16="http://schemas.microsoft.com/office/drawing/2014/main" id="{6AAB335E-86E1-48B1-B095-2AB0DF737C6B}"/>
              </a:ext>
            </a:extLst>
          </p:cNvPr>
          <p:cNvCxnSpPr>
            <a:cxnSpLocks/>
          </p:cNvCxnSpPr>
          <p:nvPr/>
        </p:nvCxnSpPr>
        <p:spPr>
          <a:xfrm>
            <a:off x="0" y="6472719"/>
            <a:ext cx="12192000"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4" name="Picture 3" descr="Logo&#10;&#10;Description automatically generated">
            <a:extLst>
              <a:ext uri="{FF2B5EF4-FFF2-40B4-BE49-F238E27FC236}">
                <a16:creationId xmlns:a16="http://schemas.microsoft.com/office/drawing/2014/main" id="{A916C613-9851-F7ED-5DED-FA1A6DC6C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633" y="5497496"/>
            <a:ext cx="836454" cy="836454"/>
          </a:xfrm>
          <a:prstGeom prst="rect">
            <a:avLst/>
          </a:prstGeom>
        </p:spPr>
      </p:pic>
    </p:spTree>
    <p:extLst>
      <p:ext uri="{BB962C8B-B14F-4D97-AF65-F5344CB8AC3E}">
        <p14:creationId xmlns:p14="http://schemas.microsoft.com/office/powerpoint/2010/main" val="237287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2D9A-35D8-44B0-983C-7061498C6C40}"/>
              </a:ext>
            </a:extLst>
          </p:cNvPr>
          <p:cNvSpPr>
            <a:spLocks noGrp="1"/>
          </p:cNvSpPr>
          <p:nvPr>
            <p:ph type="title"/>
          </p:nvPr>
        </p:nvSpPr>
        <p:spPr>
          <a:xfrm>
            <a:off x="3324547" y="0"/>
            <a:ext cx="10515600" cy="1325563"/>
          </a:xfrm>
        </p:spPr>
        <p:txBody>
          <a:bodyPr/>
          <a:lstStyle/>
          <a:p>
            <a:r>
              <a:rPr lang="en-IN" b="1" u="sng" dirty="0"/>
              <a:t>Result Of First Mapping</a:t>
            </a:r>
          </a:p>
        </p:txBody>
      </p:sp>
      <p:pic>
        <p:nvPicPr>
          <p:cNvPr id="5" name="Content Placeholder 4" descr="Graphical user interface, text, application&#10;&#10;Description automatically generated">
            <a:extLst>
              <a:ext uri="{FF2B5EF4-FFF2-40B4-BE49-F238E27FC236}">
                <a16:creationId xmlns:a16="http://schemas.microsoft.com/office/drawing/2014/main" id="{E80EB55B-1E46-4139-8EE6-656C3B948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908" y="1226861"/>
            <a:ext cx="9303165" cy="4863019"/>
          </a:xfrm>
        </p:spPr>
      </p:pic>
      <p:cxnSp>
        <p:nvCxnSpPr>
          <p:cNvPr id="6" name="Straight Connector 5">
            <a:extLst>
              <a:ext uri="{FF2B5EF4-FFF2-40B4-BE49-F238E27FC236}">
                <a16:creationId xmlns:a16="http://schemas.microsoft.com/office/drawing/2014/main" id="{FDEB9386-4BF9-411C-8745-3815C8D95D95}"/>
              </a:ext>
            </a:extLst>
          </p:cNvPr>
          <p:cNvCxnSpPr>
            <a:cxnSpLocks/>
          </p:cNvCxnSpPr>
          <p:nvPr/>
        </p:nvCxnSpPr>
        <p:spPr>
          <a:xfrm>
            <a:off x="0" y="6472719"/>
            <a:ext cx="12192000" cy="0"/>
          </a:xfrm>
          <a:prstGeom prst="line">
            <a:avLst/>
          </a:prstGeom>
          <a:ln w="76200"/>
        </p:spPr>
        <p:style>
          <a:lnRef idx="3">
            <a:schemeClr val="accent4"/>
          </a:lnRef>
          <a:fillRef idx="0">
            <a:schemeClr val="accent4"/>
          </a:fillRef>
          <a:effectRef idx="2">
            <a:schemeClr val="accent4"/>
          </a:effectRef>
          <a:fontRef idx="minor">
            <a:schemeClr val="tx1"/>
          </a:fontRef>
        </p:style>
      </p:cxnSp>
      <p:pic>
        <p:nvPicPr>
          <p:cNvPr id="3" name="Picture 2" descr="Logo&#10;&#10;Description automatically generated">
            <a:extLst>
              <a:ext uri="{FF2B5EF4-FFF2-40B4-BE49-F238E27FC236}">
                <a16:creationId xmlns:a16="http://schemas.microsoft.com/office/drawing/2014/main" id="{0C41FD9D-5958-B0A9-21FD-D8C2869E2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8092" y="5444846"/>
            <a:ext cx="836454" cy="836454"/>
          </a:xfrm>
          <a:prstGeom prst="rect">
            <a:avLst/>
          </a:prstGeom>
        </p:spPr>
      </p:pic>
    </p:spTree>
    <p:extLst>
      <p:ext uri="{BB962C8B-B14F-4D97-AF65-F5344CB8AC3E}">
        <p14:creationId xmlns:p14="http://schemas.microsoft.com/office/powerpoint/2010/main" val="4001022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9BF11A362D3E40A3D7A3D145FA24CF" ma:contentTypeVersion="2" ma:contentTypeDescription="Create a new document." ma:contentTypeScope="" ma:versionID="847d9c9e59adc933d14ceae287bf71e3">
  <xsd:schema xmlns:xsd="http://www.w3.org/2001/XMLSchema" xmlns:xs="http://www.w3.org/2001/XMLSchema" xmlns:p="http://schemas.microsoft.com/office/2006/metadata/properties" xmlns:ns3="1fd6ee2a-1a74-4dc3-b480-3e81ae14bd66" targetNamespace="http://schemas.microsoft.com/office/2006/metadata/properties" ma:root="true" ma:fieldsID="0c2a2a2c0cf521672248e8c0f2603477" ns3:_="">
    <xsd:import namespace="1fd6ee2a-1a74-4dc3-b480-3e81ae14bd6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d6ee2a-1a74-4dc3-b480-3e81ae14bd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29E7A5-3216-45DB-A4E2-761B48ECE072}">
  <ds:schemaRefs>
    <ds:schemaRef ds:uri="http://schemas.microsoft.com/sharepoint/v3/contenttype/forms"/>
  </ds:schemaRefs>
</ds:datastoreItem>
</file>

<file path=customXml/itemProps2.xml><?xml version="1.0" encoding="utf-8"?>
<ds:datastoreItem xmlns:ds="http://schemas.openxmlformats.org/officeDocument/2006/customXml" ds:itemID="{83A0D601-CD3B-4B2E-88AF-37CC64E4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d6ee2a-1a74-4dc3-b480-3e81ae14bd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0809B7-23C2-4992-A3DF-61209795C1D7}">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1fd6ee2a-1a74-4dc3-b480-3e81ae14bd6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1350</TotalTime>
  <Words>1612</Words>
  <Application>Microsoft Office PowerPoint</Application>
  <PresentationFormat>Widescreen</PresentationFormat>
  <Paragraphs>189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Wingdings</vt:lpstr>
      <vt:lpstr>Work Sans</vt:lpstr>
      <vt:lpstr>Office Theme</vt:lpstr>
      <vt:lpstr>PowerPoint Presentation</vt:lpstr>
      <vt:lpstr>TEAM MEMBERS</vt:lpstr>
      <vt:lpstr> CONTENTS</vt:lpstr>
      <vt:lpstr>Project Case Study</vt:lpstr>
      <vt:lpstr>Introduction  </vt:lpstr>
      <vt:lpstr>System Requirement</vt:lpstr>
      <vt:lpstr>ER Diagram</vt:lpstr>
      <vt:lpstr>Mapping</vt:lpstr>
      <vt:lpstr>Result Of First Mapping</vt:lpstr>
      <vt:lpstr>   Second Mapping  Mapping from ORDER_2 AND PRODUCT_GROUP2 (source table) to TRG_PRODUCT AND                 TRG_ORDER(Flat File) </vt:lpstr>
      <vt:lpstr>Result Of Second Mapping</vt:lpstr>
      <vt:lpstr>Testing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COFFEE AND BREW</dc:title>
  <dc:creator>Rathor, Sakshi Narendrasingh</dc:creator>
  <cp:lastModifiedBy>Rathor, Sakshi Narendrasingh</cp:lastModifiedBy>
  <cp:revision>13</cp:revision>
  <dcterms:created xsi:type="dcterms:W3CDTF">2022-09-08T05:35:49Z</dcterms:created>
  <dcterms:modified xsi:type="dcterms:W3CDTF">2022-09-12T12:09:07Z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0x0101000A9BF11A362D3E40A3D7A3D145FA24CF</vt:lpwstr>
  </property>
</Properties>
</file>