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help/ap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400" dirty="0"/>
              <a:t>A Research Agent is an AI system designed to assist with academic and scientific research tasks</a:t>
            </a: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1.Sakshi-Graphic Era Hill University-B.Tech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E8F1-0634-D5F6-8274-5004FB69D91E}"/>
              </a:ext>
            </a:extLst>
          </p:cNvPr>
          <p:cNvSpPr>
            <a:spLocks noGrp="1"/>
          </p:cNvSpPr>
          <p:nvPr>
            <p:ph type="title"/>
          </p:nvPr>
        </p:nvSpPr>
        <p:spPr/>
        <p:txBody>
          <a:bodyPr>
            <a:noAutofit/>
          </a:bodyPr>
          <a:lstStyle/>
          <a:p>
            <a:r>
              <a:rPr lang="en-US" sz="4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RESULT</a:t>
            </a:r>
            <a:endParaRPr lang="en-IN" sz="4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screenshot of a computer&#10;&#10;AI-generated content may be incorrect.">
            <a:extLst>
              <a:ext uri="{FF2B5EF4-FFF2-40B4-BE49-F238E27FC236}">
                <a16:creationId xmlns:a16="http://schemas.microsoft.com/office/drawing/2014/main" id="{7D4D8D30-4838-D79C-BCC8-4D075E839500}"/>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58663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a:extLst>
              <a:ext uri="{FF2B5EF4-FFF2-40B4-BE49-F238E27FC236}">
                <a16:creationId xmlns:a16="http://schemas.microsoft.com/office/drawing/2014/main" id="{A97A7A72-9D30-852E-169B-A837668DE432}"/>
              </a:ext>
            </a:extLst>
          </p:cNvPr>
          <p:cNvSpPr>
            <a:spLocks noGrp="1" noChangeArrowheads="1"/>
          </p:cNvSpPr>
          <p:nvPr>
            <p:ph idx="1"/>
          </p:nvPr>
        </p:nvSpPr>
        <p:spPr bwMode="auto">
          <a:xfrm>
            <a:off x="-81280" y="1222642"/>
            <a:ext cx="11836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Research Agent successfully automates key research tasks using IBM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leverages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Watsonx Granite models</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understanding, summarizing, and generating academic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By integrating APIs and using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Cloud Functions</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it delivers real-time results to user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Reference data is efficiently stored using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Cloudant</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Object Storage</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enhances research efficiency, reduces manual effort, and supports faster knowledge discovery.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Lite enabled cost-effective and scalable deployment of the complete solution.</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23CC1BCB-6B26-BDAC-11AC-D02898E47D3A}"/>
              </a:ext>
            </a:extLst>
          </p:cNvPr>
          <p:cNvSpPr>
            <a:spLocks noGrp="1" noChangeArrowheads="1"/>
          </p:cNvSpPr>
          <p:nvPr>
            <p:ph idx="1"/>
          </p:nvPr>
        </p:nvSpPr>
        <p:spPr bwMode="auto">
          <a:xfrm>
            <a:off x="581193" y="1653529"/>
            <a:ext cx="113669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more databases</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like IEEE Xplore, PubMed, and Springer.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Full PDF parsing</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summarize entire research papers, not just abstracts.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Mobile app or chatbot interface</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easier access on the 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Multilingual support</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Watsonx to assist global researchers.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Collaborative features</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shared research boards or team workspaces.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 input support</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IBM Watson Speech-to-Text.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Advanced analytics</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track research trends and publication patterns.</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FC956734-474E-33F9-5F97-C87F4586EACE}"/>
              </a:ext>
            </a:extLst>
          </p:cNvPr>
          <p:cNvSpPr>
            <a:spLocks noGrp="1" noChangeArrowheads="1"/>
          </p:cNvSpPr>
          <p:nvPr>
            <p:ph idx="1"/>
          </p:nvPr>
        </p:nvSpPr>
        <p:spPr bwMode="auto">
          <a:xfrm>
            <a:off x="581192" y="745587"/>
            <a:ext cx="11029616"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Watsonx.ai – Granite Models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for NLP tasks like summarization, hypothesis generation, and drafting content.</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https://www.ibm.com/watsonx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Functions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build serverless backend logic for API calls and model integration.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https://www.ibm.com/cloud/functions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Cloudant (NoSQL Database)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store and organize research metadata, summaries, and citations.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https://www.ibm.com/cloud/cloudant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Object Storage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store uploaded PDFs and generated documents.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https://www.ibm.com/cloud/object-storage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ArXiv API</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search research literature for summarization and reference generation.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https://arxiv.org/help/api/</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t>
            </a:r>
            <a:r>
              <a:rPr kumimoji="0" lang="en-US" altLang="en-US" sz="1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SkillsBuild</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&amp; RAG Lab</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Hands-on learning resources for implementing Retrieval-Augmented Generation (RAG) with IBM tools.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https://skillsbuild.org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28C5CEBA-8B13-6FBE-B705-9A3E09B710B0}"/>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Content Placeholder 7" descr="A close-up of a certificate">
            <a:extLst>
              <a:ext uri="{FF2B5EF4-FFF2-40B4-BE49-F238E27FC236}">
                <a16:creationId xmlns:a16="http://schemas.microsoft.com/office/drawing/2014/main" id="{94B9736B-8AC2-D901-FAAA-F1460F7C1D00}"/>
              </a:ext>
            </a:extLst>
          </p:cNvPr>
          <p:cNvPicPr>
            <a:picLocks noGrp="1" noChangeAspect="1"/>
          </p:cNvPicPr>
          <p:nvPr>
            <p:ph idx="1"/>
          </p:nvPr>
        </p:nvPicPr>
        <p:blipFill>
          <a:blip r:embed="rId2"/>
          <a:stretch>
            <a:fillRect/>
          </a:stretch>
        </p:blipFill>
        <p:spPr>
          <a:xfrm>
            <a:off x="3071906" y="1301750"/>
            <a:ext cx="6336254"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ribbon&#10;&#10;AI-generated content may be incorrect.">
            <a:extLst>
              <a:ext uri="{FF2B5EF4-FFF2-40B4-BE49-F238E27FC236}">
                <a16:creationId xmlns:a16="http://schemas.microsoft.com/office/drawing/2014/main" id="{E7CDA5DE-E558-7943-2D57-56E7779887BA}"/>
              </a:ext>
            </a:extLst>
          </p:cNvPr>
          <p:cNvPicPr>
            <a:picLocks noGrp="1" noChangeAspect="1"/>
          </p:cNvPicPr>
          <p:nvPr>
            <p:ph idx="1"/>
          </p:nvPr>
        </p:nvPicPr>
        <p:blipFill>
          <a:blip r:embed="rId2"/>
          <a:stretch>
            <a:fillRect/>
          </a:stretch>
        </p:blipFill>
        <p:spPr>
          <a:xfrm>
            <a:off x="2790559" y="1301750"/>
            <a:ext cx="6610882"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b="1" dirty="0"/>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b="1" dirty="0">
                <a:latin typeface="Calibri" panose="020F0502020204030204" pitchFamily="34" charset="0"/>
                <a:ea typeface="Calibri" panose="020F0502020204030204" pitchFamily="34" charset="0"/>
                <a:cs typeface="Calibri" panose="020F0502020204030204" pitchFamily="34" charset="0"/>
              </a:rPr>
              <a:t>The proposed system is designed to assist researchers by automating key tasks in academic research using IBM Cloud Lite and IBM Granite models. The Research Agent streamlines literature search, summarization, citation, and content generation using AI.</a:t>
            </a:r>
          </a:p>
          <a:p>
            <a:r>
              <a:rPr lang="en-US" sz="1400" b="1" dirty="0">
                <a:latin typeface="Calibri" panose="020F0502020204030204" pitchFamily="34" charset="0"/>
                <a:ea typeface="Calibri" panose="020F0502020204030204" pitchFamily="34" charset="0"/>
                <a:cs typeface="Calibri" panose="020F0502020204030204" pitchFamily="34" charset="0"/>
              </a:rPr>
              <a:t> Literature Search</a:t>
            </a:r>
            <a:r>
              <a:rPr lang="en-US" sz="1200" b="1" dirty="0">
                <a:latin typeface="Calibri" panose="020F0502020204030204" pitchFamily="34" charset="0"/>
                <a:ea typeface="Calibri" panose="020F0502020204030204" pitchFamily="34" charset="0"/>
                <a:cs typeface="Calibri" panose="020F0502020204030204" pitchFamily="34" charset="0"/>
              </a:rPr>
              <a:t>:</a:t>
            </a:r>
          </a:p>
          <a:p>
            <a:r>
              <a:rPr lang="en-US" sz="1200" b="1" dirty="0">
                <a:latin typeface="Calibri" panose="020F0502020204030204" pitchFamily="34" charset="0"/>
                <a:ea typeface="Calibri" panose="020F0502020204030204" pitchFamily="34" charset="0"/>
                <a:cs typeface="Calibri" panose="020F0502020204030204" pitchFamily="34" charset="0"/>
              </a:rPr>
              <a:t>       Uses external APIs (like ArXiv or Semantic Scholar) to search for research papers related to user queries.</a:t>
            </a:r>
          </a:p>
          <a:p>
            <a:r>
              <a:rPr lang="en-US" sz="1200" b="1" dirty="0">
                <a:latin typeface="Calibri" panose="020F0502020204030204" pitchFamily="34" charset="0"/>
                <a:ea typeface="Calibri" panose="020F0502020204030204" pitchFamily="34" charset="0"/>
                <a:cs typeface="Calibri" panose="020F0502020204030204" pitchFamily="34" charset="0"/>
              </a:rPr>
              <a:t>        Integrates real-time data retrieval via API calls.</a:t>
            </a:r>
          </a:p>
          <a:p>
            <a:r>
              <a:rPr lang="en-US" sz="1200" b="1" dirty="0"/>
              <a:t>Summarization &amp; Content Generation:</a:t>
            </a:r>
          </a:p>
          <a:p>
            <a:r>
              <a:rPr lang="en-US" sz="1200" b="1" dirty="0">
                <a:latin typeface="Calibri" panose="020F0502020204030204" pitchFamily="34" charset="0"/>
                <a:ea typeface="Calibri" panose="020F0502020204030204" pitchFamily="34" charset="0"/>
                <a:cs typeface="Calibri" panose="020F0502020204030204" pitchFamily="34" charset="0"/>
              </a:rPr>
              <a:t>      Uses IBM Watsonx Granite models to summarize papers, generate hypotheses, and draft sections like abstracts or related work.</a:t>
            </a:r>
          </a:p>
          <a:p>
            <a:r>
              <a:rPr lang="en-US" sz="1200" b="1" dirty="0">
                <a:latin typeface="Calibri" panose="020F0502020204030204" pitchFamily="34" charset="0"/>
                <a:ea typeface="Calibri" panose="020F0502020204030204" pitchFamily="34" charset="0"/>
                <a:cs typeface="Calibri" panose="020F0502020204030204" pitchFamily="34" charset="0"/>
              </a:rPr>
              <a:t>       Prompts like </a:t>
            </a:r>
            <a:r>
              <a:rPr lang="en-US" sz="1200" b="1" i="1" dirty="0">
                <a:latin typeface="Calibri" panose="020F0502020204030204" pitchFamily="34" charset="0"/>
                <a:ea typeface="Calibri" panose="020F0502020204030204" pitchFamily="34" charset="0"/>
                <a:cs typeface="Calibri" panose="020F0502020204030204" pitchFamily="34" charset="0"/>
              </a:rPr>
              <a:t>"Summarize this paper in 5 points"</a:t>
            </a:r>
            <a:r>
              <a:rPr lang="en-US" sz="1200" b="1" dirty="0">
                <a:latin typeface="Calibri" panose="020F0502020204030204" pitchFamily="34" charset="0"/>
                <a:ea typeface="Calibri" panose="020F0502020204030204" pitchFamily="34" charset="0"/>
                <a:cs typeface="Calibri" panose="020F0502020204030204" pitchFamily="34" charset="0"/>
              </a:rPr>
              <a:t> or </a:t>
            </a:r>
            <a:r>
              <a:rPr lang="en-US" sz="1200" b="1" i="1" dirty="0">
                <a:latin typeface="Calibri" panose="020F0502020204030204" pitchFamily="34" charset="0"/>
                <a:ea typeface="Calibri" panose="020F0502020204030204" pitchFamily="34" charset="0"/>
                <a:cs typeface="Calibri" panose="020F0502020204030204" pitchFamily="34" charset="0"/>
              </a:rPr>
              <a:t>"Write an abstract based on these findings"</a:t>
            </a:r>
            <a:r>
              <a:rPr lang="en-US" sz="1200" b="1" dirty="0">
                <a:latin typeface="Calibri" panose="020F0502020204030204" pitchFamily="34" charset="0"/>
                <a:ea typeface="Calibri" panose="020F0502020204030204" pitchFamily="34" charset="0"/>
                <a:cs typeface="Calibri" panose="020F0502020204030204" pitchFamily="34" charset="0"/>
              </a:rPr>
              <a:t> are used.</a:t>
            </a:r>
          </a:p>
          <a:p>
            <a:r>
              <a:rPr lang="en-US" sz="1200" b="1" dirty="0">
                <a:latin typeface="Calibri" panose="020F0502020204030204" pitchFamily="34" charset="0"/>
                <a:ea typeface="Calibri" panose="020F0502020204030204" pitchFamily="34" charset="0"/>
                <a:cs typeface="Calibri" panose="020F0502020204030204" pitchFamily="34" charset="0"/>
              </a:rPr>
              <a:t>Hypothesis Generation:</a:t>
            </a:r>
          </a:p>
          <a:p>
            <a:r>
              <a:rPr lang="en-US" sz="1200" b="1" dirty="0">
                <a:latin typeface="Calibri" panose="020F0502020204030204" pitchFamily="34" charset="0"/>
                <a:ea typeface="Calibri" panose="020F0502020204030204" pitchFamily="34" charset="0"/>
                <a:cs typeface="Calibri" panose="020F0502020204030204" pitchFamily="34" charset="0"/>
              </a:rPr>
              <a:t>      Uses chain-of-thought prompting to suggest new research hypotheses based on paper summaries and user inputs.</a:t>
            </a:r>
          </a:p>
          <a:p>
            <a:r>
              <a:rPr lang="en-US" sz="1200" b="1" dirty="0">
                <a:latin typeface="Calibri" panose="020F0502020204030204" pitchFamily="34" charset="0"/>
                <a:ea typeface="Calibri" panose="020F0502020204030204" pitchFamily="34" charset="0"/>
                <a:cs typeface="Calibri" panose="020F0502020204030204" pitchFamily="34" charset="0"/>
              </a:rPr>
              <a:t>Deployment:</a:t>
            </a:r>
          </a:p>
          <a:p>
            <a:r>
              <a:rPr lang="en-US" sz="1200" b="1" dirty="0">
                <a:latin typeface="Calibri" panose="020F0502020204030204" pitchFamily="34" charset="0"/>
                <a:ea typeface="Calibri" panose="020F0502020204030204" pitchFamily="34" charset="0"/>
                <a:cs typeface="Calibri" panose="020F0502020204030204" pitchFamily="34" charset="0"/>
              </a:rPr>
              <a:t>      Built using Python Flask or Node.js backend.</a:t>
            </a:r>
          </a:p>
          <a:p>
            <a:r>
              <a:rPr lang="en-US" sz="1200" b="1" dirty="0">
                <a:latin typeface="Calibri" panose="020F0502020204030204" pitchFamily="34" charset="0"/>
                <a:ea typeface="Calibri" panose="020F0502020204030204" pitchFamily="34" charset="0"/>
                <a:cs typeface="Calibri" panose="020F0502020204030204" pitchFamily="34" charset="0"/>
              </a:rPr>
              <a:t>      Deployed on IBM Cloud using Cloud Functions and optionally Code Engine.</a:t>
            </a:r>
          </a:p>
          <a:p>
            <a:r>
              <a:rPr lang="en-IN" sz="1200" b="1" dirty="0">
                <a:latin typeface="Calibri" panose="020F0502020204030204" pitchFamily="34" charset="0"/>
                <a:ea typeface="Calibri" panose="020F0502020204030204" pitchFamily="34" charset="0"/>
                <a:cs typeface="Calibri" panose="020F0502020204030204" pitchFamily="34" charset="0"/>
              </a:rPr>
              <a:t>Storage &amp; Database:</a:t>
            </a:r>
          </a:p>
          <a:p>
            <a:r>
              <a:rPr lang="en-IN" sz="1200" b="1" dirty="0">
                <a:latin typeface="Calibri" panose="020F0502020204030204" pitchFamily="34" charset="0"/>
                <a:ea typeface="Calibri" panose="020F0502020204030204" pitchFamily="34" charset="0"/>
                <a:cs typeface="Calibri" panose="020F0502020204030204" pitchFamily="34" charset="0"/>
              </a:rPr>
              <a:t>      Stores papers and summaries in IBM Cloud Object Storage.</a:t>
            </a:r>
          </a:p>
          <a:p>
            <a:r>
              <a:rPr lang="en-IN" sz="1200" b="1" dirty="0">
                <a:latin typeface="Calibri" panose="020F0502020204030204" pitchFamily="34" charset="0"/>
                <a:ea typeface="Calibri" panose="020F0502020204030204" pitchFamily="34" charset="0"/>
                <a:cs typeface="Calibri" panose="020F0502020204030204" pitchFamily="34" charset="0"/>
              </a:rPr>
              <a:t>      Stores metadata and references in IBM Cloudant (NoSQL</a:t>
            </a:r>
            <a:r>
              <a:rPr lang="en-IN" sz="1200" dirty="0"/>
              <a:t>).</a:t>
            </a:r>
          </a:p>
          <a:p>
            <a:endParaRPr lang="en-US"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937D6A43-55D0-8046-275E-7677B114DBC8}"/>
              </a:ext>
            </a:extLst>
          </p:cNvPr>
          <p:cNvSpPr>
            <a:spLocks noGrp="1" noChangeArrowheads="1"/>
          </p:cNvSpPr>
          <p:nvPr>
            <p:ph idx="1"/>
          </p:nvPr>
        </p:nvSpPr>
        <p:spPr bwMode="auto">
          <a:xfrm>
            <a:off x="581192" y="1930528"/>
            <a:ext cx="100806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 Granite Models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Used for natural language understanding, summarization, and content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Functions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Handles backend processing and integrates with external APIs (e.g., ArXiv, Semantic Scholar).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Object Storage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Stores PDFs, research documents, and output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Cloudant (NoSQL DB)</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Manages and organizes reference metadata, summaries, and user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Code Engine (Optional)</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Deploys the Flask or Node.js web application in a scalable serverless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Lite Plan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Project is fully built on free-tier services, making it cost-effective for student and prototype use.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472400"/>
          </a:xfrm>
        </p:spPr>
        <p:txBody>
          <a:bodyPr>
            <a:normAutofit fontScale="92500" lnSpcReduction="20000"/>
          </a:bodyPr>
          <a:lstStyle/>
          <a:p>
            <a:r>
              <a:rPr lang="en-IN" b="1" dirty="0">
                <a:latin typeface="Calibri" panose="020F0502020204030204" pitchFamily="34" charset="0"/>
                <a:ea typeface="Calibri" panose="020F0502020204030204" pitchFamily="34" charset="0"/>
                <a:cs typeface="Calibri" panose="020F0502020204030204" pitchFamily="34" charset="0"/>
              </a:rPr>
              <a:t>Algorithm (Granite-based NLP)</a:t>
            </a:r>
          </a:p>
          <a:p>
            <a:r>
              <a:rPr lang="en-IN" b="1" dirty="0">
                <a:latin typeface="Calibri" panose="020F0502020204030204" pitchFamily="34" charset="0"/>
                <a:ea typeface="Calibri" panose="020F0502020204030204" pitchFamily="34" charset="0"/>
                <a:cs typeface="Calibri" panose="020F0502020204030204" pitchFamily="34" charset="0"/>
              </a:rPr>
              <a:t>Model Used: IBM Watsonx Granite (13B-chat)</a:t>
            </a:r>
          </a:p>
          <a:p>
            <a:r>
              <a:rPr lang="en-IN" b="1" dirty="0">
                <a:latin typeface="Calibri" panose="020F0502020204030204" pitchFamily="34" charset="0"/>
                <a:ea typeface="Calibri" panose="020F0502020204030204" pitchFamily="34" charset="0"/>
                <a:cs typeface="Calibri" panose="020F0502020204030204" pitchFamily="34" charset="0"/>
              </a:rPr>
              <a:t>Task Types:</a:t>
            </a:r>
          </a:p>
          <a:p>
            <a:pPr lvl="1"/>
            <a:r>
              <a:rPr lang="en-IN" b="1" dirty="0">
                <a:latin typeface="Calibri" panose="020F0502020204030204" pitchFamily="34" charset="0"/>
                <a:ea typeface="Calibri" panose="020F0502020204030204" pitchFamily="34" charset="0"/>
                <a:cs typeface="Calibri" panose="020F0502020204030204" pitchFamily="34" charset="0"/>
              </a:rPr>
              <a:t>Summarization of papers</a:t>
            </a:r>
          </a:p>
          <a:p>
            <a:pPr lvl="1"/>
            <a:r>
              <a:rPr lang="en-IN" b="1" dirty="0">
                <a:latin typeface="Calibri" panose="020F0502020204030204" pitchFamily="34" charset="0"/>
                <a:ea typeface="Calibri" panose="020F0502020204030204" pitchFamily="34" charset="0"/>
                <a:cs typeface="Calibri" panose="020F0502020204030204" pitchFamily="34" charset="0"/>
              </a:rPr>
              <a:t>Hypothesis generation</a:t>
            </a:r>
          </a:p>
          <a:p>
            <a:pPr lvl="1"/>
            <a:r>
              <a:rPr lang="en-IN" b="1" dirty="0">
                <a:latin typeface="Calibri" panose="020F0502020204030204" pitchFamily="34" charset="0"/>
                <a:ea typeface="Calibri" panose="020F0502020204030204" pitchFamily="34" charset="0"/>
                <a:cs typeface="Calibri" panose="020F0502020204030204" pitchFamily="34" charset="0"/>
              </a:rPr>
              <a:t>Citation formatting</a:t>
            </a:r>
          </a:p>
          <a:p>
            <a:pPr lvl="1"/>
            <a:r>
              <a:rPr lang="en-IN" b="1" dirty="0">
                <a:latin typeface="Calibri" panose="020F0502020204030204" pitchFamily="34" charset="0"/>
                <a:ea typeface="Calibri" panose="020F0502020204030204" pitchFamily="34" charset="0"/>
                <a:cs typeface="Calibri" panose="020F0502020204030204" pitchFamily="34" charset="0"/>
              </a:rPr>
              <a:t>Paragraph/section </a:t>
            </a:r>
            <a:r>
              <a:rPr lang="en-IN" sz="1500" b="1" dirty="0">
                <a:latin typeface="Calibri" panose="020F0502020204030204" pitchFamily="34" charset="0"/>
                <a:ea typeface="Calibri" panose="020F0502020204030204" pitchFamily="34" charset="0"/>
                <a:cs typeface="Calibri" panose="020F0502020204030204" pitchFamily="34" charset="0"/>
              </a:rPr>
              <a:t>drafting</a:t>
            </a:r>
          </a:p>
          <a:p>
            <a:r>
              <a:rPr lang="en-IN" b="1" dirty="0">
                <a:latin typeface="Calibri" panose="020F0502020204030204" pitchFamily="34" charset="0"/>
                <a:ea typeface="Calibri" panose="020F0502020204030204" pitchFamily="34" charset="0"/>
                <a:cs typeface="Calibri" panose="020F0502020204030204" pitchFamily="34" charset="0"/>
              </a:rPr>
              <a:t>Prompt Examples:</a:t>
            </a:r>
          </a:p>
          <a:p>
            <a:pPr lvl="1"/>
            <a:r>
              <a:rPr lang="en-IN" b="1" i="1" dirty="0">
                <a:latin typeface="Calibri" panose="020F0502020204030204" pitchFamily="34" charset="0"/>
                <a:ea typeface="Calibri" panose="020F0502020204030204" pitchFamily="34" charset="0"/>
                <a:cs typeface="Calibri" panose="020F0502020204030204" pitchFamily="34" charset="0"/>
              </a:rPr>
              <a:t>“Summarize this abstract in 5 points”</a:t>
            </a:r>
            <a:endParaRPr lang="en-IN" b="1" dirty="0">
              <a:latin typeface="Calibri" panose="020F0502020204030204" pitchFamily="34" charset="0"/>
              <a:ea typeface="Calibri" panose="020F0502020204030204" pitchFamily="34" charset="0"/>
              <a:cs typeface="Calibri" panose="020F0502020204030204" pitchFamily="34" charset="0"/>
            </a:endParaRPr>
          </a:p>
          <a:p>
            <a:pPr lvl="1"/>
            <a:r>
              <a:rPr lang="en-IN" b="1" i="1" dirty="0">
                <a:latin typeface="Calibri" panose="020F0502020204030204" pitchFamily="34" charset="0"/>
                <a:ea typeface="Calibri" panose="020F0502020204030204" pitchFamily="34" charset="0"/>
                <a:cs typeface="Calibri" panose="020F0502020204030204" pitchFamily="34" charset="0"/>
              </a:rPr>
              <a:t>“Suggest a research hypothesis from these papers”</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Deployment (IBM Cloud Services)</a:t>
            </a:r>
          </a:p>
          <a:p>
            <a:r>
              <a:rPr lang="en-IN" b="1" dirty="0">
                <a:latin typeface="Calibri" panose="020F0502020204030204" pitchFamily="34" charset="0"/>
                <a:ea typeface="Calibri" panose="020F0502020204030204" pitchFamily="34" charset="0"/>
                <a:cs typeface="Calibri" panose="020F0502020204030204" pitchFamily="34" charset="0"/>
              </a:rPr>
              <a:t>Backend Logic: IBM Cloud Functions (serverless compute)</a:t>
            </a:r>
          </a:p>
          <a:p>
            <a:r>
              <a:rPr lang="en-IN" b="1" dirty="0">
                <a:latin typeface="Calibri" panose="020F0502020204030204" pitchFamily="34" charset="0"/>
                <a:ea typeface="Calibri" panose="020F0502020204030204" pitchFamily="34" charset="0"/>
                <a:cs typeface="Calibri" panose="020F0502020204030204" pitchFamily="34" charset="0"/>
              </a:rPr>
              <a:t>Frontend App: Deployed via IBM Code Engine (optional)</a:t>
            </a:r>
          </a:p>
          <a:p>
            <a:r>
              <a:rPr lang="en-IN" b="1" dirty="0">
                <a:latin typeface="Calibri" panose="020F0502020204030204" pitchFamily="34" charset="0"/>
                <a:ea typeface="Calibri" panose="020F0502020204030204" pitchFamily="34" charset="0"/>
                <a:cs typeface="Calibri" panose="020F0502020204030204" pitchFamily="34" charset="0"/>
              </a:rPr>
              <a:t>Data Storage:</a:t>
            </a:r>
          </a:p>
          <a:p>
            <a:pPr lvl="1"/>
            <a:r>
              <a:rPr lang="en-IN" b="1" dirty="0">
                <a:latin typeface="Calibri" panose="020F0502020204030204" pitchFamily="34" charset="0"/>
                <a:ea typeface="Calibri" panose="020F0502020204030204" pitchFamily="34" charset="0"/>
                <a:cs typeface="Calibri" panose="020F0502020204030204" pitchFamily="34" charset="0"/>
              </a:rPr>
              <a:t>IBM Cloudant for reference metadata</a:t>
            </a:r>
          </a:p>
          <a:p>
            <a:pPr lvl="1"/>
            <a:r>
              <a:rPr lang="en-IN" b="1" dirty="0">
                <a:latin typeface="Calibri" panose="020F0502020204030204" pitchFamily="34" charset="0"/>
                <a:ea typeface="Calibri" panose="020F0502020204030204" pitchFamily="34" charset="0"/>
                <a:cs typeface="Calibri" panose="020F0502020204030204" pitchFamily="34" charset="0"/>
              </a:rPr>
              <a:t>IBM Object Storage for storing files</a:t>
            </a:r>
          </a:p>
          <a:p>
            <a:r>
              <a:rPr lang="en-IN" b="1" dirty="0">
                <a:latin typeface="Calibri" panose="020F0502020204030204" pitchFamily="34" charset="0"/>
                <a:ea typeface="Calibri" panose="020F0502020204030204" pitchFamily="34" charset="0"/>
                <a:cs typeface="Calibri" panose="020F0502020204030204" pitchFamily="34" charset="0"/>
              </a:rPr>
              <a:t>Integration: External APIs (</a:t>
            </a:r>
            <a:r>
              <a:rPr lang="en-IN" b="1" dirty="0" err="1">
                <a:latin typeface="Calibri" panose="020F0502020204030204" pitchFamily="34" charset="0"/>
                <a:ea typeface="Calibri" panose="020F0502020204030204" pitchFamily="34" charset="0"/>
                <a:cs typeface="Calibri" panose="020F0502020204030204" pitchFamily="34" charset="0"/>
              </a:rPr>
              <a:t>ArXiv</a:t>
            </a:r>
            <a:r>
              <a:rPr lang="en-IN" b="1" dirty="0">
                <a:latin typeface="Calibri" panose="020F0502020204030204" pitchFamily="34" charset="0"/>
                <a:ea typeface="Calibri" panose="020F0502020204030204" pitchFamily="34" charset="0"/>
                <a:cs typeface="Calibri" panose="020F0502020204030204" pitchFamily="34" charset="0"/>
              </a:rPr>
              <a:t>, Semantic Scholar) connected through Cloud Functions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DF8793F9-976A-2EFE-071F-70E917563A7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3BA4-AE45-D2DE-36ED-43C9AAFF8E17}"/>
              </a:ext>
            </a:extLst>
          </p:cNvPr>
          <p:cNvSpPr>
            <a:spLocks noGrp="1"/>
          </p:cNvSpPr>
          <p:nvPr>
            <p:ph type="title"/>
          </p:nvPr>
        </p:nvSpPr>
        <p:spPr/>
        <p:txBody>
          <a:bodyPr>
            <a:noAutofit/>
          </a:bodyPr>
          <a:lstStyle/>
          <a:p>
            <a:r>
              <a:rPr lang="en-US" sz="3600" dirty="0">
                <a:solidFill>
                  <a:schemeClr val="accent1">
                    <a:lumMod val="75000"/>
                  </a:schemeClr>
                </a:solidFill>
              </a:rPr>
              <a:t>RESULT</a:t>
            </a:r>
            <a:endParaRPr lang="en-IN" sz="3600" dirty="0">
              <a:solidFill>
                <a:schemeClr val="accent1">
                  <a:lumMod val="75000"/>
                </a:schemeClr>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BC0552C3-2AA5-FAAC-AE7C-E7CFBCB100EB}"/>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413182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83AB-ACA0-D817-04D6-35865AA36CFE}"/>
              </a:ext>
            </a:extLst>
          </p:cNvPr>
          <p:cNvSpPr>
            <a:spLocks noGrp="1"/>
          </p:cNvSpPr>
          <p:nvPr>
            <p:ph type="title"/>
          </p:nvPr>
        </p:nvSpPr>
        <p:spPr/>
        <p:txBody>
          <a:bodyPr>
            <a:noAutofit/>
          </a:bodyPr>
          <a:lstStyle/>
          <a:p>
            <a:r>
              <a:rPr lang="en-US" sz="4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RESULT</a:t>
            </a:r>
            <a:endParaRPr lang="en-IN" sz="4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computer screen with text on it&#10;&#10;AI-generated content may be incorrect.">
            <a:extLst>
              <a:ext uri="{FF2B5EF4-FFF2-40B4-BE49-F238E27FC236}">
                <a16:creationId xmlns:a16="http://schemas.microsoft.com/office/drawing/2014/main" id="{4A1B0C9B-2D7D-42E2-BA7A-CC9FF486A451}"/>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1142367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946</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 Research Agent is an AI system designed to assist with academic and scientific research tasks</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SAKSHI</cp:lastModifiedBy>
  <cp:revision>27</cp:revision>
  <dcterms:created xsi:type="dcterms:W3CDTF">2021-05-26T16:50:10Z</dcterms:created>
  <dcterms:modified xsi:type="dcterms:W3CDTF">2025-08-04T08:52:18Z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