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1591" r:id="rId2"/>
    <p:sldId id="1592" r:id="rId3"/>
    <p:sldId id="1593" r:id="rId4"/>
    <p:sldId id="851" r:id="rId5"/>
    <p:sldId id="1331" r:id="rId6"/>
    <p:sldId id="1616" r:id="rId7"/>
    <p:sldId id="1615" r:id="rId8"/>
    <p:sldId id="1618" r:id="rId9"/>
    <p:sldId id="1594" r:id="rId10"/>
    <p:sldId id="1300" r:id="rId11"/>
    <p:sldId id="322" r:id="rId12"/>
    <p:sldId id="1589" r:id="rId13"/>
    <p:sldId id="990" r:id="rId14"/>
    <p:sldId id="1620" r:id="rId15"/>
    <p:sldId id="1621" r:id="rId16"/>
    <p:sldId id="1622" r:id="rId17"/>
    <p:sldId id="1623" r:id="rId18"/>
    <p:sldId id="1624" r:id="rId19"/>
    <p:sldId id="1625" r:id="rId20"/>
    <p:sldId id="1626" r:id="rId21"/>
    <p:sldId id="1627" r:id="rId22"/>
    <p:sldId id="1628" r:id="rId23"/>
    <p:sldId id="1629" r:id="rId24"/>
    <p:sldId id="1630" r:id="rId25"/>
    <p:sldId id="1631" r:id="rId26"/>
    <p:sldId id="1632" r:id="rId27"/>
    <p:sldId id="1633" r:id="rId28"/>
    <p:sldId id="1634" r:id="rId29"/>
    <p:sldId id="1635" r:id="rId30"/>
    <p:sldId id="1636" r:id="rId31"/>
    <p:sldId id="1637" r:id="rId32"/>
    <p:sldId id="1638" r:id="rId33"/>
    <p:sldId id="1640" r:id="rId34"/>
    <p:sldId id="1641" r:id="rId35"/>
    <p:sldId id="1642" r:id="rId36"/>
    <p:sldId id="1643" r:id="rId37"/>
    <p:sldId id="1644" r:id="rId38"/>
    <p:sldId id="1645" r:id="rId39"/>
    <p:sldId id="1646" r:id="rId40"/>
    <p:sldId id="1647" r:id="rId41"/>
    <p:sldId id="1595" r:id="rId42"/>
    <p:sldId id="296" r:id="rId43"/>
    <p:sldId id="342" r:id="rId44"/>
    <p:sldId id="1649" r:id="rId45"/>
    <p:sldId id="1596" r:id="rId46"/>
    <p:sldId id="1043" r:id="rId47"/>
    <p:sldId id="795" r:id="rId48"/>
    <p:sldId id="159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674"/>
  </p:normalViewPr>
  <p:slideViewPr>
    <p:cSldViewPr snapToGrid="0">
      <p:cViewPr varScale="1">
        <p:scale>
          <a:sx n="70" d="100"/>
          <a:sy n="70"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4#2" qsCatId="simple" csTypeId="urn:microsoft.com/office/officeart/2005/8/colors/accent5_2#2" csCatId="accent1" phldr="1"/>
      <dgm:spPr/>
      <dgm:t>
        <a:bodyPr/>
        <a:lstStyle/>
        <a:p>
          <a:endParaRPr lang="en-US"/>
        </a:p>
      </dgm:t>
    </dgm:pt>
    <dgm:pt modelId="{90DDC401-903F-495B-A387-FFA8A45891F6}">
      <dgm:prSet phldrT="[Text]" phldr="0" custT="1"/>
      <dgm:spPr>
        <a:solidFill>
          <a:schemeClr val="accent6">
            <a:lumMod val="50000"/>
          </a:schemeClr>
        </a:solidFill>
        <a:ln>
          <a:solidFill>
            <a:schemeClr val="accent6">
              <a:lumMod val="50000"/>
            </a:schemeClr>
          </a:solidFill>
        </a:ln>
      </dgm:spPr>
      <dgm:t>
        <a:bodyPr vert="horz" wrap="square"/>
        <a:lstStyle/>
        <a:p>
          <a:pPr>
            <a:lnSpc>
              <a:spcPct val="100000"/>
            </a:lnSpc>
            <a:spcBef>
              <a:spcPct val="0"/>
            </a:spcBef>
            <a:spcAft>
              <a:spcPct val="35000"/>
            </a:spcAft>
          </a:pPr>
          <a:r>
            <a:rPr lang="en-US" sz="3200"/>
            <a:t>Shape</a:t>
          </a:r>
        </a:p>
      </dgm:t>
    </dgm:pt>
    <dgm:pt modelId="{C8BB0B8A-C63A-4F83-B8DD-3A7CE259E4EE}" type="parTrans" cxnId="{F01C87AA-8BD1-431F-B6D0-26BC2C743262}">
      <dgm:prSet/>
      <dgm:spPr/>
      <dgm:t>
        <a:bodyPr/>
        <a:lstStyle/>
        <a:p>
          <a:endParaRPr lang="en-US"/>
        </a:p>
      </dgm:t>
    </dgm:pt>
    <dgm:pt modelId="{35E5E878-0907-4014-9CFA-56AEFE6C22E5}" type="sibTrans" cxnId="{F01C87AA-8BD1-431F-B6D0-26BC2C743262}">
      <dgm:prSet/>
      <dgm:spPr/>
      <dgm:t>
        <a:bodyPr/>
        <a:lstStyle/>
        <a:p>
          <a:endParaRPr lang="en-US"/>
        </a:p>
      </dgm:t>
    </dgm:pt>
    <dgm:pt modelId="{E08CEB0C-E37F-4DCA-A8EA-4B2CD3AD7754}">
      <dgm:prSet phldrT="[Text]" phldr="0" custT="1"/>
      <dgm:spPr/>
      <dgm:t>
        <a:bodyPr vert="horz" wrap="square"/>
        <a:lstStyle/>
        <a:p>
          <a:pPr>
            <a:lnSpc>
              <a:spcPct val="100000"/>
            </a:lnSpc>
            <a:spcBef>
              <a:spcPct val="0"/>
            </a:spcBef>
            <a:spcAft>
              <a:spcPct val="15000"/>
            </a:spcAft>
          </a:pPr>
          <a:r>
            <a:rPr lang="zh-CN" altLang="en-US" sz="2000" dirty="0">
              <a:latin typeface="Arial" panose="020B0604020202020204" pitchFamily="34" charset="0"/>
              <a:ea typeface="Arial" panose="020B0604020202020204" pitchFamily="34" charset="0"/>
              <a:sym typeface="Arial" panose="020B0604020202020204" pitchFamily="34" charset="0"/>
            </a:rPr>
            <a:t>Data contains 1460 entries each having 81 variables</a:t>
          </a:r>
        </a:p>
      </dgm:t>
    </dgm:pt>
    <dgm:pt modelId="{FB4BCC77-44E9-4065-8A2F-90CD32DE34E3}" type="parTrans" cxnId="{946523FA-6EEE-4F42-81FD-0BF08033585B}">
      <dgm:prSet/>
      <dgm:spPr/>
      <dgm:t>
        <a:bodyPr/>
        <a:lstStyle/>
        <a:p>
          <a:endParaRPr lang="en-US"/>
        </a:p>
      </dgm:t>
    </dgm:pt>
    <dgm:pt modelId="{41FED480-3E2E-47A2-B997-02D527BC8082}" type="sibTrans" cxnId="{946523FA-6EEE-4F42-81FD-0BF08033585B}">
      <dgm:prSet/>
      <dgm:spPr/>
      <dgm:t>
        <a:bodyPr/>
        <a:lstStyle/>
        <a:p>
          <a:endParaRPr lang="en-US"/>
        </a:p>
      </dgm:t>
    </dgm:pt>
    <dgm:pt modelId="{A6685E83-BEEC-49B3-B40A-539E2C0D7A1A}">
      <dgm:prSet phldrT="[Text]" phldr="0" custT="1"/>
      <dgm:spPr>
        <a:solidFill>
          <a:schemeClr val="accent6">
            <a:lumMod val="50000"/>
          </a:schemeClr>
        </a:solidFill>
        <a:ln>
          <a:solidFill>
            <a:schemeClr val="accent6">
              <a:lumMod val="50000"/>
            </a:schemeClr>
          </a:solidFill>
        </a:ln>
      </dgm:spPr>
      <dgm:t>
        <a:bodyPr vert="horz" wrap="square"/>
        <a:lstStyle/>
        <a:p>
          <a:pPr>
            <a:lnSpc>
              <a:spcPct val="100000"/>
            </a:lnSpc>
            <a:spcBef>
              <a:spcPct val="0"/>
            </a:spcBef>
            <a:spcAft>
              <a:spcPct val="35000"/>
            </a:spcAft>
          </a:pPr>
          <a:r>
            <a:rPr lang="en-US" sz="3200" dirty="0"/>
            <a:t>Null </a:t>
          </a:r>
          <a:r>
            <a:rPr lang="en-US" sz="3700" dirty="0"/>
            <a:t>Values</a:t>
          </a:r>
        </a:p>
      </dgm:t>
    </dgm:pt>
    <dgm:pt modelId="{FECC43A3-D59E-4EE1-9557-8FBB90D5B362}" type="parTrans" cxnId="{4EA70568-F793-411F-BBAB-08526C8307CF}">
      <dgm:prSet/>
      <dgm:spPr/>
      <dgm:t>
        <a:bodyPr/>
        <a:lstStyle/>
        <a:p>
          <a:endParaRPr lang="en-US"/>
        </a:p>
      </dgm:t>
    </dgm:pt>
    <dgm:pt modelId="{68BB6C9A-B7F0-43A0-955B-FC8C4D4009BF}" type="sibTrans" cxnId="{4EA70568-F793-411F-BBAB-08526C8307CF}">
      <dgm:prSet/>
      <dgm:spPr/>
      <dgm:t>
        <a:bodyPr/>
        <a:lstStyle/>
        <a:p>
          <a:endParaRPr lang="en-US"/>
        </a:p>
      </dgm:t>
    </dgm:pt>
    <dgm:pt modelId="{CBA50553-63FA-4B5A-9888-EDDBA06CA593}">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gm:t>
    </dgm:pt>
    <dgm:pt modelId="{73E2772F-165D-4B56-ACC2-969CBF53B0A8}" type="parTrans" cxnId="{5EDC721F-E230-4B58-8029-334F423BD017}">
      <dgm:prSet/>
      <dgm:spPr/>
      <dgm:t>
        <a:bodyPr/>
        <a:lstStyle/>
        <a:p>
          <a:endParaRPr lang="en-US"/>
        </a:p>
      </dgm:t>
    </dgm:pt>
    <dgm:pt modelId="{7BFD1607-7356-4D3D-A829-75D002A3A4B0}" type="sibTrans" cxnId="{5EDC721F-E230-4B58-8029-334F423BD017}">
      <dgm:prSet/>
      <dgm:spPr/>
      <dgm:t>
        <a:bodyPr/>
        <a:lstStyle/>
        <a:p>
          <a:endParaRPr lang="en-US"/>
        </a:p>
      </dgm:t>
    </dgm:pt>
    <dgm:pt modelId="{C8DDDFA1-AF37-4444-AAEB-D51CEE212719}">
      <dgm:prSet phldrT="[Text]" phldr="0" custT="1"/>
      <dgm:spPr>
        <a:solidFill>
          <a:schemeClr val="accent6">
            <a:lumMod val="50000"/>
          </a:schemeClr>
        </a:solidFill>
        <a:ln>
          <a:solidFill>
            <a:schemeClr val="accent6">
              <a:lumMod val="50000"/>
            </a:schemeClr>
          </a:solidFill>
        </a:ln>
      </dgm:spPr>
      <dgm:t>
        <a:bodyPr vert="horz" wrap="square"/>
        <a:lstStyle/>
        <a:p>
          <a:pPr>
            <a:lnSpc>
              <a:spcPct val="100000"/>
            </a:lnSpc>
            <a:spcBef>
              <a:spcPct val="0"/>
            </a:spcBef>
            <a:spcAft>
              <a:spcPct val="35000"/>
            </a:spcAft>
          </a:pPr>
          <a:r>
            <a:rPr lang="en-US" sz="3200" dirty="0"/>
            <a:t>Problem Statement</a:t>
          </a:r>
        </a:p>
      </dgm:t>
    </dgm:pt>
    <dgm:pt modelId="{26EA520A-5891-4EBA-B2AD-1840663D8C07}" type="parTrans" cxnId="{6D745AC1-0503-48C1-89B8-59B11F53791B}">
      <dgm:prSet/>
      <dgm:spPr/>
      <dgm:t>
        <a:bodyPr/>
        <a:lstStyle/>
        <a:p>
          <a:endParaRPr lang="en-US"/>
        </a:p>
      </dgm:t>
    </dgm:pt>
    <dgm:pt modelId="{CE2287C8-6424-4771-88FD-4DADE15C5A04}" type="sibTrans" cxnId="{6D745AC1-0503-48C1-89B8-59B11F53791B}">
      <dgm:prSet/>
      <dgm:spPr/>
      <dgm:t>
        <a:bodyPr/>
        <a:lstStyle/>
        <a:p>
          <a:endParaRPr lang="en-US"/>
        </a:p>
      </dgm:t>
    </dgm:pt>
    <dgm:pt modelId="{5AA02751-379E-46DB-884A-F23ACBC498EE}">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gm:t>
    </dgm:pt>
    <dgm:pt modelId="{D0D77647-95BE-4607-B2F0-006D9CAB8F0E}" type="parTrans" cxnId="{2D12FDD1-0857-426D-8850-34BE514CF7DA}">
      <dgm:prSet/>
      <dgm:spPr/>
      <dgm:t>
        <a:bodyPr/>
        <a:lstStyle/>
        <a:p>
          <a:endParaRPr lang="en-US"/>
        </a:p>
      </dgm:t>
    </dgm:pt>
    <dgm:pt modelId="{3DBF6B9F-A188-4D67-ABE8-0633561FA9E5}" type="sibTrans" cxnId="{2D12FDD1-0857-426D-8850-34BE514CF7DA}">
      <dgm:prSet/>
      <dgm:spPr/>
      <dgm:t>
        <a:bodyPr/>
        <a:lstStyle/>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en-IN"/>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en-IN"/>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en-IN"/>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IN"/>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IN"/>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IN"/>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IN"/>
        </a:p>
      </dgm:t>
    </dgm:pt>
  </dgm:ptLst>
  <dgm:cxnLst>
    <dgm:cxn modelId="{5B467A86-EA1F-4F74-9CD7-C47CA4B85471}" type="presOf" srcId="{E08CEB0C-E37F-4DCA-A8EA-4B2CD3AD7754}" destId="{DD9406C3-FC80-4468-A55B-122D744D43F0}" srcOrd="0" destOrd="0" presId="urn:microsoft.com/office/officeart/2005/8/layout/vList5"/>
    <dgm:cxn modelId="{946523FA-6EEE-4F42-81FD-0BF08033585B}" srcId="{90DDC401-903F-495B-A387-FFA8A45891F6}" destId="{E08CEB0C-E37F-4DCA-A8EA-4B2CD3AD7754}" srcOrd="0" destOrd="0" parTransId="{FB4BCC77-44E9-4065-8A2F-90CD32DE34E3}" sibTransId="{41FED480-3E2E-47A2-B997-02D527BC8082}"/>
    <dgm:cxn modelId="{CE2A8722-0885-413F-8473-BD373AC1B64A}" type="presOf" srcId="{C8DDDFA1-AF37-4444-AAEB-D51CEE212719}" destId="{B093CE78-670B-40EB-95CF-315E334D550F}" srcOrd="0" destOrd="0" presId="urn:microsoft.com/office/officeart/2005/8/layout/vList5"/>
    <dgm:cxn modelId="{97B7E854-9732-444E-A746-0EECB5C4A73D}" type="presOf" srcId="{A6685E83-BEEC-49B3-B40A-539E2C0D7A1A}" destId="{EBD335B5-8308-49CB-9630-99D852747B1F}" srcOrd="0" destOrd="0" presId="urn:microsoft.com/office/officeart/2005/8/layout/vList5"/>
    <dgm:cxn modelId="{324BBE38-C049-44B5-93E5-A255B4CFD7C5}" type="presOf" srcId="{90DDC401-903F-495B-A387-FFA8A45891F6}" destId="{96BE2B31-D87C-43E1-BE64-4C27B13F4AA4}" srcOrd="0" destOrd="0" presId="urn:microsoft.com/office/officeart/2005/8/layout/vList5"/>
    <dgm:cxn modelId="{4EA70568-F793-411F-BBAB-08526C8307CF}" srcId="{2E15931E-1654-4B73-89B2-8E333D9C42E0}" destId="{A6685E83-BEEC-49B3-B40A-539E2C0D7A1A}" srcOrd="1" destOrd="0" parTransId="{FECC43A3-D59E-4EE1-9557-8FBB90D5B362}" sibTransId="{68BB6C9A-B7F0-43A0-955B-FC8C4D4009BF}"/>
    <dgm:cxn modelId="{E08679AF-37FF-4DF3-847A-E4D3EE3636AC}" type="presOf" srcId="{5AA02751-379E-46DB-884A-F23ACBC498EE}" destId="{64028F0D-BE57-4642-92F7-303D4E45C524}" srcOrd="0" destOrd="0" presId="urn:microsoft.com/office/officeart/2005/8/layout/vList5"/>
    <dgm:cxn modelId="{C05F907F-8D73-41BE-9332-A43339B84B26}" type="presOf" srcId="{CBA50553-63FA-4B5A-9888-EDDBA06CA593}" destId="{6EB2A58E-CA03-4F76-94B6-D8FE50231963}" srcOrd="0" destOrd="0" presId="urn:microsoft.com/office/officeart/2005/8/layout/vList5"/>
    <dgm:cxn modelId="{2D12FDD1-0857-426D-8850-34BE514CF7DA}" srcId="{C8DDDFA1-AF37-4444-AAEB-D51CEE212719}" destId="{5AA02751-379E-46DB-884A-F23ACBC498EE}" srcOrd="0" destOrd="0" parTransId="{D0D77647-95BE-4607-B2F0-006D9CAB8F0E}" sibTransId="{3DBF6B9F-A188-4D67-ABE8-0633561FA9E5}"/>
    <dgm:cxn modelId="{5EDC721F-E230-4B58-8029-334F423BD017}" srcId="{A6685E83-BEEC-49B3-B40A-539E2C0D7A1A}" destId="{CBA50553-63FA-4B5A-9888-EDDBA06CA593}" srcOrd="0" destOrd="0" parTransId="{73E2772F-165D-4B56-ACC2-969CBF53B0A8}" sibTransId="{7BFD1607-7356-4D3D-A829-75D002A3A4B0}"/>
    <dgm:cxn modelId="{8795DC7F-9544-4978-8788-C827A906308A}" type="presOf" srcId="{2E15931E-1654-4B73-89B2-8E333D9C42E0}" destId="{D5935282-3C7C-4F88-A1AE-C27DB8591514}" srcOrd="0" destOrd="0" presId="urn:microsoft.com/office/officeart/2005/8/layout/vList5"/>
    <dgm:cxn modelId="{F01C87AA-8BD1-431F-B6D0-26BC2C743262}" srcId="{2E15931E-1654-4B73-89B2-8E333D9C42E0}" destId="{90DDC401-903F-495B-A387-FFA8A45891F6}" srcOrd="0" destOrd="0" parTransId="{C8BB0B8A-C63A-4F83-B8DD-3A7CE259E4EE}" sibTransId="{35E5E878-0907-4014-9CFA-56AEFE6C22E5}"/>
    <dgm:cxn modelId="{6D745AC1-0503-48C1-89B8-59B11F53791B}" srcId="{2E15931E-1654-4B73-89B2-8E333D9C42E0}" destId="{C8DDDFA1-AF37-4444-AAEB-D51CEE212719}" srcOrd="2" destOrd="0" parTransId="{26EA520A-5891-4EBA-B2AD-1840663D8C07}" sibTransId="{CE2287C8-6424-4771-88FD-4DADE15C5A04}"/>
    <dgm:cxn modelId="{DDD72ADB-292B-41B3-BF0C-4226FF83A71E}" type="presParOf" srcId="{D5935282-3C7C-4F88-A1AE-C27DB8591514}" destId="{E61486FD-113E-4C87-8ADF-B1A8E2A84801}" srcOrd="0" destOrd="0" presId="urn:microsoft.com/office/officeart/2005/8/layout/vList5"/>
    <dgm:cxn modelId="{CB6D43BF-CDEB-4B2F-B477-59E40B2C9E76}" type="presParOf" srcId="{E61486FD-113E-4C87-8ADF-B1A8E2A84801}" destId="{96BE2B31-D87C-43E1-BE64-4C27B13F4AA4}" srcOrd="0" destOrd="0" presId="urn:microsoft.com/office/officeart/2005/8/layout/vList5"/>
    <dgm:cxn modelId="{14143CA8-FADE-4ED3-9AEC-1D9607F4A96A}" type="presParOf" srcId="{E61486FD-113E-4C87-8ADF-B1A8E2A84801}" destId="{DD9406C3-FC80-4468-A55B-122D744D43F0}" srcOrd="1" destOrd="0" presId="urn:microsoft.com/office/officeart/2005/8/layout/vList5"/>
    <dgm:cxn modelId="{9267C410-1BF3-4A50-94E1-10F9C5E081BD}" type="presParOf" srcId="{D5935282-3C7C-4F88-A1AE-C27DB8591514}" destId="{F1941F29-E51C-4282-956D-50CFAFAEB9B8}" srcOrd="1" destOrd="0" presId="urn:microsoft.com/office/officeart/2005/8/layout/vList5"/>
    <dgm:cxn modelId="{6F55B800-8468-4504-9317-9EF7D1655093}" type="presParOf" srcId="{D5935282-3C7C-4F88-A1AE-C27DB8591514}" destId="{B589D1EC-5156-4FB2-BB1C-8E1290A868B9}" srcOrd="2" destOrd="0" presId="urn:microsoft.com/office/officeart/2005/8/layout/vList5"/>
    <dgm:cxn modelId="{CCE22FBE-EC51-40CB-8A7B-0557C5F4ACAC}" type="presParOf" srcId="{B589D1EC-5156-4FB2-BB1C-8E1290A868B9}" destId="{EBD335B5-8308-49CB-9630-99D852747B1F}" srcOrd="0" destOrd="0" presId="urn:microsoft.com/office/officeart/2005/8/layout/vList5"/>
    <dgm:cxn modelId="{23CDFDB7-66EE-4F68-AA5F-23E5683C9E6F}" type="presParOf" srcId="{B589D1EC-5156-4FB2-BB1C-8E1290A868B9}" destId="{6EB2A58E-CA03-4F76-94B6-D8FE50231963}" srcOrd="1" destOrd="0" presId="urn:microsoft.com/office/officeart/2005/8/layout/vList5"/>
    <dgm:cxn modelId="{5612E5EA-5B43-447F-A660-56132FBD2AA7}" type="presParOf" srcId="{D5935282-3C7C-4F88-A1AE-C27DB8591514}" destId="{A76EE5BB-CBA4-4DD9-BFB7-3F3F246C9BF0}" srcOrd="3" destOrd="0" presId="urn:microsoft.com/office/officeart/2005/8/layout/vList5"/>
    <dgm:cxn modelId="{FDCD0A27-B6C9-4F65-B2F3-0C45B9D0F146}" type="presParOf" srcId="{D5935282-3C7C-4F88-A1AE-C27DB8591514}" destId="{2BB2A428-FB05-47E5-AC5F-C6A7936A9AC0}" srcOrd="4" destOrd="0" presId="urn:microsoft.com/office/officeart/2005/8/layout/vList5"/>
    <dgm:cxn modelId="{708603B1-E02C-40A9-807C-A313AF7B1F39}" type="presParOf" srcId="{2BB2A428-FB05-47E5-AC5F-C6A7936A9AC0}" destId="{B093CE78-670B-40EB-95CF-315E334D550F}" srcOrd="0" destOrd="0" presId="urn:microsoft.com/office/officeart/2005/8/layout/vList5"/>
    <dgm:cxn modelId="{9215050C-FF3A-4F2A-86AE-361E219248CD}"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06C3-FC80-4468-A55B-122D744D43F0}">
      <dsp:nvSpPr>
        <dsp:cNvPr id="0" name=""/>
        <dsp:cNvSpPr/>
      </dsp:nvSpPr>
      <dsp:spPr>
        <a:xfrm rot="5400000">
          <a:off x="4271630" y="-1533206"/>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zh-CN" altLang="en-US" sz="2000" kern="1200" dirty="0">
              <a:latin typeface="Arial" panose="020B0604020202020204" pitchFamily="34" charset="0"/>
              <a:ea typeface="Arial" panose="020B0604020202020204" pitchFamily="34" charset="0"/>
              <a:sym typeface="Arial" panose="020B0604020202020204" pitchFamily="34" charset="0"/>
            </a:rPr>
            <a:t>Data contains 1460 entries each having 81 variables</a:t>
          </a:r>
        </a:p>
      </dsp:txBody>
      <dsp:txXfrm rot="-5400000">
        <a:off x="2583865" y="214017"/>
        <a:ext cx="4534081" cy="1099093"/>
      </dsp:txXfrm>
    </dsp:sp>
    <dsp:sp modelId="{96BE2B31-D87C-43E1-BE64-4C27B13F4AA4}">
      <dsp:nvSpPr>
        <dsp:cNvPr id="0" name=""/>
        <dsp:cNvSpPr/>
      </dsp:nvSpPr>
      <dsp:spPr>
        <a:xfrm>
          <a:off x="0" y="2306"/>
          <a:ext cx="2583865" cy="1522511"/>
        </a:xfrm>
        <a:prstGeom prst="roundRect">
          <a:avLst/>
        </a:prstGeom>
        <a:solidFill>
          <a:schemeClr val="accent6">
            <a:lumMod val="50000"/>
          </a:schemeClr>
        </a:solidFill>
        <a:ln>
          <a:solidFill>
            <a:schemeClr val="accent6">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a:t>Shape</a:t>
          </a:r>
        </a:p>
      </dsp:txBody>
      <dsp:txXfrm>
        <a:off x="74323" y="76629"/>
        <a:ext cx="2435219" cy="1373865"/>
      </dsp:txXfrm>
    </dsp:sp>
    <dsp:sp modelId="{6EB2A58E-CA03-4F76-94B6-D8FE50231963}">
      <dsp:nvSpPr>
        <dsp:cNvPr id="0" name=""/>
        <dsp:cNvSpPr/>
      </dsp:nvSpPr>
      <dsp:spPr>
        <a:xfrm rot="5400000">
          <a:off x="4271630" y="65430"/>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sp:txBody>
      <dsp:txXfrm rot="-5400000">
        <a:off x="2583865" y="1812653"/>
        <a:ext cx="4534081" cy="1099093"/>
      </dsp:txXfrm>
    </dsp:sp>
    <dsp:sp modelId="{EBD335B5-8308-49CB-9630-99D852747B1F}">
      <dsp:nvSpPr>
        <dsp:cNvPr id="0" name=""/>
        <dsp:cNvSpPr/>
      </dsp:nvSpPr>
      <dsp:spPr>
        <a:xfrm>
          <a:off x="0" y="1600944"/>
          <a:ext cx="2583865" cy="1522511"/>
        </a:xfrm>
        <a:prstGeom prst="roundRect">
          <a:avLst/>
        </a:prstGeom>
        <a:solidFill>
          <a:schemeClr val="accent6">
            <a:lumMod val="50000"/>
          </a:schemeClr>
        </a:solidFill>
        <a:ln>
          <a:solidFill>
            <a:schemeClr val="accent6">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dirty="0"/>
            <a:t>Null </a:t>
          </a:r>
          <a:r>
            <a:rPr lang="en-US" sz="3700" kern="1200" dirty="0"/>
            <a:t>Values</a:t>
          </a:r>
        </a:p>
      </dsp:txBody>
      <dsp:txXfrm>
        <a:off x="74323" y="1675267"/>
        <a:ext cx="2435219" cy="1373865"/>
      </dsp:txXfrm>
    </dsp:sp>
    <dsp:sp modelId="{64028F0D-BE57-4642-92F7-303D4E45C524}">
      <dsp:nvSpPr>
        <dsp:cNvPr id="0" name=""/>
        <dsp:cNvSpPr/>
      </dsp:nvSpPr>
      <dsp:spPr>
        <a:xfrm rot="5400000">
          <a:off x="4271630" y="1664067"/>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sp:txBody>
      <dsp:txXfrm rot="-5400000">
        <a:off x="2583865" y="3411290"/>
        <a:ext cx="4534081" cy="1099093"/>
      </dsp:txXfrm>
    </dsp:sp>
    <dsp:sp modelId="{B093CE78-670B-40EB-95CF-315E334D550F}">
      <dsp:nvSpPr>
        <dsp:cNvPr id="0" name=""/>
        <dsp:cNvSpPr/>
      </dsp:nvSpPr>
      <dsp:spPr>
        <a:xfrm>
          <a:off x="0" y="3199581"/>
          <a:ext cx="2583865" cy="1522511"/>
        </a:xfrm>
        <a:prstGeom prst="roundRect">
          <a:avLst/>
        </a:prstGeom>
        <a:solidFill>
          <a:schemeClr val="accent6">
            <a:lumMod val="50000"/>
          </a:schemeClr>
        </a:solidFill>
        <a:ln>
          <a:solidFill>
            <a:schemeClr val="accent6">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dirty="0"/>
            <a:t>Problem Statement</a:t>
          </a:r>
        </a:p>
      </dsp:txBody>
      <dsp:txXfrm>
        <a:off x="74323" y="3273904"/>
        <a:ext cx="2435219" cy="13738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424527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5328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t>2022/5/19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84" y="0"/>
            <a:ext cx="9134631" cy="6858000"/>
          </a:xfrm>
          <a:prstGeom prst="rect">
            <a:avLst/>
          </a:prstGeom>
        </p:spPr>
      </p:pic>
      <p:sp>
        <p:nvSpPr>
          <p:cNvPr id="4" name="Title 5"/>
          <p:cNvSpPr txBox="1"/>
          <p:nvPr/>
        </p:nvSpPr>
        <p:spPr>
          <a:xfrm>
            <a:off x="2488378" y="881193"/>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spc="600" dirty="0">
                <a:solidFill>
                  <a:schemeClr val="bg1"/>
                </a:solidFill>
                <a:latin typeface="Arial" panose="020B0604020202020204" pitchFamily="34" charset="0"/>
                <a:ea typeface="Arial" panose="020B0604020202020204" pitchFamily="34" charset="0"/>
                <a:sym typeface="Arial" panose="020B0604020202020204" pitchFamily="34" charset="0"/>
              </a:rPr>
              <a:t>HOUSING PRICE PROJECT</a:t>
            </a:r>
          </a:p>
        </p:txBody>
      </p:sp>
      <p:grpSp>
        <p:nvGrpSpPr>
          <p:cNvPr id="2" name="Group 1"/>
          <p:cNvGrpSpPr/>
          <p:nvPr/>
        </p:nvGrpSpPr>
        <p:grpSpPr>
          <a:xfrm>
            <a:off x="3066415" y="6016885"/>
            <a:ext cx="5901690" cy="667385"/>
            <a:chOff x="3066415" y="5128895"/>
            <a:chExt cx="5901690" cy="667385"/>
          </a:xfrm>
          <a:solidFill>
            <a:schemeClr val="accent6">
              <a:lumMod val="50000"/>
            </a:schemeClr>
          </a:solidFill>
        </p:grpSpPr>
        <p:sp>
          <p:nvSpPr>
            <p:cNvPr id="13" name="Flowchart: Alternate Process 12"/>
            <p:cNvSpPr/>
            <p:nvPr/>
          </p:nvSpPr>
          <p:spPr>
            <a:xfrm>
              <a:off x="3066415" y="5128895"/>
              <a:ext cx="5901690" cy="667385"/>
            </a:xfrm>
            <a:prstGeom prst="flowChartAlternateProcess">
              <a:avLst/>
            </a:prstGeom>
            <a:grpFill/>
            <a:ln>
              <a:solidFill>
                <a:schemeClr val="accent6">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Text Box 13"/>
            <p:cNvSpPr txBox="1"/>
            <p:nvPr/>
          </p:nvSpPr>
          <p:spPr>
            <a:xfrm>
              <a:off x="3392805" y="5283835"/>
              <a:ext cx="5249545" cy="368300"/>
            </a:xfrm>
            <a:prstGeom prst="rect">
              <a:avLst/>
            </a:prstGeom>
            <a:grpFill/>
            <a:ln>
              <a:solidFill>
                <a:schemeClr val="accent6">
                  <a:lumMod val="50000"/>
                </a:schemeClr>
              </a:solidFill>
            </a:ln>
          </p:spPr>
          <p:txBody>
            <a:bodyPr wrap="square" rtlCol="0">
              <a:spAutoFit/>
            </a:bodyPr>
            <a:lstStyle/>
            <a:p>
              <a:pPr algn="ctr"/>
              <a:r>
                <a:rPr lang="en-US" b="1" dirty="0">
                  <a:solidFill>
                    <a:schemeClr val="bg1"/>
                  </a:solidFill>
                </a:rPr>
                <a:t>Submitted By: </a:t>
              </a:r>
              <a:r>
                <a:rPr lang="en-US" b="1" dirty="0" err="1" smtClean="0">
                  <a:solidFill>
                    <a:schemeClr val="bg1"/>
                  </a:solidFill>
                </a:rPr>
                <a:t>Sakshi</a:t>
              </a:r>
              <a:r>
                <a:rPr lang="en-US" b="1" dirty="0" smtClean="0">
                  <a:solidFill>
                    <a:schemeClr val="bg1"/>
                  </a:solidFill>
                </a:rPr>
                <a:t> Shukla</a:t>
              </a:r>
              <a:endParaRPr 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
          <p:cNvSpPr txBox="1"/>
          <p:nvPr/>
        </p:nvSpPr>
        <p:spPr>
          <a:xfrm>
            <a:off x="282931" y="5514776"/>
            <a:ext cx="1210945" cy="645160"/>
          </a:xfrm>
          <a:prstGeom prst="rect">
            <a:avLst/>
          </a:prstGeom>
          <a:noFill/>
        </p:spPr>
        <p:txBody>
          <a:bodyPr wrap="none" rtlCol="0">
            <a:spAutoFit/>
          </a:bodyPr>
          <a:lstStyle/>
          <a:p>
            <a:pPr algn="l"/>
            <a:endParaRPr lang="en-US" altLang="zh-CN" dirty="0">
              <a:solidFill>
                <a:schemeClr val="bg1"/>
              </a:solidFill>
              <a:latin typeface="Arial" panose="020B0604020202020204" pitchFamily="34" charset="0"/>
              <a:ea typeface="Arial" panose="020B0604020202020204" pitchFamily="34" charset="0"/>
              <a:sym typeface="Arial" panose="020B0604020202020204" pitchFamily="34" charset="0"/>
            </a:endParaRPr>
          </a:p>
          <a:p>
            <a:pPr algn="l"/>
            <a:r>
              <a:rPr lang="zh-CN" altLang="en-US" dirty="0">
                <a:solidFill>
                  <a:schemeClr val="bg1"/>
                </a:solidFill>
                <a:latin typeface="Arial" panose="020B0604020202020204" pitchFamily="34" charset="0"/>
                <a:ea typeface="Arial" panose="020B0604020202020204" pitchFamily="34" charset="0"/>
                <a:sym typeface="Arial" panose="020B0604020202020204" pitchFamily="34" charset="0"/>
              </a:rPr>
              <a:t>Enter Title</a:t>
            </a:r>
          </a:p>
        </p:txBody>
      </p:sp>
      <p:sp>
        <p:nvSpPr>
          <p:cNvPr id="25" name="TextBox 24"/>
          <p:cNvSpPr txBox="1"/>
          <p:nvPr/>
        </p:nvSpPr>
        <p:spPr>
          <a:xfrm>
            <a:off x="1494155" y="621030"/>
            <a:ext cx="9541510"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0" cy="5215890"/>
          </a:xfrm>
          <a:prstGeom prst="rect">
            <a:avLst/>
          </a:prstGeom>
        </p:spPr>
      </p:pic>
      <p:pic>
        <p:nvPicPr>
          <p:cNvPr id="12" name="Picture 11" descr="dtype2"/>
          <p:cNvPicPr>
            <a:picLocks noChangeAspect="1"/>
          </p:cNvPicPr>
          <p:nvPr/>
        </p:nvPicPr>
        <p:blipFill>
          <a:blip r:embed="rId2"/>
          <a:stretch>
            <a:fillRect/>
          </a:stretch>
        </p:blipFill>
        <p:spPr>
          <a:xfrm>
            <a:off x="6159500" y="1288415"/>
            <a:ext cx="5153025" cy="5095875"/>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dtype4"/>
          <p:cNvPicPr>
            <a:picLocks noChangeAspect="1"/>
          </p:cNvPicPr>
          <p:nvPr/>
        </p:nvPicPr>
        <p:blipFill>
          <a:blip r:embed="rId2"/>
          <a:srcRect b="970"/>
          <a:stretch>
            <a:fillRect/>
          </a:stretch>
        </p:blipFill>
        <p:spPr>
          <a:xfrm>
            <a:off x="2438400" y="285750"/>
            <a:ext cx="7451090" cy="6341110"/>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1"/>
          <p:cNvPicPr>
            <a:picLocks noChangeAspect="1"/>
          </p:cNvPicPr>
          <p:nvPr/>
        </p:nvPicPr>
        <p:blipFill>
          <a:blip r:embed="rId2"/>
          <a:stretch>
            <a:fillRect/>
          </a:stretch>
        </p:blipFill>
        <p:spPr>
          <a:xfrm>
            <a:off x="2987675" y="977900"/>
            <a:ext cx="6216650" cy="4902200"/>
          </a:xfrm>
          <a:prstGeom prst="rect">
            <a:avLst/>
          </a:prstGeom>
          <a:effectLst>
            <a:innerShdw blurRad="63500" dist="50800" dir="5400000">
              <a:prstClr val="black">
                <a:alpha val="50000"/>
              </a:prstClr>
            </a:innerShdw>
          </a:effectLst>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2"/>
          <p:cNvPicPr>
            <a:picLocks noChangeAspect="1"/>
          </p:cNvPicPr>
          <p:nvPr/>
        </p:nvPicPr>
        <p:blipFill>
          <a:blip r:embed="rId2"/>
          <a:stretch>
            <a:fillRect/>
          </a:stretch>
        </p:blipFill>
        <p:spPr>
          <a:xfrm>
            <a:off x="1894205" y="807085"/>
            <a:ext cx="8403590" cy="5244465"/>
          </a:xfrm>
          <a:prstGeom prst="rect">
            <a:avLst/>
          </a:prstGeom>
          <a:effectLst>
            <a:innerShdw blurRad="63500" dist="50800" dir="5400000">
              <a:prstClr val="black">
                <a:alpha val="50000"/>
              </a:prstClr>
            </a:inn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3"/>
          <p:cNvPicPr>
            <a:picLocks noChangeAspect="1"/>
          </p:cNvPicPr>
          <p:nvPr/>
        </p:nvPicPr>
        <p:blipFill>
          <a:blip r:embed="rId2"/>
          <a:stretch>
            <a:fillRect/>
          </a:stretch>
        </p:blipFill>
        <p:spPr>
          <a:xfrm>
            <a:off x="1483995" y="694055"/>
            <a:ext cx="9224010" cy="5470525"/>
          </a:xfrm>
          <a:prstGeom prst="rect">
            <a:avLst/>
          </a:prstGeom>
          <a:effectLst>
            <a:outerShdw blurRad="63500" sx="102000" sy="102000" algn="ctr"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4"/>
          <p:cNvPicPr>
            <a:picLocks noChangeAspect="1"/>
          </p:cNvPicPr>
          <p:nvPr/>
        </p:nvPicPr>
        <p:blipFill>
          <a:blip r:embed="rId2"/>
          <a:stretch>
            <a:fillRect/>
          </a:stretch>
        </p:blipFill>
        <p:spPr>
          <a:xfrm>
            <a:off x="1356995" y="995045"/>
            <a:ext cx="9477375" cy="4867275"/>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6"/>
          <p:cNvPicPr>
            <a:picLocks noChangeAspect="1"/>
          </p:cNvPicPr>
          <p:nvPr/>
        </p:nvPicPr>
        <p:blipFill>
          <a:blip r:embed="rId2"/>
          <a:stretch>
            <a:fillRect/>
          </a:stretch>
        </p:blipFill>
        <p:spPr>
          <a:xfrm>
            <a:off x="2261870" y="733425"/>
            <a:ext cx="7667625" cy="539115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7"/>
          <p:cNvPicPr>
            <a:picLocks noChangeAspect="1"/>
          </p:cNvPicPr>
          <p:nvPr/>
        </p:nvPicPr>
        <p:blipFill>
          <a:blip r:embed="rId2"/>
          <a:srcRect r="18901"/>
          <a:stretch>
            <a:fillRect/>
          </a:stretch>
        </p:blipFill>
        <p:spPr>
          <a:xfrm>
            <a:off x="710565" y="914400"/>
            <a:ext cx="4152265" cy="4742815"/>
          </a:xfrm>
          <a:prstGeom prst="rect">
            <a:avLst/>
          </a:prstGeom>
        </p:spPr>
      </p:pic>
      <p:pic>
        <p:nvPicPr>
          <p:cNvPr id="4" name="Picture 3" descr="v8"/>
          <p:cNvPicPr>
            <a:picLocks noChangeAspect="1"/>
          </p:cNvPicPr>
          <p:nvPr/>
        </p:nvPicPr>
        <p:blipFill>
          <a:blip r:embed="rId3"/>
          <a:stretch>
            <a:fillRect/>
          </a:stretch>
        </p:blipFill>
        <p:spPr>
          <a:xfrm>
            <a:off x="4862830" y="899160"/>
            <a:ext cx="7152005" cy="5059680"/>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0"/>
            <a:ext cx="6579870" cy="3980815"/>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1492" y="0"/>
            <a:ext cx="3550508" cy="68580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grpSp>
        <p:nvGrpSpPr>
          <p:cNvPr id="3" name="组合 2"/>
          <p:cNvGrpSpPr/>
          <p:nvPr/>
        </p:nvGrpSpPr>
        <p:grpSpPr>
          <a:xfrm>
            <a:off x="2184400" y="1516380"/>
            <a:ext cx="7139940" cy="4223385"/>
            <a:chOff x="2385877" y="1498600"/>
            <a:chExt cx="7012123" cy="3868955"/>
          </a:xfrm>
        </p:grpSpPr>
        <p:sp>
          <p:nvSpPr>
            <p:cNvPr id="4" name="圆角矩形 3"/>
            <p:cNvSpPr/>
            <p:nvPr/>
          </p:nvSpPr>
          <p:spPr>
            <a:xfrm>
              <a:off x="8280400" y="1498600"/>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nvSpPr>
          <p:spPr>
            <a:xfrm>
              <a:off x="8424626" y="1730061"/>
              <a:ext cx="783906" cy="3521125"/>
            </a:xfrm>
            <a:prstGeom prst="rect">
              <a:avLst/>
            </a:prstGeom>
            <a:noFill/>
          </p:spPr>
          <p:txBody>
            <a:bodyPr vert="eaVert" wrap="square" rtlCol="0">
              <a:spAutoFit/>
            </a:bodyPr>
            <a:lstStyle/>
            <a:p>
              <a:pPr algn="ctr"/>
              <a:r>
                <a:rPr lang="en-US" altLang="zh-CN"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CONTENTS</a:t>
              </a:r>
              <a:endParaRPr lang="zh-CN" altLang="en-US"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385877" y="1529080"/>
              <a:ext cx="4075883" cy="3838475"/>
              <a:chOff x="1929251" y="1741445"/>
              <a:chExt cx="3276657" cy="3085802"/>
            </a:xfrm>
          </p:grpSpPr>
          <p:sp>
            <p:nvSpPr>
              <p:cNvPr id="21" name="ïş1îḓê"/>
              <p:cNvSpPr/>
              <p:nvPr/>
            </p:nvSpPr>
            <p:spPr>
              <a:xfrm>
                <a:off x="1929251" y="174144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01</a:t>
                </a:r>
              </a:p>
            </p:txBody>
          </p:sp>
          <p:sp>
            <p:nvSpPr>
              <p:cNvPr id="19" name="išḻíḋê"/>
              <p:cNvSpPr/>
              <p:nvPr/>
            </p:nvSpPr>
            <p:spPr>
              <a:xfrm>
                <a:off x="1929251" y="2533910"/>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02</a:t>
                </a:r>
              </a:p>
            </p:txBody>
          </p:sp>
          <p:sp>
            <p:nvSpPr>
              <p:cNvPr id="17" name="íšḻídè"/>
              <p:cNvSpPr/>
              <p:nvPr/>
            </p:nvSpPr>
            <p:spPr>
              <a:xfrm>
                <a:off x="1929251" y="3326375"/>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03</a:t>
                </a:r>
              </a:p>
            </p:txBody>
          </p:sp>
          <p:sp>
            <p:nvSpPr>
              <p:cNvPr id="15" name="ïṡlïḓè"/>
              <p:cNvSpPr/>
              <p:nvPr/>
            </p:nvSpPr>
            <p:spPr>
              <a:xfrm>
                <a:off x="1929251" y="4118840"/>
                <a:ext cx="624349" cy="624349"/>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bg1"/>
                    </a:solidFill>
                    <a:latin typeface="Arial" panose="020B0604020202020204" pitchFamily="34" charset="0"/>
                    <a:ea typeface="Arial" panose="020B0604020202020204" pitchFamily="34" charset="0"/>
                    <a:sym typeface="Arial" panose="020B0604020202020204" pitchFamily="34" charset="0"/>
                  </a:rPr>
                  <a:t>04</a:t>
                </a:r>
              </a:p>
            </p:txBody>
          </p:sp>
          <p:cxnSp>
            <p:nvCxnSpPr>
              <p:cNvPr id="11" name="直接连接符 19"/>
              <p:cNvCxnSpPr/>
              <p:nvPr/>
            </p:nvCxnSpPr>
            <p:spPr>
              <a:xfrm>
                <a:off x="2762250" y="2449852"/>
                <a:ext cx="242732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p:nvCxnSpPr>
            <p:spPr>
              <a:xfrm>
                <a:off x="2762250" y="3242317"/>
                <a:ext cx="243549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1"/>
              <p:cNvCxnSpPr/>
              <p:nvPr/>
            </p:nvCxnSpPr>
            <p:spPr>
              <a:xfrm>
                <a:off x="2762250" y="4034782"/>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p:cNvCxnSpPr/>
              <p:nvPr/>
            </p:nvCxnSpPr>
            <p:spPr>
              <a:xfrm>
                <a:off x="2762250" y="4827247"/>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6" name="Text Box 25"/>
          <p:cNvSpPr txBox="1"/>
          <p:nvPr/>
        </p:nvSpPr>
        <p:spPr>
          <a:xfrm>
            <a:off x="3239770" y="1681480"/>
            <a:ext cx="4162425" cy="583565"/>
          </a:xfrm>
          <a:prstGeom prst="rect">
            <a:avLst/>
          </a:prstGeom>
          <a:noFill/>
        </p:spPr>
        <p:txBody>
          <a:bodyPr wrap="square" rtlCol="0">
            <a:spAutoFit/>
          </a:bodyPr>
          <a:lstStyle/>
          <a:p>
            <a:r>
              <a:rPr lang="en-US" sz="3200"/>
              <a:t>Introduction</a:t>
            </a:r>
          </a:p>
        </p:txBody>
      </p:sp>
      <p:sp>
        <p:nvSpPr>
          <p:cNvPr id="27" name="Text Box 26"/>
          <p:cNvSpPr txBox="1"/>
          <p:nvPr/>
        </p:nvSpPr>
        <p:spPr>
          <a:xfrm>
            <a:off x="3239770" y="2757170"/>
            <a:ext cx="4162425" cy="583565"/>
          </a:xfrm>
          <a:prstGeom prst="rect">
            <a:avLst/>
          </a:prstGeom>
          <a:noFill/>
        </p:spPr>
        <p:txBody>
          <a:bodyPr wrap="square" rtlCol="0">
            <a:spAutoFit/>
          </a:bodyPr>
          <a:lstStyle/>
          <a:p>
            <a:r>
              <a:rPr lang="en-US" sz="3200"/>
              <a:t>Data Visualization</a:t>
            </a:r>
          </a:p>
        </p:txBody>
      </p:sp>
      <p:sp>
        <p:nvSpPr>
          <p:cNvPr id="28" name="Text Box 27"/>
          <p:cNvSpPr txBox="1"/>
          <p:nvPr/>
        </p:nvSpPr>
        <p:spPr>
          <a:xfrm>
            <a:off x="3239770" y="3833495"/>
            <a:ext cx="4677410" cy="583565"/>
          </a:xfrm>
          <a:prstGeom prst="rect">
            <a:avLst/>
          </a:prstGeom>
          <a:noFill/>
        </p:spPr>
        <p:txBody>
          <a:bodyPr wrap="square" rtlCol="0">
            <a:spAutoFit/>
          </a:bodyPr>
          <a:lstStyle/>
          <a:p>
            <a:r>
              <a:rPr lang="en-US" sz="3200"/>
              <a:t>Interpretation of Results</a:t>
            </a:r>
          </a:p>
        </p:txBody>
      </p:sp>
      <p:sp>
        <p:nvSpPr>
          <p:cNvPr id="29" name="Text Box 28"/>
          <p:cNvSpPr txBox="1"/>
          <p:nvPr/>
        </p:nvSpPr>
        <p:spPr>
          <a:xfrm>
            <a:off x="3239770" y="4909820"/>
            <a:ext cx="4162425" cy="583565"/>
          </a:xfrm>
          <a:prstGeom prst="rect">
            <a:avLst/>
          </a:prstGeom>
          <a:noFill/>
        </p:spPr>
        <p:txBody>
          <a:bodyPr wrap="square" rtlCol="0">
            <a:spAutoFit/>
          </a:bodyPr>
          <a:lstStyle/>
          <a:p>
            <a:r>
              <a:rPr lang="en-US" sz="3200"/>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1"/>
          <p:cNvPicPr>
            <a:picLocks noChangeAspect="1"/>
          </p:cNvPicPr>
          <p:nvPr/>
        </p:nvPicPr>
        <p:blipFill>
          <a:blip r:embed="rId2"/>
          <a:stretch>
            <a:fillRect/>
          </a:stretch>
        </p:blipFill>
        <p:spPr>
          <a:xfrm>
            <a:off x="407035" y="273685"/>
            <a:ext cx="5690870" cy="4363720"/>
          </a:xfrm>
          <a:prstGeom prst="rect">
            <a:avLst/>
          </a:prstGeom>
        </p:spPr>
      </p:pic>
      <p:pic>
        <p:nvPicPr>
          <p:cNvPr id="4" name="Picture 3" descr="v12"/>
          <p:cNvPicPr>
            <a:picLocks noChangeAspect="1"/>
          </p:cNvPicPr>
          <p:nvPr/>
        </p:nvPicPr>
        <p:blipFill>
          <a:blip r:embed="rId3"/>
          <a:stretch>
            <a:fillRect/>
          </a:stretch>
        </p:blipFill>
        <p:spPr>
          <a:xfrm>
            <a:off x="5513070" y="1835150"/>
            <a:ext cx="6678930" cy="4774565"/>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3"/>
          <p:cNvPicPr>
            <a:picLocks noChangeAspect="1"/>
          </p:cNvPicPr>
          <p:nvPr/>
        </p:nvPicPr>
        <p:blipFill>
          <a:blip r:embed="rId2"/>
          <a:stretch>
            <a:fillRect/>
          </a:stretch>
        </p:blipFill>
        <p:spPr>
          <a:xfrm>
            <a:off x="1385570" y="852170"/>
            <a:ext cx="9420225" cy="5153025"/>
          </a:xfrm>
          <a:prstGeom prst="rect">
            <a:avLst/>
          </a:prstGeom>
          <a:effectLst>
            <a:outerShdw blurRad="63500" sx="102000" sy="102000" algn="ctr"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4"/>
          <p:cNvPicPr>
            <a:picLocks noChangeAspect="1"/>
          </p:cNvPicPr>
          <p:nvPr/>
        </p:nvPicPr>
        <p:blipFill>
          <a:blip r:embed="rId2"/>
          <a:stretch>
            <a:fillRect/>
          </a:stretch>
        </p:blipFill>
        <p:spPr>
          <a:xfrm>
            <a:off x="2844800" y="437515"/>
            <a:ext cx="6501765" cy="5982335"/>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15"/>
          <p:cNvPicPr>
            <a:picLocks noChangeAspect="1"/>
          </p:cNvPicPr>
          <p:nvPr/>
        </p:nvPicPr>
        <p:blipFill>
          <a:blip r:embed="rId2"/>
          <a:stretch>
            <a:fillRect/>
          </a:stretch>
        </p:blipFill>
        <p:spPr>
          <a:xfrm>
            <a:off x="2381250" y="895350"/>
            <a:ext cx="7429500" cy="5067300"/>
          </a:xfrm>
          <a:prstGeom prst="rect">
            <a:avLst/>
          </a:prstGeom>
          <a:effectLst>
            <a:outerShdw blurRad="50800" dist="38100" dir="5400000" algn="t" rotWithShape="0">
              <a:prstClr val="black">
                <a:alpha val="40000"/>
              </a:prstClr>
            </a:outerShdw>
          </a:effectLst>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6"/>
          <p:cNvPicPr>
            <a:picLocks noChangeAspect="1"/>
          </p:cNvPicPr>
          <p:nvPr/>
        </p:nvPicPr>
        <p:blipFill>
          <a:blip r:embed="rId2"/>
          <a:stretch>
            <a:fillRect/>
          </a:stretch>
        </p:blipFill>
        <p:spPr>
          <a:xfrm>
            <a:off x="2824480" y="800100"/>
            <a:ext cx="6543675" cy="525780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7"/>
          <p:cNvPicPr>
            <a:picLocks noChangeAspect="1"/>
          </p:cNvPicPr>
          <p:nvPr/>
        </p:nvPicPr>
        <p:blipFill>
          <a:blip r:embed="rId2"/>
          <a:stretch>
            <a:fillRect/>
          </a:stretch>
        </p:blipFill>
        <p:spPr>
          <a:xfrm>
            <a:off x="2576830" y="638175"/>
            <a:ext cx="7038975" cy="558165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8"/>
          <p:cNvPicPr>
            <a:picLocks noChangeAspect="1"/>
          </p:cNvPicPr>
          <p:nvPr/>
        </p:nvPicPr>
        <p:blipFill>
          <a:blip r:embed="rId2"/>
          <a:stretch>
            <a:fillRect/>
          </a:stretch>
        </p:blipFill>
        <p:spPr>
          <a:xfrm>
            <a:off x="1271270" y="990600"/>
            <a:ext cx="9648825" cy="487680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9"/>
          <p:cNvPicPr>
            <a:picLocks noChangeAspect="1"/>
          </p:cNvPicPr>
          <p:nvPr/>
        </p:nvPicPr>
        <p:blipFill>
          <a:blip r:embed="rId2"/>
          <a:stretch>
            <a:fillRect/>
          </a:stretch>
        </p:blipFill>
        <p:spPr>
          <a:xfrm>
            <a:off x="2405380" y="642620"/>
            <a:ext cx="7381875" cy="5572125"/>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20"/>
          <p:cNvPicPr>
            <a:picLocks noChangeAspect="1"/>
          </p:cNvPicPr>
          <p:nvPr/>
        </p:nvPicPr>
        <p:blipFill>
          <a:blip r:embed="rId2"/>
          <a:stretch>
            <a:fillRect/>
          </a:stretch>
        </p:blipFill>
        <p:spPr>
          <a:xfrm>
            <a:off x="1586230" y="847725"/>
            <a:ext cx="9020175" cy="5162550"/>
          </a:xfrm>
          <a:prstGeom prst="rect">
            <a:avLst/>
          </a:prstGeom>
          <a:effectLst>
            <a:outerShdw blurRad="50800" dist="38100" dir="8100000" algn="tr"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23"/>
          <p:cNvPicPr>
            <a:picLocks noChangeAspect="1"/>
          </p:cNvPicPr>
          <p:nvPr/>
        </p:nvPicPr>
        <p:blipFill>
          <a:blip r:embed="rId2"/>
          <a:stretch>
            <a:fillRect/>
          </a:stretch>
        </p:blipFill>
        <p:spPr>
          <a:xfrm>
            <a:off x="1838325" y="633095"/>
            <a:ext cx="8515350" cy="5591175"/>
          </a:xfrm>
          <a:prstGeom prst="rect">
            <a:avLst/>
          </a:prstGeom>
          <a:effectLst>
            <a:outerShdw blurRad="63500" sx="102000" sy="102000" algn="ctr" rotWithShape="0">
              <a:prstClr val="black">
                <a:alpha val="40000"/>
              </a:prstClr>
            </a:outerShdw>
          </a:effectLst>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3"/>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6">
              <a:lumMod val="50000"/>
            </a:schemeClr>
          </a:solidFill>
          <a:ln>
            <a:solidFill>
              <a:schemeClr val="accent6">
                <a:lumMod val="50000"/>
              </a:schemeClr>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532007"/>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Introduction</a:t>
            </a: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3254159"/>
            <a:ext cx="3989887"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id-ID"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Housing Price Prediction Project</a:t>
            </a:r>
          </a:p>
        </p:txBody>
      </p:sp>
      <p:sp>
        <p:nvSpPr>
          <p:cNvPr id="8" name="PA-文本框 9"/>
          <p:cNvSpPr txBox="1"/>
          <p:nvPr>
            <p:custDataLst>
              <p:tags r:id="rId1"/>
            </p:custDataLst>
          </p:nvPr>
        </p:nvSpPr>
        <p:spPr>
          <a:xfrm>
            <a:off x="5288915" y="3677920"/>
            <a:ext cx="5061585" cy="176847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8" grpId="0"/>
      <p:bldP spid="9" grpId="0"/>
      <p:bldP spid="1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24"/>
          <p:cNvPicPr>
            <a:picLocks noChangeAspect="1"/>
          </p:cNvPicPr>
          <p:nvPr/>
        </p:nvPicPr>
        <p:blipFill>
          <a:blip r:embed="rId2"/>
          <a:stretch>
            <a:fillRect/>
          </a:stretch>
        </p:blipFill>
        <p:spPr>
          <a:xfrm>
            <a:off x="2966720" y="737870"/>
            <a:ext cx="6257925" cy="5381625"/>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6"/>
          <p:cNvPicPr>
            <a:picLocks noChangeAspect="1"/>
          </p:cNvPicPr>
          <p:nvPr/>
        </p:nvPicPr>
        <p:blipFill>
          <a:blip r:embed="rId2"/>
          <a:stretch>
            <a:fillRect/>
          </a:stretch>
        </p:blipFill>
        <p:spPr>
          <a:xfrm>
            <a:off x="1377950" y="825500"/>
            <a:ext cx="9436100" cy="520700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7"/>
          <p:cNvPicPr>
            <a:picLocks noChangeAspect="1"/>
          </p:cNvPicPr>
          <p:nvPr/>
        </p:nvPicPr>
        <p:blipFill>
          <a:blip r:embed="rId2"/>
          <a:stretch>
            <a:fillRect/>
          </a:stretch>
        </p:blipFill>
        <p:spPr>
          <a:xfrm>
            <a:off x="1590675" y="471170"/>
            <a:ext cx="9010650" cy="5915025"/>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29"/>
          <p:cNvPicPr>
            <a:picLocks noChangeAspect="1"/>
          </p:cNvPicPr>
          <p:nvPr/>
        </p:nvPicPr>
        <p:blipFill>
          <a:blip r:embed="rId2"/>
          <a:stretch>
            <a:fillRect/>
          </a:stretch>
        </p:blipFill>
        <p:spPr>
          <a:xfrm>
            <a:off x="5553075" y="4676140"/>
            <a:ext cx="6638925" cy="1933575"/>
          </a:xfrm>
          <a:prstGeom prst="rect">
            <a:avLst/>
          </a:prstGeom>
        </p:spPr>
      </p:pic>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31"/>
          <p:cNvPicPr>
            <a:picLocks noChangeAspect="1"/>
          </p:cNvPicPr>
          <p:nvPr/>
        </p:nvPicPr>
        <p:blipFill>
          <a:blip r:embed="rId2"/>
          <a:stretch>
            <a:fillRect/>
          </a:stretch>
        </p:blipFill>
        <p:spPr>
          <a:xfrm>
            <a:off x="1377950" y="642620"/>
            <a:ext cx="9436100" cy="501650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3"/>
          <p:cNvPicPr>
            <a:picLocks noChangeAspect="1"/>
          </p:cNvPicPr>
          <p:nvPr/>
        </p:nvPicPr>
        <p:blipFill>
          <a:blip r:embed="rId2"/>
          <a:stretch>
            <a:fillRect/>
          </a:stretch>
        </p:blipFill>
        <p:spPr>
          <a:xfrm>
            <a:off x="2200275" y="657225"/>
            <a:ext cx="7791450" cy="554355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4"/>
          <p:cNvPicPr>
            <a:picLocks noChangeAspect="1"/>
          </p:cNvPicPr>
          <p:nvPr/>
        </p:nvPicPr>
        <p:blipFill>
          <a:blip r:embed="rId2"/>
          <a:stretch>
            <a:fillRect/>
          </a:stretch>
        </p:blipFill>
        <p:spPr>
          <a:xfrm>
            <a:off x="2266950" y="1219200"/>
            <a:ext cx="7658100" cy="441960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5"/>
          <p:cNvPicPr>
            <a:picLocks noChangeAspect="1"/>
          </p:cNvPicPr>
          <p:nvPr/>
        </p:nvPicPr>
        <p:blipFill>
          <a:blip r:embed="rId2"/>
          <a:stretch>
            <a:fillRect/>
          </a:stretch>
        </p:blipFill>
        <p:spPr>
          <a:xfrm>
            <a:off x="1488440" y="922020"/>
            <a:ext cx="4085590" cy="2989580"/>
          </a:xfrm>
          <a:prstGeom prst="rect">
            <a:avLst/>
          </a:prstGeom>
        </p:spPr>
      </p:pic>
      <p:pic>
        <p:nvPicPr>
          <p:cNvPr id="3" name="Picture 2" descr="v36"/>
          <p:cNvPicPr>
            <a:picLocks noChangeAspect="1"/>
          </p:cNvPicPr>
          <p:nvPr/>
        </p:nvPicPr>
        <p:blipFill>
          <a:blip r:embed="rId3"/>
          <a:stretch>
            <a:fillRect/>
          </a:stretch>
        </p:blipFill>
        <p:spPr>
          <a:xfrm>
            <a:off x="5645785" y="3429635"/>
            <a:ext cx="5727065" cy="2804795"/>
          </a:xfrm>
          <a:prstGeom prst="rect">
            <a:avLst/>
          </a:prstGeom>
        </p:spPr>
      </p:pic>
      <p:sp>
        <p:nvSpPr>
          <p:cNvPr id="6"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84035" y="1662430"/>
            <a:ext cx="4151630" cy="31680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We are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management to understand the pricing dynamics of a new market.</a:t>
            </a:r>
          </a:p>
        </p:txBody>
      </p:sp>
      <p:grpSp>
        <p:nvGrpSpPr>
          <p:cNvPr id="26" name="Group 25"/>
          <p:cNvGrpSpPr/>
          <p:nvPr/>
        </p:nvGrpSpPr>
        <p:grpSpPr>
          <a:xfrm>
            <a:off x="0" y="240132"/>
            <a:ext cx="12192000" cy="6617868"/>
            <a:chOff x="0" y="240132"/>
            <a:chExt cx="12192000" cy="6617868"/>
          </a:xfrm>
        </p:grpSpPr>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8" name="Rectangle 26"/>
            <p:cNvSpPr/>
            <p:nvPr/>
          </p:nvSpPr>
          <p:spPr>
            <a:xfrm>
              <a:off x="5698005" y="845483"/>
              <a:ext cx="744070" cy="80683"/>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9" name="TextBox 7"/>
            <p:cNvSpPr txBox="1"/>
            <p:nvPr/>
          </p:nvSpPr>
          <p:spPr>
            <a:xfrm>
              <a:off x="3309371" y="240132"/>
              <a:ext cx="5671185"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Business Problem Framing</a:t>
              </a:r>
            </a:p>
          </p:txBody>
        </p:sp>
      </p:grpSp>
      <p:pic>
        <p:nvPicPr>
          <p:cNvPr id="8" name="Picture 7" descr="housing2"/>
          <p:cNvPicPr>
            <a:picLocks noChangeAspect="1"/>
          </p:cNvPicPr>
          <p:nvPr/>
        </p:nvPicPr>
        <p:blipFill>
          <a:blip r:embed="rId2"/>
          <a:stretch>
            <a:fillRect/>
          </a:stretch>
        </p:blipFill>
        <p:spPr>
          <a:xfrm>
            <a:off x="796925" y="1546860"/>
            <a:ext cx="5645150" cy="3763645"/>
          </a:xfrm>
          <a:prstGeom prst="rect">
            <a:avLst/>
          </a:prstGeom>
          <a:effectLst>
            <a:innerShdw blurRad="114300">
              <a:prstClr val="black"/>
            </a:innerShdw>
          </a:effectLst>
        </p:spPr>
      </p:pic>
      <p:sp>
        <p:nvSpPr>
          <p:cNvPr id="9" name="Rectangles 8"/>
          <p:cNvSpPr/>
          <p:nvPr/>
        </p:nvSpPr>
        <p:spPr>
          <a:xfrm>
            <a:off x="829310" y="1546860"/>
            <a:ext cx="5658485" cy="3594100"/>
          </a:xfrm>
          <a:prstGeom prst="rect">
            <a:avLst/>
          </a:prstGeom>
          <a:noFill/>
          <a:extLst>
            <a:ext uri="{909E8E84-426E-40DD-AFC4-6F175D3DCCD1}">
              <a14:hiddenFill xmlns:a14="http://schemas.microsoft.com/office/drawing/2010/main">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14:hiddenFill>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ectangle 26"/>
          <p:cNvSpPr/>
          <p:nvPr/>
        </p:nvSpPr>
        <p:spPr>
          <a:xfrm>
            <a:off x="6993405" y="4901228"/>
            <a:ext cx="744070" cy="80683"/>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1"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7"/>
          <p:cNvPicPr>
            <a:picLocks noChangeAspect="1"/>
          </p:cNvPicPr>
          <p:nvPr/>
        </p:nvPicPr>
        <p:blipFill>
          <a:blip r:embed="rId2"/>
          <a:stretch>
            <a:fillRect/>
          </a:stretch>
        </p:blipFill>
        <p:spPr>
          <a:xfrm>
            <a:off x="2909570" y="314325"/>
            <a:ext cx="6372225" cy="6229350"/>
          </a:xfrm>
          <a:prstGeom prst="rect">
            <a:avLst/>
          </a:prstGeom>
          <a:effectLst>
            <a:outerShdw blurRad="63500" sx="102000" sy="102000" algn="ctr" rotWithShape="0">
              <a:prstClr val="black">
                <a:alpha val="40000"/>
              </a:prstClr>
            </a:outerShdw>
          </a:effectLst>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6">
              <a:lumMod val="50000"/>
            </a:schemeClr>
          </a:solidFill>
          <a:ln>
            <a:solidFill>
              <a:schemeClr val="accent6">
                <a:lumMod val="50000"/>
              </a:schemeClr>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008257"/>
            <a:ext cx="3989886"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Interpretation of the Results</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3</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4043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647" y="4516644"/>
            <a:ext cx="72078" cy="12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9"/>
          <p:cNvSpPr/>
          <p:nvPr/>
        </p:nvSpPr>
        <p:spPr>
          <a:xfrm>
            <a:off x="939165" y="1437005"/>
            <a:ext cx="10313035" cy="1630045"/>
          </a:xfrm>
          <a:prstGeom prst="rect">
            <a:avLst/>
          </a:prstGeom>
        </p:spPr>
        <p:txBody>
          <a:bodyPr wrap="square">
            <a:spAutoFit/>
          </a:bodyPr>
          <a:lstStyle/>
          <a:p>
            <a:pPr lvl="0">
              <a:lnSpc>
                <a:spcPts val="2000"/>
              </a:lnSpc>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Below are the algorithms which we  used for training and testing the data:</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Linear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Lasso.</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Decision Tree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K Neighbours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724040" y="830878"/>
              <a:ext cx="744070" cy="80683"/>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4519999" y="240132"/>
              <a:ext cx="3249930"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0" y="3099435"/>
            <a:ext cx="9344025" cy="3543300"/>
          </a:xfrm>
          <a:prstGeom prst="rect">
            <a:avLst/>
          </a:prstGeom>
        </p:spPr>
      </p:pic>
      <p:sp>
        <p:nvSpPr>
          <p:cNvPr id="11"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rootmean"/>
          <p:cNvPicPr>
            <a:picLocks noChangeAspect="1"/>
          </p:cNvPicPr>
          <p:nvPr/>
        </p:nvPicPr>
        <p:blipFill>
          <a:blip r:embed="rId2"/>
          <a:stretch>
            <a:fillRect/>
          </a:stretch>
        </p:blipFill>
        <p:spPr>
          <a:xfrm>
            <a:off x="1319530" y="1243330"/>
            <a:ext cx="9553575" cy="4371975"/>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2sccore"/>
          <p:cNvPicPr>
            <a:picLocks noChangeAspect="1"/>
          </p:cNvPicPr>
          <p:nvPr/>
        </p:nvPicPr>
        <p:blipFill>
          <a:blip r:embed="rId2"/>
          <a:stretch>
            <a:fillRect/>
          </a:stretch>
        </p:blipFill>
        <p:spPr>
          <a:xfrm>
            <a:off x="1352550" y="1666875"/>
            <a:ext cx="9486900" cy="3524250"/>
          </a:xfrm>
          <a:prstGeom prst="rect">
            <a:avLst/>
          </a:prstGeom>
        </p:spPr>
      </p:pic>
      <p:sp>
        <p:nvSpPr>
          <p:cNvPr id="5"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6">
              <a:lumMod val="50000"/>
            </a:schemeClr>
          </a:solidFill>
          <a:ln>
            <a:solidFill>
              <a:schemeClr val="accent6">
                <a:lumMod val="50000"/>
              </a:schemeClr>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322582"/>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Conclusion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795160" y="2"/>
            <a:ext cx="7396735" cy="6857998"/>
          </a:xfrm>
          <a:custGeom>
            <a:avLst/>
            <a:gdLst>
              <a:gd name="connsiteX0" fmla="*/ 3723823 w 7396735"/>
              <a:gd name="connsiteY0" fmla="*/ 0 h 6857998"/>
              <a:gd name="connsiteX1" fmla="*/ 7391398 w 7396735"/>
              <a:gd name="connsiteY1" fmla="*/ 0 h 6857998"/>
              <a:gd name="connsiteX2" fmla="*/ 7393990 w 7396735"/>
              <a:gd name="connsiteY2" fmla="*/ 3438453 h 6857998"/>
              <a:gd name="connsiteX3" fmla="*/ 7396735 w 7396735"/>
              <a:gd name="connsiteY3" fmla="*/ 4692642 h 6857998"/>
              <a:gd name="connsiteX4" fmla="*/ 7396735 w 7396735"/>
              <a:gd name="connsiteY4" fmla="*/ 6650883 h 6857998"/>
              <a:gd name="connsiteX5" fmla="*/ 7396595 w 7396735"/>
              <a:gd name="connsiteY5" fmla="*/ 6857998 h 6857998"/>
              <a:gd name="connsiteX6" fmla="*/ 0 w 7396735"/>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6735" h="6857998">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rotWithShape="1">
            <a:blip r:embed="rId2"/>
            <a:stretch>
              <a:fillRect l="-3727" r="-37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sp>
        <p:nvSpPr>
          <p:cNvPr id="14" name="Parallelogram 6"/>
          <p:cNvSpPr/>
          <p:nvPr/>
        </p:nvSpPr>
        <p:spPr>
          <a:xfrm>
            <a:off x="9283483" y="1558276"/>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669336" y="100054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KEY FINDINGS</a:t>
            </a:r>
            <a:endParaRPr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3" name="矩形 22"/>
          <p:cNvSpPr/>
          <p:nvPr/>
        </p:nvSpPr>
        <p:spPr>
          <a:xfrm>
            <a:off x="890905" y="1904365"/>
            <a:ext cx="4958715" cy="1628775"/>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features.</a:t>
            </a:r>
          </a:p>
        </p:txBody>
      </p:sp>
      <p:sp>
        <p:nvSpPr>
          <p:cNvPr id="8"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67933" y="3758151"/>
            <a:ext cx="2467853" cy="60261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Title</a:t>
            </a:r>
            <a:endParaRPr kumimoji="0" lang="zh-CN" altLang="en-US" sz="186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pic>
        <p:nvPicPr>
          <p:cNvPr id="3" name="Picture 2" descr="cnc1"/>
          <p:cNvPicPr>
            <a:picLocks noChangeAspect="1"/>
          </p:cNvPicPr>
          <p:nvPr/>
        </p:nvPicPr>
        <p:blipFill>
          <a:blip r:embed="rId2"/>
          <a:stretch>
            <a:fillRect/>
          </a:stretch>
        </p:blipFill>
        <p:spPr>
          <a:xfrm>
            <a:off x="899160"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0" y="1924050"/>
            <a:ext cx="5003800" cy="3149600"/>
          </a:xfrm>
          <a:prstGeom prst="rect">
            <a:avLst/>
          </a:prstGeom>
        </p:spPr>
      </p:pic>
      <p:sp>
        <p:nvSpPr>
          <p:cNvPr id="7"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67" y="37544"/>
            <a:ext cx="10292365" cy="6850856"/>
          </a:xfrm>
          <a:prstGeom prst="rect">
            <a:avLst/>
          </a:prstGeom>
        </p:spPr>
      </p:pic>
      <p:sp>
        <p:nvSpPr>
          <p:cNvPr id="14" name="Title 5"/>
          <p:cNvSpPr txBox="1"/>
          <p:nvPr/>
        </p:nvSpPr>
        <p:spPr>
          <a:xfrm>
            <a:off x="2494727" y="1867181"/>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dirty="0" smtClean="0">
                <a:solidFill>
                  <a:schemeClr val="accent6">
                    <a:lumMod val="50000"/>
                  </a:schemeClr>
                </a:solidFill>
                <a:latin typeface="Arial" panose="020B0604020202020204" pitchFamily="34" charset="0"/>
                <a:ea typeface="Arial" panose="020B0604020202020204" pitchFamily="34" charset="0"/>
                <a:sym typeface="Arial" panose="020B0604020202020204" pitchFamily="34" charset="0"/>
              </a:rPr>
              <a:t>THANK YOU</a:t>
            </a:r>
            <a:endParaRPr lang="en-US" sz="7200" b="1" spc="600" dirty="0">
              <a:solidFill>
                <a:schemeClr val="accent6">
                  <a:lumMod val="5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3999934" y="240132"/>
              <a:ext cx="4290060"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Dataset Information</a:t>
              </a:r>
            </a:p>
          </p:txBody>
        </p:sp>
      </p:grpSp>
      <p:graphicFrame>
        <p:nvGraphicFramePr>
          <p:cNvPr id="26" name="Diagram 25"/>
          <p:cNvGraphicFramePr/>
          <p:nvPr>
            <p:extLst>
              <p:ext uri="{D42A27DB-BD31-4B8C-83A1-F6EECF244321}">
                <p14:modId xmlns:p14="http://schemas.microsoft.com/office/powerpoint/2010/main" val="1204259666"/>
              </p:ext>
            </p:extLst>
          </p:nvPr>
        </p:nvGraphicFramePr>
        <p:xfrm>
          <a:off x="2507615" y="1318895"/>
          <a:ext cx="71774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311275" y="1662430"/>
            <a:ext cx="9669145" cy="393700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ts val="0"/>
              </a:spcBef>
              <a:spcAft>
                <a:spcPts val="0"/>
              </a:spcAft>
              <a:buClrTx/>
              <a:buSzTx/>
              <a:buFontTx/>
              <a:buNone/>
              <a:defRPr/>
            </a:pPr>
            <a:endPar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grpSp>
        <p:nvGrpSpPr>
          <p:cNvPr id="8" name="Group 7"/>
          <p:cNvGrpSpPr/>
          <p:nvPr/>
        </p:nvGrpSpPr>
        <p:grpSpPr>
          <a:xfrm>
            <a:off x="0" y="240132"/>
            <a:ext cx="12192000" cy="6617868"/>
            <a:chOff x="0" y="240132"/>
            <a:chExt cx="12192000" cy="6617868"/>
          </a:xfrm>
          <a:solidFill>
            <a:schemeClr val="accent5">
              <a:lumMod val="75000"/>
            </a:schemeClr>
          </a:solidFill>
        </p:grpSpPr>
        <p:sp>
          <p:nvSpPr>
            <p:cNvPr id="9"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Rectangle 26"/>
            <p:cNvSpPr/>
            <p:nvPr/>
          </p:nvSpPr>
          <p:spPr>
            <a:xfrm>
              <a:off x="5698005" y="845483"/>
              <a:ext cx="744070" cy="80683"/>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1" name="TextBox 7"/>
            <p:cNvSpPr txBox="1"/>
            <p:nvPr/>
          </p:nvSpPr>
          <p:spPr>
            <a:xfrm>
              <a:off x="1310391" y="240132"/>
              <a:ext cx="9669145"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Conceptual Backgroud of the Domain Problem</a:t>
              </a:r>
            </a:p>
          </p:txBody>
        </p:sp>
      </p:grpSp>
      <p:sp>
        <p:nvSpPr>
          <p:cNvPr id="13"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4317116" y="240132"/>
            <a:ext cx="3655695"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p>
        </p:txBody>
      </p:sp>
      <p:graphicFrame>
        <p:nvGraphicFramePr>
          <p:cNvPr id="4" name="Table 3"/>
          <p:cNvGraphicFramePr/>
          <p:nvPr/>
        </p:nvGraphicFramePr>
        <p:xfrm>
          <a:off x="911225" y="1080770"/>
          <a:ext cx="4786630" cy="5339080"/>
        </p:xfrm>
        <a:graphic>
          <a:graphicData uri="http://schemas.openxmlformats.org/drawingml/2006/table">
            <a:tbl>
              <a:tblPr firstRow="1" bandRow="1">
                <a:tableStyleId>{5C22544A-7EE6-4342-B048-85BDC9FD1C3A}</a:tableStyleId>
              </a:tblPr>
              <a:tblGrid>
                <a:gridCol w="554990"/>
                <a:gridCol w="1457960"/>
                <a:gridCol w="2773680"/>
              </a:tblGrid>
              <a:tr h="233680">
                <a:tc>
                  <a:txBody>
                    <a:bodyPr/>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dirty="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000115"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6000115"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
        <p:nvSpPr>
          <p:cNvPr id="7"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59605" y="272415"/>
            <a:ext cx="3453130" cy="368300"/>
          </a:xfrm>
          <a:prstGeom prst="rect">
            <a:avLst/>
          </a:prstGeom>
          <a:noFill/>
        </p:spPr>
        <p:txBody>
          <a:bodyPr wrap="square" rtlCol="0" anchor="t">
            <a:spAutoFit/>
          </a:bodyPr>
          <a:lstStyle/>
          <a:p>
            <a:pPr algn="ctr"/>
            <a:r>
              <a:rPr lang="en-US" altLang="zh-CN"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endParaRPr lang="en-US"/>
          </a:p>
        </p:txBody>
      </p:sp>
      <p:graphicFrame>
        <p:nvGraphicFramePr>
          <p:cNvPr id="3" name="Table 2"/>
          <p:cNvGraphicFramePr/>
          <p:nvPr/>
        </p:nvGraphicFramePr>
        <p:xfrm>
          <a:off x="1103630" y="1243330"/>
          <a:ext cx="4885055" cy="356870"/>
        </p:xfrm>
        <a:graphic>
          <a:graphicData uri="http://schemas.openxmlformats.org/drawingml/2006/table">
            <a:tbl>
              <a:tblPr firstRow="1" bandRow="1">
                <a:tableStyleId>{5C22544A-7EE6-4342-B048-85BDC9FD1C3A}</a:tableStyleId>
              </a:tblPr>
              <a:tblGrid>
                <a:gridCol w="566420"/>
                <a:gridCol w="1487805"/>
                <a:gridCol w="2830830"/>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p:nvPr/>
        </p:nvGraphicFramePr>
        <p:xfrm>
          <a:off x="6442075"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103630" y="1600200"/>
          <a:ext cx="4885055" cy="4783455"/>
        </p:xfrm>
        <a:graphic>
          <a:graphicData uri="http://schemas.openxmlformats.org/drawingml/2006/table">
            <a:tbl>
              <a:tblPr firstRow="1" bandRow="1">
                <a:tableStyleId>{5C22544A-7EE6-4342-B048-85BDC9FD1C3A}</a:tableStyleId>
              </a:tblPr>
              <a:tblGrid>
                <a:gridCol w="566420"/>
                <a:gridCol w="1487805"/>
                <a:gridCol w="2830830"/>
              </a:tblGrid>
              <a:tr h="195580">
                <a:tc>
                  <a:txBody>
                    <a:bodyPr/>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
        <p:nvSpPr>
          <p:cNvPr id="8" name="矩形 3"/>
          <p:cNvSpPr/>
          <p:nvPr/>
        </p:nvSpPr>
        <p:spPr>
          <a:xfrm>
            <a:off x="0" y="6661150"/>
            <a:ext cx="12192000" cy="1968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6">
              <a:lumMod val="50000"/>
            </a:schemeClr>
          </a:solidFill>
          <a:ln>
            <a:solidFill>
              <a:schemeClr val="accent6">
                <a:lumMod val="50000"/>
              </a:schemeClr>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915" y="3322320"/>
            <a:ext cx="4578350"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Data Visualization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1077"/>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1141</Words>
  <Application>Microsoft Office PowerPoint</Application>
  <PresentationFormat>Widescreen</PresentationFormat>
  <Paragraphs>301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dell</cp:lastModifiedBy>
  <cp:revision>81</cp:revision>
  <dcterms:created xsi:type="dcterms:W3CDTF">2019-08-28T08:20:00Z</dcterms:created>
  <dcterms:modified xsi:type="dcterms:W3CDTF">2022-05-19T06:38:51Z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E207983A9A3C4DCBA76A383028BB0E5B</vt:lpwstr>
  </property>
</Properties>
</file>