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185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20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664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8389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3621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2507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87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0485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88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95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246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512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121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31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215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516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2140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7/12/2022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22512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5910" y="862149"/>
            <a:ext cx="10207035" cy="2586446"/>
          </a:xfrm>
        </p:spPr>
        <p:txBody>
          <a:bodyPr>
            <a:normAutofit/>
          </a:bodyPr>
          <a:lstStyle/>
          <a:p>
            <a:pPr algn="ctr"/>
            <a:r>
              <a:rPr lang="en-IN" sz="4400" b="1" dirty="0" smtClean="0">
                <a:latin typeface="Times New Roman" panose="02020603050405020304" pitchFamily="18" charset="0"/>
                <a:cs typeface="Times New Roman" panose="02020603050405020304" pitchFamily="18" charset="0"/>
              </a:rPr>
              <a:t>MALIGNANT COMMENTS CLASSIFIER PROJECT</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25704" y="3448595"/>
            <a:ext cx="4267445" cy="2279928"/>
          </a:xfrm>
        </p:spPr>
        <p:txBody>
          <a:bodyPr>
            <a:noAutofit/>
          </a:bodyPr>
          <a:lstStyle/>
          <a:p>
            <a:pPr algn="ctr"/>
            <a:endParaRPr lang="en-IN" sz="2500" b="1" dirty="0" smtClean="0">
              <a:solidFill>
                <a:schemeClr val="tx1">
                  <a:lumMod val="85000"/>
                  <a:lumOff val="15000"/>
                </a:schemeClr>
              </a:solidFill>
            </a:endParaRPr>
          </a:p>
          <a:p>
            <a:pPr algn="ctr"/>
            <a:r>
              <a:rPr lang="en-IN" sz="2500" b="1" dirty="0" smtClean="0">
                <a:solidFill>
                  <a:schemeClr val="tx1">
                    <a:lumMod val="85000"/>
                    <a:lumOff val="15000"/>
                  </a:schemeClr>
                </a:solidFill>
              </a:rPr>
              <a:t>Submitted by</a:t>
            </a:r>
          </a:p>
          <a:p>
            <a:pPr algn="ctr"/>
            <a:r>
              <a:rPr lang="en-IN" sz="2500" b="1" dirty="0" smtClean="0">
                <a:solidFill>
                  <a:schemeClr val="tx1">
                    <a:lumMod val="85000"/>
                    <a:lumOff val="15000"/>
                  </a:schemeClr>
                </a:solidFill>
              </a:rPr>
              <a:t>        </a:t>
            </a:r>
            <a:r>
              <a:rPr lang="en-IN" sz="2500" b="1" dirty="0" smtClean="0">
                <a:solidFill>
                  <a:schemeClr val="tx1">
                    <a:lumMod val="85000"/>
                    <a:lumOff val="15000"/>
                  </a:schemeClr>
                </a:solidFill>
              </a:rPr>
              <a:t>SAKSHI SHUKLA</a:t>
            </a:r>
            <a:r>
              <a:rPr lang="en-IN" sz="2500" b="1" dirty="0" smtClean="0">
                <a:solidFill>
                  <a:schemeClr val="tx1">
                    <a:lumMod val="85000"/>
                    <a:lumOff val="15000"/>
                  </a:schemeClr>
                </a:solidFill>
              </a:rPr>
              <a:t>												</a:t>
            </a:r>
            <a:endParaRPr lang="en-IN" sz="2500" b="1" dirty="0">
              <a:solidFill>
                <a:schemeClr val="tx1">
                  <a:lumMod val="85000"/>
                  <a:lumOff val="15000"/>
                </a:schemeClr>
              </a:solidFill>
            </a:endParaRPr>
          </a:p>
        </p:txBody>
      </p:sp>
    </p:spTree>
    <p:extLst>
      <p:ext uri="{BB962C8B-B14F-4D97-AF65-F5344CB8AC3E}">
        <p14:creationId xmlns:p14="http://schemas.microsoft.com/office/powerpoint/2010/main" val="155506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485" y="1036235"/>
            <a:ext cx="9005252" cy="1280890"/>
          </a:xfrm>
        </p:spPr>
        <p:txBody>
          <a:bodyPr/>
          <a:lstStyle/>
          <a:p>
            <a:r>
              <a:rPr lang="en-IN" dirty="0">
                <a:latin typeface="Times New Roman" panose="02020603050405020304" pitchFamily="18" charset="0"/>
                <a:cs typeface="Times New Roman" panose="02020603050405020304" pitchFamily="18" charset="0"/>
              </a:rPr>
              <a:t>Approaches For Pre Processing</a:t>
            </a:r>
            <a:endParaRPr lang="en-IN" dirty="0"/>
          </a:p>
        </p:txBody>
      </p:sp>
      <p:sp>
        <p:nvSpPr>
          <p:cNvPr id="3" name="Content Placeholder 2"/>
          <p:cNvSpPr>
            <a:spLocks noGrp="1"/>
          </p:cNvSpPr>
          <p:nvPr>
            <p:ph idx="1"/>
          </p:nvPr>
        </p:nvSpPr>
        <p:spPr>
          <a:xfrm>
            <a:off x="1411525" y="2558603"/>
            <a:ext cx="9127172" cy="3249770"/>
          </a:xfrm>
        </p:spPr>
        <p:txBody>
          <a:bodyPr>
            <a:normAutofit lnSpcReduction="10000"/>
          </a:bodyPr>
          <a:lstStyle/>
          <a:p>
            <a:pPr algn="just"/>
            <a:r>
              <a:rPr lang="en-IN" sz="2200" dirty="0" smtClean="0">
                <a:latin typeface="Times New Roman" panose="02020603050405020304" pitchFamily="18" charset="0"/>
                <a:cs typeface="Times New Roman" panose="02020603050405020304" pitchFamily="18" charset="0"/>
              </a:rPr>
              <a:t>Finding the null values</a:t>
            </a:r>
          </a:p>
          <a:p>
            <a:pPr algn="just"/>
            <a:r>
              <a:rPr lang="en-IN" sz="2200" dirty="0" smtClean="0">
                <a:latin typeface="Times New Roman" panose="02020603050405020304" pitchFamily="18" charset="0"/>
                <a:cs typeface="Times New Roman" panose="02020603050405020304" pitchFamily="18" charset="0"/>
              </a:rPr>
              <a:t>Pre-processing of comment text :</a:t>
            </a:r>
          </a:p>
          <a:p>
            <a:pPr algn="just"/>
            <a:r>
              <a:rPr lang="en-IN" sz="2200" dirty="0" smtClean="0">
                <a:latin typeface="Times New Roman" panose="02020603050405020304" pitchFamily="18" charset="0"/>
                <a:cs typeface="Times New Roman" panose="02020603050405020304" pitchFamily="18" charset="0"/>
              </a:rPr>
              <a:t>Removing  stop words</a:t>
            </a:r>
          </a:p>
          <a:p>
            <a:pPr algn="just"/>
            <a:r>
              <a:rPr lang="en-IN" sz="2200" dirty="0" smtClean="0">
                <a:latin typeface="Times New Roman" panose="02020603050405020304" pitchFamily="18" charset="0"/>
                <a:cs typeface="Times New Roman" panose="02020603050405020304" pitchFamily="18" charset="0"/>
              </a:rPr>
              <a:t>Removing punctuation</a:t>
            </a:r>
          </a:p>
          <a:p>
            <a:pPr algn="just"/>
            <a:r>
              <a:rPr lang="en-IN" sz="2200" dirty="0" smtClean="0">
                <a:latin typeface="Times New Roman" panose="02020603050405020304" pitchFamily="18" charset="0"/>
                <a:cs typeface="Times New Roman" panose="02020603050405020304" pitchFamily="18" charset="0"/>
              </a:rPr>
              <a:t>Removing </a:t>
            </a:r>
            <a:r>
              <a:rPr lang="en-IN" sz="2200" dirty="0" err="1" smtClean="0">
                <a:latin typeface="Times New Roman" panose="02020603050405020304" pitchFamily="18" charset="0"/>
                <a:cs typeface="Times New Roman" panose="02020603050405020304" pitchFamily="18" charset="0"/>
              </a:rPr>
              <a:t>urls</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Removing phone numbers</a:t>
            </a:r>
          </a:p>
          <a:p>
            <a:pPr algn="just"/>
            <a:r>
              <a:rPr lang="en-IN" sz="2200" dirty="0" smtClean="0">
                <a:latin typeface="Times New Roman" panose="02020603050405020304" pitchFamily="18" charset="0"/>
                <a:cs typeface="Times New Roman" panose="02020603050405020304" pitchFamily="18" charset="0"/>
              </a:rPr>
              <a:t>Removing special </a:t>
            </a:r>
            <a:r>
              <a:rPr lang="en-IN" sz="2200" dirty="0" smtClean="0">
                <a:latin typeface="Times New Roman" panose="02020603050405020304" pitchFamily="18" charset="0"/>
                <a:cs typeface="Times New Roman" panose="02020603050405020304" pitchFamily="18" charset="0"/>
              </a:rPr>
              <a:t>characters</a:t>
            </a:r>
            <a:endParaRPr lang="en-I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2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321" y="1101573"/>
            <a:ext cx="8911687" cy="1112520"/>
          </a:xfrm>
        </p:spPr>
        <p:txBody>
          <a:bodyPr/>
          <a:lstStyle/>
          <a:p>
            <a:r>
              <a:rPr lang="en-IN" dirty="0" smtClean="0">
                <a:latin typeface="Times New Roman" panose="02020603050405020304" pitchFamily="18" charset="0"/>
                <a:cs typeface="Times New Roman" panose="02020603050405020304" pitchFamily="18" charset="0"/>
              </a:rPr>
              <a:t>Dataset after pre-processing</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037824" y="2744273"/>
            <a:ext cx="7836680" cy="3124200"/>
          </a:xfrm>
          <a:prstGeom prst="rect">
            <a:avLst/>
          </a:prstGeom>
        </p:spPr>
      </p:pic>
    </p:spTree>
    <p:extLst>
      <p:ext uri="{BB962C8B-B14F-4D97-AF65-F5344CB8AC3E}">
        <p14:creationId xmlns:p14="http://schemas.microsoft.com/office/powerpoint/2010/main" val="365824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733" y="965948"/>
            <a:ext cx="10018713" cy="1752599"/>
          </a:xfrm>
        </p:spPr>
        <p:txBody>
          <a:bodyPr/>
          <a:lstStyle/>
          <a:p>
            <a:r>
              <a:rPr lang="en-IN" dirty="0">
                <a:latin typeface="Times New Roman" panose="02020603050405020304" pitchFamily="18" charset="0"/>
                <a:cs typeface="Times New Roman" panose="02020603050405020304" pitchFamily="18" charset="0"/>
              </a:rPr>
              <a:t>Data Modelling</a:t>
            </a:r>
            <a:endParaRPr lang="en-IN" dirty="0"/>
          </a:p>
        </p:txBody>
      </p:sp>
      <p:sp>
        <p:nvSpPr>
          <p:cNvPr id="3" name="Content Placeholder 2"/>
          <p:cNvSpPr>
            <a:spLocks noGrp="1"/>
          </p:cNvSpPr>
          <p:nvPr>
            <p:ph idx="1"/>
          </p:nvPr>
        </p:nvSpPr>
        <p:spPr>
          <a:xfrm>
            <a:off x="1485897" y="2718547"/>
            <a:ext cx="9240383" cy="3089644"/>
          </a:xfrm>
        </p:spPr>
        <p:txBody>
          <a:bodyPr>
            <a:normAutofit/>
          </a:bodyPr>
          <a:lstStyle/>
          <a:p>
            <a:pPr algn="just"/>
            <a:r>
              <a:rPr lang="en-IN" sz="2200" dirty="0" smtClean="0">
                <a:latin typeface="Times New Roman" panose="02020603050405020304" pitchFamily="18" charset="0"/>
                <a:cs typeface="Times New Roman" panose="02020603050405020304" pitchFamily="18" charset="0"/>
              </a:rPr>
              <a:t>This is an multi label classification.</a:t>
            </a:r>
          </a:p>
          <a:p>
            <a:pPr algn="just"/>
            <a:r>
              <a:rPr lang="en-IN" sz="2200" dirty="0" smtClean="0">
                <a:latin typeface="Times New Roman" panose="02020603050405020304" pitchFamily="18" charset="0"/>
                <a:cs typeface="Times New Roman" panose="02020603050405020304" pitchFamily="18" charset="0"/>
              </a:rPr>
              <a:t>Algorithms that I have used:</a:t>
            </a:r>
          </a:p>
          <a:p>
            <a:pPr algn="just"/>
            <a:r>
              <a:rPr lang="en-IN" sz="2200" dirty="0" err="1" smtClean="0">
                <a:latin typeface="Times New Roman" panose="02020603050405020304" pitchFamily="18" charset="0"/>
                <a:cs typeface="Times New Roman" panose="02020603050405020304" pitchFamily="18" charset="0"/>
              </a:rPr>
              <a:t>OneVsRestClassifier</a:t>
            </a:r>
            <a:r>
              <a:rPr lang="en-IN" sz="2200" dirty="0" smtClean="0">
                <a:latin typeface="Times New Roman" panose="02020603050405020304" pitchFamily="18" charset="0"/>
                <a:cs typeface="Times New Roman" panose="02020603050405020304" pitchFamily="18" charset="0"/>
              </a:rPr>
              <a:t> , Binary Relevance , Label </a:t>
            </a:r>
            <a:r>
              <a:rPr lang="en-IN" sz="2200" dirty="0" err="1" smtClean="0">
                <a:latin typeface="Times New Roman" panose="02020603050405020304" pitchFamily="18" charset="0"/>
                <a:cs typeface="Times New Roman" panose="02020603050405020304" pitchFamily="18" charset="0"/>
              </a:rPr>
              <a:t>PowerSet</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Ensemble Techniques like Random Forest , Gradient Descent and</a:t>
            </a:r>
          </a:p>
          <a:p>
            <a:pPr marL="0" indent="0" algn="just">
              <a:buNone/>
            </a:pPr>
            <a:r>
              <a:rPr lang="en-IN" sz="2200" dirty="0" smtClean="0">
                <a:latin typeface="Times New Roman" panose="02020603050405020304" pitchFamily="18" charset="0"/>
                <a:cs typeface="Times New Roman" panose="02020603050405020304" pitchFamily="18" charset="0"/>
              </a:rPr>
              <a:t>Ada Boost Classifier</a:t>
            </a:r>
          </a:p>
          <a:p>
            <a:endParaRPr lang="en-IN" sz="2200" dirty="0"/>
          </a:p>
        </p:txBody>
      </p:sp>
    </p:spTree>
    <p:extLst>
      <p:ext uri="{BB962C8B-B14F-4D97-AF65-F5344CB8AC3E}">
        <p14:creationId xmlns:p14="http://schemas.microsoft.com/office/powerpoint/2010/main" val="106648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518" y="869325"/>
            <a:ext cx="10018713" cy="1752599"/>
          </a:xfrm>
        </p:spPr>
        <p:txBody>
          <a:bodyPr/>
          <a:lstStyle/>
          <a:p>
            <a:r>
              <a:rPr lang="en-IN" dirty="0" smtClean="0">
                <a:latin typeface="Times New Roman" panose="02020603050405020304" pitchFamily="18" charset="0"/>
                <a:cs typeface="Times New Roman" panose="02020603050405020304" pitchFamily="18" charset="0"/>
              </a:rPr>
              <a:t>Metrics Used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55519" y="2592946"/>
            <a:ext cx="10018713" cy="3124201"/>
          </a:xfrm>
        </p:spPr>
        <p:txBody>
          <a:bodyPr>
            <a:noAutofit/>
          </a:bodyPr>
          <a:lstStyle/>
          <a:p>
            <a:pPr algn="just"/>
            <a:r>
              <a:rPr lang="en-IN" sz="2200" dirty="0" smtClean="0">
                <a:latin typeface="Times New Roman" panose="02020603050405020304" pitchFamily="18" charset="0"/>
                <a:cs typeface="Times New Roman" panose="02020603050405020304" pitchFamily="18" charset="0"/>
              </a:rPr>
              <a:t>Metrics I have used is Accuracy </a:t>
            </a:r>
            <a:r>
              <a:rPr lang="en-IN" sz="2200" dirty="0" smtClean="0">
                <a:latin typeface="Times New Roman" panose="02020603050405020304" pitchFamily="18" charset="0"/>
                <a:cs typeface="Times New Roman" panose="02020603050405020304" pitchFamily="18" charset="0"/>
              </a:rPr>
              <a:t>score, </a:t>
            </a:r>
            <a:r>
              <a:rPr lang="en-IN" sz="2200" dirty="0" smtClean="0">
                <a:latin typeface="Times New Roman" panose="02020603050405020304" pitchFamily="18" charset="0"/>
                <a:cs typeface="Times New Roman" panose="02020603050405020304" pitchFamily="18" charset="0"/>
              </a:rPr>
              <a:t>Hamming </a:t>
            </a:r>
            <a:r>
              <a:rPr lang="en-IN" sz="2200" dirty="0" smtClean="0">
                <a:latin typeface="Times New Roman" panose="02020603050405020304" pitchFamily="18" charset="0"/>
                <a:cs typeface="Times New Roman" panose="02020603050405020304" pitchFamily="18" charset="0"/>
              </a:rPr>
              <a:t>Score, </a:t>
            </a:r>
            <a:r>
              <a:rPr lang="en-IN" sz="2200" dirty="0" smtClean="0">
                <a:latin typeface="Times New Roman" panose="02020603050405020304" pitchFamily="18" charset="0"/>
                <a:cs typeface="Times New Roman" panose="02020603050405020304" pitchFamily="18" charset="0"/>
              </a:rPr>
              <a:t>Classification report and confusion matrix.</a:t>
            </a:r>
          </a:p>
          <a:p>
            <a:pPr algn="just"/>
            <a:r>
              <a:rPr lang="en-IN" sz="2200" dirty="0" smtClean="0">
                <a:latin typeface="Times New Roman" panose="02020603050405020304" pitchFamily="18" charset="0"/>
                <a:cs typeface="Times New Roman" panose="02020603050405020304" pitchFamily="18" charset="0"/>
              </a:rPr>
              <a:t>Compared the best model based on the Accuracy and hamming score.</a:t>
            </a:r>
          </a:p>
          <a:p>
            <a:pPr marL="0" indent="0" algn="just">
              <a:buNone/>
            </a:pPr>
            <a:endParaRPr lang="en-IN" sz="2200" b="1" dirty="0" smtClean="0">
              <a:latin typeface="Times New Roman" panose="02020603050405020304" pitchFamily="18" charset="0"/>
              <a:cs typeface="Times New Roman" panose="02020603050405020304" pitchFamily="18" charset="0"/>
            </a:endParaRPr>
          </a:p>
          <a:p>
            <a:pPr marL="0" indent="0" algn="just">
              <a:buNone/>
            </a:pPr>
            <a:r>
              <a:rPr lang="en-IN" sz="2200" b="1" dirty="0" smtClean="0">
                <a:latin typeface="Times New Roman" panose="02020603050405020304" pitchFamily="18" charset="0"/>
                <a:cs typeface="Times New Roman" panose="02020603050405020304" pitchFamily="18" charset="0"/>
              </a:rPr>
              <a:t>Main Points:</a:t>
            </a:r>
          </a:p>
          <a:p>
            <a:pPr algn="just"/>
            <a:r>
              <a:rPr lang="en-IN" sz="2200" dirty="0" smtClean="0">
                <a:latin typeface="Times New Roman" panose="02020603050405020304" pitchFamily="18" charset="0"/>
                <a:cs typeface="Times New Roman" panose="02020603050405020304" pitchFamily="18" charset="0"/>
              </a:rPr>
              <a:t>As data is large takes large time to process .</a:t>
            </a:r>
          </a:p>
          <a:p>
            <a:pPr algn="just"/>
            <a:r>
              <a:rPr lang="en-IN" sz="2200" dirty="0" smtClean="0">
                <a:latin typeface="Times New Roman" panose="02020603050405020304" pitchFamily="18" charset="0"/>
                <a:cs typeface="Times New Roman" panose="02020603050405020304" pitchFamily="18" charset="0"/>
              </a:rPr>
              <a:t>Data cleaning should be done properly.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91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033" y="904741"/>
            <a:ext cx="10018713" cy="1752599"/>
          </a:xfrm>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8400" y="2657340"/>
            <a:ext cx="10018713" cy="3124201"/>
          </a:xfrm>
        </p:spPr>
        <p:txBody>
          <a:bodyPr>
            <a:normAutofit/>
          </a:bodyPr>
          <a:lstStyle/>
          <a:p>
            <a:pPr algn="just"/>
            <a:r>
              <a:rPr lang="en-IN" sz="2200" dirty="0" smtClean="0">
                <a:latin typeface="Times New Roman" panose="02020603050405020304" pitchFamily="18" charset="0"/>
                <a:cs typeface="Times New Roman" panose="02020603050405020304" pitchFamily="18" charset="0"/>
              </a:rPr>
              <a:t>Data is large in size leads to increased time and CPU utilization.</a:t>
            </a:r>
          </a:p>
          <a:p>
            <a:pPr algn="just"/>
            <a:r>
              <a:rPr lang="en-IN" sz="2200" dirty="0" smtClean="0">
                <a:latin typeface="Times New Roman" panose="02020603050405020304" pitchFamily="18" charset="0"/>
                <a:cs typeface="Times New Roman" panose="02020603050405020304" pitchFamily="18" charset="0"/>
              </a:rPr>
              <a:t>Each label is highly imbalanced.</a:t>
            </a:r>
          </a:p>
          <a:p>
            <a:pPr algn="just"/>
            <a:r>
              <a:rPr lang="en-IN" sz="2200" dirty="0" smtClean="0">
                <a:latin typeface="Times New Roman" panose="02020603050405020304" pitchFamily="18" charset="0"/>
                <a:cs typeface="Times New Roman" panose="02020603050405020304" pitchFamily="18" charset="0"/>
              </a:rPr>
              <a:t>Tried to apply possible technique.</a:t>
            </a:r>
          </a:p>
          <a:p>
            <a:pPr algn="just"/>
            <a:r>
              <a:rPr lang="en-IN" sz="2200" dirty="0" smtClean="0">
                <a:latin typeface="Times New Roman" panose="02020603050405020304" pitchFamily="18" charset="0"/>
                <a:cs typeface="Times New Roman" panose="02020603050405020304" pitchFamily="18" charset="0"/>
              </a:rPr>
              <a:t>Helpful to learn how to handle multi label classification.</a:t>
            </a:r>
          </a:p>
          <a:p>
            <a:pPr algn="just"/>
            <a:r>
              <a:rPr lang="en-IN" sz="2200" dirty="0" smtClean="0">
                <a:latin typeface="Times New Roman" panose="02020603050405020304" pitchFamily="18" charset="0"/>
                <a:cs typeface="Times New Roman" panose="02020603050405020304" pitchFamily="18" charset="0"/>
              </a:rPr>
              <a:t>Points to improve : </a:t>
            </a:r>
          </a:p>
          <a:p>
            <a:pPr algn="just"/>
            <a:r>
              <a:rPr lang="en-IN" sz="2200" dirty="0" smtClean="0">
                <a:latin typeface="Times New Roman" panose="02020603050405020304" pitchFamily="18" charset="0"/>
                <a:cs typeface="Times New Roman" panose="02020603050405020304" pitchFamily="18" charset="0"/>
              </a:rPr>
              <a:t>Hyper parametric tuning</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94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208" y="2157517"/>
            <a:ext cx="7176451" cy="2473235"/>
          </a:xfrm>
        </p:spPr>
        <p:txBody>
          <a:bodyPr/>
          <a:lstStyle/>
          <a:p>
            <a:r>
              <a:rPr lang="en-IN" b="1" dirty="0" smtClean="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35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027" y="1242295"/>
            <a:ext cx="8083784" cy="1004393"/>
          </a:xfrm>
        </p:spPr>
        <p:txBody>
          <a:bodyPr>
            <a:normAutofit/>
          </a:bodyPr>
          <a:lstStyle/>
          <a:p>
            <a:r>
              <a:rPr lang="en-IN" sz="5400" dirty="0">
                <a:latin typeface="Times New Roman" panose="02020603050405020304" pitchFamily="18" charset="0"/>
                <a:cs typeface="Times New Roman" panose="02020603050405020304" pitchFamily="18" charset="0"/>
              </a:rPr>
              <a:t>Contents</a:t>
            </a:r>
            <a:endParaRPr lang="en-IN" sz="5400" dirty="0"/>
          </a:p>
        </p:txBody>
      </p:sp>
      <p:sp>
        <p:nvSpPr>
          <p:cNvPr id="3" name="Content Placeholder 2"/>
          <p:cNvSpPr>
            <a:spLocks noGrp="1"/>
          </p:cNvSpPr>
          <p:nvPr>
            <p:ph idx="1"/>
          </p:nvPr>
        </p:nvSpPr>
        <p:spPr>
          <a:xfrm>
            <a:off x="1732027" y="2673040"/>
            <a:ext cx="9135881" cy="3882125"/>
          </a:xfrm>
        </p:spPr>
        <p:txBody>
          <a:bodyPr>
            <a:normAutofit/>
          </a:bodyPr>
          <a:lstStyle/>
          <a:p>
            <a:pPr algn="just">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Problem Statement </a:t>
            </a:r>
          </a:p>
          <a:p>
            <a:pPr algn="just">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Data Analysis</a:t>
            </a:r>
          </a:p>
          <a:p>
            <a:pPr algn="just">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Pre Processing Pipe Line</a:t>
            </a:r>
          </a:p>
          <a:p>
            <a:pPr algn="just">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Data Modelling</a:t>
            </a:r>
          </a:p>
          <a:p>
            <a:pPr algn="just">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1895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738" y="861814"/>
            <a:ext cx="10018713" cy="1752599"/>
          </a:xfrm>
        </p:spPr>
        <p:txBody>
          <a:bodyPr/>
          <a:lstStyle/>
          <a:p>
            <a:r>
              <a:rPr lang="en-IN"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1290584" y="2524260"/>
            <a:ext cx="9789023" cy="3863480"/>
          </a:xfrm>
        </p:spPr>
        <p:txBody>
          <a:bodyPr>
            <a:normAutofit/>
          </a:bodyPr>
          <a:lstStyle/>
          <a:p>
            <a:pPr marL="0" indent="0" algn="just">
              <a:buNone/>
            </a:pPr>
            <a:r>
              <a:rPr lang="en-IN" sz="2200" dirty="0">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indent="0" algn="just">
              <a:buNone/>
            </a:pPr>
            <a:r>
              <a:rPr lang="en-IN" sz="2200" dirty="0">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pPr marL="0" indent="0">
              <a:buNone/>
            </a:pPr>
            <a:endParaRPr lang="en-IN" sz="2200" dirty="0"/>
          </a:p>
        </p:txBody>
      </p:sp>
    </p:spTree>
    <p:extLst>
      <p:ext uri="{BB962C8B-B14F-4D97-AF65-F5344CB8AC3E}">
        <p14:creationId xmlns:p14="http://schemas.microsoft.com/office/powerpoint/2010/main" val="420306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005" y="940479"/>
            <a:ext cx="10018713" cy="1752599"/>
          </a:xfrm>
        </p:spPr>
        <p:txBody>
          <a:bodyPr/>
          <a:lstStyle/>
          <a:p>
            <a:r>
              <a:rPr lang="en-IN" dirty="0">
                <a:latin typeface="Times New Roman" panose="02020603050405020304" pitchFamily="18" charset="0"/>
                <a:cs typeface="Times New Roman" panose="02020603050405020304" pitchFamily="18" charset="0"/>
              </a:rPr>
              <a:t>Data Analysis</a:t>
            </a:r>
            <a:endParaRPr lang="en-IN" dirty="0"/>
          </a:p>
        </p:txBody>
      </p:sp>
      <p:sp>
        <p:nvSpPr>
          <p:cNvPr id="3" name="Content Placeholder 2"/>
          <p:cNvSpPr>
            <a:spLocks noGrp="1"/>
          </p:cNvSpPr>
          <p:nvPr>
            <p:ph idx="1"/>
          </p:nvPr>
        </p:nvSpPr>
        <p:spPr>
          <a:xfrm>
            <a:off x="1304005" y="2615804"/>
            <a:ext cx="10018713" cy="1328443"/>
          </a:xfrm>
        </p:spPr>
        <p:txBody>
          <a:bodyPr/>
          <a:lstStyle/>
          <a:p>
            <a:pPr algn="just"/>
            <a:r>
              <a:rPr lang="en-IN" dirty="0" smtClean="0">
                <a:latin typeface="Times New Roman" panose="02020603050405020304" pitchFamily="18" charset="0"/>
                <a:cs typeface="Times New Roman" panose="02020603050405020304" pitchFamily="18" charset="0"/>
              </a:rPr>
              <a:t>The dataset consist of 1,59,000 rows and 8 columns , It is a multi label classification problem where we need to find the category of comments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between six categories.</a:t>
            </a:r>
          </a:p>
          <a:p>
            <a:pPr marL="0" indent="0" algn="just">
              <a:buNone/>
            </a:pPr>
            <a:endParaRPr lang="en-IN" dirty="0" smtClean="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31271" y="4043550"/>
            <a:ext cx="8564180" cy="2072641"/>
          </a:xfrm>
          <a:prstGeom prst="rect">
            <a:avLst/>
          </a:prstGeom>
        </p:spPr>
      </p:pic>
    </p:spTree>
    <p:extLst>
      <p:ext uri="{BB962C8B-B14F-4D97-AF65-F5344CB8AC3E}">
        <p14:creationId xmlns:p14="http://schemas.microsoft.com/office/powerpoint/2010/main" val="285243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307" y="897505"/>
            <a:ext cx="10018713" cy="1752599"/>
          </a:xfrm>
        </p:spPr>
        <p:txBody>
          <a:bodyPr/>
          <a:lstStyle/>
          <a:p>
            <a:r>
              <a:rPr lang="en-US" dirty="0">
                <a:latin typeface="Times New Roman" panose="02020603050405020304" pitchFamily="18" charset="0"/>
                <a:cs typeface="Times New Roman" panose="02020603050405020304" pitchFamily="18" charset="0"/>
              </a:rPr>
              <a:t>Independent Features</a:t>
            </a:r>
            <a:endParaRPr lang="en-IN" dirty="0"/>
          </a:p>
        </p:txBody>
      </p:sp>
      <p:sp>
        <p:nvSpPr>
          <p:cNvPr id="3" name="Content Placeholder 2"/>
          <p:cNvSpPr>
            <a:spLocks noGrp="1"/>
          </p:cNvSpPr>
          <p:nvPr>
            <p:ph idx="1"/>
          </p:nvPr>
        </p:nvSpPr>
        <p:spPr>
          <a:xfrm>
            <a:off x="1392022" y="2817529"/>
            <a:ext cx="8915400" cy="2617355"/>
          </a:xfrm>
        </p:spPr>
        <p:txBody>
          <a:bodyPr/>
          <a:lstStyle/>
          <a:p>
            <a:pPr algn="just"/>
            <a:r>
              <a:rPr lang="en-IN" dirty="0" smtClean="0">
                <a:latin typeface="Times New Roman" panose="02020603050405020304" pitchFamily="18" charset="0"/>
                <a:cs typeface="Times New Roman" panose="02020603050405020304" pitchFamily="18" charset="0"/>
              </a:rPr>
              <a:t>Number of independent features are two .</a:t>
            </a:r>
          </a:p>
          <a:p>
            <a:pPr algn="just"/>
            <a:r>
              <a:rPr lang="en-IN" dirty="0" smtClean="0">
                <a:latin typeface="Times New Roman" panose="02020603050405020304" pitchFamily="18" charset="0"/>
                <a:cs typeface="Times New Roman" panose="02020603050405020304" pitchFamily="18" charset="0"/>
              </a:rPr>
              <a:t>One is Id which is unique for each row and will not contribute for the model building.</a:t>
            </a:r>
          </a:p>
          <a:p>
            <a:pPr algn="just"/>
            <a:r>
              <a:rPr lang="en-IN" dirty="0" smtClean="0">
                <a:latin typeface="Times New Roman" panose="02020603050405020304" pitchFamily="18" charset="0"/>
                <a:cs typeface="Times New Roman" panose="02020603050405020304" pitchFamily="18" charset="0"/>
              </a:rPr>
              <a:t>Second and the only feature which will be useful in finding the type of comments is comment text.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3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196" y="829064"/>
            <a:ext cx="10018713" cy="1752599"/>
          </a:xfrm>
        </p:spPr>
        <p:txBody>
          <a:bodyPr/>
          <a:lstStyle/>
          <a:p>
            <a:r>
              <a:rPr lang="en-IN" dirty="0">
                <a:latin typeface="Times New Roman" panose="02020603050405020304" pitchFamily="18" charset="0"/>
                <a:cs typeface="Times New Roman" panose="02020603050405020304" pitchFamily="18" charset="0"/>
              </a:rPr>
              <a:t>Dependent Variable</a:t>
            </a:r>
            <a:endParaRPr lang="en-IN" dirty="0"/>
          </a:p>
        </p:txBody>
      </p:sp>
      <p:sp>
        <p:nvSpPr>
          <p:cNvPr id="3" name="Content Placeholder 2"/>
          <p:cNvSpPr>
            <a:spLocks noGrp="1"/>
          </p:cNvSpPr>
          <p:nvPr>
            <p:ph idx="1"/>
          </p:nvPr>
        </p:nvSpPr>
        <p:spPr>
          <a:xfrm>
            <a:off x="1367853" y="2581663"/>
            <a:ext cx="8915400" cy="3664410"/>
          </a:xfrm>
        </p:spPr>
        <p:txBody>
          <a:bodyPr/>
          <a:lstStyle/>
          <a:p>
            <a:r>
              <a:rPr lang="en-IN" dirty="0" smtClean="0">
                <a:latin typeface="Times New Roman" panose="02020603050405020304" pitchFamily="18" charset="0"/>
                <a:cs typeface="Times New Roman" panose="02020603050405020304" pitchFamily="18" charset="0"/>
              </a:rPr>
              <a:t>There are six different dependent variable </a:t>
            </a:r>
          </a:p>
          <a:p>
            <a:r>
              <a:rPr lang="en-IN" dirty="0" smtClean="0">
                <a:latin typeface="Times New Roman" panose="02020603050405020304" pitchFamily="18" charset="0"/>
                <a:cs typeface="Times New Roman" panose="02020603050405020304" pitchFamily="18" charset="0"/>
              </a:rPr>
              <a:t>Malignant , Highly Malignant , rude , threat , loathe , abuse . </a:t>
            </a:r>
          </a:p>
          <a:p>
            <a:r>
              <a:rPr lang="en-IN" dirty="0" smtClean="0">
                <a:latin typeface="Times New Roman" panose="02020603050405020304" pitchFamily="18" charset="0"/>
                <a:cs typeface="Times New Roman" panose="02020603050405020304" pitchFamily="18" charset="0"/>
              </a:rPr>
              <a:t>Each is the different type of comment which has to be classify.</a:t>
            </a:r>
          </a:p>
          <a:p>
            <a:r>
              <a:rPr lang="en-IN" dirty="0" smtClean="0">
                <a:latin typeface="Times New Roman" panose="02020603050405020304" pitchFamily="18" charset="0"/>
                <a:cs typeface="Times New Roman" panose="02020603050405020304" pitchFamily="18" charset="0"/>
              </a:rPr>
              <a:t>Each label is highly imbalanced in nature.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66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562" y="1018368"/>
            <a:ext cx="8911687" cy="1509490"/>
          </a:xfrm>
        </p:spPr>
        <p:txBody>
          <a:bodyPr/>
          <a:lstStyle/>
          <a:p>
            <a:r>
              <a:rPr lang="en-IN" dirty="0" smtClean="0">
                <a:latin typeface="Times New Roman" panose="02020603050405020304" pitchFamily="18" charset="0"/>
                <a:cs typeface="Times New Roman" panose="02020603050405020304" pitchFamily="18" charset="0"/>
              </a:rPr>
              <a:t>Glance at some label count plot</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1566562" y="2527858"/>
            <a:ext cx="3932717" cy="3514621"/>
          </a:xfrm>
          <a:prstGeom prst="rect">
            <a:avLst/>
          </a:prstGeom>
        </p:spPr>
      </p:pic>
      <p:pic>
        <p:nvPicPr>
          <p:cNvPr id="8" name="Picture 7"/>
          <p:cNvPicPr>
            <a:picLocks noChangeAspect="1"/>
          </p:cNvPicPr>
          <p:nvPr/>
        </p:nvPicPr>
        <p:blipFill>
          <a:blip r:embed="rId3"/>
          <a:stretch>
            <a:fillRect/>
          </a:stretch>
        </p:blipFill>
        <p:spPr>
          <a:xfrm>
            <a:off x="6220495" y="2572235"/>
            <a:ext cx="4263276" cy="3470244"/>
          </a:xfrm>
          <a:prstGeom prst="rect">
            <a:avLst/>
          </a:prstGeom>
        </p:spPr>
      </p:pic>
    </p:spTree>
    <p:extLst>
      <p:ext uri="{BB962C8B-B14F-4D97-AF65-F5344CB8AC3E}">
        <p14:creationId xmlns:p14="http://schemas.microsoft.com/office/powerpoint/2010/main" val="25247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888" y="428223"/>
            <a:ext cx="10018713" cy="1752599"/>
          </a:xfrm>
        </p:spPr>
        <p:txBody>
          <a:bodyPr/>
          <a:lstStyle/>
          <a:p>
            <a:r>
              <a:rPr lang="en-IN" dirty="0" smtClean="0">
                <a:latin typeface="Times New Roman" panose="02020603050405020304" pitchFamily="18" charset="0"/>
                <a:cs typeface="Times New Roman" panose="02020603050405020304" pitchFamily="18" charset="0"/>
              </a:rPr>
              <a:t>WORD CLOUD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08" y="1871193"/>
            <a:ext cx="10018713" cy="3124201"/>
          </a:xfrm>
        </p:spPr>
        <p:txBody>
          <a:bodyPr/>
          <a:lstStyle/>
          <a:p>
            <a:r>
              <a:rPr lang="en-IN" dirty="0" smtClean="0">
                <a:latin typeface="Times New Roman" panose="02020603050405020304" pitchFamily="18" charset="0"/>
                <a:cs typeface="Times New Roman" panose="02020603050405020304" pitchFamily="18" charset="0"/>
              </a:rPr>
              <a:t>Frequent words used in Highly Malignant comments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13622" y="2681393"/>
            <a:ext cx="7607246" cy="3244707"/>
          </a:xfrm>
          <a:prstGeom prst="rect">
            <a:avLst/>
          </a:prstGeom>
        </p:spPr>
      </p:pic>
    </p:spTree>
    <p:extLst>
      <p:ext uri="{BB962C8B-B14F-4D97-AF65-F5344CB8AC3E}">
        <p14:creationId xmlns:p14="http://schemas.microsoft.com/office/powerpoint/2010/main" val="198048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727" y="1319569"/>
            <a:ext cx="9475515" cy="995684"/>
          </a:xfrm>
        </p:spPr>
        <p:txBody>
          <a:bodyPr>
            <a:normAutofit/>
          </a:bodyPr>
          <a:lstStyle/>
          <a:p>
            <a:r>
              <a:rPr lang="en-IN" sz="2800" dirty="0" smtClean="0">
                <a:latin typeface="Times New Roman" panose="02020603050405020304" pitchFamily="18" charset="0"/>
                <a:cs typeface="Times New Roman" panose="02020603050405020304" pitchFamily="18" charset="0"/>
              </a:rPr>
              <a:t>COMMENTS WHERE EACH LABEL IS PRESENT</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129590" y="2795789"/>
            <a:ext cx="4341788" cy="3124200"/>
          </a:xfrm>
          <a:prstGeom prst="rect">
            <a:avLst/>
          </a:prstGeom>
        </p:spPr>
      </p:pic>
    </p:spTree>
    <p:extLst>
      <p:ext uri="{BB962C8B-B14F-4D97-AF65-F5344CB8AC3E}">
        <p14:creationId xmlns:p14="http://schemas.microsoft.com/office/powerpoint/2010/main" val="17688994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71</TotalTime>
  <Words>423</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Garamond</vt:lpstr>
      <vt:lpstr>Times New Roman</vt:lpstr>
      <vt:lpstr>Wingdings</vt:lpstr>
      <vt:lpstr>Organic</vt:lpstr>
      <vt:lpstr>MALIGNANT COMMENTS CLASSIFIER PROJECT</vt:lpstr>
      <vt:lpstr>Contents</vt:lpstr>
      <vt:lpstr>Problem Statement</vt:lpstr>
      <vt:lpstr>Data Analysis</vt:lpstr>
      <vt:lpstr>Independent Features</vt:lpstr>
      <vt:lpstr>Dependent Variable</vt:lpstr>
      <vt:lpstr>Glance at some label count plot</vt:lpstr>
      <vt:lpstr>WORD CLOUD</vt:lpstr>
      <vt:lpstr>COMMENTS WHERE EACH LABEL IS PRESENT</vt:lpstr>
      <vt:lpstr>Approaches For Pre Processing</vt:lpstr>
      <vt:lpstr>Dataset after pre-processing</vt:lpstr>
      <vt:lpstr>Data Modelling</vt:lpstr>
      <vt:lpstr>Metrics Used</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dell</dc:creator>
  <cp:lastModifiedBy>dell</cp:lastModifiedBy>
  <cp:revision>17</cp:revision>
  <dcterms:created xsi:type="dcterms:W3CDTF">2021-09-12T09:39:08Z</dcterms:created>
  <dcterms:modified xsi:type="dcterms:W3CDTF">2022-07-12T06:53:08Z</dcterms:modified>
</cp:coreProperties>
</file>