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7" r:id="rId2"/>
    <p:sldId id="263" r:id="rId3"/>
    <p:sldId id="264" r:id="rId4"/>
    <p:sldId id="266" r:id="rId5"/>
    <p:sldId id="267" r:id="rId6"/>
    <p:sldId id="268" r:id="rId7"/>
    <p:sldId id="269" r:id="rId8"/>
    <p:sldId id="272" r:id="rId9"/>
    <p:sldId id="273" r:id="rId10"/>
    <p:sldId id="275" r:id="rId11"/>
    <p:sldId id="274"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p:scale>
          <a:sx n="66" d="100"/>
          <a:sy n="66" d="100"/>
        </p:scale>
        <p:origin x="834" y="2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B621081-53EA-4545-A82E-F099CAD892AE}" type="datetimeFigureOut">
              <a:rPr lang="en-US" smtClean="0"/>
              <a:pPr/>
              <a:t>7/25/2022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0A5146F-7E80-4C81-B445-3940FBA44A78}"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59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A0E755-25FD-455B-A5F4-B0DE86D4B5E2}" type="datetime1">
              <a:rPr lang="en-US" smtClean="0"/>
              <a:pPr/>
              <a:t>7/25/2022</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3371019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7/25/2022</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A5146F-7E80-4C81-B445-3940FBA44A78}"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4522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7/25/2022</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A5146F-7E80-4C81-B445-3940FBA44A78}"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0818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7/25/2022</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3961840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7/25/2022</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A5146F-7E80-4C81-B445-3940FBA44A78}"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2098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7/25/2022</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A5146F-7E80-4C81-B445-3940FBA44A78}"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2592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5146F-7E80-4C81-B445-3940FBA44A78}"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5040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5146F-7E80-4C81-B445-3940FBA44A78}"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806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414201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621081-53EA-4545-A82E-F099CAD892A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5146F-7E80-4C81-B445-3940FBA44A78}"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88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621081-53EA-4545-A82E-F099CAD892AE}"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427180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621081-53EA-4545-A82E-F099CAD892AE}" type="datetimeFigureOut">
              <a:rPr lang="en-US" smtClean="0"/>
              <a:pPr/>
              <a:t>7/25/2022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A5146F-7E80-4C81-B445-3940FBA44A78}"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3430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621081-53EA-4545-A82E-F099CAD892AE}" type="datetimeFigureOut">
              <a:rPr lang="en-US" smtClean="0"/>
              <a:pPr/>
              <a:t>7/25/2022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A5146F-7E80-4C81-B445-3940FBA44A78}"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5018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21081-53EA-4545-A82E-F099CAD892AE}" type="datetimeFigureOut">
              <a:rPr lang="en-US" smtClean="0"/>
              <a:pPr/>
              <a:t>7/25/2022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57578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21081-53EA-4545-A82E-F099CAD892AE}"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5146F-7E80-4C81-B445-3940FBA44A78}"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899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21081-53EA-4545-A82E-F099CAD892AE}"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1558672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A0E755-25FD-455B-A5F4-B0DE86D4B5E2}" type="datetime1">
              <a:rPr lang="en-US" smtClean="0"/>
              <a:pPr/>
              <a:t>7/25/2022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Add a footer</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A5146F-7E80-4C81-B445-3940FBA44A78}" type="slidenum">
              <a:rPr lang="en-US" smtClean="0"/>
              <a:pPr/>
              <a:t>‹#›</a:t>
            </a:fld>
            <a:endParaRPr lang="en-US"/>
          </a:p>
        </p:txBody>
      </p:sp>
    </p:spTree>
    <p:extLst>
      <p:ext uri="{BB962C8B-B14F-4D97-AF65-F5344CB8AC3E}">
        <p14:creationId xmlns:p14="http://schemas.microsoft.com/office/powerpoint/2010/main" val="375670207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6BF80CB-7701-4C16-B93C-53BE1CF1B931}"/>
              </a:ext>
            </a:extLst>
          </p:cNvPr>
          <p:cNvSpPr/>
          <p:nvPr/>
        </p:nvSpPr>
        <p:spPr>
          <a:xfrm>
            <a:off x="2284281" y="3761129"/>
            <a:ext cx="8064138" cy="830997"/>
          </a:xfrm>
          <a:prstGeom prst="rect">
            <a:avLst/>
          </a:prstGeom>
          <a:noFill/>
        </p:spPr>
        <p:txBody>
          <a:bodyPr wrap="square" lIns="91440" tIns="45720" rIns="91440" bIns="45720">
            <a:spAutoFit/>
          </a:bodyPr>
          <a:lstStyle/>
          <a:p>
            <a:pPr algn="ctr"/>
            <a:r>
              <a:rPr lang="en-IN" sz="2400" b="1" dirty="0">
                <a:ln w="12700" cmpd="sng">
                  <a:solidFill>
                    <a:schemeClr val="accent4"/>
                  </a:solidFill>
                  <a:prstDash val="solid"/>
                </a:ln>
                <a:solidFill>
                  <a:schemeClr val="accent6">
                    <a:lumMod val="75000"/>
                  </a:schemeClr>
                </a:solidFill>
                <a:latin typeface="Arial" panose="020B0604020202020204" pitchFamily="34" charset="0"/>
                <a:cs typeface="Arial" panose="020B0604020202020204" pitchFamily="34" charset="0"/>
              </a:rPr>
              <a:t>Presented </a:t>
            </a:r>
            <a:r>
              <a:rPr lang="en-IN" sz="2400" b="1" dirty="0" smtClean="0">
                <a:ln w="12700" cmpd="sng">
                  <a:solidFill>
                    <a:schemeClr val="accent4"/>
                  </a:solidFill>
                  <a:prstDash val="solid"/>
                </a:ln>
                <a:solidFill>
                  <a:schemeClr val="accent6">
                    <a:lumMod val="75000"/>
                  </a:schemeClr>
                </a:solidFill>
                <a:latin typeface="Arial" panose="020B0604020202020204" pitchFamily="34" charset="0"/>
                <a:cs typeface="Arial" panose="020B0604020202020204" pitchFamily="34" charset="0"/>
              </a:rPr>
              <a:t>by </a:t>
            </a:r>
          </a:p>
          <a:p>
            <a:pPr algn="ctr"/>
            <a:r>
              <a:rPr lang="en-IN" sz="2400" b="1" dirty="0" smtClean="0">
                <a:ln w="12700" cmpd="sng">
                  <a:solidFill>
                    <a:schemeClr val="accent4"/>
                  </a:solidFill>
                  <a:prstDash val="solid"/>
                </a:ln>
                <a:solidFill>
                  <a:schemeClr val="accent6">
                    <a:lumMod val="75000"/>
                  </a:schemeClr>
                </a:solidFill>
                <a:latin typeface="Arial" panose="020B0604020202020204" pitchFamily="34" charset="0"/>
                <a:cs typeface="Arial" panose="020B0604020202020204" pitchFamily="34" charset="0"/>
              </a:rPr>
              <a:t>SAKSHI SHUKLA</a:t>
            </a:r>
            <a:endParaRPr lang="en-IN" sz="2400" b="1" dirty="0">
              <a:ln w="12700" cmpd="sng">
                <a:solidFill>
                  <a:schemeClr val="accent4"/>
                </a:solidFill>
                <a:prstDash val="solid"/>
              </a:ln>
              <a:solidFill>
                <a:schemeClr val="accent6">
                  <a:lumMod val="75000"/>
                </a:schemeClr>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xmlns="" id="{57EDB9BC-9BA0-41CA-A5B1-F9ED4D86BC37}"/>
              </a:ext>
            </a:extLst>
          </p:cNvPr>
          <p:cNvSpPr/>
          <p:nvPr/>
        </p:nvSpPr>
        <p:spPr>
          <a:xfrm>
            <a:off x="1112979" y="2073497"/>
            <a:ext cx="10406743" cy="1200329"/>
          </a:xfrm>
          <a:prstGeom prst="rect">
            <a:avLst/>
          </a:prstGeom>
          <a:noFill/>
        </p:spPr>
        <p:txBody>
          <a:bodyPr wrap="square" lIns="91440" tIns="45720" rIns="91440" bIns="45720">
            <a:spAutoFit/>
          </a:bodyPr>
          <a:lstStyle/>
          <a:p>
            <a:pPr algn="ctr"/>
            <a:r>
              <a:rPr lang="en-US" sz="3600" b="1" dirty="0">
                <a:ln w="9525">
                  <a:solidFill>
                    <a:schemeClr val="bg1"/>
                  </a:solidFill>
                  <a:prstDash val="solid"/>
                </a:ln>
                <a:solidFill>
                  <a:schemeClr val="tx1">
                    <a:lumMod val="75000"/>
                    <a:lumOff val="25000"/>
                  </a:schemeClr>
                </a:solidFill>
                <a:latin typeface="Arial" panose="020B0604020202020204" pitchFamily="34" charset="0"/>
                <a:cs typeface="Arial" panose="020B0604020202020204" pitchFamily="34" charset="0"/>
              </a:rPr>
              <a:t>Presentation on </a:t>
            </a:r>
            <a:r>
              <a:rPr lang="en-US" sz="3600" b="1" cap="none" spc="0" dirty="0">
                <a:ln w="12700" cmpd="sng">
                  <a:solidFill>
                    <a:schemeClr val="accent4"/>
                  </a:solidFill>
                  <a:prstDash val="solid"/>
                </a:ln>
                <a:solidFill>
                  <a:schemeClr val="tx1">
                    <a:lumMod val="75000"/>
                    <a:lumOff val="25000"/>
                  </a:schemeClr>
                </a:solidFill>
                <a:latin typeface="Arial" panose="020B0604020202020204" pitchFamily="34" charset="0"/>
                <a:cs typeface="Arial" panose="020B0604020202020204" pitchFamily="34" charset="0"/>
              </a:rPr>
              <a:t/>
            </a:r>
            <a:br>
              <a:rPr lang="en-US" sz="3600" b="1" cap="none" spc="0" dirty="0">
                <a:ln w="12700" cmpd="sng">
                  <a:solidFill>
                    <a:schemeClr val="accent4"/>
                  </a:solidFill>
                  <a:prstDash val="solid"/>
                </a:ln>
                <a:solidFill>
                  <a:schemeClr val="tx1">
                    <a:lumMod val="75000"/>
                    <a:lumOff val="25000"/>
                  </a:schemeClr>
                </a:solidFill>
                <a:latin typeface="Arial" panose="020B0604020202020204" pitchFamily="34" charset="0"/>
                <a:cs typeface="Arial" panose="020B0604020202020204" pitchFamily="34" charset="0"/>
              </a:rPr>
            </a:br>
            <a:r>
              <a:rPr lang="en-US" sz="3600" b="1" dirty="0">
                <a:ln w="9525">
                  <a:solidFill>
                    <a:schemeClr val="bg1"/>
                  </a:solidFill>
                  <a:prstDash val="solid"/>
                </a:ln>
                <a:solidFill>
                  <a:schemeClr val="tx1">
                    <a:lumMod val="75000"/>
                    <a:lumOff val="25000"/>
                  </a:schemeClr>
                </a:solidFill>
                <a:latin typeface="Arial" panose="020B0604020202020204" pitchFamily="34" charset="0"/>
                <a:cs typeface="Arial" panose="020B0604020202020204" pitchFamily="34" charset="0"/>
              </a:rPr>
              <a:t>Rating Prediction Project</a:t>
            </a:r>
            <a:endParaRPr lang="en-IN" sz="3600" b="1" cap="none" spc="0" dirty="0">
              <a:ln w="12700" cmpd="sng">
                <a:solidFill>
                  <a:schemeClr val="accent4"/>
                </a:solidFill>
                <a:prstDash val="solid"/>
              </a:ln>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068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2B00F5-247F-4C26-B0F6-59E891A383BB}"/>
              </a:ext>
            </a:extLst>
          </p:cNvPr>
          <p:cNvSpPr>
            <a:spLocks noGrp="1"/>
          </p:cNvSpPr>
          <p:nvPr>
            <p:ph type="title"/>
          </p:nvPr>
        </p:nvSpPr>
        <p:spPr>
          <a:xfrm>
            <a:off x="1730040" y="639970"/>
            <a:ext cx="8911687" cy="725191"/>
          </a:xfrm>
        </p:spPr>
        <p:txBody>
          <a:bodyPr/>
          <a:lstStyle/>
          <a:p>
            <a:r>
              <a:rPr lang="en-US" sz="3600" dirty="0">
                <a:ln w="0"/>
                <a:effectLst>
                  <a:reflection blurRad="6350" stA="53000" endA="300" endPos="35500" dir="5400000" sy="-90000" algn="bl" rotWithShape="0"/>
                </a:effectLst>
              </a:rPr>
              <a:t>Visualization:</a:t>
            </a:r>
            <a:endParaRPr lang="en-IN" dirty="0"/>
          </a:p>
        </p:txBody>
      </p:sp>
      <p:pic>
        <p:nvPicPr>
          <p:cNvPr id="5" name="Content Placeholder 4">
            <a:extLst>
              <a:ext uri="{FF2B5EF4-FFF2-40B4-BE49-F238E27FC236}">
                <a16:creationId xmlns:a16="http://schemas.microsoft.com/office/drawing/2014/main" xmlns="" id="{C92F6F15-ABCC-4A2E-991D-ADD25635929D}"/>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1730040" y="1583777"/>
            <a:ext cx="4464981" cy="3065049"/>
          </a:xfrm>
          <a:prstGeom prst="rect">
            <a:avLst/>
          </a:prstGeom>
          <a:noFill/>
          <a:ln>
            <a:noFill/>
          </a:ln>
        </p:spPr>
      </p:pic>
      <p:pic>
        <p:nvPicPr>
          <p:cNvPr id="6" name="Content Placeholder 5">
            <a:extLst>
              <a:ext uri="{FF2B5EF4-FFF2-40B4-BE49-F238E27FC236}">
                <a16:creationId xmlns:a16="http://schemas.microsoft.com/office/drawing/2014/main" xmlns="" id="{DA068956-C39E-4FBE-9693-BCFCF0A3665F}"/>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6614680" y="1583129"/>
            <a:ext cx="4464980" cy="3052400"/>
          </a:xfrm>
          <a:prstGeom prst="rect">
            <a:avLst/>
          </a:prstGeom>
          <a:noFill/>
          <a:ln>
            <a:noFill/>
          </a:ln>
        </p:spPr>
      </p:pic>
      <p:sp>
        <p:nvSpPr>
          <p:cNvPr id="8" name="TextBox 7">
            <a:extLst>
              <a:ext uri="{FF2B5EF4-FFF2-40B4-BE49-F238E27FC236}">
                <a16:creationId xmlns:a16="http://schemas.microsoft.com/office/drawing/2014/main" xmlns="" id="{1869FD7C-4A51-4C5E-80C1-D5DFADB28F42}"/>
              </a:ext>
            </a:extLst>
          </p:cNvPr>
          <p:cNvSpPr txBox="1"/>
          <p:nvPr/>
        </p:nvSpPr>
        <p:spPr>
          <a:xfrm>
            <a:off x="1730040" y="4867442"/>
            <a:ext cx="9692087" cy="105997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15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observing the histogram we can clearly see that most of our text is having the number of words in the range of 0 to 200, But some of the reviews are too lengthy which may act like outliers in our data.</a:t>
            </a:r>
            <a:endParaRPr lang="en-IN" sz="15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5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Above plot represents histogram for character count of Review text, which is quite similar to the histogram of word count.</a:t>
            </a:r>
            <a:endParaRPr lang="en-IN" sz="15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419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87200B-96AB-4974-B725-80660D554AC6}"/>
              </a:ext>
            </a:extLst>
          </p:cNvPr>
          <p:cNvSpPr>
            <a:spLocks noGrp="1"/>
          </p:cNvSpPr>
          <p:nvPr>
            <p:ph type="title"/>
          </p:nvPr>
        </p:nvSpPr>
        <p:spPr>
          <a:xfrm>
            <a:off x="1768677" y="636989"/>
            <a:ext cx="8911687" cy="689535"/>
          </a:xfrm>
        </p:spPr>
        <p:txBody>
          <a:bodyPr>
            <a:normAutofit/>
          </a:bodyPr>
          <a:lstStyle/>
          <a:p>
            <a:r>
              <a:rPr lang="en-US" sz="3600" dirty="0">
                <a:ln w="0"/>
                <a:effectLst>
                  <a:reflection blurRad="6350" stA="53000" endA="300" endPos="35500" dir="5400000" sy="-90000" algn="bl" rotWithShape="0"/>
                </a:effectLst>
              </a:rPr>
              <a:t>Visualization:</a:t>
            </a:r>
            <a:endParaRPr lang="en-IN" sz="3600" dirty="0"/>
          </a:p>
        </p:txBody>
      </p:sp>
      <p:pic>
        <p:nvPicPr>
          <p:cNvPr id="5" name="Content Placeholder 4">
            <a:extLst>
              <a:ext uri="{FF2B5EF4-FFF2-40B4-BE49-F238E27FC236}">
                <a16:creationId xmlns:a16="http://schemas.microsoft.com/office/drawing/2014/main" xmlns="" id="{971AD2E2-CE38-4A72-A8C1-6DD934F0097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8677" y="2721766"/>
            <a:ext cx="4381943" cy="2410334"/>
          </a:xfrm>
          <a:prstGeom prst="rect">
            <a:avLst/>
          </a:prstGeom>
          <a:noFill/>
          <a:ln>
            <a:noFill/>
          </a:ln>
        </p:spPr>
      </p:pic>
      <p:pic>
        <p:nvPicPr>
          <p:cNvPr id="6" name="Picture 5">
            <a:extLst>
              <a:ext uri="{FF2B5EF4-FFF2-40B4-BE49-F238E27FC236}">
                <a16:creationId xmlns:a16="http://schemas.microsoft.com/office/drawing/2014/main" xmlns="" id="{3AB685A9-B8B8-417C-96AA-76765E6616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29398" y="2721766"/>
            <a:ext cx="4356281" cy="2400300"/>
          </a:xfrm>
          <a:prstGeom prst="rect">
            <a:avLst/>
          </a:prstGeom>
          <a:noFill/>
          <a:ln>
            <a:noFill/>
          </a:ln>
        </p:spPr>
      </p:pic>
      <p:sp>
        <p:nvSpPr>
          <p:cNvPr id="8" name="TextBox 7">
            <a:extLst>
              <a:ext uri="{FF2B5EF4-FFF2-40B4-BE49-F238E27FC236}">
                <a16:creationId xmlns:a16="http://schemas.microsoft.com/office/drawing/2014/main" xmlns="" id="{08F2E64A-7756-47C5-BBBF-4D84825BB278}"/>
              </a:ext>
            </a:extLst>
          </p:cNvPr>
          <p:cNvSpPr txBox="1"/>
          <p:nvPr/>
        </p:nvSpPr>
        <p:spPr>
          <a:xfrm>
            <a:off x="1768677" y="1416192"/>
            <a:ext cx="9217002" cy="830997"/>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anose="05000000000000000000" pitchFamily="2" charset="2"/>
              <a:buChar char="ü"/>
            </a:pPr>
            <a:r>
              <a:rPr lang="en-IN" sz="1600" dirty="0">
                <a:solidFill>
                  <a:srgbClr val="000000"/>
                </a:solidFill>
                <a:effectLst/>
                <a:latin typeface="Century" panose="02040604050505020304" pitchFamily="18" charset="0"/>
                <a:ea typeface="Calibri" panose="020F0502020204030204" pitchFamily="34" charset="0"/>
              </a:rPr>
              <a:t>As we know that some of the review are too lengthy, so </a:t>
            </a:r>
            <a:r>
              <a:rPr lang="en-IN" sz="1600" dirty="0" err="1">
                <a:solidFill>
                  <a:srgbClr val="000000"/>
                </a:solidFill>
                <a:effectLst/>
                <a:latin typeface="Century" panose="02040604050505020304" pitchFamily="18" charset="0"/>
                <a:ea typeface="Calibri" panose="020F0502020204030204" pitchFamily="34" charset="0"/>
              </a:rPr>
              <a:t>i</a:t>
            </a:r>
            <a:r>
              <a:rPr lang="en-IN" sz="1600" dirty="0">
                <a:solidFill>
                  <a:srgbClr val="000000"/>
                </a:solidFill>
                <a:effectLst/>
                <a:latin typeface="Century" panose="02040604050505020304" pitchFamily="18" charset="0"/>
                <a:ea typeface="Calibri" panose="020F0502020204030204" pitchFamily="34" charset="0"/>
              </a:rPr>
              <a:t> have to treat them as outliers and remove them using </a:t>
            </a:r>
            <a:r>
              <a:rPr lang="en-IN" sz="1600" dirty="0" err="1">
                <a:solidFill>
                  <a:srgbClr val="000000"/>
                </a:solidFill>
                <a:effectLst/>
                <a:latin typeface="Century" panose="02040604050505020304" pitchFamily="18" charset="0"/>
                <a:ea typeface="Calibri" panose="020F0502020204030204" pitchFamily="34" charset="0"/>
              </a:rPr>
              <a:t>z_score</a:t>
            </a:r>
            <a:r>
              <a:rPr lang="en-IN" sz="1600" dirty="0">
                <a:solidFill>
                  <a:srgbClr val="000000"/>
                </a:solidFill>
                <a:effectLst/>
                <a:latin typeface="Century" panose="02040604050505020304" pitchFamily="18" charset="0"/>
                <a:ea typeface="Calibri" panose="020F0502020204030204" pitchFamily="34" charset="0"/>
              </a:rPr>
              <a:t> method.</a:t>
            </a:r>
            <a:r>
              <a:rPr lang="en-IN" sz="1600" dirty="0">
                <a:effectLst/>
                <a:latin typeface="Century" panose="02040604050505020304" pitchFamily="18" charset="0"/>
              </a:rPr>
              <a:t> After removing the outliers the word count and character count looks as below. </a:t>
            </a:r>
            <a:endParaRPr lang="en-IN" sz="1600" dirty="0">
              <a:latin typeface="Century" panose="02040604050505020304" pitchFamily="18" charset="0"/>
            </a:endParaRPr>
          </a:p>
        </p:txBody>
      </p:sp>
      <p:sp>
        <p:nvSpPr>
          <p:cNvPr id="10" name="TextBox 9">
            <a:extLst>
              <a:ext uri="{FF2B5EF4-FFF2-40B4-BE49-F238E27FC236}">
                <a16:creationId xmlns:a16="http://schemas.microsoft.com/office/drawing/2014/main" xmlns="" id="{FE65479F-789A-4580-947A-34283D66E26C}"/>
              </a:ext>
            </a:extLst>
          </p:cNvPr>
          <p:cNvSpPr txBox="1"/>
          <p:nvPr/>
        </p:nvSpPr>
        <p:spPr>
          <a:xfrm>
            <a:off x="1768677" y="5455932"/>
            <a:ext cx="9405722" cy="59766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6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After plotting histograms for word counts and character counts and after removing outliers we can see we are left out with good range of number of words and characters.</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618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82E3D8-2945-447C-9A1E-10F56C7FE39A}"/>
              </a:ext>
            </a:extLst>
          </p:cNvPr>
          <p:cNvSpPr>
            <a:spLocks noGrp="1"/>
          </p:cNvSpPr>
          <p:nvPr>
            <p:ph type="title"/>
          </p:nvPr>
        </p:nvSpPr>
        <p:spPr>
          <a:xfrm>
            <a:off x="1717161" y="598353"/>
            <a:ext cx="8911687" cy="864687"/>
          </a:xfrm>
        </p:spPr>
        <p:txBody>
          <a:bodyPr/>
          <a:lstStyle/>
          <a:p>
            <a:r>
              <a:rPr lang="en-US" sz="3600" dirty="0">
                <a:ln w="0"/>
                <a:effectLst>
                  <a:reflection blurRad="6350" stA="53000" endA="300" endPos="35500" dir="5400000" sy="-90000" algn="bl" rotWithShape="0"/>
                </a:effectLst>
              </a:rPr>
              <a:t>Visualization:</a:t>
            </a:r>
            <a:endParaRPr lang="en-IN" dirty="0"/>
          </a:p>
        </p:txBody>
      </p:sp>
      <p:pic>
        <p:nvPicPr>
          <p:cNvPr id="4" name="Content Placeholder 3">
            <a:extLst>
              <a:ext uri="{FF2B5EF4-FFF2-40B4-BE49-F238E27FC236}">
                <a16:creationId xmlns:a16="http://schemas.microsoft.com/office/drawing/2014/main" xmlns="" id="{8A05F0AA-CFCD-47B7-A1F3-2E18D4102B8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0685" y="1460258"/>
            <a:ext cx="4532319" cy="3590418"/>
          </a:xfrm>
          <a:prstGeom prst="rect">
            <a:avLst/>
          </a:prstGeom>
          <a:noFill/>
          <a:ln>
            <a:noFill/>
          </a:ln>
        </p:spPr>
      </p:pic>
      <p:pic>
        <p:nvPicPr>
          <p:cNvPr id="5" name="Picture 4">
            <a:extLst>
              <a:ext uri="{FF2B5EF4-FFF2-40B4-BE49-F238E27FC236}">
                <a16:creationId xmlns:a16="http://schemas.microsoft.com/office/drawing/2014/main" xmlns="" id="{BE95A67C-C0CB-43C6-8708-7D3395BA95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37581" y="1451931"/>
            <a:ext cx="4467802" cy="3598745"/>
          </a:xfrm>
          <a:prstGeom prst="rect">
            <a:avLst/>
          </a:prstGeom>
          <a:noFill/>
          <a:ln>
            <a:noFill/>
          </a:ln>
        </p:spPr>
      </p:pic>
      <p:sp>
        <p:nvSpPr>
          <p:cNvPr id="7" name="TextBox 6">
            <a:extLst>
              <a:ext uri="{FF2B5EF4-FFF2-40B4-BE49-F238E27FC236}">
                <a16:creationId xmlns:a16="http://schemas.microsoft.com/office/drawing/2014/main" xmlns="" id="{0F8B42CD-7602-4AF1-A945-30D220485D18}"/>
              </a:ext>
            </a:extLst>
          </p:cNvPr>
          <p:cNvSpPr txBox="1"/>
          <p:nvPr/>
        </p:nvSpPr>
        <p:spPr>
          <a:xfrm>
            <a:off x="1717162" y="5227522"/>
            <a:ext cx="9640838" cy="59766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6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seeing the above plot we can see that Good, product, quality......are occurring frequently.</a:t>
            </a:r>
            <a:r>
              <a:rPr lang="en-IN" sz="1600" dirty="0">
                <a:effectLst/>
                <a:latin typeface="Century" panose="02040604050505020304" pitchFamily="18" charset="0"/>
                <a:ea typeface="Calibri" panose="020F0502020204030204" pitchFamily="34" charset="0"/>
                <a:cs typeface="Times New Roman" panose="02020603050405020304" pitchFamily="18" charset="0"/>
              </a:rPr>
              <a:t> And the second plot shows rarely occuring words. </a:t>
            </a:r>
          </a:p>
        </p:txBody>
      </p:sp>
    </p:spTree>
    <p:extLst>
      <p:ext uri="{BB962C8B-B14F-4D97-AF65-F5344CB8AC3E}">
        <p14:creationId xmlns:p14="http://schemas.microsoft.com/office/powerpoint/2010/main" val="103560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515F0C-564B-412B-8290-08FAED363E57}"/>
              </a:ext>
            </a:extLst>
          </p:cNvPr>
          <p:cNvSpPr>
            <a:spLocks noGrp="1"/>
          </p:cNvSpPr>
          <p:nvPr>
            <p:ph type="title"/>
          </p:nvPr>
        </p:nvSpPr>
        <p:spPr>
          <a:xfrm>
            <a:off x="1422884" y="542554"/>
            <a:ext cx="9652000" cy="507274"/>
          </a:xfrm>
        </p:spPr>
        <p:txBody>
          <a:bodyPr>
            <a:noAutofit/>
          </a:bodyPr>
          <a:lstStyle/>
          <a:p>
            <a:pPr algn="ctr"/>
            <a:r>
              <a:rPr lang="en-US" sz="3200" dirty="0">
                <a:ln w="0"/>
                <a:effectLst>
                  <a:reflection blurRad="6350" stA="53000" endA="300" endPos="35500" dir="5400000" sy="-90000" algn="bl" rotWithShape="0"/>
                </a:effectLst>
              </a:rPr>
              <a:t>Visualization:</a:t>
            </a:r>
            <a:endParaRPr lang="en-IN" sz="3200" dirty="0"/>
          </a:p>
        </p:txBody>
      </p:sp>
      <p:pic>
        <p:nvPicPr>
          <p:cNvPr id="4" name="Content Placeholder 3">
            <a:extLst>
              <a:ext uri="{FF2B5EF4-FFF2-40B4-BE49-F238E27FC236}">
                <a16:creationId xmlns:a16="http://schemas.microsoft.com/office/drawing/2014/main" xmlns="" id="{CA0F1EED-3DF7-4B13-A468-899E7B8FCC9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88352" y="1043188"/>
            <a:ext cx="2933801" cy="1547959"/>
          </a:xfrm>
          <a:prstGeom prst="rect">
            <a:avLst/>
          </a:prstGeom>
          <a:noFill/>
          <a:ln>
            <a:noFill/>
          </a:ln>
        </p:spPr>
      </p:pic>
      <p:pic>
        <p:nvPicPr>
          <p:cNvPr id="5" name="Picture 4">
            <a:extLst>
              <a:ext uri="{FF2B5EF4-FFF2-40B4-BE49-F238E27FC236}">
                <a16:creationId xmlns:a16="http://schemas.microsoft.com/office/drawing/2014/main" xmlns="" id="{35DE26E4-5461-411A-A61F-9FCEC7F572A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8425" y="1049828"/>
            <a:ext cx="2662886" cy="1541319"/>
          </a:xfrm>
          <a:prstGeom prst="rect">
            <a:avLst/>
          </a:prstGeom>
          <a:noFill/>
          <a:ln>
            <a:noFill/>
          </a:ln>
        </p:spPr>
      </p:pic>
      <p:pic>
        <p:nvPicPr>
          <p:cNvPr id="6" name="Picture 5">
            <a:extLst>
              <a:ext uri="{FF2B5EF4-FFF2-40B4-BE49-F238E27FC236}">
                <a16:creationId xmlns:a16="http://schemas.microsoft.com/office/drawing/2014/main" xmlns="" id="{7641D26E-9A0E-46B2-B5C3-5F00CBDCE64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46531" y="1039122"/>
            <a:ext cx="2662886" cy="1541319"/>
          </a:xfrm>
          <a:prstGeom prst="rect">
            <a:avLst/>
          </a:prstGeom>
          <a:noFill/>
          <a:ln>
            <a:noFill/>
          </a:ln>
        </p:spPr>
      </p:pic>
      <p:pic>
        <p:nvPicPr>
          <p:cNvPr id="7" name="Picture 6">
            <a:extLst>
              <a:ext uri="{FF2B5EF4-FFF2-40B4-BE49-F238E27FC236}">
                <a16:creationId xmlns:a16="http://schemas.microsoft.com/office/drawing/2014/main" xmlns="" id="{7EE5CF59-EC6D-41CC-A587-531FB5A58181}"/>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47197" y="3247749"/>
            <a:ext cx="2933801" cy="1728254"/>
          </a:xfrm>
          <a:prstGeom prst="rect">
            <a:avLst/>
          </a:prstGeom>
          <a:noFill/>
          <a:ln>
            <a:noFill/>
          </a:ln>
        </p:spPr>
      </p:pic>
      <p:pic>
        <p:nvPicPr>
          <p:cNvPr id="8" name="Picture 7">
            <a:extLst>
              <a:ext uri="{FF2B5EF4-FFF2-40B4-BE49-F238E27FC236}">
                <a16:creationId xmlns:a16="http://schemas.microsoft.com/office/drawing/2014/main" xmlns="" id="{9197AB99-8141-42C4-A2D8-D95B26C74B85}"/>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27782" y="3256251"/>
            <a:ext cx="2850192" cy="1728254"/>
          </a:xfrm>
          <a:prstGeom prst="rect">
            <a:avLst/>
          </a:prstGeom>
          <a:noFill/>
          <a:ln>
            <a:noFill/>
          </a:ln>
        </p:spPr>
      </p:pic>
      <p:sp>
        <p:nvSpPr>
          <p:cNvPr id="10" name="TextBox 9">
            <a:extLst>
              <a:ext uri="{FF2B5EF4-FFF2-40B4-BE49-F238E27FC236}">
                <a16:creationId xmlns:a16="http://schemas.microsoft.com/office/drawing/2014/main" xmlns="" id="{8212EE14-22FB-477D-8C1B-3C3F0CA7C8D3}"/>
              </a:ext>
            </a:extLst>
          </p:cNvPr>
          <p:cNvSpPr txBox="1"/>
          <p:nvPr/>
        </p:nvSpPr>
        <p:spPr>
          <a:xfrm>
            <a:off x="1488352" y="5623276"/>
            <a:ext cx="9521065" cy="59016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2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plots we can clearly see the words which are indication of Reviewer's opinion on products.</a:t>
            </a:r>
            <a:endParaRPr lang="en-IN" sz="12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2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Here most frequent words used for each Rating is displayed in the word cloud.</a:t>
            </a:r>
            <a:endParaRPr lang="en-IN" sz="12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xmlns="" id="{E1D88313-C0BE-437D-B9DC-FB87D4118A29}"/>
              </a:ext>
            </a:extLst>
          </p:cNvPr>
          <p:cNvSpPr txBox="1"/>
          <p:nvPr/>
        </p:nvSpPr>
        <p:spPr>
          <a:xfrm>
            <a:off x="1753479" y="2682353"/>
            <a:ext cx="1147257" cy="388696"/>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xmlns="" id="{2B7069A2-5D4F-48DE-A5A0-B7CAE1B0C5B9}"/>
              </a:ext>
            </a:extLst>
          </p:cNvPr>
          <p:cNvSpPr txBox="1"/>
          <p:nvPr/>
        </p:nvSpPr>
        <p:spPr>
          <a:xfrm>
            <a:off x="5432721" y="2680390"/>
            <a:ext cx="1496554" cy="388696"/>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xmlns="" id="{C56BFBF1-B44B-4800-9BEC-32DA9DEB1A52}"/>
              </a:ext>
            </a:extLst>
          </p:cNvPr>
          <p:cNvSpPr txBox="1"/>
          <p:nvPr/>
        </p:nvSpPr>
        <p:spPr>
          <a:xfrm>
            <a:off x="8754440" y="2602011"/>
            <a:ext cx="1328927" cy="388696"/>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xmlns="" id="{106D6F2E-996D-4FE8-9800-8EAC25369FD7}"/>
              </a:ext>
            </a:extLst>
          </p:cNvPr>
          <p:cNvSpPr txBox="1"/>
          <p:nvPr/>
        </p:nvSpPr>
        <p:spPr>
          <a:xfrm>
            <a:off x="3644355" y="5104835"/>
            <a:ext cx="1391621" cy="388696"/>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xmlns="" id="{14E39701-F7F2-4C04-98B6-27EDC0DBD5A8}"/>
              </a:ext>
            </a:extLst>
          </p:cNvPr>
          <p:cNvSpPr txBox="1"/>
          <p:nvPr/>
        </p:nvSpPr>
        <p:spPr>
          <a:xfrm>
            <a:off x="7318089" y="5099291"/>
            <a:ext cx="2872701" cy="388696"/>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628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C02870-CBCE-4436-BAAF-904D0252AD32}"/>
              </a:ext>
            </a:extLst>
          </p:cNvPr>
          <p:cNvSpPr>
            <a:spLocks noGrp="1"/>
          </p:cNvSpPr>
          <p:nvPr>
            <p:ph type="title"/>
          </p:nvPr>
        </p:nvSpPr>
        <p:spPr>
          <a:xfrm>
            <a:off x="1845950" y="546836"/>
            <a:ext cx="8911687" cy="934234"/>
          </a:xfrm>
        </p:spPr>
        <p:txBody>
          <a:bodyPr>
            <a:normAutofit/>
          </a:bodyPr>
          <a:lstStyle/>
          <a:p>
            <a:r>
              <a:rPr lang="en-IN" sz="3600" dirty="0">
                <a:ln w="0"/>
                <a:effectLst>
                  <a:reflection blurRad="6350" stA="53000" endA="300" endPos="35500" dir="5400000" sy="-90000" algn="bl" rotWithShape="0"/>
                </a:effectLst>
              </a:rPr>
              <a:t>Analysis:</a:t>
            </a:r>
            <a:endParaRPr lang="en-IN" sz="3600" dirty="0"/>
          </a:p>
        </p:txBody>
      </p:sp>
      <p:sp>
        <p:nvSpPr>
          <p:cNvPr id="3" name="Content Placeholder 2">
            <a:extLst>
              <a:ext uri="{FF2B5EF4-FFF2-40B4-BE49-F238E27FC236}">
                <a16:creationId xmlns:a16="http://schemas.microsoft.com/office/drawing/2014/main" xmlns="" id="{63FCFB32-3510-43D4-AAB2-71B362174262}"/>
              </a:ext>
            </a:extLst>
          </p:cNvPr>
          <p:cNvSpPr>
            <a:spLocks noGrp="1"/>
          </p:cNvSpPr>
          <p:nvPr>
            <p:ph idx="1"/>
          </p:nvPr>
        </p:nvSpPr>
        <p:spPr>
          <a:xfrm>
            <a:off x="1279279" y="1481070"/>
            <a:ext cx="9860945" cy="4623516"/>
          </a:xfrm>
        </p:spPr>
        <p:style>
          <a:lnRef idx="2">
            <a:schemeClr val="accent2"/>
          </a:lnRef>
          <a:fillRef idx="1">
            <a:schemeClr val="lt1"/>
          </a:fillRef>
          <a:effectRef idx="0">
            <a:schemeClr val="accent2"/>
          </a:effectRef>
          <a:fontRef idx="minor">
            <a:schemeClr val="dk1"/>
          </a:fontRef>
        </p:style>
        <p:txBody>
          <a:bodyPr>
            <a:noAutofit/>
          </a:bodyPr>
          <a:lstStyle/>
          <a:p>
            <a:pPr marL="342900" lvl="0" indent="-342900">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107000"/>
              </a:lnSpc>
              <a:buFont typeface="Wingdings" panose="05000000000000000000" pitchFamily="2" charset="2"/>
              <a:buChar char=""/>
            </a:pPr>
            <a:r>
              <a:rPr lang="en-US" sz="1600" dirty="0">
                <a:latin typeface="Century" panose="02040604050505020304" pitchFamily="18" charset="0"/>
              </a:rPr>
              <a:t>Balanced the data using SMOTE mechanism.</a:t>
            </a:r>
          </a:p>
          <a:p>
            <a:pPr marL="342900" lvl="0" indent="-342900">
              <a:lnSpc>
                <a:spcPct val="107000"/>
              </a:lnSpc>
              <a:buFont typeface="Wingdings" panose="05000000000000000000" pitchFamily="2" charset="2"/>
              <a:buChar char=""/>
            </a:pP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425345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CBCA39-8709-4BCB-8A1D-52A338FF6ED8}"/>
              </a:ext>
            </a:extLst>
          </p:cNvPr>
          <p:cNvSpPr>
            <a:spLocks noGrp="1"/>
          </p:cNvSpPr>
          <p:nvPr>
            <p:ph type="title"/>
          </p:nvPr>
        </p:nvSpPr>
        <p:spPr>
          <a:xfrm>
            <a:off x="1987618" y="598352"/>
            <a:ext cx="8911687" cy="921355"/>
          </a:xfrm>
        </p:spPr>
        <p:txBody>
          <a:bodyPr>
            <a:normAutofit/>
          </a:bodyPr>
          <a:lstStyle/>
          <a:p>
            <a:r>
              <a:rPr lang="en-IN" sz="3600" dirty="0">
                <a:ln w="0"/>
                <a:effectLst>
                  <a:reflection blurRad="6350" stA="53000" endA="300" endPos="35500" dir="5400000" sy="-90000" algn="bl" rotWithShape="0"/>
                </a:effectLst>
              </a:rPr>
              <a:t>Model Building:</a:t>
            </a:r>
            <a:endParaRPr lang="en-IN" sz="3600" dirty="0"/>
          </a:p>
        </p:txBody>
      </p:sp>
      <p:sp>
        <p:nvSpPr>
          <p:cNvPr id="3" name="Content Placeholder 2">
            <a:extLst>
              <a:ext uri="{FF2B5EF4-FFF2-40B4-BE49-F238E27FC236}">
                <a16:creationId xmlns:a16="http://schemas.microsoft.com/office/drawing/2014/main" xmlns="" id="{716A6FBF-EB84-486F-B368-30675D45BE16}"/>
              </a:ext>
            </a:extLst>
          </p:cNvPr>
          <p:cNvSpPr>
            <a:spLocks noGrp="1"/>
          </p:cNvSpPr>
          <p:nvPr>
            <p:ph idx="1"/>
          </p:nvPr>
        </p:nvSpPr>
        <p:spPr>
          <a:xfrm>
            <a:off x="1343674" y="1708597"/>
            <a:ext cx="9783672" cy="4164170"/>
          </a:xfrm>
        </p:spPr>
        <p:style>
          <a:lnRef idx="2">
            <a:schemeClr val="accent2"/>
          </a:lnRef>
          <a:fillRef idx="1">
            <a:schemeClr val="lt1"/>
          </a:fillRef>
          <a:effectRef idx="0">
            <a:schemeClr val="accent2"/>
          </a:effectRef>
          <a:fontRef idx="minor">
            <a:schemeClr val="dk1"/>
          </a:fontRef>
        </p:style>
        <p:txBody>
          <a:bodyPr>
            <a:noAutofit/>
          </a:bodyPr>
          <a:lstStyle/>
          <a:p>
            <a:pPr>
              <a:lnSpc>
                <a:spcPct val="107000"/>
              </a:lnSpc>
              <a:spcAft>
                <a:spcPts val="800"/>
              </a:spcAft>
            </a:pPr>
            <a:r>
              <a:rPr lang="en-IN" sz="1600" dirty="0">
                <a:effectLst/>
                <a:latin typeface="Century" panose="02040604050505020304" pitchFamily="18" charset="0"/>
                <a:ea typeface="Calibri" panose="020F0502020204030204" pitchFamily="34" charset="0"/>
                <a:cs typeface="Times New Roman" panose="02020603050405020304" pitchFamily="18" charset="0"/>
              </a:rPr>
              <a:t>In this </a:t>
            </a:r>
            <a:r>
              <a:rPr lang="en-IN" sz="1600" dirty="0" err="1">
                <a:effectLst/>
                <a:latin typeface="Century" panose="02040604050505020304" pitchFamily="18" charset="0"/>
                <a:ea typeface="Calibri" panose="020F0502020204030204" pitchFamily="34" charset="0"/>
                <a:cs typeface="Times New Roman" panose="02020603050405020304" pitchFamily="18" charset="0"/>
              </a:rPr>
              <a:t>nlp</a:t>
            </a:r>
            <a:r>
              <a:rPr lang="en-IN" sz="1600" dirty="0">
                <a:effectLst/>
                <a:latin typeface="Century" panose="02040604050505020304" pitchFamily="18" charset="0"/>
                <a:ea typeface="Calibri" panose="020F0502020204030204" pitchFamily="34" charset="0"/>
                <a:cs typeface="Times New Roman" panose="02020603050405020304" pitchFamily="18" charset="0"/>
              </a:rPr>
              <a:t> based project we need to predict ratings which are </a:t>
            </a:r>
            <a:r>
              <a:rPr lang="en-IN" sz="1600" dirty="0" err="1">
                <a:effectLst/>
                <a:latin typeface="Century" panose="02040604050505020304" pitchFamily="18" charset="0"/>
                <a:ea typeface="Calibri" panose="020F0502020204030204" pitchFamily="34" charset="0"/>
                <a:cs typeface="Times New Roman" panose="02020603050405020304" pitchFamily="18" charset="0"/>
              </a:rPr>
              <a:t>multiclassifiers</a:t>
            </a:r>
            <a:r>
              <a:rPr lang="en-IN" sz="1600" dirty="0">
                <a:effectLst/>
                <a:latin typeface="Century" panose="02040604050505020304" pitchFamily="18" charset="0"/>
                <a:ea typeface="Calibri" panose="020F0502020204030204" pitchFamily="34" charset="0"/>
                <a:cs typeface="Times New Roman" panose="02020603050405020304" pitchFamily="18" charset="0"/>
              </a:rPr>
              <a:t>. I have converted the text into vectors using TFIDF vectorizer and separated our feature and labels then build the model using One Vs Rest Classifier.  Among all the algorithms which I have used for this purpose I have chosen </a:t>
            </a:r>
            <a:r>
              <a:rPr lang="en-IN" sz="16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1600" dirty="0">
                <a:effectLst/>
                <a:latin typeface="Century" panose="02040604050505020304" pitchFamily="18" charset="0"/>
                <a:ea typeface="Calibri" panose="020F0502020204030204" pitchFamily="34" charset="0"/>
                <a:cs typeface="Times New Roman" panose="02020603050405020304" pitchFamily="18" charset="0"/>
              </a:rPr>
              <a:t> as best suitable algorithm for our final model as it is performing well compared to other algorithms while evaluating with different metrics I have used following algorithms and evaluated them</a:t>
            </a:r>
          </a:p>
          <a:p>
            <a:pPr marL="342900" lvl="0" indent="-342900">
              <a:lnSpc>
                <a:spcPct val="107000"/>
              </a:lnSpc>
              <a:spcBef>
                <a:spcPts val="300"/>
              </a:spcBef>
              <a:spcAft>
                <a:spcPts val="300"/>
              </a:spcAft>
              <a:buFont typeface="Wingdings" panose="05000000000000000000" pitchFamily="2" charset="2"/>
              <a:buChar char=""/>
            </a:pPr>
            <a:r>
              <a:rPr lang="en-IN" sz="1600" dirty="0" err="1">
                <a:effectLst/>
                <a:latin typeface="Century" panose="02040604050505020304" pitchFamily="18" charset="0"/>
                <a:ea typeface="Calibri" panose="020F0502020204030204" pitchFamily="34" charset="0"/>
                <a:cs typeface="Times New Roman" panose="02020603050405020304" pitchFamily="18" charset="0"/>
              </a:rPr>
              <a:t>LinearSVC</a:t>
            </a:r>
            <a:r>
              <a:rPr lang="en-IN" sz="16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rPr>
              <a:t>LogisticRegression </a:t>
            </a:r>
          </a:p>
          <a:p>
            <a:pPr marL="342900" lvl="0" indent="-342900">
              <a:lnSpc>
                <a:spcPct val="107000"/>
              </a:lnSpc>
              <a:spcBef>
                <a:spcPts val="300"/>
              </a:spcBef>
              <a:spcAft>
                <a:spcPts val="300"/>
              </a:spcAft>
              <a:buFont typeface="Wingdings" panose="05000000000000000000" pitchFamily="2" charset="2"/>
              <a:buChar char=""/>
            </a:pPr>
            <a:r>
              <a:rPr lang="en-IN" sz="1600" dirty="0">
                <a:latin typeface="Century" panose="02040604050505020304" pitchFamily="18" charset="0"/>
                <a:ea typeface="Calibri" panose="020F0502020204030204" pitchFamily="34" charset="0"/>
                <a:cs typeface="Times New Roman" panose="02020603050405020304" pitchFamily="18" charset="0"/>
              </a:rPr>
              <a:t>DecisionTreeClassifier</a:t>
            </a:r>
            <a:r>
              <a:rPr lang="en-IN" sz="16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1600" dirty="0">
                <a:latin typeface="Century" panose="02040604050505020304" pitchFamily="18" charset="0"/>
                <a:ea typeface="Calibri" panose="020F0502020204030204" pitchFamily="34" charset="0"/>
                <a:cs typeface="Times New Roman" panose="02020603050405020304" pitchFamily="18" charset="0"/>
              </a:rPr>
              <a:t>RandomForest</a:t>
            </a:r>
            <a:r>
              <a:rPr lang="en-IN" sz="1600" dirty="0">
                <a:effectLst/>
                <a:latin typeface="Century" panose="02040604050505020304" pitchFamily="18" charset="0"/>
                <a:ea typeface="Calibri" panose="020F0502020204030204" pitchFamily="34" charset="0"/>
                <a:cs typeface="Times New Roman" panose="02020603050405020304" pitchFamily="18" charset="0"/>
              </a:rPr>
              <a:t>Classifier</a:t>
            </a:r>
          </a:p>
          <a:p>
            <a:pPr marL="342900" lvl="0" indent="-342900">
              <a:lnSpc>
                <a:spcPct val="107000"/>
              </a:lnSpc>
              <a:spcBef>
                <a:spcPts val="300"/>
              </a:spcBef>
              <a:spcAft>
                <a:spcPts val="300"/>
              </a:spcAft>
              <a:buFont typeface="Wingdings" panose="05000000000000000000" pitchFamily="2" charset="2"/>
              <a:buChar char=""/>
            </a:pPr>
            <a:r>
              <a:rPr lang="en-IN" sz="1600" dirty="0" err="1">
                <a:latin typeface="Century" panose="02040604050505020304" pitchFamily="18" charset="0"/>
                <a:ea typeface="Calibri" panose="020F0502020204030204" pitchFamily="34" charset="0"/>
                <a:cs typeface="Times New Roman" panose="02020603050405020304" pitchFamily="18" charset="0"/>
              </a:rPr>
              <a:t>XGBClassifier</a:t>
            </a:r>
            <a:r>
              <a:rPr lang="en-IN" sz="16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16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1600" dirty="0">
                <a:effectLst/>
                <a:latin typeface="Century" panose="02040604050505020304" pitchFamily="18" charset="0"/>
                <a:ea typeface="Calibri" panose="020F0502020204030204" pitchFamily="34" charset="0"/>
                <a:cs typeface="Times New Roman" panose="02020603050405020304" pitchFamily="18" charset="0"/>
              </a:rPr>
              <a:t> </a:t>
            </a:r>
          </a:p>
          <a:p>
            <a:pPr>
              <a:lnSpc>
                <a:spcPct val="107000"/>
              </a:lnSpc>
              <a:spcBef>
                <a:spcPts val="300"/>
              </a:spcBef>
              <a:spcAft>
                <a:spcPts val="300"/>
              </a:spcAft>
            </a:pPr>
            <a:r>
              <a:rPr lang="en-IN" sz="1600" dirty="0">
                <a:effectLst/>
                <a:latin typeface="Century" panose="02040604050505020304" pitchFamily="18" charset="0"/>
                <a:ea typeface="Calibri" panose="020F0502020204030204" pitchFamily="34" charset="0"/>
                <a:cs typeface="Times New Roman" panose="02020603050405020304" pitchFamily="18" charset="0"/>
              </a:rPr>
              <a:t>From all of these above models </a:t>
            </a:r>
            <a:r>
              <a:rPr lang="en-IN" sz="16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1600" dirty="0">
                <a:effectLst/>
                <a:latin typeface="Century" panose="02040604050505020304" pitchFamily="18" charset="0"/>
                <a:ea typeface="Calibri" panose="020F0502020204030204" pitchFamily="34" charset="0"/>
                <a:cs typeface="Times New Roman" panose="02020603050405020304" pitchFamily="18" charset="0"/>
              </a:rPr>
              <a:t> was giving me good performance.</a:t>
            </a:r>
          </a:p>
          <a:p>
            <a:endParaRPr lang="en-IN" sz="1600" dirty="0"/>
          </a:p>
        </p:txBody>
      </p:sp>
    </p:spTree>
    <p:extLst>
      <p:ext uri="{BB962C8B-B14F-4D97-AF65-F5344CB8AC3E}">
        <p14:creationId xmlns:p14="http://schemas.microsoft.com/office/powerpoint/2010/main" val="249753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CD0E0D8B-1962-44D6-96C2-3D490D2FD41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9403" y="1651263"/>
            <a:ext cx="7918472" cy="3335149"/>
          </a:xfrm>
          <a:prstGeom prst="rect">
            <a:avLst/>
          </a:prstGeom>
          <a:noFill/>
          <a:ln>
            <a:noFill/>
          </a:ln>
        </p:spPr>
      </p:pic>
      <p:pic>
        <p:nvPicPr>
          <p:cNvPr id="5" name="Picture 4">
            <a:extLst>
              <a:ext uri="{FF2B5EF4-FFF2-40B4-BE49-F238E27FC236}">
                <a16:creationId xmlns:a16="http://schemas.microsoft.com/office/drawing/2014/main" xmlns="" id="{FF529A05-2430-4141-8B88-F1457757BB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9403" y="5151436"/>
            <a:ext cx="7876526" cy="692150"/>
          </a:xfrm>
          <a:prstGeom prst="rect">
            <a:avLst/>
          </a:prstGeom>
          <a:noFill/>
          <a:ln>
            <a:noFill/>
          </a:ln>
        </p:spPr>
      </p:pic>
      <p:sp>
        <p:nvSpPr>
          <p:cNvPr id="7" name="TextBox 6">
            <a:extLst>
              <a:ext uri="{FF2B5EF4-FFF2-40B4-BE49-F238E27FC236}">
                <a16:creationId xmlns:a16="http://schemas.microsoft.com/office/drawing/2014/main" xmlns="" id="{FF10BD45-ED47-4AFA-9172-D91E5F06D4B7}"/>
              </a:ext>
            </a:extLst>
          </p:cNvPr>
          <p:cNvSpPr txBox="1"/>
          <p:nvPr/>
        </p:nvSpPr>
        <p:spPr>
          <a:xfrm>
            <a:off x="1339403" y="721286"/>
            <a:ext cx="9798861" cy="764953"/>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07000"/>
              </a:lnSpc>
              <a:spcAft>
                <a:spcPts val="800"/>
              </a:spcAft>
              <a:buFont typeface="Wingdings" panose="05000000000000000000" pitchFamily="2" charset="2"/>
              <a:buChar char="ü"/>
            </a:pPr>
            <a:r>
              <a:rPr lang="en-IN" sz="1400" dirty="0">
                <a:effectLst/>
                <a:latin typeface="Century" panose="02040604050505020304" pitchFamily="18" charset="0"/>
                <a:ea typeface="Calibri" panose="020F0502020204030204" pitchFamily="34" charset="0"/>
                <a:cs typeface="Times New Roman" panose="02020603050405020304" pitchFamily="18" charset="0"/>
              </a:rPr>
              <a:t>I have used 6 classification algorithms. First, I have created 6 different classification algorithms and are appended in the variable models. Followed by TFIDF vectorization and data balancing. Then, ran a for loop which contained the accuracy of the models along with different evaluation metrics.</a:t>
            </a:r>
          </a:p>
        </p:txBody>
      </p:sp>
    </p:spTree>
    <p:extLst>
      <p:ext uri="{BB962C8B-B14F-4D97-AF65-F5344CB8AC3E}">
        <p14:creationId xmlns:p14="http://schemas.microsoft.com/office/powerpoint/2010/main" val="120042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1A17F331-DAA0-4C9F-A431-35AB40D4ED8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8952" y="760921"/>
            <a:ext cx="4063836" cy="2695259"/>
          </a:xfrm>
          <a:prstGeom prst="rect">
            <a:avLst/>
          </a:prstGeom>
          <a:noFill/>
          <a:ln w="28575">
            <a:solidFill>
              <a:srgbClr val="CC00CC"/>
            </a:solidFill>
          </a:ln>
        </p:spPr>
      </p:pic>
      <p:pic>
        <p:nvPicPr>
          <p:cNvPr id="5" name="Picture 4">
            <a:extLst>
              <a:ext uri="{FF2B5EF4-FFF2-40B4-BE49-F238E27FC236}">
                <a16:creationId xmlns:a16="http://schemas.microsoft.com/office/drawing/2014/main" xmlns="" id="{20AA29B6-EA96-45EE-8AB3-F00160EF48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52316" y="730645"/>
            <a:ext cx="4256340" cy="2755812"/>
          </a:xfrm>
          <a:prstGeom prst="rect">
            <a:avLst/>
          </a:prstGeom>
          <a:noFill/>
          <a:ln w="28575">
            <a:solidFill>
              <a:srgbClr val="CC00CC"/>
            </a:solidFill>
          </a:ln>
        </p:spPr>
      </p:pic>
      <p:pic>
        <p:nvPicPr>
          <p:cNvPr id="6" name="Picture 5">
            <a:extLst>
              <a:ext uri="{FF2B5EF4-FFF2-40B4-BE49-F238E27FC236}">
                <a16:creationId xmlns:a16="http://schemas.microsoft.com/office/drawing/2014/main" xmlns="" id="{7D20A002-7DBE-4931-83A8-732DA1C2F96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4423" y="3657599"/>
            <a:ext cx="3744893" cy="2381431"/>
          </a:xfrm>
          <a:prstGeom prst="rect">
            <a:avLst/>
          </a:prstGeom>
          <a:noFill/>
          <a:ln w="28575">
            <a:solidFill>
              <a:srgbClr val="CC00CC"/>
            </a:solidFill>
          </a:ln>
        </p:spPr>
      </p:pic>
    </p:spTree>
    <p:extLst>
      <p:ext uri="{BB962C8B-B14F-4D97-AF65-F5344CB8AC3E}">
        <p14:creationId xmlns:p14="http://schemas.microsoft.com/office/powerpoint/2010/main" val="118926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2011327A-BB2A-4F33-926A-E8CB3D48301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5167" y="837776"/>
            <a:ext cx="3846362" cy="2401367"/>
          </a:xfrm>
          <a:prstGeom prst="rect">
            <a:avLst/>
          </a:prstGeom>
          <a:noFill/>
          <a:ln w="28575">
            <a:solidFill>
              <a:srgbClr val="CC00CC"/>
            </a:solidFill>
          </a:ln>
        </p:spPr>
      </p:pic>
      <p:pic>
        <p:nvPicPr>
          <p:cNvPr id="5" name="Picture 4">
            <a:extLst>
              <a:ext uri="{FF2B5EF4-FFF2-40B4-BE49-F238E27FC236}">
                <a16:creationId xmlns:a16="http://schemas.microsoft.com/office/drawing/2014/main" xmlns="" id="{B4766D59-E82F-42A3-A129-7E56AE0DD7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18179" y="786632"/>
            <a:ext cx="3839307" cy="2503656"/>
          </a:xfrm>
          <a:prstGeom prst="rect">
            <a:avLst/>
          </a:prstGeom>
          <a:noFill/>
          <a:ln w="28575">
            <a:solidFill>
              <a:srgbClr val="CC00CC"/>
            </a:solidFill>
          </a:ln>
        </p:spPr>
      </p:pic>
      <p:pic>
        <p:nvPicPr>
          <p:cNvPr id="6" name="Picture 5">
            <a:extLst>
              <a:ext uri="{FF2B5EF4-FFF2-40B4-BE49-F238E27FC236}">
                <a16:creationId xmlns:a16="http://schemas.microsoft.com/office/drawing/2014/main" xmlns="" id="{8263205B-0E76-4216-B9F8-DB0D28F2DE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33364" y="3503268"/>
            <a:ext cx="3559410" cy="2589535"/>
          </a:xfrm>
          <a:prstGeom prst="rect">
            <a:avLst/>
          </a:prstGeom>
          <a:noFill/>
          <a:ln w="28575">
            <a:solidFill>
              <a:srgbClr val="CC00CC"/>
            </a:solidFill>
          </a:ln>
        </p:spPr>
      </p:pic>
    </p:spTree>
    <p:extLst>
      <p:ext uri="{BB962C8B-B14F-4D97-AF65-F5344CB8AC3E}">
        <p14:creationId xmlns:p14="http://schemas.microsoft.com/office/powerpoint/2010/main" val="64557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858E4082-CB50-47A5-AA14-6950F122B85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0766" y="746974"/>
            <a:ext cx="8652518" cy="3870483"/>
          </a:xfrm>
          <a:prstGeom prst="rect">
            <a:avLst/>
          </a:prstGeom>
          <a:noFill/>
          <a:ln w="28575">
            <a:noFill/>
          </a:ln>
        </p:spPr>
      </p:pic>
      <p:sp>
        <p:nvSpPr>
          <p:cNvPr id="6" name="TextBox 5">
            <a:extLst>
              <a:ext uri="{FF2B5EF4-FFF2-40B4-BE49-F238E27FC236}">
                <a16:creationId xmlns:a16="http://schemas.microsoft.com/office/drawing/2014/main" xmlns="" id="{C8A3BC1D-63BC-46E2-AF44-3EFBFB008C43}"/>
              </a:ext>
            </a:extLst>
          </p:cNvPr>
          <p:cNvSpPr txBox="1"/>
          <p:nvPr/>
        </p:nvSpPr>
        <p:spPr>
          <a:xfrm>
            <a:off x="1300766" y="5059679"/>
            <a:ext cx="9980022" cy="861133"/>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6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Great all our algorithms are giving good cv scores. Among these algorithms I am selecting SGD Classifier as best fitting algorithm for our final model as it is giving least difference between accuracy and cv score.</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863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395454-2022-4BBD-9C54-1005EA2C5B30}"/>
              </a:ext>
            </a:extLst>
          </p:cNvPr>
          <p:cNvSpPr>
            <a:spLocks noGrp="1"/>
          </p:cNvSpPr>
          <p:nvPr>
            <p:ph type="title"/>
          </p:nvPr>
        </p:nvSpPr>
        <p:spPr>
          <a:xfrm>
            <a:off x="1150513" y="1429554"/>
            <a:ext cx="9652000" cy="566671"/>
          </a:xfrm>
        </p:spPr>
        <p:txBody>
          <a:bodyPr>
            <a:normAutofit fontScale="90000"/>
          </a:bodyPr>
          <a:lstStyle/>
          <a:p>
            <a:pPr algn="l"/>
            <a:r>
              <a:rPr lang="en-US" sz="4000" dirty="0">
                <a:ln w="0"/>
                <a:effectLst>
                  <a:reflection blurRad="6350" stA="53000" endA="300" endPos="35500" dir="5400000" sy="-90000" algn="bl" rotWithShape="0"/>
                </a:effectLst>
              </a:rPr>
              <a:t>Agenda:</a:t>
            </a:r>
            <a:r>
              <a:rPr lang="en-US" sz="4000" cap="none" spc="0" dirty="0">
                <a:ln w="0"/>
                <a:effectLst>
                  <a:reflection blurRad="6350" stA="53000" endA="300" endPos="35500" dir="5400000" sy="-90000" algn="bl" rotWithShape="0"/>
                </a:effectLst>
              </a:rPr>
              <a:t/>
            </a:r>
            <a:br>
              <a:rPr lang="en-US" sz="4000" cap="none" spc="0" dirty="0">
                <a:ln w="0"/>
                <a:effectLst>
                  <a:reflection blurRad="6350" stA="53000" endA="300" endPos="35500" dir="5400000" sy="-90000" algn="bl" rotWithShape="0"/>
                </a:effectLst>
              </a:rPr>
            </a:br>
            <a:endParaRPr lang="en-IN" dirty="0"/>
          </a:p>
        </p:txBody>
      </p:sp>
      <p:sp>
        <p:nvSpPr>
          <p:cNvPr id="3" name="Content Placeholder 2">
            <a:extLst>
              <a:ext uri="{FF2B5EF4-FFF2-40B4-BE49-F238E27FC236}">
                <a16:creationId xmlns:a16="http://schemas.microsoft.com/office/drawing/2014/main" xmlns="" id="{AD3852AC-3D3E-419B-925B-B4E00FF95299}"/>
              </a:ext>
            </a:extLst>
          </p:cNvPr>
          <p:cNvSpPr>
            <a:spLocks noGrp="1"/>
          </p:cNvSpPr>
          <p:nvPr>
            <p:ph idx="1"/>
          </p:nvPr>
        </p:nvSpPr>
        <p:spPr>
          <a:xfrm>
            <a:off x="1150513" y="1996225"/>
            <a:ext cx="9652000" cy="4108361"/>
          </a:xfrm>
        </p:spPr>
        <p:style>
          <a:lnRef idx="2">
            <a:schemeClr val="accent2"/>
          </a:lnRef>
          <a:fillRef idx="1">
            <a:schemeClr val="lt1"/>
          </a:fillRef>
          <a:effectRef idx="0">
            <a:schemeClr val="accent2"/>
          </a:effectRef>
          <a:fontRef idx="minor">
            <a:schemeClr val="dk1"/>
          </a:fontRef>
        </p:style>
        <p:txBody>
          <a:bodyPr>
            <a:noAutofit/>
          </a:bodyPr>
          <a:lstStyle/>
          <a:p>
            <a:pPr>
              <a:spcBef>
                <a:spcPts val="300"/>
              </a:spcBef>
              <a:spcAft>
                <a:spcPts val="300"/>
              </a:spcAft>
              <a:buFont typeface="Wingdings" panose="05000000000000000000" pitchFamily="2" charset="2"/>
              <a:buChar char="Ø"/>
            </a:pPr>
            <a:r>
              <a:rPr lang="en-US" sz="1600" dirty="0">
                <a:solidFill>
                  <a:schemeClr val="tx1"/>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1600" dirty="0">
                <a:solidFill>
                  <a:schemeClr val="tx1"/>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1600" dirty="0">
                <a:solidFill>
                  <a:schemeClr val="tx1"/>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1600" dirty="0">
                <a:solidFill>
                  <a:schemeClr val="tx1"/>
                </a:solidFill>
                <a:latin typeface="Century" panose="02040604050505020304" pitchFamily="18" charset="0"/>
              </a:rPr>
              <a:t>What is Rating Prediction?</a:t>
            </a:r>
          </a:p>
          <a:p>
            <a:pPr>
              <a:spcBef>
                <a:spcPts val="300"/>
              </a:spcBef>
              <a:spcAft>
                <a:spcPts val="300"/>
              </a:spcAft>
              <a:buFont typeface="Wingdings" panose="05000000000000000000" pitchFamily="2" charset="2"/>
              <a:buChar char="Ø"/>
            </a:pPr>
            <a:r>
              <a:rPr lang="en-US" sz="1600" dirty="0">
                <a:solidFill>
                  <a:schemeClr val="tx1"/>
                </a:solidFill>
                <a:latin typeface="Century" panose="02040604050505020304" pitchFamily="18" charset="0"/>
              </a:rPr>
              <a:t>Importance of Rating Prediction Project.</a:t>
            </a:r>
          </a:p>
          <a:p>
            <a:pPr>
              <a:spcBef>
                <a:spcPts val="300"/>
              </a:spcBef>
              <a:spcAft>
                <a:spcPts val="300"/>
              </a:spcAft>
              <a:buFont typeface="Wingdings" panose="05000000000000000000" pitchFamily="2" charset="2"/>
              <a:buChar char="Ø"/>
            </a:pPr>
            <a:r>
              <a:rPr lang="en-US" sz="1600" dirty="0">
                <a:solidFill>
                  <a:schemeClr val="tx1"/>
                </a:solidFill>
                <a:latin typeface="Century" panose="02040604050505020304" pitchFamily="18" charset="0"/>
              </a:rPr>
              <a:t>Data Analysis and Model Building Flow Chart.</a:t>
            </a:r>
          </a:p>
          <a:p>
            <a:pPr>
              <a:spcBef>
                <a:spcPts val="300"/>
              </a:spcBef>
              <a:spcAft>
                <a:spcPts val="300"/>
              </a:spcAft>
              <a:buFont typeface="Wingdings" panose="05000000000000000000" pitchFamily="2" charset="2"/>
              <a:buChar char="Ø"/>
            </a:pPr>
            <a:r>
              <a:rPr lang="en-US" sz="1600" dirty="0">
                <a:solidFill>
                  <a:schemeClr val="tx1"/>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1600" dirty="0">
                <a:solidFill>
                  <a:schemeClr val="tx1"/>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1600" dirty="0">
                <a:solidFill>
                  <a:schemeClr val="tx1"/>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1600" dirty="0">
                <a:solidFill>
                  <a:schemeClr val="tx1"/>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1600" dirty="0">
                <a:solidFill>
                  <a:schemeClr val="tx1"/>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1600" dirty="0">
                <a:solidFill>
                  <a:schemeClr val="tx1"/>
                </a:solidFill>
                <a:latin typeface="Century" panose="02040604050505020304" pitchFamily="18" charset="0"/>
              </a:rPr>
              <a:t>Conclusion.</a:t>
            </a:r>
          </a:p>
          <a:p>
            <a:endParaRPr lang="en-IN" sz="1600" dirty="0"/>
          </a:p>
        </p:txBody>
      </p:sp>
    </p:spTree>
    <p:extLst>
      <p:ext uri="{BB962C8B-B14F-4D97-AF65-F5344CB8AC3E}">
        <p14:creationId xmlns:p14="http://schemas.microsoft.com/office/powerpoint/2010/main" val="4982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E30CB6-8045-487C-82A4-4C15A7D7FB0D}"/>
              </a:ext>
            </a:extLst>
          </p:cNvPr>
          <p:cNvSpPr>
            <a:spLocks noGrp="1"/>
          </p:cNvSpPr>
          <p:nvPr>
            <p:ph type="title"/>
          </p:nvPr>
        </p:nvSpPr>
        <p:spPr>
          <a:xfrm>
            <a:off x="1768677" y="598353"/>
            <a:ext cx="8911687" cy="1280890"/>
          </a:xfrm>
        </p:spPr>
        <p:txBody>
          <a:bodyPr>
            <a:normAutofit/>
          </a:bodyPr>
          <a:lstStyle/>
          <a:p>
            <a:r>
              <a:rPr lang="en-IN" sz="3600" dirty="0">
                <a:ln w="0"/>
                <a:effectLst>
                  <a:reflection blurRad="6350" stA="53000" endA="300" endPos="35500" dir="5400000" sy="-90000" algn="bl" rotWithShape="0"/>
                </a:effectLst>
              </a:rPr>
              <a:t>Hyper Parameter Tunning:</a:t>
            </a:r>
            <a:endParaRPr lang="en-IN" sz="3600" dirty="0"/>
          </a:p>
        </p:txBody>
      </p:sp>
      <p:grpSp>
        <p:nvGrpSpPr>
          <p:cNvPr id="3" name="Group 2"/>
          <p:cNvGrpSpPr/>
          <p:nvPr/>
        </p:nvGrpSpPr>
        <p:grpSpPr>
          <a:xfrm>
            <a:off x="1335314" y="1727200"/>
            <a:ext cx="8274706" cy="3230145"/>
            <a:chOff x="1768677" y="1543346"/>
            <a:chExt cx="8915400" cy="3341428"/>
          </a:xfrm>
        </p:grpSpPr>
        <p:pic>
          <p:nvPicPr>
            <p:cNvPr id="6" name="Picture 5">
              <a:extLst>
                <a:ext uri="{FF2B5EF4-FFF2-40B4-BE49-F238E27FC236}">
                  <a16:creationId xmlns:a16="http://schemas.microsoft.com/office/drawing/2014/main" xmlns="" id="{5E7C336C-29B7-49A3-9EDE-A3945C222D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8677" y="3868774"/>
              <a:ext cx="7107936" cy="1016000"/>
            </a:xfrm>
            <a:prstGeom prst="rect">
              <a:avLst/>
            </a:prstGeom>
            <a:noFill/>
            <a:ln>
              <a:noFill/>
            </a:ln>
          </p:spPr>
        </p:pic>
        <p:pic>
          <p:nvPicPr>
            <p:cNvPr id="10" name="Picture 9">
              <a:extLst>
                <a:ext uri="{FF2B5EF4-FFF2-40B4-BE49-F238E27FC236}">
                  <a16:creationId xmlns:a16="http://schemas.microsoft.com/office/drawing/2014/main" xmlns="" id="{F5A98DF2-1951-48CA-963E-C00E3D02AC42}"/>
                </a:ext>
              </a:extLst>
            </p:cNvPr>
            <p:cNvPicPr>
              <a:picLocks noChangeAspect="1"/>
            </p:cNvPicPr>
            <p:nvPr/>
          </p:nvPicPr>
          <p:blipFill>
            <a:blip r:embed="rId3"/>
            <a:stretch>
              <a:fillRect/>
            </a:stretch>
          </p:blipFill>
          <p:spPr>
            <a:xfrm>
              <a:off x="1768677" y="1543346"/>
              <a:ext cx="8915400" cy="2054352"/>
            </a:xfrm>
            <a:prstGeom prst="rect">
              <a:avLst/>
            </a:prstGeom>
          </p:spPr>
        </p:pic>
      </p:grpSp>
      <p:sp>
        <p:nvSpPr>
          <p:cNvPr id="12" name="TextBox 11">
            <a:extLst>
              <a:ext uri="{FF2B5EF4-FFF2-40B4-BE49-F238E27FC236}">
                <a16:creationId xmlns:a16="http://schemas.microsoft.com/office/drawing/2014/main" xmlns="" id="{5E9867ED-798D-47F1-8553-3ACE798276B3}"/>
              </a:ext>
            </a:extLst>
          </p:cNvPr>
          <p:cNvSpPr txBox="1"/>
          <p:nvPr/>
        </p:nvSpPr>
        <p:spPr>
          <a:xfrm>
            <a:off x="1335314" y="5132309"/>
            <a:ext cx="9508236" cy="99546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1400" dirty="0">
                <a:effectLst/>
                <a:latin typeface="Century" panose="02040604050505020304" pitchFamily="18" charset="0"/>
                <a:ea typeface="Calibri" panose="020F0502020204030204" pitchFamily="34" charset="0"/>
                <a:cs typeface="Times New Roman" panose="02020603050405020304" pitchFamily="18" charset="0"/>
              </a:rPr>
              <a:t>And after doing hyperparameter tuning I got above parameters as best suitable parameters for our final model.</a:t>
            </a:r>
          </a:p>
          <a:p>
            <a:pPr marL="342900" lvl="0" indent="-342900">
              <a:lnSpc>
                <a:spcPct val="107000"/>
              </a:lnSpc>
              <a:spcAft>
                <a:spcPts val="800"/>
              </a:spcAft>
              <a:buFont typeface="Wingdings" panose="05000000000000000000" pitchFamily="2" charset="2"/>
              <a:buChar char=""/>
            </a:pPr>
            <a:r>
              <a:rPr lang="en-IN" sz="1400" dirty="0">
                <a:effectLst/>
                <a:latin typeface="Century" panose="02040604050505020304" pitchFamily="18" charset="0"/>
                <a:ea typeface="Calibri" panose="020F0502020204030204" pitchFamily="34" charset="0"/>
                <a:cs typeface="Times New Roman" panose="02020603050405020304" pitchFamily="18" charset="0"/>
              </a:rPr>
              <a:t> I have trained my final model using these parameters and it was unable to increase the accuracy of the model.</a:t>
            </a:r>
          </a:p>
        </p:txBody>
      </p:sp>
    </p:spTree>
    <p:extLst>
      <p:ext uri="{BB962C8B-B14F-4D97-AF65-F5344CB8AC3E}">
        <p14:creationId xmlns:p14="http://schemas.microsoft.com/office/powerpoint/2010/main" val="350460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30868985-91E5-47E3-87DC-A66B00BD8C8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9314" y="800944"/>
            <a:ext cx="8950546" cy="2371100"/>
          </a:xfrm>
          <a:prstGeom prst="rect">
            <a:avLst/>
          </a:prstGeom>
          <a:noFill/>
          <a:ln>
            <a:noFill/>
          </a:ln>
        </p:spPr>
      </p:pic>
      <p:pic>
        <p:nvPicPr>
          <p:cNvPr id="5" name="Picture 4">
            <a:extLst>
              <a:ext uri="{FF2B5EF4-FFF2-40B4-BE49-F238E27FC236}">
                <a16:creationId xmlns:a16="http://schemas.microsoft.com/office/drawing/2014/main" xmlns="" id="{85E8C46B-B620-4811-A78F-318A9C59BC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59314" y="3388205"/>
            <a:ext cx="4732942" cy="2058431"/>
          </a:xfrm>
          <a:prstGeom prst="rect">
            <a:avLst/>
          </a:prstGeom>
          <a:noFill/>
          <a:ln>
            <a:noFill/>
          </a:ln>
        </p:spPr>
      </p:pic>
      <p:sp>
        <p:nvSpPr>
          <p:cNvPr id="7" name="TextBox 6">
            <a:extLst>
              <a:ext uri="{FF2B5EF4-FFF2-40B4-BE49-F238E27FC236}">
                <a16:creationId xmlns:a16="http://schemas.microsoft.com/office/drawing/2014/main" xmlns="" id="{5A5F9DFF-4AFD-431E-A415-9997F281AB9D}"/>
              </a:ext>
            </a:extLst>
          </p:cNvPr>
          <p:cNvSpPr txBox="1"/>
          <p:nvPr/>
        </p:nvSpPr>
        <p:spPr>
          <a:xfrm>
            <a:off x="1359314" y="5662797"/>
            <a:ext cx="8484870" cy="33419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rPr>
              <a:t>After training and building our final model I saved this model into .</a:t>
            </a:r>
            <a:r>
              <a:rPr lang="en-IN" sz="16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600" dirty="0">
                <a:effectLst/>
                <a:latin typeface="Century" panose="02040604050505020304" pitchFamily="18" charset="0"/>
                <a:ea typeface="Calibri" panose="020F0502020204030204" pitchFamily="34" charset="0"/>
                <a:cs typeface="Times New Roman" panose="02020603050405020304" pitchFamily="18" charset="0"/>
              </a:rPr>
              <a:t> file. </a:t>
            </a:r>
          </a:p>
        </p:txBody>
      </p:sp>
    </p:spTree>
    <p:extLst>
      <p:ext uri="{BB962C8B-B14F-4D97-AF65-F5344CB8AC3E}">
        <p14:creationId xmlns:p14="http://schemas.microsoft.com/office/powerpoint/2010/main" val="141274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9B2A3F-4369-4662-8B2C-02F221AADF41}"/>
              </a:ext>
            </a:extLst>
          </p:cNvPr>
          <p:cNvSpPr>
            <a:spLocks noGrp="1"/>
          </p:cNvSpPr>
          <p:nvPr>
            <p:ph type="title"/>
          </p:nvPr>
        </p:nvSpPr>
        <p:spPr>
          <a:xfrm>
            <a:off x="1396461" y="1013046"/>
            <a:ext cx="9652000" cy="749808"/>
          </a:xfrm>
        </p:spPr>
        <p:txBody>
          <a:bodyPr>
            <a:normAutofit/>
          </a:bodyPr>
          <a:lstStyle/>
          <a:p>
            <a:r>
              <a:rPr lang="en-IN" sz="3600" dirty="0" smtClean="0">
                <a:ln w="0"/>
                <a:effectLst>
                  <a:reflection blurRad="6350" stA="53000" endA="300" endPos="35500" dir="5400000" sy="-90000" algn="bl" rotWithShape="0"/>
                </a:effectLst>
              </a:rPr>
              <a:t>Conclusion</a:t>
            </a:r>
            <a:endParaRPr lang="en-IN" sz="3600" dirty="0"/>
          </a:p>
        </p:txBody>
      </p:sp>
      <p:sp>
        <p:nvSpPr>
          <p:cNvPr id="3" name="Content Placeholder 2">
            <a:extLst>
              <a:ext uri="{FF2B5EF4-FFF2-40B4-BE49-F238E27FC236}">
                <a16:creationId xmlns:a16="http://schemas.microsoft.com/office/drawing/2014/main" xmlns="" id="{F1F0CA3D-FB2D-4660-B051-64C35B18662A}"/>
              </a:ext>
            </a:extLst>
          </p:cNvPr>
          <p:cNvSpPr>
            <a:spLocks noGrp="1"/>
          </p:cNvSpPr>
          <p:nvPr>
            <p:ph idx="1"/>
          </p:nvPr>
        </p:nvSpPr>
        <p:spPr>
          <a:xfrm>
            <a:off x="1315689" y="1937530"/>
            <a:ext cx="9813544" cy="4137209"/>
          </a:xfrm>
        </p:spPr>
        <p:style>
          <a:lnRef idx="2">
            <a:schemeClr val="accent2"/>
          </a:lnRef>
          <a:fillRef idx="1">
            <a:schemeClr val="lt1"/>
          </a:fillRef>
          <a:effectRef idx="0">
            <a:schemeClr val="accent2"/>
          </a:effectRef>
          <a:fontRef idx="minor">
            <a:schemeClr val="dk1"/>
          </a:fontRef>
        </p:style>
        <p:txBody>
          <a:bodyPr>
            <a:normAutofit/>
          </a:bodyPr>
          <a:lstStyle/>
          <a:p>
            <a:pPr>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NLP machine learning algorithms to predict the Ratings. We have mentioned the step by step procedure to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sz="1800"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punctuatuions</a:t>
            </a:r>
            <a:r>
              <a:rPr lang="en-IN" sz="1800" dirty="0">
                <a:effectLst/>
                <a:latin typeface="Century" panose="02040604050505020304" pitchFamily="18" charset="0"/>
                <a:ea typeface="Calibri" panose="020F0502020204030204" pitchFamily="34" charset="0"/>
                <a:cs typeface="Times New Roman" panose="02020603050405020304" pitchFamily="18" charset="0"/>
              </a:rPr>
              <a:t>,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urls</a:t>
            </a:r>
            <a:r>
              <a:rPr lang="en-IN" sz="1800" dirty="0">
                <a:effectLst/>
                <a:latin typeface="Century" panose="02040604050505020304" pitchFamily="18" charset="0"/>
                <a:ea typeface="Calibri" panose="020F0502020204030204" pitchFamily="34" charset="0"/>
                <a:cs typeface="Times New Roman" panose="02020603050405020304" pitchFamily="18" charset="0"/>
              </a:rPr>
              <a:t>, email address, stop words. </a:t>
            </a:r>
          </a:p>
          <a:p>
            <a:pPr>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6 algorithms and a hyper parameter tunning was done to the best model.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a:t>
            </a:r>
          </a:p>
          <a:p>
            <a:endParaRPr lang="en-IN" sz="1800" dirty="0"/>
          </a:p>
        </p:txBody>
      </p:sp>
    </p:spTree>
    <p:extLst>
      <p:ext uri="{BB962C8B-B14F-4D97-AF65-F5344CB8AC3E}">
        <p14:creationId xmlns:p14="http://schemas.microsoft.com/office/powerpoint/2010/main" val="322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1045" y="2799209"/>
            <a:ext cx="8911687" cy="1280890"/>
          </a:xfrm>
        </p:spPr>
        <p:txBody>
          <a:bodyPr>
            <a:normAutofit/>
          </a:bodyPr>
          <a:lstStyle/>
          <a:p>
            <a:pPr algn="ctr"/>
            <a:r>
              <a:rPr lang="en-IN" sz="4500" dirty="0" smtClean="0"/>
              <a:t>THANK YOU</a:t>
            </a:r>
            <a:endParaRPr lang="en-IN" sz="4500" dirty="0"/>
          </a:p>
        </p:txBody>
      </p:sp>
    </p:spTree>
    <p:extLst>
      <p:ext uri="{BB962C8B-B14F-4D97-AF65-F5344CB8AC3E}">
        <p14:creationId xmlns:p14="http://schemas.microsoft.com/office/powerpoint/2010/main" val="3017450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8765EE-C7CC-4E0B-B35E-CDF83A30FAD7}"/>
              </a:ext>
            </a:extLst>
          </p:cNvPr>
          <p:cNvSpPr>
            <a:spLocks noGrp="1"/>
          </p:cNvSpPr>
          <p:nvPr>
            <p:ph type="title"/>
          </p:nvPr>
        </p:nvSpPr>
        <p:spPr>
          <a:xfrm>
            <a:off x="1395189" y="946082"/>
            <a:ext cx="8911687" cy="1280890"/>
          </a:xfrm>
        </p:spPr>
        <p:txBody>
          <a:bodyPr>
            <a:normAutofit/>
          </a:bodyPr>
          <a:lstStyle/>
          <a:p>
            <a:pPr algn="l"/>
            <a:r>
              <a:rPr lang="en-IN" sz="3600" cap="none" spc="0" dirty="0">
                <a:ln w="0"/>
                <a:effectLst>
                  <a:reflection blurRad="6350" stA="53000" endA="300" endPos="35500" dir="5400000" sy="-90000" algn="bl" rotWithShape="0"/>
                </a:effectLst>
              </a:rPr>
              <a:t>OVERVIEW:</a:t>
            </a:r>
          </a:p>
        </p:txBody>
      </p:sp>
      <p:sp>
        <p:nvSpPr>
          <p:cNvPr id="3" name="Content Placeholder 2">
            <a:extLst>
              <a:ext uri="{FF2B5EF4-FFF2-40B4-BE49-F238E27FC236}">
                <a16:creationId xmlns:a16="http://schemas.microsoft.com/office/drawing/2014/main" xmlns="" id="{679AA3E7-E176-4E6F-A8C5-65F88A4644DC}"/>
              </a:ext>
            </a:extLst>
          </p:cNvPr>
          <p:cNvSpPr>
            <a:spLocks noGrp="1"/>
          </p:cNvSpPr>
          <p:nvPr>
            <p:ph idx="1"/>
          </p:nvPr>
        </p:nvSpPr>
        <p:spPr>
          <a:xfrm>
            <a:off x="1395188" y="2226972"/>
            <a:ext cx="9732157" cy="3777622"/>
          </a:xfrm>
        </p:spPr>
        <p:style>
          <a:lnRef idx="2">
            <a:schemeClr val="accent2"/>
          </a:lnRef>
          <a:fillRef idx="1">
            <a:schemeClr val="lt1"/>
          </a:fillRef>
          <a:effectRef idx="0">
            <a:schemeClr val="accent2"/>
          </a:effectRef>
          <a:fontRef idx="minor">
            <a:schemeClr val="dk1"/>
          </a:fontRef>
        </p:style>
        <p:txBody>
          <a:bodyPr>
            <a:normAutofit/>
          </a:bodyPr>
          <a:lstStyle/>
          <a:p>
            <a:pPr>
              <a:buFont typeface="Wingdings" panose="05000000000000000000" pitchFamily="2" charset="2"/>
              <a:buChar char="ü"/>
            </a:pPr>
            <a:r>
              <a:rPr lang="en-US" sz="1600" dirty="0">
                <a:solidFill>
                  <a:schemeClr val="tx1"/>
                </a:solidFill>
                <a:latin typeface="Century" panose="02040604050505020304" pitchFamily="18" charset="0"/>
              </a:rPr>
              <a:t>In this particular presentation we will be looking on:</a:t>
            </a:r>
          </a:p>
          <a:p>
            <a:pPr lvl="1"/>
            <a:r>
              <a:rPr lang="en-US" sz="1600" dirty="0">
                <a:solidFill>
                  <a:schemeClr val="tx1"/>
                </a:solidFill>
                <a:latin typeface="Century" panose="02040604050505020304" pitchFamily="18" charset="0"/>
              </a:rPr>
              <a:t>How to analyze the dataset of Rating Prediction Project.</a:t>
            </a:r>
          </a:p>
          <a:p>
            <a:pPr lvl="1"/>
            <a:r>
              <a:rPr lang="en-US" sz="1600" dirty="0">
                <a:solidFill>
                  <a:schemeClr val="tx1"/>
                </a:solidFill>
                <a:latin typeface="Century" panose="02040604050505020304" pitchFamily="18" charset="0"/>
              </a:rPr>
              <a:t>What are the EDA steps in cleaning the dataset.</a:t>
            </a:r>
          </a:p>
          <a:p>
            <a:pPr lvl="1"/>
            <a:r>
              <a:rPr lang="en-US" sz="1600" dirty="0">
                <a:solidFill>
                  <a:schemeClr val="tx1"/>
                </a:solidFill>
                <a:latin typeface="Century" panose="02040604050505020304" pitchFamily="18" charset="0"/>
              </a:rPr>
              <a:t>Overall analysis on the problem.</a:t>
            </a:r>
          </a:p>
          <a:p>
            <a:pPr lvl="1"/>
            <a:r>
              <a:rPr lang="en-US" sz="1600" dirty="0">
                <a:solidFill>
                  <a:schemeClr val="tx1"/>
                </a:solidFill>
                <a:latin typeface="Century" panose="02040604050505020304" pitchFamily="18" charset="0"/>
              </a:rPr>
              <a:t>Model building from the cleaned dataset.</a:t>
            </a:r>
          </a:p>
          <a:p>
            <a:pPr lvl="1"/>
            <a:r>
              <a:rPr lang="en-US" sz="1600" dirty="0">
                <a:solidFill>
                  <a:schemeClr val="tx1"/>
                </a:solidFill>
                <a:latin typeface="Century" panose="02040604050505020304" pitchFamily="18" charset="0"/>
              </a:rPr>
              <a:t>Saving the best model.</a:t>
            </a:r>
          </a:p>
          <a:p>
            <a:pPr marL="0" indent="0">
              <a:buNone/>
            </a:pPr>
            <a:endParaRPr lang="en-IN" sz="1600" dirty="0"/>
          </a:p>
        </p:txBody>
      </p:sp>
    </p:spTree>
    <p:extLst>
      <p:ext uri="{BB962C8B-B14F-4D97-AF65-F5344CB8AC3E}">
        <p14:creationId xmlns:p14="http://schemas.microsoft.com/office/powerpoint/2010/main" val="333978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AD3A08-F4F5-4145-9C02-6C08CCBADAF1}"/>
              </a:ext>
            </a:extLst>
          </p:cNvPr>
          <p:cNvSpPr>
            <a:spLocks noGrp="1"/>
          </p:cNvSpPr>
          <p:nvPr>
            <p:ph type="title"/>
          </p:nvPr>
        </p:nvSpPr>
        <p:spPr>
          <a:xfrm>
            <a:off x="1703019" y="817294"/>
            <a:ext cx="8911687" cy="1050144"/>
          </a:xfrm>
        </p:spPr>
        <p:txBody>
          <a:bodyPr/>
          <a:lstStyle/>
          <a:p>
            <a:r>
              <a:rPr lang="en-IN" sz="3600" dirty="0">
                <a:ln w="0"/>
                <a:effectLst>
                  <a:reflection blurRad="6350" stA="53000" endA="300" endPos="35500" dir="5400000" sy="-90000" algn="bl" rotWithShape="0"/>
                </a:effectLst>
              </a:rPr>
              <a:t>Problem Statement:</a:t>
            </a:r>
            <a:endParaRPr lang="en-IN" dirty="0"/>
          </a:p>
        </p:txBody>
      </p:sp>
      <p:sp>
        <p:nvSpPr>
          <p:cNvPr id="3" name="Content Placeholder 2">
            <a:extLst>
              <a:ext uri="{FF2B5EF4-FFF2-40B4-BE49-F238E27FC236}">
                <a16:creationId xmlns:a16="http://schemas.microsoft.com/office/drawing/2014/main" xmlns="" id="{54D839DB-143B-4168-8670-7AB12CCC0CAE}"/>
              </a:ext>
            </a:extLst>
          </p:cNvPr>
          <p:cNvSpPr>
            <a:spLocks noGrp="1"/>
          </p:cNvSpPr>
          <p:nvPr>
            <p:ph sz="half" idx="1"/>
          </p:nvPr>
        </p:nvSpPr>
        <p:spPr>
          <a:xfrm>
            <a:off x="1056068" y="1867438"/>
            <a:ext cx="6187933" cy="4112622"/>
          </a:xfrm>
        </p:spPr>
        <p:style>
          <a:lnRef idx="2">
            <a:schemeClr val="accent2"/>
          </a:lnRef>
          <a:fillRef idx="1">
            <a:schemeClr val="lt1"/>
          </a:fillRef>
          <a:effectRef idx="0">
            <a:schemeClr val="accent2"/>
          </a:effectRef>
          <a:fontRef idx="minor">
            <a:schemeClr val="dk1"/>
          </a:fontRef>
        </p:style>
        <p:txBody>
          <a:bodyPr>
            <a:normAutofit/>
          </a:bodyPr>
          <a:lstStyle/>
          <a:p>
            <a:r>
              <a:rPr lang="en-US" sz="1800" i="0" dirty="0">
                <a:effectLst/>
                <a:latin typeface="Century" panose="020406040505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1800" dirty="0">
              <a:latin typeface="Century" panose="02040604050505020304" pitchFamily="18" charset="0"/>
            </a:endParaRPr>
          </a:p>
          <a:p>
            <a:endParaRPr lang="en-IN" sz="1800" dirty="0"/>
          </a:p>
        </p:txBody>
      </p:sp>
      <p:pic>
        <p:nvPicPr>
          <p:cNvPr id="5" name="Content Placeholder 4">
            <a:extLst>
              <a:ext uri="{FF2B5EF4-FFF2-40B4-BE49-F238E27FC236}">
                <a16:creationId xmlns:a16="http://schemas.microsoft.com/office/drawing/2014/main" xmlns="" id="{EADEF8ED-9E84-41EF-9E97-4A68D27B5C3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69746" y="2192094"/>
            <a:ext cx="3864891" cy="3463309"/>
          </a:xfrm>
          <a:prstGeom prst="rect">
            <a:avLst/>
          </a:prstGeom>
        </p:spPr>
      </p:pic>
    </p:spTree>
    <p:extLst>
      <p:ext uri="{BB962C8B-B14F-4D97-AF65-F5344CB8AC3E}">
        <p14:creationId xmlns:p14="http://schemas.microsoft.com/office/powerpoint/2010/main" val="397030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274FD9-3F93-4BA3-B3B2-0A57EEAD9E0B}"/>
              </a:ext>
            </a:extLst>
          </p:cNvPr>
          <p:cNvSpPr>
            <a:spLocks noGrp="1"/>
          </p:cNvSpPr>
          <p:nvPr>
            <p:ph type="title"/>
          </p:nvPr>
        </p:nvSpPr>
        <p:spPr>
          <a:xfrm>
            <a:off x="1652766" y="822000"/>
            <a:ext cx="8911687" cy="969980"/>
          </a:xfrm>
        </p:spPr>
        <p:txBody>
          <a:bodyPr>
            <a:normAutofit/>
          </a:bodyPr>
          <a:lstStyle/>
          <a:p>
            <a:r>
              <a:rPr lang="en-IN" sz="3600" dirty="0">
                <a:ln w="0"/>
                <a:effectLst>
                  <a:reflection blurRad="6350" stA="53000" endA="300" endPos="35500" dir="5400000" sy="-90000" algn="bl" rotWithShape="0"/>
                </a:effectLst>
              </a:rPr>
              <a:t>Problem Understanding:</a:t>
            </a:r>
            <a:endParaRPr lang="en-IN" sz="3600" dirty="0"/>
          </a:p>
        </p:txBody>
      </p:sp>
      <p:sp>
        <p:nvSpPr>
          <p:cNvPr id="3" name="Content Placeholder 2">
            <a:extLst>
              <a:ext uri="{FF2B5EF4-FFF2-40B4-BE49-F238E27FC236}">
                <a16:creationId xmlns:a16="http://schemas.microsoft.com/office/drawing/2014/main" xmlns="" id="{A3D8CF9B-B036-41F7-8E53-588F923A1DFB}"/>
              </a:ext>
            </a:extLst>
          </p:cNvPr>
          <p:cNvSpPr>
            <a:spLocks noGrp="1"/>
          </p:cNvSpPr>
          <p:nvPr>
            <p:ph sz="half" idx="2"/>
          </p:nvPr>
        </p:nvSpPr>
        <p:spPr>
          <a:xfrm>
            <a:off x="991674" y="1906815"/>
            <a:ext cx="5865016" cy="3967065"/>
          </a:xfrm>
        </p:spPr>
        <p:style>
          <a:lnRef idx="2">
            <a:schemeClr val="accent2"/>
          </a:lnRef>
          <a:fillRef idx="1">
            <a:schemeClr val="lt1"/>
          </a:fillRef>
          <a:effectRef idx="0">
            <a:schemeClr val="accent2"/>
          </a:effectRef>
          <a:fontRef idx="minor">
            <a:schemeClr val="dk1"/>
          </a:fontRef>
        </p:style>
        <p:txBody>
          <a:bodyPr>
            <a:normAutofit/>
          </a:bodyPr>
          <a:lstStyle/>
          <a:p>
            <a:r>
              <a:rPr lang="en-IN" sz="1800" dirty="0">
                <a:effectLst/>
                <a:latin typeface="Century" panose="02040604050505020304" pitchFamily="18" charset="0"/>
                <a:ea typeface="Calibri" panose="020F0502020204030204" pitchFamily="34" charset="0"/>
                <a:cs typeface="Times New Roman" panose="02020603050405020304" pitchFamily="18" charset="0"/>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p>
          <a:p>
            <a:endParaRPr lang="en-IN" sz="1800" dirty="0"/>
          </a:p>
        </p:txBody>
      </p:sp>
      <p:pic>
        <p:nvPicPr>
          <p:cNvPr id="8" name="Content Placeholder 7">
            <a:extLst>
              <a:ext uri="{FF2B5EF4-FFF2-40B4-BE49-F238E27FC236}">
                <a16:creationId xmlns:a16="http://schemas.microsoft.com/office/drawing/2014/main" xmlns="" id="{41185A26-5298-4AB3-880D-ECF92F3B91A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077446" y="2129841"/>
            <a:ext cx="4053677" cy="3521011"/>
          </a:xfrm>
        </p:spPr>
      </p:pic>
    </p:spTree>
    <p:extLst>
      <p:ext uri="{BB962C8B-B14F-4D97-AF65-F5344CB8AC3E}">
        <p14:creationId xmlns:p14="http://schemas.microsoft.com/office/powerpoint/2010/main" val="40678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714361-D67C-4347-9981-BF51B3909AB3}"/>
              </a:ext>
            </a:extLst>
          </p:cNvPr>
          <p:cNvSpPr>
            <a:spLocks noGrp="1"/>
          </p:cNvSpPr>
          <p:nvPr>
            <p:ph type="title"/>
          </p:nvPr>
        </p:nvSpPr>
        <p:spPr>
          <a:xfrm>
            <a:off x="1305037" y="1190938"/>
            <a:ext cx="8911687" cy="1007057"/>
          </a:xfrm>
        </p:spPr>
        <p:txBody>
          <a:bodyPr>
            <a:normAutofit/>
          </a:bodyPr>
          <a:lstStyle/>
          <a:p>
            <a:r>
              <a:rPr lang="en-IN" sz="3600" dirty="0">
                <a:ln w="0"/>
                <a:effectLst>
                  <a:reflection blurRad="6350" stA="53000" endA="300" endPos="35500" dir="5400000" sy="-90000" algn="bl" rotWithShape="0"/>
                </a:effectLst>
              </a:rPr>
              <a:t>What is RATING PREDICTION?</a:t>
            </a:r>
            <a:endParaRPr lang="en-IN" sz="3600" dirty="0"/>
          </a:p>
        </p:txBody>
      </p:sp>
      <p:sp>
        <p:nvSpPr>
          <p:cNvPr id="3" name="Content Placeholder 2">
            <a:extLst>
              <a:ext uri="{FF2B5EF4-FFF2-40B4-BE49-F238E27FC236}">
                <a16:creationId xmlns:a16="http://schemas.microsoft.com/office/drawing/2014/main" xmlns="" id="{D0B7870D-7A2E-4938-9358-8C876A294A0E}"/>
              </a:ext>
            </a:extLst>
          </p:cNvPr>
          <p:cNvSpPr>
            <a:spLocks noGrp="1"/>
          </p:cNvSpPr>
          <p:nvPr>
            <p:ph idx="1"/>
          </p:nvPr>
        </p:nvSpPr>
        <p:spPr>
          <a:xfrm>
            <a:off x="1305037" y="2932090"/>
            <a:ext cx="9590490" cy="1807335"/>
          </a:xfrm>
        </p:spPr>
        <p:style>
          <a:lnRef idx="2">
            <a:schemeClr val="accent2"/>
          </a:lnRef>
          <a:fillRef idx="1">
            <a:schemeClr val="lt1"/>
          </a:fillRef>
          <a:effectRef idx="0">
            <a:schemeClr val="accent2"/>
          </a:effectRef>
          <a:fontRef idx="minor">
            <a:schemeClr val="dk1"/>
          </a:fontRef>
        </p:style>
        <p:txBody>
          <a:bodyPr>
            <a:normAutofit/>
          </a:bodyPr>
          <a:lstStyle/>
          <a:p>
            <a:r>
              <a:rPr lang="en-US" sz="1800" b="0" i="0" dirty="0">
                <a:solidFill>
                  <a:srgbClr val="202124"/>
                </a:solidFill>
                <a:effectLst/>
                <a:latin typeface="Century" panose="02040604050505020304" pitchFamily="18" charset="0"/>
              </a:rPr>
              <a:t>Rating prediction is a </a:t>
            </a:r>
            <a:r>
              <a:rPr lang="en-US" sz="1800" b="1" i="0" dirty="0">
                <a:solidFill>
                  <a:srgbClr val="202124"/>
                </a:solidFill>
                <a:effectLst/>
                <a:latin typeface="Century" panose="02040604050505020304" pitchFamily="18" charset="0"/>
              </a:rPr>
              <a:t>well-known recommendation task aiming to predict a user's rating for those items which were not rated yet by her</a:t>
            </a:r>
            <a:r>
              <a:rPr lang="en-US" sz="1800" b="0" i="0" dirty="0">
                <a:solidFill>
                  <a:srgbClr val="202124"/>
                </a:solidFill>
                <a:effectLst/>
                <a:latin typeface="Century" panose="02040604050505020304" pitchFamily="18" charset="0"/>
              </a:rPr>
              <a:t>. Predictions are computed from users' explicit feedback, i.e. their ratings provided on some items in the past.</a:t>
            </a:r>
          </a:p>
          <a:p>
            <a:pPr marL="0" indent="0">
              <a:buNone/>
            </a:pPr>
            <a:endParaRPr lang="en-IN" sz="1800" dirty="0">
              <a:latin typeface="Century" panose="02040604050505020304" pitchFamily="18" charset="0"/>
            </a:endParaRPr>
          </a:p>
        </p:txBody>
      </p:sp>
    </p:spTree>
    <p:extLst>
      <p:ext uri="{BB962C8B-B14F-4D97-AF65-F5344CB8AC3E}">
        <p14:creationId xmlns:p14="http://schemas.microsoft.com/office/powerpoint/2010/main" val="215578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0C0C06-071B-4FB9-8CAB-1C1F3A165555}"/>
              </a:ext>
            </a:extLst>
          </p:cNvPr>
          <p:cNvSpPr>
            <a:spLocks noGrp="1"/>
          </p:cNvSpPr>
          <p:nvPr>
            <p:ph type="title"/>
          </p:nvPr>
        </p:nvSpPr>
        <p:spPr>
          <a:xfrm>
            <a:off x="1369432" y="788315"/>
            <a:ext cx="8911687" cy="1280890"/>
          </a:xfrm>
        </p:spPr>
        <p:txBody>
          <a:bodyPr>
            <a:normAutofit/>
          </a:bodyPr>
          <a:lstStyle/>
          <a:p>
            <a:r>
              <a:rPr lang="en-IN" sz="3600" dirty="0">
                <a:ln w="0"/>
                <a:effectLst>
                  <a:reflection blurRad="6350" stA="53000" endA="300" endPos="35500" dir="5400000" sy="-90000" algn="bl" rotWithShape="0"/>
                </a:effectLst>
              </a:rPr>
              <a:t>Importance of Malignant Comment Classifier.</a:t>
            </a:r>
            <a:endParaRPr lang="en-IN" sz="3600" dirty="0"/>
          </a:p>
        </p:txBody>
      </p:sp>
      <p:sp>
        <p:nvSpPr>
          <p:cNvPr id="3" name="Content Placeholder 2">
            <a:extLst>
              <a:ext uri="{FF2B5EF4-FFF2-40B4-BE49-F238E27FC236}">
                <a16:creationId xmlns:a16="http://schemas.microsoft.com/office/drawing/2014/main" xmlns="" id="{22448059-EB4A-4025-B19B-0A371E315D97}"/>
              </a:ext>
            </a:extLst>
          </p:cNvPr>
          <p:cNvSpPr>
            <a:spLocks noGrp="1"/>
          </p:cNvSpPr>
          <p:nvPr>
            <p:ph idx="1"/>
          </p:nvPr>
        </p:nvSpPr>
        <p:spPr>
          <a:xfrm>
            <a:off x="1369432" y="2090669"/>
            <a:ext cx="10006885" cy="3687651"/>
          </a:xfrm>
        </p:spPr>
        <p:style>
          <a:lnRef idx="2">
            <a:schemeClr val="accent2"/>
          </a:lnRef>
          <a:fillRef idx="1">
            <a:schemeClr val="lt1"/>
          </a:fillRef>
          <a:effectRef idx="0">
            <a:schemeClr val="accent2"/>
          </a:effectRef>
          <a:fontRef idx="minor">
            <a:schemeClr val="dk1"/>
          </a:fontRef>
        </p:style>
        <p:txBody>
          <a:bodyPr>
            <a:noAutofit/>
          </a:bodyPr>
          <a:lstStyle/>
          <a:p>
            <a:r>
              <a:rPr lang="en-IN" sz="1800" dirty="0">
                <a:effectLst/>
                <a:latin typeface="Century" panose="02040604050505020304" pitchFamily="18" charset="0"/>
                <a:ea typeface="Calibri" panose="020F0502020204030204" pitchFamily="34" charset="0"/>
                <a:cs typeface="Times New Roman" panose="02020603050405020304"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 The ability to successfully decide whether a review will be helpful to other customers and thus give the product more exposure is vital to companies that support these reviews, companies like Google, Amazon and Yelp!.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sz="1800" dirty="0">
              <a:latin typeface="Century" panose="02040604050505020304" pitchFamily="18" charset="0"/>
            </a:endParaRPr>
          </a:p>
        </p:txBody>
      </p:sp>
    </p:spTree>
    <p:extLst>
      <p:ext uri="{BB962C8B-B14F-4D97-AF65-F5344CB8AC3E}">
        <p14:creationId xmlns:p14="http://schemas.microsoft.com/office/powerpoint/2010/main" val="234330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4A4EFDA-CD3E-4712-8840-3555D1C9F802}"/>
              </a:ext>
            </a:extLst>
          </p:cNvPr>
          <p:cNvSpPr txBox="1"/>
          <p:nvPr/>
        </p:nvSpPr>
        <p:spPr>
          <a:xfrm>
            <a:off x="1509399" y="840096"/>
            <a:ext cx="9969618" cy="1138773"/>
          </a:xfrm>
          <a:prstGeom prst="rect">
            <a:avLst/>
          </a:prstGeom>
          <a:noFill/>
        </p:spPr>
        <p:txBody>
          <a:bodyPr wrap="square" rtlCol="0">
            <a:spAutoFit/>
          </a:bodyPr>
          <a:lstStyle/>
          <a:p>
            <a:pPr algn="ctr"/>
            <a:r>
              <a:rPr lang="en-US" sz="3400" b="1" cap="none" spc="0" dirty="0">
                <a:ln w="0"/>
                <a:solidFill>
                  <a:schemeClr val="tx1">
                    <a:lumMod val="85000"/>
                    <a:lumOff val="15000"/>
                  </a:schemeClr>
                </a:solidFill>
                <a:effectLst>
                  <a:reflection blurRad="6350" stA="53000" endA="300" endPos="35500" dir="5400000" sy="-90000" algn="bl" rotWithShape="0"/>
                </a:effectLst>
                <a:latin typeface="+mj-lt"/>
              </a:rPr>
              <a:t>Data Analysis and Model Building Flowchart</a:t>
            </a:r>
            <a:endParaRPr lang="en-IN" sz="3400" b="1" cap="none" spc="0" dirty="0">
              <a:ln w="0"/>
              <a:solidFill>
                <a:schemeClr val="tx1">
                  <a:lumMod val="85000"/>
                  <a:lumOff val="15000"/>
                </a:schemeClr>
              </a:solidFill>
              <a:effectLst>
                <a:reflection blurRad="6350" stA="53000" endA="300" endPos="35500" dir="5400000" sy="-90000" algn="bl" rotWithShape="0"/>
              </a:effectLst>
              <a:latin typeface="+mj-lt"/>
            </a:endParaRPr>
          </a:p>
          <a:p>
            <a:endParaRPr lang="en-IN" sz="3400" dirty="0">
              <a:solidFill>
                <a:schemeClr val="tx1">
                  <a:lumMod val="85000"/>
                  <a:lumOff val="15000"/>
                </a:schemeClr>
              </a:solidFill>
            </a:endParaRPr>
          </a:p>
        </p:txBody>
      </p:sp>
      <p:grpSp>
        <p:nvGrpSpPr>
          <p:cNvPr id="3" name="Group 2"/>
          <p:cNvGrpSpPr/>
          <p:nvPr/>
        </p:nvGrpSpPr>
        <p:grpSpPr>
          <a:xfrm>
            <a:off x="2099256" y="1751527"/>
            <a:ext cx="8282896" cy="4288665"/>
            <a:chOff x="375786" y="730727"/>
            <a:chExt cx="10019245" cy="5653143"/>
          </a:xfrm>
        </p:grpSpPr>
        <p:sp>
          <p:nvSpPr>
            <p:cNvPr id="9" name="Flowchart: Alternate Process 8">
              <a:extLst>
                <a:ext uri="{FF2B5EF4-FFF2-40B4-BE49-F238E27FC236}">
                  <a16:creationId xmlns:a16="http://schemas.microsoft.com/office/drawing/2014/main" xmlns="" id="{65C1B98E-16C4-4728-A2C6-A060D7599AD6}"/>
                </a:ext>
              </a:extLst>
            </p:cNvPr>
            <p:cNvSpPr/>
            <p:nvPr/>
          </p:nvSpPr>
          <p:spPr>
            <a:xfrm>
              <a:off x="375786" y="77408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xmlns="" id="{80505AFE-E45E-4CB0-8D11-DC6F54A4B812}"/>
                </a:ext>
              </a:extLst>
            </p:cNvPr>
            <p:cNvSpPr/>
            <p:nvPr/>
          </p:nvSpPr>
          <p:spPr>
            <a:xfrm>
              <a:off x="3222616" y="1097468"/>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xmlns="" id="{A12EF69C-6EE3-4F90-8E75-AD0E99F33C4E}"/>
                </a:ext>
              </a:extLst>
            </p:cNvPr>
            <p:cNvSpPr/>
            <p:nvPr/>
          </p:nvSpPr>
          <p:spPr>
            <a:xfrm>
              <a:off x="4413785" y="73072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xmlns="" id="{BD7FFFC3-C2CC-47B0-98CE-027159724E90}"/>
                </a:ext>
              </a:extLst>
            </p:cNvPr>
            <p:cNvSpPr/>
            <p:nvPr/>
          </p:nvSpPr>
          <p:spPr>
            <a:xfrm>
              <a:off x="7006820" y="108282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Arrow: Right 16">
              <a:extLst>
                <a:ext uri="{FF2B5EF4-FFF2-40B4-BE49-F238E27FC236}">
                  <a16:creationId xmlns:a16="http://schemas.microsoft.com/office/drawing/2014/main" xmlns="" id="{AF7EF058-49A7-48CF-8A68-51D390EF96B2}"/>
                </a:ext>
              </a:extLst>
            </p:cNvPr>
            <p:cNvSpPr/>
            <p:nvPr/>
          </p:nvSpPr>
          <p:spPr>
            <a:xfrm>
              <a:off x="3179953" y="5531932"/>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xmlns="" id="{00033B84-DBF6-4EA5-A678-00A039B25E9D}"/>
                </a:ext>
              </a:extLst>
            </p:cNvPr>
            <p:cNvSpPr/>
            <p:nvPr/>
          </p:nvSpPr>
          <p:spPr>
            <a:xfrm>
              <a:off x="4342793" y="282042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xmlns="" id="{180C310C-7A7D-4FDC-B69B-7242D8F982A5}"/>
                </a:ext>
              </a:extLst>
            </p:cNvPr>
            <p:cNvSpPr/>
            <p:nvPr/>
          </p:nvSpPr>
          <p:spPr>
            <a:xfrm>
              <a:off x="8162569" y="73072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xmlns="" id="{7AE48DB2-0A2E-4A51-9BC4-7973D9FE6678}"/>
                </a:ext>
              </a:extLst>
            </p:cNvPr>
            <p:cNvSpPr/>
            <p:nvPr/>
          </p:nvSpPr>
          <p:spPr>
            <a:xfrm>
              <a:off x="7006820" y="3231231"/>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xmlns="" id="{31ECFB98-689F-422F-9514-728C014F084F}"/>
                </a:ext>
              </a:extLst>
            </p:cNvPr>
            <p:cNvSpPr/>
            <p:nvPr/>
          </p:nvSpPr>
          <p:spPr>
            <a:xfrm>
              <a:off x="8169660" y="280015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xmlns="" id="{D1899990-9647-4B3C-8939-F7CEF367EEF6}"/>
                </a:ext>
              </a:extLst>
            </p:cNvPr>
            <p:cNvSpPr/>
            <p:nvPr/>
          </p:nvSpPr>
          <p:spPr>
            <a:xfrm>
              <a:off x="3222616" y="3231231"/>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6" name="Arrow: Down 25">
              <a:extLst>
                <a:ext uri="{FF2B5EF4-FFF2-40B4-BE49-F238E27FC236}">
                  <a16:creationId xmlns:a16="http://schemas.microsoft.com/office/drawing/2014/main" xmlns="" id="{8698FB53-B832-453A-9B2A-06BBE89FAB57}"/>
                </a:ext>
              </a:extLst>
            </p:cNvPr>
            <p:cNvSpPr/>
            <p:nvPr/>
          </p:nvSpPr>
          <p:spPr>
            <a:xfrm>
              <a:off x="1240655" y="4450408"/>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xmlns="" id="{BF50AD5F-76F2-454B-A80A-D9FDBCE58ED7}"/>
                </a:ext>
              </a:extLst>
            </p:cNvPr>
            <p:cNvSpPr/>
            <p:nvPr/>
          </p:nvSpPr>
          <p:spPr>
            <a:xfrm>
              <a:off x="9041198" y="2146102"/>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xmlns="" id="{D8B4B1D2-FAFA-4E25-8870-E56EB080A176}"/>
                </a:ext>
              </a:extLst>
            </p:cNvPr>
            <p:cNvSpPr/>
            <p:nvPr/>
          </p:nvSpPr>
          <p:spPr>
            <a:xfrm>
              <a:off x="385349" y="285023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xmlns="" id="{8B6E8DC2-FD43-43BF-A01A-7C281204D5B2}"/>
                </a:ext>
              </a:extLst>
            </p:cNvPr>
            <p:cNvSpPr/>
            <p:nvPr/>
          </p:nvSpPr>
          <p:spPr>
            <a:xfrm>
              <a:off x="7148804" y="5554674"/>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xmlns="" id="{93894349-6E7C-4E61-88B6-9FE6FB216C26}"/>
                </a:ext>
              </a:extLst>
            </p:cNvPr>
            <p:cNvSpPr/>
            <p:nvPr/>
          </p:nvSpPr>
          <p:spPr>
            <a:xfrm>
              <a:off x="375786"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xmlns="" id="{95249C89-B121-4BA7-AE38-C2127E8876B5}"/>
                </a:ext>
              </a:extLst>
            </p:cNvPr>
            <p:cNvSpPr/>
            <p:nvPr/>
          </p:nvSpPr>
          <p:spPr>
            <a:xfrm>
              <a:off x="4413785"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xmlns="" id="{C2A17994-C821-4FEA-AC25-A0912A99B415}"/>
                </a:ext>
              </a:extLst>
            </p:cNvPr>
            <p:cNvSpPr/>
            <p:nvPr/>
          </p:nvSpPr>
          <p:spPr>
            <a:xfrm>
              <a:off x="8226183"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grpSp>
    </p:spTree>
    <p:extLst>
      <p:ext uri="{BB962C8B-B14F-4D97-AF65-F5344CB8AC3E}">
        <p14:creationId xmlns:p14="http://schemas.microsoft.com/office/powerpoint/2010/main" val="34733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2C930-34CF-43D1-9ACB-49081D8AC37D}"/>
              </a:ext>
            </a:extLst>
          </p:cNvPr>
          <p:cNvSpPr>
            <a:spLocks noGrp="1"/>
          </p:cNvSpPr>
          <p:nvPr>
            <p:ph type="title"/>
          </p:nvPr>
        </p:nvSpPr>
        <p:spPr>
          <a:xfrm>
            <a:off x="1755797" y="727143"/>
            <a:ext cx="8911687" cy="844081"/>
          </a:xfrm>
        </p:spPr>
        <p:txBody>
          <a:bodyPr>
            <a:normAutofit/>
          </a:bodyPr>
          <a:lstStyle/>
          <a:p>
            <a:r>
              <a:rPr lang="en-IN" sz="3600" dirty="0">
                <a:ln w="0"/>
                <a:effectLst>
                  <a:reflection blurRad="6350" stA="53000" endA="300" endPos="35500" dir="5400000" sy="-90000" algn="bl" rotWithShape="0"/>
                </a:effectLst>
              </a:rPr>
              <a:t>Exploratory Data Analysis:</a:t>
            </a:r>
            <a:endParaRPr lang="en-IN" sz="3600" dirty="0"/>
          </a:p>
        </p:txBody>
      </p:sp>
      <p:sp>
        <p:nvSpPr>
          <p:cNvPr id="3" name="Content Placeholder 2">
            <a:extLst>
              <a:ext uri="{FF2B5EF4-FFF2-40B4-BE49-F238E27FC236}">
                <a16:creationId xmlns:a16="http://schemas.microsoft.com/office/drawing/2014/main" xmlns="" id="{0DA235F6-AB62-48B7-8FA5-3EC83967F317}"/>
              </a:ext>
            </a:extLst>
          </p:cNvPr>
          <p:cNvSpPr>
            <a:spLocks noGrp="1"/>
          </p:cNvSpPr>
          <p:nvPr>
            <p:ph idx="1"/>
          </p:nvPr>
        </p:nvSpPr>
        <p:spPr>
          <a:xfrm>
            <a:off x="1308933" y="1571224"/>
            <a:ext cx="9805416" cy="4687910"/>
          </a:xfrm>
        </p:spPr>
        <p:style>
          <a:lnRef idx="2">
            <a:schemeClr val="accent2"/>
          </a:lnRef>
          <a:fillRef idx="1">
            <a:schemeClr val="lt1"/>
          </a:fillRef>
          <a:effectRef idx="0">
            <a:schemeClr val="accent2"/>
          </a:effectRef>
          <a:fontRef idx="minor">
            <a:schemeClr val="dk1"/>
          </a:fontRef>
        </p:style>
        <p:txBody>
          <a:bodyPr>
            <a:noAutofit/>
          </a:bodyPr>
          <a:lstStyle/>
          <a:p>
            <a:pPr marL="342900" lvl="0" indent="-342900">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Calibri" panose="020F0502020204030204" pitchFamily="34" charset="0"/>
              </a:rPr>
              <a:t>Importing necessary libraries and loading dataset as a data frame.</a:t>
            </a:r>
          </a:p>
          <a:p>
            <a:pPr marL="342900" lvl="0" indent="-342900">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marL="342900" lvl="0" indent="-342900">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Calibri" panose="020F0502020204030204" pitchFamily="34" charset="0"/>
              </a:rPr>
              <a:t>Checked for null values and I replaced those null values using imputation method. And removed Unnamed: 0.</a:t>
            </a:r>
          </a:p>
          <a:p>
            <a:pPr marL="342900" lvl="0" indent="-342900">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distribution plot and </a:t>
            </a:r>
            <a:r>
              <a:rPr lang="en-IN" sz="16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1600" dirty="0">
                <a:effectLst/>
                <a:latin typeface="Century" panose="02040604050505020304" pitchFamily="18" charset="0"/>
                <a:ea typeface="Calibri" panose="020F0502020204030204" pitchFamily="34" charset="0"/>
                <a:cs typeface="Calibri" panose="020F0502020204030204" pitchFamily="34" charset="0"/>
              </a:rPr>
              <a:t> for each ratings.</a:t>
            </a:r>
          </a:p>
          <a:p>
            <a:pPr marL="342900" lvl="0" indent="-342900">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marL="342900" lvl="0" indent="-342900">
              <a:lnSpc>
                <a:spcPct val="107000"/>
              </a:lnSpc>
              <a:spcAft>
                <a:spcPts val="800"/>
              </a:spcAft>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Calibri" panose="020F0502020204030204" pitchFamily="34" charset="0"/>
              </a:rPr>
              <a:t> After getting a cleaned data used TF-IDF vectorizer.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TF-IDF = TF(t*d)*IDF(</a:t>
            </a:r>
            <a:r>
              <a:rPr lang="en-IN" sz="1600" dirty="0" err="1">
                <a:effectLst/>
                <a:latin typeface="Century" panose="02040604050505020304" pitchFamily="18" charset="0"/>
                <a:ea typeface="Calibri" panose="020F0502020204030204" pitchFamily="34" charset="0"/>
                <a:cs typeface="Calibri" panose="020F0502020204030204" pitchFamily="34" charset="0"/>
              </a:rPr>
              <a:t>t,d</a:t>
            </a:r>
            <a:r>
              <a:rPr lang="en-IN" sz="1600" dirty="0">
                <a:effectLst/>
                <a:latin typeface="Century" panose="02040604050505020304" pitchFamily="18" charset="0"/>
                <a:ea typeface="Calibri" panose="020F0502020204030204" pitchFamily="34" charset="0"/>
                <a:cs typeface="Calibri" panose="020F0502020204030204" pitchFamily="34" charset="0"/>
              </a:rPr>
              <a:t>) </a:t>
            </a:r>
          </a:p>
          <a:p>
            <a:endParaRPr lang="en-IN" sz="1600" dirty="0"/>
          </a:p>
        </p:txBody>
      </p:sp>
    </p:spTree>
    <p:extLst>
      <p:ext uri="{BB962C8B-B14F-4D97-AF65-F5344CB8AC3E}">
        <p14:creationId xmlns:p14="http://schemas.microsoft.com/office/powerpoint/2010/main" val="390461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242</TotalTime>
  <Words>1539</Words>
  <Application>Microsoft Office PowerPoint</Application>
  <PresentationFormat>Widescreen</PresentationFormat>
  <Paragraphs>93</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Century</vt:lpstr>
      <vt:lpstr>Garamond</vt:lpstr>
      <vt:lpstr>Microsoft Sans Serif</vt:lpstr>
      <vt:lpstr>Times New Roman</vt:lpstr>
      <vt:lpstr>Wingdings</vt:lpstr>
      <vt:lpstr>Organic</vt:lpstr>
      <vt:lpstr>PowerPoint Presentation</vt:lpstr>
      <vt:lpstr>Agenda: </vt:lpstr>
      <vt:lpstr>OVERVIEW:</vt:lpstr>
      <vt:lpstr>Problem Statement:</vt:lpstr>
      <vt:lpstr>Problem Understanding:</vt:lpstr>
      <vt:lpstr>What is RATING PREDICTION?</vt:lpstr>
      <vt:lpstr>Importance of Malignant Comment Classifier.</vt:lpstr>
      <vt:lpstr>PowerPoint Presentation</vt:lpstr>
      <vt:lpstr>Exploratory Data Analysis:</vt:lpstr>
      <vt:lpstr>Visualization:</vt:lpstr>
      <vt:lpstr>Visualization:</vt:lpstr>
      <vt:lpstr>Visualization:</vt:lpstr>
      <vt:lpstr>Visualization:</vt:lpstr>
      <vt:lpstr>Analysis:</vt:lpstr>
      <vt:lpstr>Model Building:</vt:lpstr>
      <vt:lpstr>PowerPoint Presentation</vt:lpstr>
      <vt:lpstr>PowerPoint Presentation</vt:lpstr>
      <vt:lpstr>PowerPoint Presentation</vt:lpstr>
      <vt:lpstr>PowerPoint Presentation</vt:lpstr>
      <vt:lpstr>Hyper Parameter Tunning:</vt:lpstr>
      <vt:lpstr>PowerPoint Presentation</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gowda</dc:creator>
  <cp:lastModifiedBy>dell</cp:lastModifiedBy>
  <cp:revision>10</cp:revision>
  <dcterms:created xsi:type="dcterms:W3CDTF">2021-12-26T08:24:41Z</dcterms:created>
  <dcterms:modified xsi:type="dcterms:W3CDTF">2022-07-25T09:38:12Z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74062000</vt:r8>
  </property>
  <property fmtid="{D5CDD505-2E9C-101B-9397-08002B2CF9AE}" pid="3" name="HiddenCategoryTags">
    <vt:lpwstr/>
  </property>
  <property fmtid="{D5CDD505-2E9C-101B-9397-08002B2CF9AE}" pid="4" name="InternalTags">
    <vt:lpwstr/>
  </property>
  <property fmtid="{D5CDD505-2E9C-101B-9397-08002B2CF9AE}" pid="5" name="CampaignTags">
    <vt:lpwstr/>
  </property>
  <property fmtid="{D5CDD505-2E9C-101B-9397-08002B2CF9AE}" pid="6" name="Applications">
    <vt:lpwstr/>
  </property>
  <property fmtid="{D5CDD505-2E9C-101B-9397-08002B2CF9AE}" pid="7" name="ScenarioTags">
    <vt:lpwstr/>
  </property>
  <property fmtid="{D5CDD505-2E9C-101B-9397-08002B2CF9AE}" pid="8" name="ContentTypeId">
    <vt:lpwstr>0x010100AA3F7D94069FF64A86F7DFF56D60E3BE</vt:lpwstr>
  </property>
  <property fmtid="{D5CDD505-2E9C-101B-9397-08002B2CF9AE}" pid="9" name="FeatureTags">
    <vt:lpwstr/>
  </property>
  <property fmtid="{D5CDD505-2E9C-101B-9397-08002B2CF9AE}" pid="10" name="LocalizationTags">
    <vt:lpwstr/>
  </property>
  <property fmtid="{D5CDD505-2E9C-101B-9397-08002B2CF9AE}" pid="11" name="CategoryTags">
    <vt:lpwstr/>
  </property>
</Properties>
</file>