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0" r:id="rId7"/>
    <p:sldId id="262" r:id="rId8"/>
    <p:sldId id="263" r:id="rId9"/>
    <p:sldId id="266" r:id="rId10"/>
    <p:sldId id="264" r:id="rId11"/>
    <p:sldId id="265" r:id="rId12"/>
    <p:sldId id="267" r:id="rId13"/>
    <p:sldId id="271" r:id="rId14"/>
    <p:sldId id="268" r:id="rId15"/>
    <p:sldId id="275" r:id="rId16"/>
    <p:sldId id="272" r:id="rId17"/>
    <p:sldId id="273" r:id="rId18"/>
    <p:sldId id="274" r:id="rId19"/>
    <p:sldId id="269" r:id="rId20"/>
    <p:sldId id="270"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Times New Roman" panose="02020603050405020304" pitchFamily="18"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CA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806" autoAdjust="0"/>
  </p:normalViewPr>
  <p:slideViewPr>
    <p:cSldViewPr>
      <p:cViewPr varScale="1">
        <p:scale>
          <a:sx n="52" d="100"/>
          <a:sy n="52" d="100"/>
        </p:scale>
        <p:origin x="2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BCAC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60855" y="1736905"/>
            <a:ext cx="12147409" cy="3183213"/>
          </a:xfrm>
          <a:prstGeom prst="rect">
            <a:avLst/>
          </a:prstGeom>
        </p:spPr>
        <p:txBody>
          <a:bodyPr lIns="0" tIns="0" rIns="0" bIns="0" rtlCol="0" anchor="t">
            <a:spAutoFit/>
          </a:bodyPr>
          <a:lstStyle/>
          <a:p>
            <a:pPr marL="0" lvl="0" indent="0" algn="ctr">
              <a:lnSpc>
                <a:spcPts val="12017"/>
              </a:lnSpc>
            </a:pPr>
            <a:r>
              <a:rPr lang="en-US" sz="8902" dirty="0">
                <a:solidFill>
                  <a:srgbClr val="320B01"/>
                </a:solidFill>
                <a:latin typeface="Times New Roman"/>
              </a:rPr>
              <a:t>Library Management  System</a:t>
            </a:r>
          </a:p>
        </p:txBody>
      </p:sp>
      <p:grpSp>
        <p:nvGrpSpPr>
          <p:cNvPr id="3" name="Group 3"/>
          <p:cNvGrpSpPr/>
          <p:nvPr/>
        </p:nvGrpSpPr>
        <p:grpSpPr>
          <a:xfrm>
            <a:off x="-3" y="8096250"/>
            <a:ext cx="18288004" cy="2377930"/>
            <a:chOff x="0" y="0"/>
            <a:chExt cx="5137837" cy="626286"/>
          </a:xfrm>
        </p:grpSpPr>
        <p:sp>
          <p:nvSpPr>
            <p:cNvPr id="4" name="Freeform 4"/>
            <p:cNvSpPr/>
            <p:nvPr/>
          </p:nvSpPr>
          <p:spPr>
            <a:xfrm>
              <a:off x="0" y="0"/>
              <a:ext cx="5137837" cy="626286"/>
            </a:xfrm>
            <a:custGeom>
              <a:avLst/>
              <a:gdLst/>
              <a:ahLst/>
              <a:cxnLst/>
              <a:rect l="l" t="t" r="r" b="b"/>
              <a:pathLst>
                <a:path w="5137837" h="626286">
                  <a:moveTo>
                    <a:pt x="0" y="0"/>
                  </a:moveTo>
                  <a:lnTo>
                    <a:pt x="5137837" y="0"/>
                  </a:lnTo>
                  <a:lnTo>
                    <a:pt x="5137837" y="626286"/>
                  </a:lnTo>
                  <a:lnTo>
                    <a:pt x="0" y="6262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5137837" cy="6643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flipH="1">
            <a:off x="0" y="2628900"/>
            <a:ext cx="6096001" cy="6019800"/>
          </a:xfrm>
          <a:custGeom>
            <a:avLst/>
            <a:gdLst/>
            <a:ahLst/>
            <a:cxnLst/>
            <a:rect l="l" t="t" r="r" b="b"/>
            <a:pathLst>
              <a:path w="6470717" h="6602772">
                <a:moveTo>
                  <a:pt x="6470717" y="0"/>
                </a:moveTo>
                <a:lnTo>
                  <a:pt x="0" y="0"/>
                </a:lnTo>
                <a:lnTo>
                  <a:pt x="0" y="6602772"/>
                </a:lnTo>
                <a:lnTo>
                  <a:pt x="6470717" y="6602772"/>
                </a:lnTo>
                <a:lnTo>
                  <a:pt x="647071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8793289" y="5400718"/>
            <a:ext cx="6282542" cy="1621747"/>
          </a:xfrm>
          <a:prstGeom prst="rect">
            <a:avLst/>
          </a:prstGeom>
        </p:spPr>
        <p:txBody>
          <a:bodyPr lIns="0" tIns="0" rIns="0" bIns="0" rtlCol="0" anchor="t">
            <a:spAutoFit/>
          </a:bodyPr>
          <a:lstStyle/>
          <a:p>
            <a:pPr algn="ctr">
              <a:lnSpc>
                <a:spcPts val="6439"/>
              </a:lnSpc>
            </a:pPr>
            <a:r>
              <a:rPr lang="en-US" sz="4599" dirty="0">
                <a:solidFill>
                  <a:srgbClr val="320B01"/>
                </a:solidFill>
                <a:latin typeface="Times New Roman"/>
              </a:rPr>
              <a:t>Name: Shinde Sakshi</a:t>
            </a:r>
          </a:p>
          <a:p>
            <a:pPr algn="ctr">
              <a:lnSpc>
                <a:spcPts val="5880"/>
              </a:lnSpc>
              <a:spcBef>
                <a:spcPct val="0"/>
              </a:spcBef>
            </a:pPr>
            <a:r>
              <a:rPr lang="en-US" sz="4200" dirty="0">
                <a:solidFill>
                  <a:srgbClr val="320B01"/>
                </a:solidFill>
                <a:latin typeface="Times New Roman"/>
              </a:rPr>
              <a:t>TAP INTERN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34902"/>
            <a:ext cx="10923310"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Database Integration</a:t>
            </a:r>
          </a:p>
        </p:txBody>
      </p:sp>
      <p:grpSp>
        <p:nvGrpSpPr>
          <p:cNvPr id="3" name="Group 3"/>
          <p:cNvGrpSpPr/>
          <p:nvPr/>
        </p:nvGrpSpPr>
        <p:grpSpPr>
          <a:xfrm>
            <a:off x="14585386" y="1"/>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1028700" y="2287347"/>
            <a:ext cx="12742766" cy="1420132"/>
          </a:xfrm>
          <a:prstGeom prst="rect">
            <a:avLst/>
          </a:prstGeom>
        </p:spPr>
        <p:txBody>
          <a:bodyPr lIns="0" tIns="0" rIns="0" bIns="0" rtlCol="0" anchor="t">
            <a:spAutoFit/>
          </a:bodyPr>
          <a:lstStyle/>
          <a:p>
            <a:pPr algn="just">
              <a:lnSpc>
                <a:spcPts val="5881"/>
              </a:lnSpc>
            </a:pPr>
            <a:endParaRPr lang="en-US" sz="3196" dirty="0">
              <a:solidFill>
                <a:srgbClr val="320B01"/>
              </a:solidFill>
              <a:latin typeface="Times New Roman"/>
            </a:endParaRPr>
          </a:p>
          <a:p>
            <a:pPr algn="just">
              <a:lnSpc>
                <a:spcPts val="5881"/>
              </a:lnSpc>
            </a:pPr>
            <a:endParaRPr lang="en-US" sz="3196" dirty="0">
              <a:solidFill>
                <a:srgbClr val="320B01"/>
              </a:solidFill>
              <a:latin typeface="Times New Roman"/>
            </a:endParaRPr>
          </a:p>
        </p:txBody>
      </p:sp>
      <p:pic>
        <p:nvPicPr>
          <p:cNvPr id="12" name="Picture 11">
            <a:extLst>
              <a:ext uri="{FF2B5EF4-FFF2-40B4-BE49-F238E27FC236}">
                <a16:creationId xmlns:a16="http://schemas.microsoft.com/office/drawing/2014/main" id="{422E2C89-98B1-71F4-FE46-AC00347A858A}"/>
              </a:ext>
            </a:extLst>
          </p:cNvPr>
          <p:cNvPicPr>
            <a:picLocks noChangeAspect="1"/>
          </p:cNvPicPr>
          <p:nvPr/>
        </p:nvPicPr>
        <p:blipFill>
          <a:blip r:embed="rId6"/>
          <a:stretch>
            <a:fillRect/>
          </a:stretch>
        </p:blipFill>
        <p:spPr>
          <a:xfrm>
            <a:off x="1975658" y="3304022"/>
            <a:ext cx="10756102" cy="6848076"/>
          </a:xfrm>
          <a:prstGeom prst="rect">
            <a:avLst/>
          </a:prstGeom>
        </p:spPr>
      </p:pic>
      <p:pic>
        <p:nvPicPr>
          <p:cNvPr id="14" name="Picture 13">
            <a:extLst>
              <a:ext uri="{FF2B5EF4-FFF2-40B4-BE49-F238E27FC236}">
                <a16:creationId xmlns:a16="http://schemas.microsoft.com/office/drawing/2014/main" id="{3F3A22DC-A20F-BDE0-8637-1BF37EB6E766}"/>
              </a:ext>
            </a:extLst>
          </p:cNvPr>
          <p:cNvPicPr>
            <a:picLocks noChangeAspect="1"/>
          </p:cNvPicPr>
          <p:nvPr/>
        </p:nvPicPr>
        <p:blipFill>
          <a:blip r:embed="rId7"/>
          <a:stretch>
            <a:fillRect/>
          </a:stretch>
        </p:blipFill>
        <p:spPr>
          <a:xfrm>
            <a:off x="3733800" y="1566140"/>
            <a:ext cx="7239819" cy="15866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8200" y="544510"/>
            <a:ext cx="10923310"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Security Features</a:t>
            </a:r>
          </a:p>
        </p:txBody>
      </p:sp>
      <p:grpSp>
        <p:nvGrpSpPr>
          <p:cNvPr id="3" name="Group 3"/>
          <p:cNvGrpSpPr/>
          <p:nvPr/>
        </p:nvGrpSpPr>
        <p:grpSpPr>
          <a:xfrm>
            <a:off x="14585386" y="1"/>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838200" y="2304852"/>
            <a:ext cx="12742766" cy="3689985"/>
          </a:xfrm>
          <a:prstGeom prst="rect">
            <a:avLst/>
          </a:prstGeom>
        </p:spPr>
        <p:txBody>
          <a:bodyPr lIns="0" tIns="0" rIns="0" bIns="0" rtlCol="0" anchor="t">
            <a:spAutoFit/>
          </a:bodyPr>
          <a:lstStyle/>
          <a:p>
            <a:pPr marL="287640" indent="-287640" algn="just">
              <a:lnSpc>
                <a:spcPts val="5881"/>
              </a:lnSpc>
              <a:buSzPct val="100000"/>
              <a:buFont typeface="Arial" panose="020B0604020202020204" pitchFamily="34" charset="0"/>
              <a:buChar char="•"/>
            </a:pPr>
            <a:r>
              <a:rPr lang="en-US" sz="3196" dirty="0">
                <a:solidFill>
                  <a:srgbClr val="320B01"/>
                </a:solidFill>
                <a:latin typeface="Times New Roman"/>
              </a:rPr>
              <a:t>Users do not have admin Privileges to add or remove books</a:t>
            </a:r>
          </a:p>
          <a:p>
            <a:pPr marL="287640" indent="-287640" algn="just">
              <a:lnSpc>
                <a:spcPts val="5881"/>
              </a:lnSpc>
              <a:buSzPct val="100000"/>
              <a:buFont typeface="Arial" panose="020B0604020202020204" pitchFamily="34" charset="0"/>
              <a:buChar char="•"/>
            </a:pPr>
            <a:r>
              <a:rPr lang="en-US" sz="3196" dirty="0">
                <a:solidFill>
                  <a:srgbClr val="320B01"/>
                </a:solidFill>
                <a:latin typeface="Times New Roman"/>
              </a:rPr>
              <a:t>Admin(librarian) collects borrowed books and fines so, no fines remain uncollected, and all the books are returned to the library</a:t>
            </a:r>
          </a:p>
          <a:p>
            <a:pPr marL="287640" indent="-287640" algn="just">
              <a:lnSpc>
                <a:spcPts val="5881"/>
              </a:lnSpc>
              <a:buSzPct val="100000"/>
              <a:buFont typeface="Arial" panose="020B0604020202020204" pitchFamily="34" charset="0"/>
              <a:buChar char="•"/>
            </a:pPr>
            <a:r>
              <a:rPr lang="en-US" sz="3196" dirty="0">
                <a:solidFill>
                  <a:srgbClr val="320B01"/>
                </a:solidFill>
                <a:latin typeface="Times New Roman"/>
              </a:rPr>
              <a:t>Implemented Password Hashing So, It is not visible</a:t>
            </a:r>
          </a:p>
          <a:p>
            <a:pPr algn="just">
              <a:lnSpc>
                <a:spcPts val="5881"/>
              </a:lnSpc>
            </a:pPr>
            <a:endParaRPr lang="en-US" sz="3196" dirty="0">
              <a:solidFill>
                <a:srgbClr val="320B01"/>
              </a:solidFill>
              <a:latin typeface="Times New Roman"/>
            </a:endParaRPr>
          </a:p>
        </p:txBody>
      </p:sp>
      <p:pic>
        <p:nvPicPr>
          <p:cNvPr id="12" name="Picture 11">
            <a:extLst>
              <a:ext uri="{FF2B5EF4-FFF2-40B4-BE49-F238E27FC236}">
                <a16:creationId xmlns:a16="http://schemas.microsoft.com/office/drawing/2014/main" id="{680C1B58-DB40-B8A5-3E52-8F71443F11B2}"/>
              </a:ext>
            </a:extLst>
          </p:cNvPr>
          <p:cNvPicPr>
            <a:picLocks noChangeAspect="1"/>
          </p:cNvPicPr>
          <p:nvPr/>
        </p:nvPicPr>
        <p:blipFill>
          <a:blip r:embed="rId6"/>
          <a:stretch>
            <a:fillRect/>
          </a:stretch>
        </p:blipFill>
        <p:spPr>
          <a:xfrm>
            <a:off x="914400" y="5753100"/>
            <a:ext cx="9602540" cy="16956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800" y="565593"/>
            <a:ext cx="10923310"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User Interface</a:t>
            </a:r>
          </a:p>
        </p:txBody>
      </p:sp>
      <p:pic>
        <p:nvPicPr>
          <p:cNvPr id="13" name="Picture 12">
            <a:extLst>
              <a:ext uri="{FF2B5EF4-FFF2-40B4-BE49-F238E27FC236}">
                <a16:creationId xmlns:a16="http://schemas.microsoft.com/office/drawing/2014/main" id="{1F67EBDB-3A66-E915-8AF0-F0E79981CDCF}"/>
              </a:ext>
            </a:extLst>
          </p:cNvPr>
          <p:cNvPicPr>
            <a:picLocks noChangeAspect="1"/>
          </p:cNvPicPr>
          <p:nvPr/>
        </p:nvPicPr>
        <p:blipFill>
          <a:blip r:embed="rId2"/>
          <a:stretch>
            <a:fillRect/>
          </a:stretch>
        </p:blipFill>
        <p:spPr>
          <a:xfrm>
            <a:off x="152400" y="3352800"/>
            <a:ext cx="8839200" cy="5524500"/>
          </a:xfrm>
          <a:prstGeom prst="rect">
            <a:avLst/>
          </a:prstGeom>
        </p:spPr>
      </p:pic>
      <p:pic>
        <p:nvPicPr>
          <p:cNvPr id="15" name="Picture 14">
            <a:extLst>
              <a:ext uri="{FF2B5EF4-FFF2-40B4-BE49-F238E27FC236}">
                <a16:creationId xmlns:a16="http://schemas.microsoft.com/office/drawing/2014/main" id="{824FCC02-10F0-3910-9A3F-FDD4DA1E213F}"/>
              </a:ext>
            </a:extLst>
          </p:cNvPr>
          <p:cNvPicPr>
            <a:picLocks noChangeAspect="1"/>
          </p:cNvPicPr>
          <p:nvPr/>
        </p:nvPicPr>
        <p:blipFill>
          <a:blip r:embed="rId3"/>
          <a:stretch>
            <a:fillRect/>
          </a:stretch>
        </p:blipFill>
        <p:spPr>
          <a:xfrm>
            <a:off x="9231935" y="3345180"/>
            <a:ext cx="8851392" cy="5532120"/>
          </a:xfrm>
          <a:prstGeom prst="rect">
            <a:avLst/>
          </a:prstGeom>
        </p:spPr>
      </p:pic>
      <p:sp>
        <p:nvSpPr>
          <p:cNvPr id="17" name="TextBox 16">
            <a:extLst>
              <a:ext uri="{FF2B5EF4-FFF2-40B4-BE49-F238E27FC236}">
                <a16:creationId xmlns:a16="http://schemas.microsoft.com/office/drawing/2014/main" id="{394CF0C6-3EFD-C1FF-EDC6-59CEA5F9DA14}"/>
              </a:ext>
            </a:extLst>
          </p:cNvPr>
          <p:cNvSpPr txBox="1"/>
          <p:nvPr/>
        </p:nvSpPr>
        <p:spPr>
          <a:xfrm>
            <a:off x="1066800" y="2400300"/>
            <a:ext cx="4876800" cy="646331"/>
          </a:xfrm>
          <a:prstGeom prst="rect">
            <a:avLst/>
          </a:prstGeom>
          <a:noFill/>
        </p:spPr>
        <p:txBody>
          <a:bodyPr wrap="square" rtlCol="0">
            <a:spAutoFit/>
          </a:bodyPr>
          <a:lstStyle/>
          <a:p>
            <a:r>
              <a:rPr lang="en-US" sz="3600" dirty="0"/>
              <a:t>Sign Up Page</a:t>
            </a:r>
          </a:p>
        </p:txBody>
      </p:sp>
      <p:sp>
        <p:nvSpPr>
          <p:cNvPr id="18" name="TextBox 17">
            <a:extLst>
              <a:ext uri="{FF2B5EF4-FFF2-40B4-BE49-F238E27FC236}">
                <a16:creationId xmlns:a16="http://schemas.microsoft.com/office/drawing/2014/main" id="{429F1380-1BFA-F07C-5997-1202072BEC5B}"/>
              </a:ext>
            </a:extLst>
          </p:cNvPr>
          <p:cNvSpPr txBox="1"/>
          <p:nvPr/>
        </p:nvSpPr>
        <p:spPr>
          <a:xfrm>
            <a:off x="9906002" y="2340795"/>
            <a:ext cx="4876800" cy="646331"/>
          </a:xfrm>
          <a:prstGeom prst="rect">
            <a:avLst/>
          </a:prstGeom>
          <a:noFill/>
        </p:spPr>
        <p:txBody>
          <a:bodyPr wrap="square" rtlCol="0">
            <a:spAutoFit/>
          </a:bodyPr>
          <a:lstStyle/>
          <a:p>
            <a:r>
              <a:rPr lang="en-US" sz="3600" dirty="0"/>
              <a:t>Login 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838200"/>
            <a:ext cx="10923310"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User Interface</a:t>
            </a:r>
          </a:p>
        </p:txBody>
      </p:sp>
      <p:sp>
        <p:nvSpPr>
          <p:cNvPr id="17" name="TextBox 16">
            <a:extLst>
              <a:ext uri="{FF2B5EF4-FFF2-40B4-BE49-F238E27FC236}">
                <a16:creationId xmlns:a16="http://schemas.microsoft.com/office/drawing/2014/main" id="{394CF0C6-3EFD-C1FF-EDC6-59CEA5F9DA14}"/>
              </a:ext>
            </a:extLst>
          </p:cNvPr>
          <p:cNvSpPr txBox="1"/>
          <p:nvPr/>
        </p:nvSpPr>
        <p:spPr>
          <a:xfrm>
            <a:off x="685800" y="2798296"/>
            <a:ext cx="4876800" cy="646331"/>
          </a:xfrm>
          <a:prstGeom prst="rect">
            <a:avLst/>
          </a:prstGeom>
          <a:noFill/>
        </p:spPr>
        <p:txBody>
          <a:bodyPr wrap="square" rtlCol="0">
            <a:spAutoFit/>
          </a:bodyPr>
          <a:lstStyle/>
          <a:p>
            <a:r>
              <a:rPr lang="en-US" sz="3600" dirty="0"/>
              <a:t>Available Genres</a:t>
            </a:r>
          </a:p>
        </p:txBody>
      </p:sp>
      <p:sp>
        <p:nvSpPr>
          <p:cNvPr id="18" name="TextBox 17">
            <a:extLst>
              <a:ext uri="{FF2B5EF4-FFF2-40B4-BE49-F238E27FC236}">
                <a16:creationId xmlns:a16="http://schemas.microsoft.com/office/drawing/2014/main" id="{429F1380-1BFA-F07C-5997-1202072BEC5B}"/>
              </a:ext>
            </a:extLst>
          </p:cNvPr>
          <p:cNvSpPr txBox="1"/>
          <p:nvPr/>
        </p:nvSpPr>
        <p:spPr>
          <a:xfrm>
            <a:off x="9551710" y="2798296"/>
            <a:ext cx="4876800" cy="646331"/>
          </a:xfrm>
          <a:prstGeom prst="rect">
            <a:avLst/>
          </a:prstGeom>
          <a:noFill/>
        </p:spPr>
        <p:txBody>
          <a:bodyPr wrap="square" rtlCol="0">
            <a:spAutoFit/>
          </a:bodyPr>
          <a:lstStyle/>
          <a:p>
            <a:r>
              <a:rPr lang="en-US" sz="3600" dirty="0"/>
              <a:t>Particular Book</a:t>
            </a:r>
          </a:p>
        </p:txBody>
      </p:sp>
      <p:pic>
        <p:nvPicPr>
          <p:cNvPr id="4" name="Picture 3">
            <a:extLst>
              <a:ext uri="{FF2B5EF4-FFF2-40B4-BE49-F238E27FC236}">
                <a16:creationId xmlns:a16="http://schemas.microsoft.com/office/drawing/2014/main" id="{252E38BB-767A-92F1-233F-64C617E04D4F}"/>
              </a:ext>
            </a:extLst>
          </p:cNvPr>
          <p:cNvPicPr>
            <a:picLocks noChangeAspect="1"/>
          </p:cNvPicPr>
          <p:nvPr/>
        </p:nvPicPr>
        <p:blipFill>
          <a:blip r:embed="rId2"/>
          <a:stretch>
            <a:fillRect/>
          </a:stretch>
        </p:blipFill>
        <p:spPr>
          <a:xfrm>
            <a:off x="9387840" y="3924300"/>
            <a:ext cx="8839200" cy="5524500"/>
          </a:xfrm>
          <a:prstGeom prst="rect">
            <a:avLst/>
          </a:prstGeom>
        </p:spPr>
      </p:pic>
      <p:pic>
        <p:nvPicPr>
          <p:cNvPr id="6" name="Picture 5">
            <a:extLst>
              <a:ext uri="{FF2B5EF4-FFF2-40B4-BE49-F238E27FC236}">
                <a16:creationId xmlns:a16="http://schemas.microsoft.com/office/drawing/2014/main" id="{0DD671B3-2091-E83A-AEC5-9C444822143D}"/>
              </a:ext>
            </a:extLst>
          </p:cNvPr>
          <p:cNvPicPr>
            <a:picLocks noChangeAspect="1"/>
          </p:cNvPicPr>
          <p:nvPr/>
        </p:nvPicPr>
        <p:blipFill>
          <a:blip r:embed="rId3"/>
          <a:stretch>
            <a:fillRect/>
          </a:stretch>
        </p:blipFill>
        <p:spPr>
          <a:xfrm>
            <a:off x="243840" y="3924300"/>
            <a:ext cx="8839200" cy="5524500"/>
          </a:xfrm>
          <a:prstGeom prst="rect">
            <a:avLst/>
          </a:prstGeom>
        </p:spPr>
      </p:pic>
    </p:spTree>
    <p:extLst>
      <p:ext uri="{BB962C8B-B14F-4D97-AF65-F5344CB8AC3E}">
        <p14:creationId xmlns:p14="http://schemas.microsoft.com/office/powerpoint/2010/main" val="164416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304800"/>
            <a:ext cx="10923310"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User Interface</a:t>
            </a:r>
          </a:p>
        </p:txBody>
      </p:sp>
      <p:sp>
        <p:nvSpPr>
          <p:cNvPr id="10" name="TextBox 10"/>
          <p:cNvSpPr txBox="1"/>
          <p:nvPr/>
        </p:nvSpPr>
        <p:spPr>
          <a:xfrm>
            <a:off x="1390650" y="1544516"/>
            <a:ext cx="12742766" cy="663515"/>
          </a:xfrm>
          <a:prstGeom prst="rect">
            <a:avLst/>
          </a:prstGeom>
        </p:spPr>
        <p:txBody>
          <a:bodyPr lIns="0" tIns="0" rIns="0" bIns="0" rtlCol="0" anchor="t">
            <a:spAutoFit/>
          </a:bodyPr>
          <a:lstStyle/>
          <a:p>
            <a:pPr algn="just">
              <a:lnSpc>
                <a:spcPts val="5881"/>
              </a:lnSpc>
            </a:pPr>
            <a:r>
              <a:rPr lang="en-US" sz="3196" dirty="0">
                <a:solidFill>
                  <a:srgbClr val="320B01"/>
                </a:solidFill>
                <a:latin typeface="Times New Roman"/>
              </a:rPr>
              <a:t>Books List</a:t>
            </a:r>
          </a:p>
        </p:txBody>
      </p:sp>
      <p:pic>
        <p:nvPicPr>
          <p:cNvPr id="12" name="Picture 11">
            <a:extLst>
              <a:ext uri="{FF2B5EF4-FFF2-40B4-BE49-F238E27FC236}">
                <a16:creationId xmlns:a16="http://schemas.microsoft.com/office/drawing/2014/main" id="{D745C190-970C-2317-7445-2F712585092E}"/>
              </a:ext>
            </a:extLst>
          </p:cNvPr>
          <p:cNvPicPr>
            <a:picLocks noChangeAspect="1"/>
          </p:cNvPicPr>
          <p:nvPr/>
        </p:nvPicPr>
        <p:blipFill>
          <a:blip r:embed="rId2"/>
          <a:stretch>
            <a:fillRect/>
          </a:stretch>
        </p:blipFill>
        <p:spPr>
          <a:xfrm>
            <a:off x="2924664" y="2324100"/>
            <a:ext cx="12438671" cy="77741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22345"/>
            <a:ext cx="10923310"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User Interface</a:t>
            </a:r>
          </a:p>
        </p:txBody>
      </p:sp>
      <p:sp>
        <p:nvSpPr>
          <p:cNvPr id="10" name="TextBox 10"/>
          <p:cNvSpPr txBox="1"/>
          <p:nvPr/>
        </p:nvSpPr>
        <p:spPr>
          <a:xfrm>
            <a:off x="1143000" y="1558682"/>
            <a:ext cx="12742766" cy="663515"/>
          </a:xfrm>
          <a:prstGeom prst="rect">
            <a:avLst/>
          </a:prstGeom>
        </p:spPr>
        <p:txBody>
          <a:bodyPr lIns="0" tIns="0" rIns="0" bIns="0" rtlCol="0" anchor="t">
            <a:spAutoFit/>
          </a:bodyPr>
          <a:lstStyle/>
          <a:p>
            <a:pPr algn="just">
              <a:lnSpc>
                <a:spcPts val="5881"/>
              </a:lnSpc>
            </a:pPr>
            <a:r>
              <a:rPr lang="en-US" sz="3196" dirty="0">
                <a:solidFill>
                  <a:srgbClr val="320B01"/>
                </a:solidFill>
                <a:latin typeface="Times New Roman"/>
              </a:rPr>
              <a:t>User Profile </a:t>
            </a:r>
          </a:p>
        </p:txBody>
      </p:sp>
      <p:pic>
        <p:nvPicPr>
          <p:cNvPr id="3" name="Picture 2">
            <a:extLst>
              <a:ext uri="{FF2B5EF4-FFF2-40B4-BE49-F238E27FC236}">
                <a16:creationId xmlns:a16="http://schemas.microsoft.com/office/drawing/2014/main" id="{BC719DC7-CFB5-B683-0DF1-F2B8D6E35AD9}"/>
              </a:ext>
            </a:extLst>
          </p:cNvPr>
          <p:cNvPicPr>
            <a:picLocks noChangeAspect="1"/>
          </p:cNvPicPr>
          <p:nvPr/>
        </p:nvPicPr>
        <p:blipFill>
          <a:blip r:embed="rId2"/>
          <a:stretch>
            <a:fillRect/>
          </a:stretch>
        </p:blipFill>
        <p:spPr>
          <a:xfrm>
            <a:off x="2573434" y="2401780"/>
            <a:ext cx="12420600" cy="7762875"/>
          </a:xfrm>
          <a:prstGeom prst="rect">
            <a:avLst/>
          </a:prstGeom>
        </p:spPr>
      </p:pic>
    </p:spTree>
    <p:extLst>
      <p:ext uri="{BB962C8B-B14F-4D97-AF65-F5344CB8AC3E}">
        <p14:creationId xmlns:p14="http://schemas.microsoft.com/office/powerpoint/2010/main" val="280648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571500"/>
            <a:ext cx="10923310"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Admin Interface</a:t>
            </a:r>
          </a:p>
        </p:txBody>
      </p:sp>
      <p:sp>
        <p:nvSpPr>
          <p:cNvPr id="10" name="TextBox 10"/>
          <p:cNvSpPr txBox="1"/>
          <p:nvPr/>
        </p:nvSpPr>
        <p:spPr>
          <a:xfrm>
            <a:off x="909237" y="2095500"/>
            <a:ext cx="12742766" cy="663515"/>
          </a:xfrm>
          <a:prstGeom prst="rect">
            <a:avLst/>
          </a:prstGeom>
        </p:spPr>
        <p:txBody>
          <a:bodyPr lIns="0" tIns="0" rIns="0" bIns="0" rtlCol="0" anchor="t">
            <a:spAutoFit/>
          </a:bodyPr>
          <a:lstStyle/>
          <a:p>
            <a:pPr algn="just">
              <a:lnSpc>
                <a:spcPts val="5881"/>
              </a:lnSpc>
            </a:pPr>
            <a:r>
              <a:rPr lang="en-US" sz="3196" dirty="0">
                <a:solidFill>
                  <a:srgbClr val="320B01"/>
                </a:solidFill>
                <a:latin typeface="Times New Roman"/>
              </a:rPr>
              <a:t>Book Return </a:t>
            </a:r>
          </a:p>
        </p:txBody>
      </p:sp>
      <p:pic>
        <p:nvPicPr>
          <p:cNvPr id="13" name="Picture 12">
            <a:extLst>
              <a:ext uri="{FF2B5EF4-FFF2-40B4-BE49-F238E27FC236}">
                <a16:creationId xmlns:a16="http://schemas.microsoft.com/office/drawing/2014/main" id="{8D6BE910-92D8-116C-9D88-6CED09286040}"/>
              </a:ext>
            </a:extLst>
          </p:cNvPr>
          <p:cNvPicPr>
            <a:picLocks noChangeAspect="1"/>
          </p:cNvPicPr>
          <p:nvPr/>
        </p:nvPicPr>
        <p:blipFill>
          <a:blip r:embed="rId2"/>
          <a:stretch>
            <a:fillRect/>
          </a:stretch>
        </p:blipFill>
        <p:spPr>
          <a:xfrm>
            <a:off x="9275087" y="3520441"/>
            <a:ext cx="8784313" cy="5490195"/>
          </a:xfrm>
          <a:prstGeom prst="rect">
            <a:avLst/>
          </a:prstGeom>
        </p:spPr>
      </p:pic>
      <p:pic>
        <p:nvPicPr>
          <p:cNvPr id="15" name="Picture 14">
            <a:extLst>
              <a:ext uri="{FF2B5EF4-FFF2-40B4-BE49-F238E27FC236}">
                <a16:creationId xmlns:a16="http://schemas.microsoft.com/office/drawing/2014/main" id="{1E3486A4-9E76-FDA2-CE58-4425B54E3ED3}"/>
              </a:ext>
            </a:extLst>
          </p:cNvPr>
          <p:cNvPicPr>
            <a:picLocks noChangeAspect="1"/>
          </p:cNvPicPr>
          <p:nvPr/>
        </p:nvPicPr>
        <p:blipFill>
          <a:blip r:embed="rId3"/>
          <a:stretch>
            <a:fillRect/>
          </a:stretch>
        </p:blipFill>
        <p:spPr>
          <a:xfrm>
            <a:off x="228600" y="3520441"/>
            <a:ext cx="8656320" cy="5410200"/>
          </a:xfrm>
          <a:prstGeom prst="rect">
            <a:avLst/>
          </a:prstGeom>
        </p:spPr>
      </p:pic>
    </p:spTree>
    <p:extLst>
      <p:ext uri="{BB962C8B-B14F-4D97-AF65-F5344CB8AC3E}">
        <p14:creationId xmlns:p14="http://schemas.microsoft.com/office/powerpoint/2010/main" val="144410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304800"/>
            <a:ext cx="10923310"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Admin Interface</a:t>
            </a:r>
          </a:p>
        </p:txBody>
      </p:sp>
      <p:sp>
        <p:nvSpPr>
          <p:cNvPr id="10" name="TextBox 10"/>
          <p:cNvSpPr txBox="1"/>
          <p:nvPr/>
        </p:nvSpPr>
        <p:spPr>
          <a:xfrm>
            <a:off x="1981200" y="1485900"/>
            <a:ext cx="12742766" cy="663515"/>
          </a:xfrm>
          <a:prstGeom prst="rect">
            <a:avLst/>
          </a:prstGeom>
        </p:spPr>
        <p:txBody>
          <a:bodyPr lIns="0" tIns="0" rIns="0" bIns="0" rtlCol="0" anchor="t">
            <a:spAutoFit/>
          </a:bodyPr>
          <a:lstStyle/>
          <a:p>
            <a:pPr algn="just">
              <a:lnSpc>
                <a:spcPts val="5881"/>
              </a:lnSpc>
            </a:pPr>
            <a:r>
              <a:rPr lang="en-US" sz="3196" dirty="0">
                <a:solidFill>
                  <a:srgbClr val="320B01"/>
                </a:solidFill>
                <a:latin typeface="Times New Roman"/>
              </a:rPr>
              <a:t>Library Dashboard </a:t>
            </a:r>
          </a:p>
        </p:txBody>
      </p:sp>
      <p:pic>
        <p:nvPicPr>
          <p:cNvPr id="4" name="Picture 3">
            <a:extLst>
              <a:ext uri="{FF2B5EF4-FFF2-40B4-BE49-F238E27FC236}">
                <a16:creationId xmlns:a16="http://schemas.microsoft.com/office/drawing/2014/main" id="{6F0D24DE-FC6A-E1A6-2ECB-E522710267C1}"/>
              </a:ext>
            </a:extLst>
          </p:cNvPr>
          <p:cNvPicPr>
            <a:picLocks noChangeAspect="1"/>
          </p:cNvPicPr>
          <p:nvPr/>
        </p:nvPicPr>
        <p:blipFill>
          <a:blip r:embed="rId2"/>
          <a:stretch>
            <a:fillRect/>
          </a:stretch>
        </p:blipFill>
        <p:spPr>
          <a:xfrm>
            <a:off x="2819400" y="2409825"/>
            <a:ext cx="12420600" cy="7762875"/>
          </a:xfrm>
          <a:prstGeom prst="rect">
            <a:avLst/>
          </a:prstGeom>
        </p:spPr>
      </p:pic>
    </p:spTree>
    <p:extLst>
      <p:ext uri="{BB962C8B-B14F-4D97-AF65-F5344CB8AC3E}">
        <p14:creationId xmlns:p14="http://schemas.microsoft.com/office/powerpoint/2010/main" val="310389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101822"/>
            <a:ext cx="10923310"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Admin Interface</a:t>
            </a:r>
          </a:p>
        </p:txBody>
      </p:sp>
      <p:sp>
        <p:nvSpPr>
          <p:cNvPr id="10" name="TextBox 10"/>
          <p:cNvSpPr txBox="1"/>
          <p:nvPr/>
        </p:nvSpPr>
        <p:spPr>
          <a:xfrm>
            <a:off x="1524000" y="1431941"/>
            <a:ext cx="12742766" cy="663515"/>
          </a:xfrm>
          <a:prstGeom prst="rect">
            <a:avLst/>
          </a:prstGeom>
        </p:spPr>
        <p:txBody>
          <a:bodyPr lIns="0" tIns="0" rIns="0" bIns="0" rtlCol="0" anchor="t">
            <a:spAutoFit/>
          </a:bodyPr>
          <a:lstStyle/>
          <a:p>
            <a:pPr algn="just">
              <a:lnSpc>
                <a:spcPts val="5881"/>
              </a:lnSpc>
            </a:pPr>
            <a:r>
              <a:rPr lang="en-US" sz="3196" dirty="0">
                <a:solidFill>
                  <a:srgbClr val="320B01"/>
                </a:solidFill>
                <a:latin typeface="Times New Roman"/>
              </a:rPr>
              <a:t>Manage Users</a:t>
            </a:r>
          </a:p>
        </p:txBody>
      </p:sp>
      <p:pic>
        <p:nvPicPr>
          <p:cNvPr id="3" name="Picture 2">
            <a:extLst>
              <a:ext uri="{FF2B5EF4-FFF2-40B4-BE49-F238E27FC236}">
                <a16:creationId xmlns:a16="http://schemas.microsoft.com/office/drawing/2014/main" id="{D4DC3DB8-2437-7225-834C-52F66057BFBB}"/>
              </a:ext>
            </a:extLst>
          </p:cNvPr>
          <p:cNvPicPr>
            <a:picLocks noChangeAspect="1"/>
          </p:cNvPicPr>
          <p:nvPr/>
        </p:nvPicPr>
        <p:blipFill>
          <a:blip r:embed="rId2"/>
          <a:stretch>
            <a:fillRect/>
          </a:stretch>
        </p:blipFill>
        <p:spPr>
          <a:xfrm>
            <a:off x="2819400" y="2318951"/>
            <a:ext cx="12252960" cy="7658100"/>
          </a:xfrm>
          <a:prstGeom prst="rect">
            <a:avLst/>
          </a:prstGeom>
        </p:spPr>
      </p:pic>
    </p:spTree>
    <p:extLst>
      <p:ext uri="{BB962C8B-B14F-4D97-AF65-F5344CB8AC3E}">
        <p14:creationId xmlns:p14="http://schemas.microsoft.com/office/powerpoint/2010/main" val="92240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7035" y="242322"/>
            <a:ext cx="12903875"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Challenges faced</a:t>
            </a:r>
          </a:p>
        </p:txBody>
      </p:sp>
      <p:grpSp>
        <p:nvGrpSpPr>
          <p:cNvPr id="3" name="Group 3"/>
          <p:cNvGrpSpPr/>
          <p:nvPr/>
        </p:nvGrpSpPr>
        <p:grpSpPr>
          <a:xfrm>
            <a:off x="14585386" y="1"/>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783694" y="1198333"/>
            <a:ext cx="13045734" cy="3711272"/>
          </a:xfrm>
          <a:prstGeom prst="rect">
            <a:avLst/>
          </a:prstGeom>
        </p:spPr>
        <p:txBody>
          <a:bodyPr wrap="square" lIns="0" tIns="0" rIns="0" bIns="0" rtlCol="0" anchor="t">
            <a:spAutoFit/>
          </a:bodyPr>
          <a:lstStyle/>
          <a:p>
            <a:pPr algn="just">
              <a:lnSpc>
                <a:spcPts val="5881"/>
              </a:lnSpc>
            </a:pPr>
            <a:endParaRPr lang="en-US" sz="3196" dirty="0">
              <a:solidFill>
                <a:srgbClr val="320B0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Ensuring secure storage and handling of user passwords</a:t>
            </a:r>
          </a:p>
          <a:p>
            <a:pPr>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Preventing unauthorized access to system resources</a:t>
            </a:r>
          </a:p>
          <a:p>
            <a:pPr>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Handling updates and deletions of books when they have been checked out or are overdue</a:t>
            </a:r>
          </a:p>
          <a:p>
            <a:pPr>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Automatically calculating and applying fines accurately</a:t>
            </a:r>
          </a:p>
          <a:p>
            <a:pPr algn="l"/>
            <a:endParaRPr lang="en-US" sz="3200" b="0" i="0" dirty="0">
              <a:solidFill>
                <a:srgbClr val="000000"/>
              </a:solidFill>
              <a:effectLst/>
              <a:latin typeface="Chubb Lato Regular"/>
            </a:endParaRPr>
          </a:p>
        </p:txBody>
      </p:sp>
      <p:sp>
        <p:nvSpPr>
          <p:cNvPr id="13" name="TextBox 2">
            <a:extLst>
              <a:ext uri="{FF2B5EF4-FFF2-40B4-BE49-F238E27FC236}">
                <a16:creationId xmlns:a16="http://schemas.microsoft.com/office/drawing/2014/main" id="{FE614C1A-A170-B308-533D-C47FD769E564}"/>
              </a:ext>
            </a:extLst>
          </p:cNvPr>
          <p:cNvSpPr txBox="1"/>
          <p:nvPr/>
        </p:nvSpPr>
        <p:spPr>
          <a:xfrm>
            <a:off x="625273" y="4716257"/>
            <a:ext cx="12903875"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Future Scope</a:t>
            </a:r>
          </a:p>
        </p:txBody>
      </p:sp>
      <p:sp>
        <p:nvSpPr>
          <p:cNvPr id="15" name="TextBox 14">
            <a:extLst>
              <a:ext uri="{FF2B5EF4-FFF2-40B4-BE49-F238E27FC236}">
                <a16:creationId xmlns:a16="http://schemas.microsoft.com/office/drawing/2014/main" id="{156FEAF3-1620-B625-90F3-5A29556A38EE}"/>
              </a:ext>
            </a:extLst>
          </p:cNvPr>
          <p:cNvSpPr txBox="1"/>
          <p:nvPr/>
        </p:nvSpPr>
        <p:spPr>
          <a:xfrm>
            <a:off x="539374" y="6344640"/>
            <a:ext cx="13534373" cy="3046988"/>
          </a:xfrm>
          <a:prstGeom prst="rect">
            <a:avLst/>
          </a:prstGeom>
          <a:noFill/>
        </p:spPr>
        <p:txBody>
          <a:bodyPr wrap="square">
            <a:spAutoFit/>
          </a:bodyPr>
          <a:lstStyle/>
          <a:p>
            <a:pPr marL="457200" indent="-4572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As more and more people access the internet on their mobile devices, developing a mobile app version of the Library Management System could provide users with a better user experience and more accessibility.</a:t>
            </a:r>
          </a:p>
          <a:p>
            <a:pPr marL="457200" indent="-457200">
              <a:buFont typeface="Arial" panose="020B0604020202020204" pitchFamily="34" charset="0"/>
              <a:buChar char="•"/>
            </a:pPr>
            <a:r>
              <a:rPr lang="en-US" sz="3200" b="0" i="0" dirty="0">
                <a:solidFill>
                  <a:srgbClr val="000000"/>
                </a:solidFill>
                <a:effectLst/>
                <a:latin typeface="Chubb Lato Regular"/>
              </a:rPr>
              <a:t>In case the library resources are insufficient, the Library Management System could be integrated with external libraries or book rental services to provide a wider range of resources to users.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0242" y="2287347"/>
            <a:ext cx="13148817" cy="7027565"/>
          </a:xfrm>
          <a:prstGeom prst="rect">
            <a:avLst/>
          </a:prstGeom>
        </p:spPr>
        <p:txBody>
          <a:bodyPr lIns="0" tIns="0" rIns="0" bIns="0" rtlCol="0" anchor="t">
            <a:spAutoFit/>
          </a:bodyPr>
          <a:lstStyle/>
          <a:p>
            <a:pPr marL="691698" lvl="1" indent="-345849" algn="just">
              <a:lnSpc>
                <a:spcPts val="5894"/>
              </a:lnSpc>
              <a:buFont typeface="Arial"/>
              <a:buChar char="•"/>
            </a:pPr>
            <a:r>
              <a:rPr lang="en-US" sz="3203" dirty="0">
                <a:solidFill>
                  <a:srgbClr val="320B01"/>
                </a:solidFill>
                <a:latin typeface="Times New Roman"/>
              </a:rPr>
              <a:t>Libraries act as centers for education, research, and civic involvement. They are the source of all knowledge and information. </a:t>
            </a:r>
          </a:p>
          <a:p>
            <a:pPr marL="691698" lvl="1" indent="-345849" algn="just">
              <a:lnSpc>
                <a:spcPts val="5894"/>
              </a:lnSpc>
              <a:buFont typeface="Arial"/>
              <a:buChar char="•"/>
            </a:pPr>
            <a:r>
              <a:rPr lang="en-US" sz="3203" dirty="0">
                <a:solidFill>
                  <a:srgbClr val="320B01"/>
                </a:solidFill>
                <a:latin typeface="Times New Roman"/>
              </a:rPr>
              <a:t>There is  need for effective library administration, so to address this issue library management system created with Flask, a Python micro web framework. </a:t>
            </a:r>
          </a:p>
          <a:p>
            <a:pPr marL="691698" lvl="1" indent="-345849" algn="just">
              <a:lnSpc>
                <a:spcPts val="5894"/>
              </a:lnSpc>
              <a:buFont typeface="Arial"/>
              <a:buChar char="•"/>
            </a:pPr>
            <a:r>
              <a:rPr lang="en-US" sz="3203" dirty="0">
                <a:solidFill>
                  <a:srgbClr val="320B01"/>
                </a:solidFill>
                <a:latin typeface="Times New Roman"/>
              </a:rPr>
              <a:t>This system is intended to change how librarians and library users manage their library resources. The system ensures  both librarians and users will have no trouble using the Library.</a:t>
            </a:r>
          </a:p>
          <a:p>
            <a:pPr>
              <a:lnSpc>
                <a:spcPts val="3844"/>
              </a:lnSpc>
            </a:pPr>
            <a:endParaRPr lang="en-US" sz="3203" dirty="0">
              <a:solidFill>
                <a:srgbClr val="320B01"/>
              </a:solidFill>
              <a:latin typeface="Times New Roman"/>
            </a:endParaRPr>
          </a:p>
          <a:p>
            <a:pPr marL="0" lvl="0" indent="0">
              <a:lnSpc>
                <a:spcPts val="3844"/>
              </a:lnSpc>
            </a:pPr>
            <a:endParaRPr lang="en-US" sz="3203" dirty="0">
              <a:solidFill>
                <a:srgbClr val="320B01"/>
              </a:solidFill>
              <a:latin typeface="Times New Roman"/>
            </a:endParaRPr>
          </a:p>
        </p:txBody>
      </p:sp>
      <p:sp>
        <p:nvSpPr>
          <p:cNvPr id="3" name="TextBox 3"/>
          <p:cNvSpPr txBox="1"/>
          <p:nvPr/>
        </p:nvSpPr>
        <p:spPr>
          <a:xfrm>
            <a:off x="1206064" y="758746"/>
            <a:ext cx="6814377"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Introduction</a:t>
            </a:r>
          </a:p>
        </p:txBody>
      </p:sp>
      <p:grpSp>
        <p:nvGrpSpPr>
          <p:cNvPr id="4" name="Group 4"/>
          <p:cNvGrpSpPr/>
          <p:nvPr/>
        </p:nvGrpSpPr>
        <p:grpSpPr>
          <a:xfrm>
            <a:off x="14585386" y="1"/>
            <a:ext cx="3702614" cy="10287000"/>
            <a:chOff x="0" y="0"/>
            <a:chExt cx="975174" cy="2931486"/>
          </a:xfrm>
        </p:grpSpPr>
        <p:sp>
          <p:nvSpPr>
            <p:cNvPr id="5" name="Freeform 5"/>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6" name="TextBox 6"/>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5143302" y="5365060"/>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1525" y="2575559"/>
            <a:ext cx="16744950" cy="4144011"/>
          </a:xfrm>
          <a:prstGeom prst="rect">
            <a:avLst/>
          </a:prstGeom>
        </p:spPr>
        <p:txBody>
          <a:bodyPr lIns="0" tIns="0" rIns="0" bIns="0" rtlCol="0" anchor="t">
            <a:spAutoFit/>
          </a:bodyPr>
          <a:lstStyle/>
          <a:p>
            <a:pPr marL="0" lvl="0" indent="0" algn="ctr">
              <a:lnSpc>
                <a:spcPts val="30414"/>
              </a:lnSpc>
              <a:spcBef>
                <a:spcPct val="0"/>
              </a:spcBef>
            </a:pPr>
            <a:r>
              <a:rPr lang="en-US" sz="21724" u="none" dirty="0">
                <a:solidFill>
                  <a:srgbClr val="000000"/>
                </a:solidFill>
                <a:latin typeface="Times New Rom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9095" y="519797"/>
            <a:ext cx="8942745"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Objectives &amp; Goals</a:t>
            </a:r>
          </a:p>
        </p:txBody>
      </p:sp>
      <p:grpSp>
        <p:nvGrpSpPr>
          <p:cNvPr id="3" name="Group 3"/>
          <p:cNvGrpSpPr/>
          <p:nvPr/>
        </p:nvGrpSpPr>
        <p:grpSpPr>
          <a:xfrm>
            <a:off x="14555826" y="-11955"/>
            <a:ext cx="3702614" cy="10298955"/>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785750" y="2400300"/>
            <a:ext cx="13182600" cy="6894195"/>
          </a:xfrm>
          <a:prstGeom prst="rect">
            <a:avLst/>
          </a:prstGeom>
        </p:spPr>
        <p:txBody>
          <a:bodyPr wrap="square" lIns="0" tIns="0" rIns="0" bIns="0" rtlCol="0" anchor="t">
            <a:spAutoFit/>
          </a:bodyPr>
          <a:lstStyle/>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Showcase book management functions that enable librarians to add or delete books, collect fines, and update returned books.</a:t>
            </a: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Display user profile management tools that permit users to create and manage their profiles.</a:t>
            </a: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Present the borrowing system that empowers users to easily borrow and reserve books.</a:t>
            </a: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Illustrate the fine management function that automatically calculates overdue book fines.</a:t>
            </a: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Showcase the librarian dashboard designed to manage users, books, and to view available and borrowed books.</a:t>
            </a: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Display the security features, including password hash capabilities, and login authentication to ensure data safety.</a:t>
            </a: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rPr>
              <a:t>Highlight the logging and error handling mechanism employed to record and maintain system activity for swift system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16343" y="723900"/>
            <a:ext cx="8942745"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Problem Statement</a:t>
            </a:r>
          </a:p>
        </p:txBody>
      </p:sp>
      <p:grpSp>
        <p:nvGrpSpPr>
          <p:cNvPr id="3" name="Group 3"/>
          <p:cNvGrpSpPr/>
          <p:nvPr/>
        </p:nvGrpSpPr>
        <p:grpSpPr>
          <a:xfrm>
            <a:off x="14555826" y="0"/>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1028700" y="2287347"/>
            <a:ext cx="12742766" cy="3689985"/>
          </a:xfrm>
          <a:prstGeom prst="rect">
            <a:avLst/>
          </a:prstGeom>
        </p:spPr>
        <p:txBody>
          <a:bodyPr lIns="0" tIns="0" rIns="0" bIns="0" rtlCol="0" anchor="t">
            <a:spAutoFit/>
          </a:bodyPr>
          <a:lstStyle/>
          <a:p>
            <a:pPr algn="just">
              <a:lnSpc>
                <a:spcPts val="5881"/>
              </a:lnSpc>
            </a:pPr>
            <a:r>
              <a:rPr lang="en-US" sz="3196" dirty="0">
                <a:solidFill>
                  <a:srgbClr val="320B01"/>
                </a:solidFill>
                <a:latin typeface="Times New Roman"/>
              </a:rPr>
              <a:t>In the digital age, managing library resources poses substantial difficulties. While ensuring that users have a seamless experience, libraries must manage the diversifying range of books. A  web-based library management system that simplifies resource administration and improves user experiences for both librarians and users is urgently needed.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4309" y="173002"/>
            <a:ext cx="8942745"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Project Structure</a:t>
            </a:r>
          </a:p>
        </p:txBody>
      </p:sp>
      <p:grpSp>
        <p:nvGrpSpPr>
          <p:cNvPr id="3" name="Group 3"/>
          <p:cNvGrpSpPr/>
          <p:nvPr/>
        </p:nvGrpSpPr>
        <p:grpSpPr>
          <a:xfrm>
            <a:off x="14585386" y="0"/>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4689595" y="1582616"/>
            <a:ext cx="9313766" cy="8371523"/>
          </a:xfrm>
          <a:prstGeom prst="rect">
            <a:avLst/>
          </a:prstGeom>
        </p:spPr>
        <p:txBody>
          <a:bodyPr wrap="square" lIns="0" tIns="0" rIns="0" bIns="0" rtlCol="0" anchor="t">
            <a:spAutoFit/>
          </a:bodyPr>
          <a:lstStyle/>
          <a:p>
            <a:pPr marL="288000" indent="-288000">
              <a:buSzPct val="100000"/>
              <a:buFont typeface="Arial" panose="020B0604020202020204" pitchFamily="34" charset="0"/>
              <a:buChar char="•"/>
            </a:pPr>
            <a:r>
              <a:rPr lang="en-US" sz="3200" b="0" i="0" dirty="0" err="1">
                <a:solidFill>
                  <a:srgbClr val="000000"/>
                </a:solidFill>
                <a:effectLst/>
                <a:latin typeface="Times New Roman" panose="02020603050405020304" pitchFamily="18" charset="0"/>
                <a:cs typeface="Times New Roman" panose="02020603050405020304" pitchFamily="18" charset="0"/>
              </a:rPr>
              <a:t>library_project</a:t>
            </a:r>
            <a:r>
              <a:rPr lang="en-US" sz="3200" b="0" i="0" dirty="0">
                <a:solidFill>
                  <a:srgbClr val="000000"/>
                </a:solidFill>
                <a:effectLst/>
                <a:latin typeface="Times New Roman" panose="02020603050405020304" pitchFamily="18" charset="0"/>
                <a:cs typeface="Times New Roman" panose="02020603050405020304" pitchFamily="18" charset="0"/>
              </a:rPr>
              <a:t>: This is the main project folder, which contains all the other subfolders and files for the project.</a:t>
            </a:r>
          </a:p>
          <a:p>
            <a:pPr>
              <a:buSzPct val="100000"/>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lib: Virtual environment</a:t>
            </a:r>
          </a:p>
          <a:p>
            <a:pPr>
              <a:buSzPct val="100000"/>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static: This folder contains all the static files for the project, such as CSS, JavaScript, and image files.</a:t>
            </a:r>
            <a:br>
              <a:rPr lang="en-US" sz="3200" b="0" i="0" dirty="0">
                <a:solidFill>
                  <a:srgbClr val="000000"/>
                </a:solidFill>
                <a:effectLst/>
                <a:latin typeface="Times New Roman" panose="02020603050405020304" pitchFamily="18" charset="0"/>
                <a:cs typeface="Times New Roman" panose="02020603050405020304" pitchFamily="18" charset="0"/>
              </a:rPr>
            </a:b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templates: This folder contains all the HTML template files that are used to generate the web pages for the project.</a:t>
            </a:r>
          </a:p>
          <a:p>
            <a:pPr marL="288000" indent="-288000">
              <a:buSzPct val="100000"/>
              <a:buFont typeface="Arial" panose="020B0604020202020204" pitchFamily="34" charset="0"/>
              <a:buChar char="•"/>
            </a:pPr>
            <a:endParaRPr lang="en-US" sz="3200" dirty="0">
              <a:solidFill>
                <a:srgbClr val="000000"/>
              </a:solidFill>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app.py: This is the main Python file that contains the Flask code for the project. This file is responsible for defining the routes, handling the requests and responses, and rendering the templates.</a:t>
            </a:r>
          </a:p>
        </p:txBody>
      </p:sp>
      <p:pic>
        <p:nvPicPr>
          <p:cNvPr id="12" name="Picture 11">
            <a:extLst>
              <a:ext uri="{FF2B5EF4-FFF2-40B4-BE49-F238E27FC236}">
                <a16:creationId xmlns:a16="http://schemas.microsoft.com/office/drawing/2014/main" id="{032C0874-DDCE-7785-6A79-A8EEA63D36E3}"/>
              </a:ext>
            </a:extLst>
          </p:cNvPr>
          <p:cNvPicPr>
            <a:picLocks noChangeAspect="1"/>
          </p:cNvPicPr>
          <p:nvPr/>
        </p:nvPicPr>
        <p:blipFill>
          <a:blip r:embed="rId6"/>
          <a:stretch>
            <a:fillRect/>
          </a:stretch>
        </p:blipFill>
        <p:spPr>
          <a:xfrm>
            <a:off x="199627" y="3155651"/>
            <a:ext cx="4211010" cy="4377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25262" y="544510"/>
            <a:ext cx="8942745"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Why flask?</a:t>
            </a:r>
          </a:p>
        </p:txBody>
      </p:sp>
      <p:grpSp>
        <p:nvGrpSpPr>
          <p:cNvPr id="3" name="Group 3"/>
          <p:cNvGrpSpPr/>
          <p:nvPr/>
        </p:nvGrpSpPr>
        <p:grpSpPr>
          <a:xfrm>
            <a:off x="14585386" y="0"/>
            <a:ext cx="3702614" cy="10708743"/>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925262" y="2095500"/>
            <a:ext cx="12742766" cy="7386638"/>
          </a:xfrm>
          <a:prstGeom prst="rect">
            <a:avLst/>
          </a:prstGeom>
        </p:spPr>
        <p:txBody>
          <a:bodyPr lIns="0" tIns="0" rIns="0" bIns="0" rtlCol="0" anchor="t">
            <a:spAutoFit/>
          </a:bodyPr>
          <a:lstStyle/>
          <a:p>
            <a:pPr marL="287640" indent="-287640">
              <a:buSzPct val="100000"/>
              <a:buFont typeface="Arial" panose="020B0604020202020204" pitchFamily="34" charset="0"/>
              <a:buChar char="•"/>
            </a:pPr>
            <a:r>
              <a:rPr lang="en-US" sz="3196" dirty="0">
                <a:solidFill>
                  <a:srgbClr val="320B01"/>
                </a:solidFill>
                <a:latin typeface="Times New Roman"/>
              </a:rPr>
              <a:t> </a:t>
            </a:r>
            <a:r>
              <a:rPr lang="en-US" sz="3200" b="0" i="0" dirty="0">
                <a:solidFill>
                  <a:srgbClr val="000000"/>
                </a:solidFill>
                <a:effectLst/>
                <a:latin typeface="Times New Roman" panose="02020603050405020304" pitchFamily="18" charset="0"/>
                <a:cs typeface="Times New Roman" panose="02020603050405020304" pitchFamily="18" charset="0"/>
              </a:rPr>
              <a:t>Simple and Easy-to-Use: Flask's minimalistic design makes it easy to use and understand, even for developers who are new to web programming.</a:t>
            </a:r>
          </a:p>
          <a:p>
            <a:pPr>
              <a:buSzPct val="100000"/>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Flexible Architecture: Flask's modular design allows developers to choose only the components they need, allowing for greater flexibility and optimization.</a:t>
            </a:r>
          </a:p>
          <a:p>
            <a:pPr>
              <a:buSzPct val="100000"/>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Large and Supportive Community: Flask has a large and supportive community that provides resources, tools, and support to help developers get started and be successful.</a:t>
            </a:r>
          </a:p>
          <a:p>
            <a:pPr>
              <a:buSzPct val="100000"/>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Python-Based: Flask is a Python-based web framework, which means that developers are able to benefit from the many features and libraries available in Python, making it a great choice for developers who are already familiar with the language.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563" y="876300"/>
            <a:ext cx="14709552" cy="2513509"/>
          </a:xfrm>
          <a:prstGeom prst="rect">
            <a:avLst/>
          </a:prstGeom>
        </p:spPr>
        <p:txBody>
          <a:bodyPr lIns="0" tIns="0" rIns="0" bIns="0" rtlCol="0" anchor="t">
            <a:spAutoFit/>
          </a:bodyPr>
          <a:lstStyle/>
          <a:p>
            <a:pPr algn="ctr">
              <a:lnSpc>
                <a:spcPts val="9839"/>
              </a:lnSpc>
              <a:spcBef>
                <a:spcPct val="0"/>
              </a:spcBef>
            </a:pPr>
            <a:r>
              <a:rPr lang="en-US" sz="8199" dirty="0">
                <a:solidFill>
                  <a:srgbClr val="320B01"/>
                </a:solidFill>
                <a:latin typeface="Times New Roman"/>
              </a:rPr>
              <a:t>Why Specific Technologies were used?</a:t>
            </a:r>
          </a:p>
        </p:txBody>
      </p:sp>
      <p:grpSp>
        <p:nvGrpSpPr>
          <p:cNvPr id="3" name="Group 3"/>
          <p:cNvGrpSpPr/>
          <p:nvPr/>
        </p:nvGrpSpPr>
        <p:grpSpPr>
          <a:xfrm>
            <a:off x="14540079" y="0"/>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1066800" y="3619500"/>
            <a:ext cx="13900246" cy="4469172"/>
          </a:xfrm>
          <a:prstGeom prst="rect">
            <a:avLst/>
          </a:prstGeom>
        </p:spPr>
        <p:txBody>
          <a:bodyPr lIns="0" tIns="0" rIns="0" bIns="0" rtlCol="0" anchor="t">
            <a:spAutoFit/>
          </a:bodyPr>
          <a:lstStyle/>
          <a:p>
            <a:pPr algn="just">
              <a:lnSpc>
                <a:spcPts val="4361"/>
              </a:lnSpc>
            </a:pPr>
            <a:r>
              <a:rPr lang="en-US" sz="3199" dirty="0">
                <a:solidFill>
                  <a:srgbClr val="320B01"/>
                </a:solidFill>
                <a:latin typeface="Times New Roman"/>
              </a:rPr>
              <a:t>MongoDB</a:t>
            </a:r>
          </a:p>
          <a:p>
            <a:pPr algn="just">
              <a:lnSpc>
                <a:spcPts val="4361"/>
              </a:lnSpc>
            </a:pPr>
            <a:r>
              <a:rPr lang="en-US" sz="3199" dirty="0">
                <a:solidFill>
                  <a:srgbClr val="320B01"/>
                </a:solidFill>
                <a:latin typeface="Times New Roman"/>
              </a:rPr>
              <a:t>	Flexible Schema</a:t>
            </a:r>
          </a:p>
          <a:p>
            <a:pPr algn="just">
              <a:lnSpc>
                <a:spcPts val="4361"/>
              </a:lnSpc>
            </a:pPr>
            <a:r>
              <a:rPr lang="en-US" sz="3199" dirty="0">
                <a:solidFill>
                  <a:srgbClr val="320B01"/>
                </a:solidFill>
                <a:latin typeface="Times New Roman"/>
              </a:rPr>
              <a:t>	Easy Scaling</a:t>
            </a:r>
          </a:p>
          <a:p>
            <a:pPr algn="just">
              <a:lnSpc>
                <a:spcPts val="4361"/>
              </a:lnSpc>
            </a:pPr>
            <a:r>
              <a:rPr lang="en-US" sz="3199" dirty="0">
                <a:solidFill>
                  <a:srgbClr val="320B01"/>
                </a:solidFill>
                <a:latin typeface="Times New Roman"/>
              </a:rPr>
              <a:t>	Python Integration</a:t>
            </a:r>
          </a:p>
          <a:p>
            <a:pPr algn="just">
              <a:lnSpc>
                <a:spcPts val="4361"/>
              </a:lnSpc>
            </a:pPr>
            <a:r>
              <a:rPr lang="en-US" sz="3199" dirty="0">
                <a:solidFill>
                  <a:srgbClr val="320B01"/>
                </a:solidFill>
                <a:latin typeface="Times New Roman"/>
              </a:rPr>
              <a:t>Flask</a:t>
            </a:r>
          </a:p>
          <a:p>
            <a:pPr algn="just">
              <a:lnSpc>
                <a:spcPts val="4361"/>
              </a:lnSpc>
            </a:pPr>
            <a:r>
              <a:rPr lang="en-US" sz="3199" dirty="0">
                <a:solidFill>
                  <a:srgbClr val="320B01"/>
                </a:solidFill>
                <a:latin typeface="Times New Roman"/>
              </a:rPr>
              <a:t>	Light weight</a:t>
            </a:r>
          </a:p>
          <a:p>
            <a:pPr algn="just">
              <a:lnSpc>
                <a:spcPts val="4361"/>
              </a:lnSpc>
            </a:pPr>
            <a:r>
              <a:rPr lang="en-US" sz="3199" dirty="0">
                <a:solidFill>
                  <a:srgbClr val="320B01"/>
                </a:solidFill>
                <a:latin typeface="Times New Roman"/>
              </a:rPr>
              <a:t>	Flexible Architecture</a:t>
            </a:r>
          </a:p>
          <a:p>
            <a:pPr algn="just">
              <a:lnSpc>
                <a:spcPts val="4361"/>
              </a:lnSpc>
            </a:pPr>
            <a:r>
              <a:rPr lang="en-US" sz="3199" dirty="0">
                <a:solidFill>
                  <a:srgbClr val="320B01"/>
                </a:solidFill>
                <a:latin typeface="Times New Roman"/>
              </a:rPr>
              <a:t>	Python based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200" y="134902"/>
            <a:ext cx="10923310" cy="140961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Features Implemented</a:t>
            </a:r>
          </a:p>
        </p:txBody>
      </p:sp>
      <p:grpSp>
        <p:nvGrpSpPr>
          <p:cNvPr id="3" name="Group 3"/>
          <p:cNvGrpSpPr/>
          <p:nvPr/>
        </p:nvGrpSpPr>
        <p:grpSpPr>
          <a:xfrm>
            <a:off x="14585386" y="1"/>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914400" y="1340725"/>
            <a:ext cx="12742766" cy="8648521"/>
          </a:xfrm>
          <a:prstGeom prst="rect">
            <a:avLst/>
          </a:prstGeom>
        </p:spPr>
        <p:txBody>
          <a:bodyPr lIns="0" tIns="0" rIns="0" bIns="0" rtlCol="0" anchor="t">
            <a:spAutoFit/>
          </a:bodyPr>
          <a:lstStyle/>
          <a:p>
            <a:pPr marL="288000" indent="-288000">
              <a:buSzPct val="100000"/>
              <a:buFont typeface="Arial" panose="020B0604020202020204" pitchFamily="34" charset="0"/>
              <a:buChar char="•"/>
            </a:pPr>
            <a:endParaRPr lang="en-US" sz="3200" b="0" i="0" u="none" strike="noStrike" baseline="0" dirty="0">
              <a:solidFill>
                <a:srgbClr val="000000"/>
              </a:solidFill>
              <a:latin typeface="Chubb Lato Regular"/>
            </a:endParaRPr>
          </a:p>
          <a:p>
            <a:pPr marL="288000" indent="-288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User Authentication:</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Performed based on Login</a:t>
            </a:r>
          </a:p>
          <a:p>
            <a:pPr marL="288000" indent="-288000">
              <a:buSzPct val="100000"/>
              <a:buFont typeface="Arial" panose="020B0604020202020204" pitchFamily="34" charset="0"/>
              <a:buChar char="•"/>
            </a:pP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Book Management: </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Librarians can add or delete books</a:t>
            </a:r>
          </a:p>
          <a:p>
            <a:pPr>
              <a:buSzPct val="100000"/>
            </a:pPr>
            <a:r>
              <a:rPr lang="en-US" sz="3200" b="0" i="0" u="none" strike="noStrike" baseline="0" dirty="0">
                <a:solidFill>
                  <a:srgbClr val="000000"/>
                </a:solidFill>
                <a:latin typeface="Times New Roman" panose="02020603050405020304" pitchFamily="18" charset="0"/>
                <a:cs typeface="Times New Roman" panose="02020603050405020304" pitchFamily="18" charset="0"/>
              </a:rPr>
              <a:t>	Update returned books and collect fines</a:t>
            </a:r>
          </a:p>
          <a:p>
            <a:pPr marL="288000" indent="-288000">
              <a:buSzPct val="100000"/>
              <a:buFont typeface="Arial" panose="020B0604020202020204" pitchFamily="34" charset="0"/>
              <a:buChar char="•"/>
            </a:pP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User Profiles: </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a:t>
            </a:r>
            <a:r>
              <a:rPr lang="en-US" sz="3200" b="0" i="0" u="none" strike="noStrike" baseline="0" dirty="0">
                <a:solidFill>
                  <a:srgbClr val="000000"/>
                </a:solidFill>
                <a:latin typeface="Times New Roman" panose="02020603050405020304" pitchFamily="18" charset="0"/>
                <a:cs typeface="Times New Roman" panose="02020603050405020304" pitchFamily="18" charset="0"/>
              </a:rPr>
              <a:t>users  can create and manage their profiles. </a:t>
            </a:r>
          </a:p>
          <a:p>
            <a:pPr marL="288000" indent="-288000">
              <a:buSzPct val="100000"/>
              <a:buFont typeface="Arial" panose="020B0604020202020204" pitchFamily="34" charset="0"/>
              <a:buChar char="•"/>
            </a:pP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Borrowing System: </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users can borrow books and reserve them </a:t>
            </a:r>
          </a:p>
          <a:p>
            <a:pPr>
              <a:buSzPct val="100000"/>
            </a:pPr>
            <a:r>
              <a:rPr lang="en-US" sz="3200" b="0" i="0" u="none" strike="noStrike" baseline="0" dirty="0">
                <a:solidFill>
                  <a:srgbClr val="000000"/>
                </a:solidFill>
                <a:latin typeface="Times New Roman" panose="02020603050405020304" pitchFamily="18" charset="0"/>
                <a:cs typeface="Times New Roman" panose="02020603050405020304" pitchFamily="18" charset="0"/>
              </a:rPr>
              <a:t>	automatic due dates are gener</a:t>
            </a:r>
            <a:r>
              <a:rPr lang="en-US" sz="3200" dirty="0">
                <a:solidFill>
                  <a:srgbClr val="000000"/>
                </a:solidFill>
                <a:latin typeface="Times New Roman" panose="02020603050405020304" pitchFamily="18" charset="0"/>
                <a:cs typeface="Times New Roman" panose="02020603050405020304" pitchFamily="18" charset="0"/>
              </a:rPr>
              <a:t>ated a period of 14 days is given</a:t>
            </a:r>
          </a:p>
          <a:p>
            <a:pPr marL="288000" indent="-288000">
              <a:buSzPct val="100000"/>
              <a:buFont typeface="Arial" panose="020B0604020202020204" pitchFamily="34" charset="0"/>
              <a:buChar char="•"/>
            </a:pPr>
            <a:endParaRPr lang="en-US" sz="3200" dirty="0">
              <a:solidFill>
                <a:srgbClr val="000000"/>
              </a:solidFill>
              <a:latin typeface="Times New Roman" panose="02020603050405020304" pitchFamily="18" charset="0"/>
              <a:cs typeface="Times New Roman" panose="02020603050405020304" pitchFamily="18" charset="0"/>
            </a:endParaRPr>
          </a:p>
          <a:p>
            <a:pPr marL="288000" indent="-288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Reservation System: </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a:t>
            </a:r>
            <a:r>
              <a:rPr lang="en-US" sz="3200" b="0" i="0" u="none" strike="noStrike" baseline="0" dirty="0">
                <a:solidFill>
                  <a:srgbClr val="000000"/>
                </a:solidFill>
                <a:latin typeface="Times New Roman" panose="02020603050405020304" pitchFamily="18" charset="0"/>
                <a:cs typeface="Times New Roman" panose="02020603050405020304" pitchFamily="18" charset="0"/>
              </a:rPr>
              <a:t>users can reserve books that are currently checked out. </a:t>
            </a:r>
          </a:p>
          <a:p>
            <a:endParaRPr lang="en-US" sz="1800" b="0" i="0" u="none" strike="noStrike" baseline="0" dirty="0">
              <a:solidFill>
                <a:srgbClr val="000000"/>
              </a:solidFill>
              <a:latin typeface="Segoe UI"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5868" y="510529"/>
            <a:ext cx="10923310" cy="1256754"/>
          </a:xfrm>
          <a:prstGeom prst="rect">
            <a:avLst/>
          </a:prstGeom>
        </p:spPr>
        <p:txBody>
          <a:bodyPr lIns="0" tIns="0" rIns="0" bIns="0" rtlCol="0" anchor="t">
            <a:spAutoFit/>
          </a:bodyPr>
          <a:lstStyle/>
          <a:p>
            <a:pPr marL="0" lvl="0" indent="0">
              <a:lnSpc>
                <a:spcPts val="9839"/>
              </a:lnSpc>
              <a:spcBef>
                <a:spcPct val="0"/>
              </a:spcBef>
            </a:pPr>
            <a:r>
              <a:rPr lang="en-US" sz="8199" dirty="0">
                <a:solidFill>
                  <a:srgbClr val="320B01"/>
                </a:solidFill>
                <a:latin typeface="Times New Roman"/>
              </a:rPr>
              <a:t>Features Implemented</a:t>
            </a:r>
          </a:p>
        </p:txBody>
      </p:sp>
      <p:grpSp>
        <p:nvGrpSpPr>
          <p:cNvPr id="3" name="Group 3"/>
          <p:cNvGrpSpPr/>
          <p:nvPr/>
        </p:nvGrpSpPr>
        <p:grpSpPr>
          <a:xfrm>
            <a:off x="14585386" y="1"/>
            <a:ext cx="3702614" cy="10287000"/>
            <a:chOff x="0" y="0"/>
            <a:chExt cx="975174" cy="2931486"/>
          </a:xfrm>
        </p:grpSpPr>
        <p:sp>
          <p:nvSpPr>
            <p:cNvPr id="4" name="Freeform 4"/>
            <p:cNvSpPr/>
            <p:nvPr/>
          </p:nvSpPr>
          <p:spPr>
            <a:xfrm>
              <a:off x="0" y="0"/>
              <a:ext cx="975174" cy="2931486"/>
            </a:xfrm>
            <a:custGeom>
              <a:avLst/>
              <a:gdLst/>
              <a:ahLst/>
              <a:cxnLst/>
              <a:rect l="l" t="t" r="r" b="b"/>
              <a:pathLst>
                <a:path w="975174" h="2931486">
                  <a:moveTo>
                    <a:pt x="0" y="0"/>
                  </a:moveTo>
                  <a:lnTo>
                    <a:pt x="975174" y="0"/>
                  </a:lnTo>
                  <a:lnTo>
                    <a:pt x="975174" y="2931486"/>
                  </a:lnTo>
                  <a:lnTo>
                    <a:pt x="0" y="2931486"/>
                  </a:lnTo>
                  <a:close/>
                </a:path>
              </a:pathLst>
            </a:custGeom>
            <a:solidFill>
              <a:srgbClr val="F9B299"/>
            </a:solidFill>
            <a:ln w="38100" cap="sq">
              <a:solidFill>
                <a:srgbClr val="320B01"/>
              </a:solidFill>
              <a:prstDash val="solid"/>
              <a:miter/>
            </a:ln>
          </p:spPr>
          <p:txBody>
            <a:bodyPr/>
            <a:lstStyle/>
            <a:p>
              <a:endParaRPr lang="en-IN"/>
            </a:p>
          </p:txBody>
        </p:sp>
        <p:sp>
          <p:nvSpPr>
            <p:cNvPr id="5" name="TextBox 5"/>
            <p:cNvSpPr txBox="1"/>
            <p:nvPr/>
          </p:nvSpPr>
          <p:spPr>
            <a:xfrm>
              <a:off x="0" y="-38100"/>
              <a:ext cx="975174" cy="2969586"/>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5143302" y="544510"/>
            <a:ext cx="2527662" cy="2000012"/>
          </a:xfrm>
          <a:custGeom>
            <a:avLst/>
            <a:gdLst/>
            <a:ahLst/>
            <a:cxnLst/>
            <a:rect l="l" t="t" r="r" b="b"/>
            <a:pathLst>
              <a:path w="2527662" h="2000012">
                <a:moveTo>
                  <a:pt x="0" y="0"/>
                </a:moveTo>
                <a:lnTo>
                  <a:pt x="2527661" y="0"/>
                </a:lnTo>
                <a:lnTo>
                  <a:pt x="2527661" y="2000012"/>
                </a:lnTo>
                <a:lnTo>
                  <a:pt x="0" y="2000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flipH="1">
            <a:off x="15143302" y="2944572"/>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5143302" y="5344634"/>
            <a:ext cx="2527662" cy="2000012"/>
          </a:xfrm>
          <a:custGeom>
            <a:avLst/>
            <a:gdLst/>
            <a:ahLst/>
            <a:cxnLst/>
            <a:rect l="l" t="t" r="r" b="b"/>
            <a:pathLst>
              <a:path w="2527662" h="2000012">
                <a:moveTo>
                  <a:pt x="0" y="0"/>
                </a:moveTo>
                <a:lnTo>
                  <a:pt x="2527661" y="0"/>
                </a:lnTo>
                <a:lnTo>
                  <a:pt x="2527661" y="2000013"/>
                </a:lnTo>
                <a:lnTo>
                  <a:pt x="0" y="2000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143302" y="7742478"/>
            <a:ext cx="2527662" cy="2000012"/>
          </a:xfrm>
          <a:custGeom>
            <a:avLst/>
            <a:gdLst/>
            <a:ahLst/>
            <a:cxnLst/>
            <a:rect l="l" t="t" r="r" b="b"/>
            <a:pathLst>
              <a:path w="2527662" h="2000012">
                <a:moveTo>
                  <a:pt x="2527661" y="0"/>
                </a:moveTo>
                <a:lnTo>
                  <a:pt x="0" y="0"/>
                </a:lnTo>
                <a:lnTo>
                  <a:pt x="0" y="2000012"/>
                </a:lnTo>
                <a:lnTo>
                  <a:pt x="2527661" y="2000012"/>
                </a:lnTo>
                <a:lnTo>
                  <a:pt x="25276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838200" y="1638300"/>
            <a:ext cx="12742766" cy="8248412"/>
          </a:xfrm>
          <a:prstGeom prst="rect">
            <a:avLst/>
          </a:prstGeom>
        </p:spPr>
        <p:txBody>
          <a:bodyPr lIns="0" tIns="0" rIns="0" bIns="0" rtlCol="0" anchor="t">
            <a:spAutoFit/>
          </a:bodyPr>
          <a:lstStyle/>
          <a:p>
            <a:pPr marL="162000" indent="-162000">
              <a:buSzPct val="100000"/>
              <a:buFont typeface="Arial" panose="020B0604020202020204" pitchFamily="34" charset="0"/>
              <a:buChar char="•"/>
            </a:pPr>
            <a:endParaRPr lang="en-US" sz="2800" i="0" u="none" strike="noStrike" baseline="0" dirty="0">
              <a:solidFill>
                <a:srgbClr val="000000"/>
              </a:solidFill>
              <a:latin typeface="Segoe UI" panose="020B0502040204020203" pitchFamily="34" charset="0"/>
            </a:endParaRPr>
          </a:p>
          <a:p>
            <a:pPr marL="162000" indent="-162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Fine Management: </a:t>
            </a:r>
          </a:p>
          <a:p>
            <a:pPr>
              <a:buSzPct val="100000"/>
            </a:pPr>
            <a:r>
              <a:rPr lang="en-US" sz="3200" b="0" i="0" u="none" strike="noStrike" baseline="0" dirty="0">
                <a:solidFill>
                  <a:srgbClr val="000000"/>
                </a:solidFill>
                <a:latin typeface="Times New Roman" panose="02020603050405020304" pitchFamily="18" charset="0"/>
                <a:cs typeface="Times New Roman" panose="02020603050405020304" pitchFamily="18" charset="0"/>
              </a:rPr>
              <a:t>	fines  are calculated automatically for overdue books.</a:t>
            </a:r>
          </a:p>
          <a:p>
            <a:pPr>
              <a:buSzPct val="100000"/>
            </a:pPr>
            <a:r>
              <a:rPr lang="en-US" sz="3200" b="0" i="0" u="none" strike="noStrike" baseline="0" dirty="0">
                <a:solidFill>
                  <a:srgbClr val="000000"/>
                </a:solidFill>
                <a:latin typeface="Times New Roman" panose="02020603050405020304" pitchFamily="18" charset="0"/>
                <a:cs typeface="Times New Roman" panose="02020603050405020304" pitchFamily="18" charset="0"/>
              </a:rPr>
              <a:t>	late fees of Rs.5 per day is applied</a:t>
            </a:r>
          </a:p>
          <a:p>
            <a:pPr>
              <a:buSzPct val="100000"/>
            </a:pP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pPr marL="162000" indent="-162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Librarian Dashboard: </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View available, borrowed books</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Librarian can also manage users and books</a:t>
            </a:r>
          </a:p>
          <a:p>
            <a:pPr>
              <a:buSzPct val="100000"/>
            </a:pPr>
            <a:endParaRPr lang="en-US" sz="3200" dirty="0">
              <a:solidFill>
                <a:srgbClr val="000000"/>
              </a:solidFill>
              <a:latin typeface="Times New Roman" panose="02020603050405020304" pitchFamily="18" charset="0"/>
              <a:cs typeface="Times New Roman" panose="02020603050405020304" pitchFamily="18" charset="0"/>
            </a:endParaRPr>
          </a:p>
          <a:p>
            <a:pPr marL="162000" indent="-162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Security: </a:t>
            </a:r>
          </a:p>
          <a:p>
            <a:pPr>
              <a:buSzPct val="100000"/>
            </a:pPr>
            <a:r>
              <a:rPr lang="en-US" sz="3200" b="0" i="0" u="none" strike="noStrike" baseline="0" dirty="0">
                <a:solidFill>
                  <a:srgbClr val="000000"/>
                </a:solidFill>
                <a:latin typeface="Times New Roman" panose="02020603050405020304" pitchFamily="18" charset="0"/>
                <a:cs typeface="Times New Roman" panose="02020603050405020304" pitchFamily="18" charset="0"/>
              </a:rPr>
              <a:t>	Password hash is generated so that </a:t>
            </a:r>
            <a:r>
              <a:rPr lang="en-US" sz="3200" dirty="0">
                <a:solidFill>
                  <a:srgbClr val="000000"/>
                </a:solidFill>
                <a:latin typeface="Times New Roman" panose="02020603050405020304" pitchFamily="18" charset="0"/>
                <a:cs typeface="Times New Roman" panose="02020603050405020304" pitchFamily="18" charset="0"/>
              </a:rPr>
              <a:t>password in not visible even in the 	database</a:t>
            </a:r>
          </a:p>
          <a:p>
            <a:pPr>
              <a:buSzPct val="100000"/>
            </a:pPr>
            <a:r>
              <a:rPr lang="en-US" sz="3200" b="0" i="0" u="none" strike="noStrike" baseline="0" dirty="0">
                <a:solidFill>
                  <a:srgbClr val="000000"/>
                </a:solidFill>
                <a:latin typeface="Times New Roman" panose="02020603050405020304" pitchFamily="18" charset="0"/>
                <a:cs typeface="Times New Roman" panose="02020603050405020304" pitchFamily="18" charset="0"/>
              </a:rPr>
              <a:t>	Login authentication is performed </a:t>
            </a:r>
          </a:p>
          <a:p>
            <a:pPr marL="162000" indent="-162000">
              <a:buSzPct val="100000"/>
              <a:buFont typeface="Arial" panose="020B0604020202020204" pitchFamily="34" charset="0"/>
              <a:buChar char="•"/>
            </a:pP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pPr marL="162000" indent="-162000">
              <a:buSzPct val="100000"/>
              <a:buFont typeface="Arial" panose="020B0604020202020204" pitchFamily="34" charset="0"/>
              <a:buChar char="•"/>
            </a:pPr>
            <a:r>
              <a:rPr lang="en-US" sz="3200" i="0" u="none" strike="noStrike" baseline="0" dirty="0">
                <a:solidFill>
                  <a:srgbClr val="000000"/>
                </a:solidFill>
                <a:latin typeface="Times New Roman" panose="02020603050405020304" pitchFamily="18" charset="0"/>
                <a:cs typeface="Times New Roman" panose="02020603050405020304" pitchFamily="18" charset="0"/>
              </a:rPr>
              <a:t>Logging and Error Handling: </a:t>
            </a:r>
          </a:p>
          <a:p>
            <a:pPr>
              <a:buSzPct val="100000"/>
            </a:pPr>
            <a:r>
              <a:rPr lang="en-US" sz="3200" dirty="0">
                <a:solidFill>
                  <a:srgbClr val="000000"/>
                </a:solidFill>
                <a:latin typeface="Times New Roman" panose="02020603050405020304" pitchFamily="18" charset="0"/>
                <a:cs typeface="Times New Roman" panose="02020603050405020304" pitchFamily="18" charset="0"/>
              </a:rPr>
              <a:t>	Logging and error handling is performed, logs are maintained</a:t>
            </a: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pPr>
              <a:buSzPct val="100000"/>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880</Words>
  <Application>Microsoft Office PowerPoint</Application>
  <PresentationFormat>Custom</PresentationFormat>
  <Paragraphs>109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Segoe UI</vt:lpstr>
      <vt:lpstr>Times New Roman</vt:lpstr>
      <vt:lpstr>Calibri</vt:lpstr>
      <vt:lpstr>Chubb Lato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dc:title>
  <cp:lastModifiedBy>Shinde, Sakshi</cp:lastModifiedBy>
  <cp:revision>24</cp:revision>
  <dcterms:created xsi:type="dcterms:W3CDTF">2006-08-16T00:00:00Z</dcterms:created>
  <dcterms:modified xsi:type="dcterms:W3CDTF">2023-10-19T11:28:39Z</dcterms:modified>
  <dc:identifier>DAFxoCEBWQM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c11b088-3f42-44d0-a854-e5bf7348cf6a_Enabled">
    <vt:lpwstr>true</vt:lpwstr>
  </property>
  <property fmtid="{D5CDD505-2E9C-101B-9397-08002B2CF9AE}" pid="3" name="MSIP_Label_1c11b088-3f42-44d0-a854-e5bf7348cf6a_SetDate">
    <vt:lpwstr>2023-10-19T09:04:53Z</vt:lpwstr>
  </property>
  <property fmtid="{D5CDD505-2E9C-101B-9397-08002B2CF9AE}" pid="4" name="MSIP_Label_1c11b088-3f42-44d0-a854-e5bf7348cf6a_Method">
    <vt:lpwstr>Standard</vt:lpwstr>
  </property>
  <property fmtid="{D5CDD505-2E9C-101B-9397-08002B2CF9AE}" pid="5" name="MSIP_Label_1c11b088-3f42-44d0-a854-e5bf7348cf6a_Name">
    <vt:lpwstr>Yellow Data - NA</vt:lpwstr>
  </property>
  <property fmtid="{D5CDD505-2E9C-101B-9397-08002B2CF9AE}" pid="6" name="MSIP_Label_1c11b088-3f42-44d0-a854-e5bf7348cf6a_SiteId">
    <vt:lpwstr>fffcdc91-d561-4287-aebc-78d2466eec29</vt:lpwstr>
  </property>
  <property fmtid="{D5CDD505-2E9C-101B-9397-08002B2CF9AE}" pid="7" name="MSIP_Label_1c11b088-3f42-44d0-a854-e5bf7348cf6a_ActionId">
    <vt:lpwstr>566b6295-3d74-42ca-a94d-4dba7ded428e</vt:lpwstr>
  </property>
  <property fmtid="{D5CDD505-2E9C-101B-9397-08002B2CF9AE}" pid="8" name="MSIP_Label_1c11b088-3f42-44d0-a854-e5bf7348cf6a_ContentBits">
    <vt:lpwstr>0</vt:lpwstr>
  </property>
</Properties>
</file>