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7" r:id="rId2"/>
    <p:sldId id="268" r:id="rId3"/>
    <p:sldId id="258" r:id="rId4"/>
    <p:sldId id="265" r:id="rId5"/>
    <p:sldId id="259" r:id="rId6"/>
    <p:sldId id="262" r:id="rId7"/>
    <p:sldId id="260" r:id="rId8"/>
    <p:sldId id="261" r:id="rId9"/>
    <p:sldId id="263" r:id="rId10"/>
    <p:sldId id="264" r:id="rId11"/>
    <p:sldId id="269" r:id="rId12"/>
    <p:sldId id="270" r:id="rId13"/>
    <p:sldId id="271"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8933"/>
    <a:srgbClr val="A5903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963B89-D5B6-BF75-B0AC-25E9D7177FCC}" v="229" dt="2020-12-09T17:02:15.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4890" autoAdjust="0"/>
    <p:restoredTop sz="94660"/>
  </p:normalViewPr>
  <p:slideViewPr>
    <p:cSldViewPr>
      <p:cViewPr>
        <p:scale>
          <a:sx n="100" d="100"/>
          <a:sy n="100" d="100"/>
        </p:scale>
        <p:origin x="-80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11402F-6771-47F5-AE99-45AB21F4FB18}" type="datetimeFigureOut">
              <a:rPr lang="en-US" smtClean="0"/>
              <a:pPr/>
              <a:t>1/30/2021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B32DD0-5460-4CBB-AF7A-EA47F45703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AC9895A1-E395-4F96-BD43-2F3982369DF7}" type="datetimeFigureOut">
              <a:rPr lang="en-US" smtClean="0"/>
              <a:pPr/>
              <a:t>1/30/2021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AAC4009-C119-4FC4-9250-9F84B21BA8C4}"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9895A1-E395-4F96-BD43-2F3982369DF7}"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C4009-C119-4FC4-9250-9F84B21BA8C4}" type="slidenum">
              <a:rPr lang="en-US" smtClean="0"/>
              <a:pPr/>
              <a:t>‹#›</a:t>
            </a:fld>
            <a:endParaRPr lang="en-US"/>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9895A1-E395-4F96-BD43-2F3982369DF7}"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C4009-C119-4FC4-9250-9F84B21BA8C4}" type="slidenum">
              <a:rPr lang="en-US" smtClean="0"/>
              <a:pPr/>
              <a:t>‹#›</a:t>
            </a:fld>
            <a:endParaRPr 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9895A1-E395-4F96-BD43-2F3982369DF7}"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C4009-C119-4FC4-9250-9F84B21BA8C4}" type="slidenum">
              <a:rPr lang="en-US" smtClean="0"/>
              <a:pPr/>
              <a:t>‹#›</a:t>
            </a:fld>
            <a:endParaRPr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9895A1-E395-4F96-BD43-2F3982369DF7}"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AAC4009-C119-4FC4-9250-9F84B21BA8C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9895A1-E395-4F96-BD43-2F3982369DF7}"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C4009-C119-4FC4-9250-9F84B21BA8C4}" type="slidenum">
              <a:rPr lang="en-US" smtClean="0"/>
              <a:pPr/>
              <a:t>‹#›</a:t>
            </a:fld>
            <a:endParaRPr lang="en-US"/>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9895A1-E395-4F96-BD43-2F3982369DF7}" type="datetimeFigureOut">
              <a:rPr lang="en-US" smtClean="0"/>
              <a:pPr/>
              <a:t>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AC4009-C119-4FC4-9250-9F84B21BA8C4}" type="slidenum">
              <a:rPr lang="en-US" smtClean="0"/>
              <a:pPr/>
              <a:t>‹#›</a:t>
            </a:fld>
            <a:endParaRPr lang="en-US"/>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C9895A1-E395-4F96-BD43-2F3982369DF7}" type="datetimeFigureOut">
              <a:rPr lang="en-US" smtClean="0"/>
              <a:pPr/>
              <a:t>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AC4009-C119-4FC4-9250-9F84B21BA8C4}" type="slidenum">
              <a:rPr lang="en-US" smtClean="0"/>
              <a:pPr/>
              <a:t>‹#›</a:t>
            </a:fld>
            <a:endParaRPr lang="en-US"/>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895A1-E395-4F96-BD43-2F3982369DF7}" type="datetimeFigureOut">
              <a:rPr lang="en-US" smtClean="0"/>
              <a:pPr/>
              <a:t>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AC4009-C119-4FC4-9250-9F84B21BA8C4}" type="slidenum">
              <a:rPr lang="en-US" smtClean="0"/>
              <a:pPr/>
              <a:t>‹#›</a:t>
            </a:fld>
            <a:endParaRPr lang="en-US"/>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9895A1-E395-4F96-BD43-2F3982369DF7}"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C4009-C119-4FC4-9250-9F84B21BA8C4}" type="slidenum">
              <a:rPr lang="en-US" smtClean="0"/>
              <a:pPr/>
              <a:t>‹#›</a:t>
            </a:fld>
            <a:endParaRPr lang="en-US"/>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9895A1-E395-4F96-BD43-2F3982369DF7}"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C4009-C119-4FC4-9250-9F84B21BA8C4}" type="slidenum">
              <a:rPr lang="en-US" smtClean="0"/>
              <a:pPr/>
              <a:t>‹#›</a:t>
            </a:fld>
            <a:endParaRPr lang="en-US"/>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C9895A1-E395-4F96-BD43-2F3982369DF7}" type="datetimeFigureOut">
              <a:rPr lang="en-US" smtClean="0"/>
              <a:pPr/>
              <a:t>1/30/2021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AAC4009-C119-4FC4-9250-9F84B21BA8C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edge/>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7422" y="142852"/>
            <a:ext cx="6286544" cy="1785950"/>
          </a:xfrm>
        </p:spPr>
        <p:txBody>
          <a:bodyPr>
            <a:normAutofit fontScale="90000"/>
          </a:bodyPr>
          <a:lstStyle/>
          <a:p>
            <a:r>
              <a:rPr lang="en-US" sz="2700" dirty="0" smtClean="0"/>
              <a:t>COMPARISON OF MACHINE LEARNING AND DEEP LEARNING CLASSIFICATION  ALGORITHM</a:t>
            </a:r>
            <a:r>
              <a:rPr lang="en-US" dirty="0" smtClean="0"/>
              <a:t/>
            </a:r>
            <a:br>
              <a:rPr lang="en-US" dirty="0" smtClean="0"/>
            </a:br>
            <a:endParaRPr lang="en-US" dirty="0"/>
          </a:p>
        </p:txBody>
      </p:sp>
      <p:pic>
        <p:nvPicPr>
          <p:cNvPr id="4" name="Picture 3" descr="WhatsApp Image 2020-10-09 at 9.03.30 PM.jpeg"/>
          <p:cNvPicPr>
            <a:picLocks noChangeAspect="1"/>
          </p:cNvPicPr>
          <p:nvPr/>
        </p:nvPicPr>
        <p:blipFill>
          <a:blip r:embed="rId2" cstate="print"/>
          <a:stretch>
            <a:fillRect/>
          </a:stretch>
        </p:blipFill>
        <p:spPr>
          <a:xfrm>
            <a:off x="1" y="0"/>
            <a:ext cx="2000232" cy="1714488"/>
          </a:xfrm>
          <a:prstGeom prst="rect">
            <a:avLst/>
          </a:prstGeom>
        </p:spPr>
      </p:pic>
      <p:sp>
        <p:nvSpPr>
          <p:cNvPr id="6" name="TextBox 5"/>
          <p:cNvSpPr txBox="1"/>
          <p:nvPr/>
        </p:nvSpPr>
        <p:spPr>
          <a:xfrm>
            <a:off x="71406" y="6357958"/>
            <a:ext cx="142876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2020-2021</a:t>
            </a:r>
          </a:p>
        </p:txBody>
      </p:sp>
      <p:sp>
        <p:nvSpPr>
          <p:cNvPr id="7" name="TextBox 6"/>
          <p:cNvSpPr txBox="1"/>
          <p:nvPr/>
        </p:nvSpPr>
        <p:spPr>
          <a:xfrm>
            <a:off x="4572000" y="3786190"/>
            <a:ext cx="4572000" cy="2862322"/>
          </a:xfrm>
          <a:prstGeom prst="rect">
            <a:avLst/>
          </a:prstGeom>
          <a:noFill/>
        </p:spPr>
        <p:txBody>
          <a:bodyPr wrap="square" rtlCol="0">
            <a:spAutoFit/>
          </a:bodyPr>
          <a:lstStyle/>
          <a:p>
            <a:r>
              <a:rPr lang="en-US" b="1" dirty="0" smtClean="0">
                <a:solidFill>
                  <a:schemeClr val="bg1"/>
                </a:solidFill>
                <a:latin typeface="Times New Roman" pitchFamily="18" charset="0"/>
                <a:cs typeface="Times New Roman" pitchFamily="18" charset="0"/>
              </a:rPr>
              <a:t>Student Details :</a:t>
            </a:r>
          </a:p>
          <a:p>
            <a:r>
              <a:rPr lang="en-US" b="1" dirty="0" smtClean="0">
                <a:latin typeface="Times New Roman" pitchFamily="18" charset="0"/>
                <a:cs typeface="Times New Roman" pitchFamily="18" charset="0"/>
              </a:rPr>
              <a:t> </a:t>
            </a:r>
            <a:r>
              <a:rPr lang="en-US" dirty="0" smtClean="0"/>
              <a:t>SATYANSHU SINGH (1900320150046)</a:t>
            </a:r>
          </a:p>
          <a:p>
            <a:r>
              <a:rPr lang="en-US" dirty="0" smtClean="0"/>
              <a:t>VIDIT DIXIT(1900320150060)</a:t>
            </a:r>
          </a:p>
          <a:p>
            <a:r>
              <a:rPr lang="en-US" smtClean="0"/>
              <a:t> YASH </a:t>
            </a:r>
            <a:r>
              <a:rPr lang="en-US" dirty="0" smtClean="0"/>
              <a:t>BHARDWAJ(1900320150063)</a:t>
            </a:r>
            <a:endParaRPr lang="en-US" b="1" dirty="0" smtClean="0">
              <a:latin typeface="Times New Roman" pitchFamily="18" charset="0"/>
              <a:cs typeface="Times New Roman" pitchFamily="18" charset="0"/>
            </a:endParaRPr>
          </a:p>
          <a:p>
            <a:r>
              <a:rPr lang="en-US" b="1" dirty="0" smtClean="0">
                <a:solidFill>
                  <a:schemeClr val="bg1"/>
                </a:solidFill>
                <a:latin typeface="Times New Roman" pitchFamily="18" charset="0"/>
                <a:cs typeface="Times New Roman" pitchFamily="18" charset="0"/>
              </a:rPr>
              <a:t>Guide-Ms. </a:t>
            </a:r>
            <a:r>
              <a:rPr lang="en-US" b="1" dirty="0" err="1" smtClean="0">
                <a:solidFill>
                  <a:schemeClr val="bg1"/>
                </a:solidFill>
                <a:latin typeface="Times New Roman" pitchFamily="18" charset="0"/>
                <a:cs typeface="Times New Roman" pitchFamily="18" charset="0"/>
              </a:rPr>
              <a:t>Poonam</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Rana</a:t>
            </a:r>
            <a:endParaRPr lang="en-US" b="1" dirty="0" smtClean="0">
              <a:solidFill>
                <a:schemeClr val="bg1"/>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Department- </a:t>
            </a:r>
            <a:r>
              <a:rPr lang="en-US" dirty="0" err="1" smtClean="0">
                <a:latin typeface="Times New Roman" pitchFamily="18" charset="0"/>
                <a:cs typeface="Times New Roman" pitchFamily="18" charset="0"/>
              </a:rPr>
              <a:t>Deptt</a:t>
            </a:r>
            <a:r>
              <a:rPr lang="en-US" dirty="0" smtClean="0">
                <a:latin typeface="Times New Roman" pitchFamily="18" charset="0"/>
                <a:cs typeface="Times New Roman" pitchFamily="18" charset="0"/>
              </a:rPr>
              <a:t> of </a:t>
            </a:r>
            <a:r>
              <a:rPr lang="en-US" dirty="0" smtClean="0">
                <a:latin typeface="Times New Roman" pitchFamily="18" charset="0"/>
                <a:cs typeface="Times New Roman" pitchFamily="18" charset="0"/>
              </a:rPr>
              <a:t>CS:CE </a:t>
            </a:r>
            <a:r>
              <a:rPr lang="en-US" dirty="0" smtClean="0">
                <a:latin typeface="Times New Roman" pitchFamily="18" charset="0"/>
                <a:cs typeface="Times New Roman" pitchFamily="18" charset="0"/>
              </a:rPr>
              <a:t>(2019-2023)</a:t>
            </a:r>
          </a:p>
          <a:p>
            <a:r>
              <a:rPr lang="en-US" dirty="0" smtClean="0">
                <a:solidFill>
                  <a:schemeClr val="bg1"/>
                </a:solidFill>
                <a:latin typeface="Times New Roman" pitchFamily="18" charset="0"/>
                <a:cs typeface="Times New Roman" pitchFamily="18" charset="0"/>
              </a:rPr>
              <a:t>ABES EC, Ghaziabad</a:t>
            </a:r>
          </a:p>
          <a:p>
            <a:r>
              <a:rPr lang="en-US" dirty="0" smtClean="0">
                <a:latin typeface="Times New Roman" pitchFamily="18" charset="0"/>
                <a:cs typeface="Times New Roman" pitchFamily="18" charset="0"/>
              </a:rPr>
              <a:t>Affiliated to Dr. A.P.J. Abdul </a:t>
            </a:r>
            <a:r>
              <a:rPr lang="en-US" dirty="0" err="1" smtClean="0">
                <a:latin typeface="Times New Roman" pitchFamily="18" charset="0"/>
                <a:cs typeface="Times New Roman" pitchFamily="18" charset="0"/>
              </a:rPr>
              <a:t>Kalam</a:t>
            </a:r>
            <a:r>
              <a:rPr lang="en-US" dirty="0" smtClean="0">
                <a:latin typeface="Times New Roman" pitchFamily="18" charset="0"/>
                <a:cs typeface="Times New Roman" pitchFamily="18" charset="0"/>
              </a:rPr>
              <a:t> Technical University,  Uttar Pradesh, </a:t>
            </a:r>
            <a:r>
              <a:rPr lang="en-US" dirty="0" err="1" smtClean="0">
                <a:latin typeface="Times New Roman" pitchFamily="18" charset="0"/>
                <a:cs typeface="Times New Roman" pitchFamily="18" charset="0"/>
              </a:rPr>
              <a:t>Lucknow</a:t>
            </a:r>
            <a:endParaRPr lang="en-US" dirty="0" smtClean="0">
              <a:latin typeface="Times New Roman" pitchFamily="18" charset="0"/>
              <a:cs typeface="Times New Roman" pitchFamily="18" charset="0"/>
            </a:endParaRPr>
          </a:p>
          <a:p>
            <a:endParaRPr lang="en-US" dirty="0"/>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09600"/>
            <a:ext cx="8472518" cy="819136"/>
          </a:xfrm>
        </p:spPr>
        <p:txBody>
          <a:bodyPr/>
          <a:lstStyle/>
          <a:p>
            <a:r>
              <a:rPr lang="en-US" sz="1800" dirty="0">
                <a:solidFill>
                  <a:schemeClr val="bg1"/>
                </a:solidFill>
              </a:rPr>
              <a:t>7. Generative Adversarial Network (GAN) -                                             </a:t>
            </a:r>
            <a:r>
              <a:rPr lang="en-US" sz="1800" dirty="0">
                <a:solidFill>
                  <a:schemeClr val="tx1"/>
                </a:solidFill>
              </a:rPr>
              <a:t>The Generative Adversarial Network (GAN) is a robust algorithm used for unsupervised learning.</a:t>
            </a:r>
          </a:p>
        </p:txBody>
      </p:sp>
      <p:sp>
        <p:nvSpPr>
          <p:cNvPr id="3" name="Text Placeholder 2"/>
          <p:cNvSpPr>
            <a:spLocks noGrp="1"/>
          </p:cNvSpPr>
          <p:nvPr>
            <p:ph type="body" idx="1"/>
          </p:nvPr>
        </p:nvSpPr>
        <p:spPr/>
        <p:txBody>
          <a:bodyPr/>
          <a:lstStyle/>
          <a:p>
            <a:endParaRPr lang="en-US" dirty="0"/>
          </a:p>
        </p:txBody>
      </p:sp>
      <p:pic>
        <p:nvPicPr>
          <p:cNvPr id="4" name="Picture 3" descr="WhatsApp Image 2020-10-10 at 12.32.25 AM.jpeg"/>
          <p:cNvPicPr>
            <a:picLocks noChangeAspect="1"/>
          </p:cNvPicPr>
          <p:nvPr/>
        </p:nvPicPr>
        <p:blipFill>
          <a:blip r:embed="rId2"/>
          <a:stretch>
            <a:fillRect/>
          </a:stretch>
        </p:blipFill>
        <p:spPr>
          <a:xfrm>
            <a:off x="642910" y="1785926"/>
            <a:ext cx="8031480" cy="4160520"/>
          </a:xfrm>
          <a:prstGeom prst="rect">
            <a:avLst/>
          </a:prstGeom>
        </p:spPr>
      </p:pic>
    </p:spTree>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81613F-1EA1-46CB-9BED-4A674E568267}"/>
              </a:ext>
            </a:extLst>
          </p:cNvPr>
          <p:cNvSpPr>
            <a:spLocks noGrp="1"/>
          </p:cNvSpPr>
          <p:nvPr>
            <p:ph type="title"/>
          </p:nvPr>
        </p:nvSpPr>
        <p:spPr/>
        <p:txBody>
          <a:bodyPr vert="horz" lIns="91440" tIns="45720" rIns="91440" bIns="45720" anchor="ctr">
            <a:normAutofit/>
            <a:scene3d>
              <a:camera prst="orthographicFront"/>
              <a:lightRig rig="soft" dir="t">
                <a:rot lat="0" lon="0" rev="16800000"/>
              </a:lightRig>
            </a:scene3d>
            <a:sp3d prstMaterial="softEdge">
              <a:bevelT w="38100" h="38100"/>
            </a:sp3d>
          </a:bodyPr>
          <a:lstStyle/>
          <a:p>
            <a:r>
              <a:rPr lang="en-US" dirty="0"/>
              <a:t>Methodology</a:t>
            </a:r>
          </a:p>
        </p:txBody>
      </p:sp>
      <p:sp>
        <p:nvSpPr>
          <p:cNvPr id="3" name="Content Placeholder 2">
            <a:extLst>
              <a:ext uri="{FF2B5EF4-FFF2-40B4-BE49-F238E27FC236}">
                <a16:creationId xmlns="" xmlns:a16="http://schemas.microsoft.com/office/drawing/2014/main" id="{2B6CD2BE-7A68-4F09-B6BA-525928278C0F}"/>
              </a:ext>
            </a:extLst>
          </p:cNvPr>
          <p:cNvSpPr>
            <a:spLocks noGrp="1"/>
          </p:cNvSpPr>
          <p:nvPr>
            <p:ph idx="1"/>
          </p:nvPr>
        </p:nvSpPr>
        <p:spPr/>
        <p:txBody>
          <a:bodyPr/>
          <a:lstStyle/>
          <a:p>
            <a:endParaRPr lang="en-US"/>
          </a:p>
        </p:txBody>
      </p:sp>
      <p:sp>
        <p:nvSpPr>
          <p:cNvPr id="4" name="Flowchart: Terminator 3">
            <a:extLst>
              <a:ext uri="{FF2B5EF4-FFF2-40B4-BE49-F238E27FC236}">
                <a16:creationId xmlns="" xmlns:a16="http://schemas.microsoft.com/office/drawing/2014/main" id="{B9820B3B-4761-499D-9F41-4085D6810F20}"/>
              </a:ext>
            </a:extLst>
          </p:cNvPr>
          <p:cNvSpPr/>
          <p:nvPr/>
        </p:nvSpPr>
        <p:spPr>
          <a:xfrm>
            <a:off x="3979666" y="1600222"/>
            <a:ext cx="912147" cy="37161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Start</a:t>
            </a:r>
          </a:p>
        </p:txBody>
      </p:sp>
      <p:sp>
        <p:nvSpPr>
          <p:cNvPr id="5" name="Flowchart: Process 4">
            <a:extLst>
              <a:ext uri="{FF2B5EF4-FFF2-40B4-BE49-F238E27FC236}">
                <a16:creationId xmlns="" xmlns:a16="http://schemas.microsoft.com/office/drawing/2014/main" id="{4F9103D3-F3B3-47DC-97C0-EA91315309CB}"/>
              </a:ext>
            </a:extLst>
          </p:cNvPr>
          <p:cNvSpPr/>
          <p:nvPr/>
        </p:nvSpPr>
        <p:spPr>
          <a:xfrm>
            <a:off x="3289221" y="2285837"/>
            <a:ext cx="2297259" cy="70944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Enter the </a:t>
            </a:r>
            <a:r>
              <a:rPr lang="en-US">
                <a:solidFill>
                  <a:srgbClr val="FF0000"/>
                </a:solidFill>
              </a:rPr>
              <a:t>dataset to be examined</a:t>
            </a:r>
          </a:p>
        </p:txBody>
      </p:sp>
      <p:sp>
        <p:nvSpPr>
          <p:cNvPr id="6" name="Flowchart: Process 5">
            <a:extLst>
              <a:ext uri="{FF2B5EF4-FFF2-40B4-BE49-F238E27FC236}">
                <a16:creationId xmlns="" xmlns:a16="http://schemas.microsoft.com/office/drawing/2014/main" id="{B6003910-31B9-4D21-A838-7D0CE97732BA}"/>
              </a:ext>
            </a:extLst>
          </p:cNvPr>
          <p:cNvSpPr/>
          <p:nvPr/>
        </p:nvSpPr>
        <p:spPr>
          <a:xfrm>
            <a:off x="3285702" y="3318337"/>
            <a:ext cx="2297259" cy="7882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Use Various ML and </a:t>
            </a:r>
            <a:r>
              <a:rPr lang="en-US">
                <a:solidFill>
                  <a:srgbClr val="FF0000"/>
                </a:solidFill>
              </a:rPr>
              <a:t>DL algorithms on dataset</a:t>
            </a:r>
            <a:endParaRPr lang="en-US" dirty="0">
              <a:solidFill>
                <a:srgbClr val="FF0000"/>
              </a:solidFill>
            </a:endParaRPr>
          </a:p>
        </p:txBody>
      </p:sp>
      <p:sp>
        <p:nvSpPr>
          <p:cNvPr id="7" name="Flowchart: Process 6">
            <a:extLst>
              <a:ext uri="{FF2B5EF4-FFF2-40B4-BE49-F238E27FC236}">
                <a16:creationId xmlns="" xmlns:a16="http://schemas.microsoft.com/office/drawing/2014/main" id="{0DC1A4D1-4F5E-4428-8633-28FAA65BF63B}"/>
              </a:ext>
            </a:extLst>
          </p:cNvPr>
          <p:cNvSpPr/>
          <p:nvPr/>
        </p:nvSpPr>
        <p:spPr>
          <a:xfrm>
            <a:off x="3259661" y="4497231"/>
            <a:ext cx="2353564" cy="12837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Select the fastest </a:t>
            </a:r>
            <a:r>
              <a:rPr lang="en-US">
                <a:solidFill>
                  <a:srgbClr val="FF0000"/>
                </a:solidFill>
              </a:rPr>
              <a:t>algorithm depending upon accurracy and time complexity</a:t>
            </a:r>
            <a:endParaRPr lang="en-US" dirty="0">
              <a:solidFill>
                <a:srgbClr val="FF0000"/>
              </a:solidFill>
            </a:endParaRPr>
          </a:p>
        </p:txBody>
      </p:sp>
      <p:sp>
        <p:nvSpPr>
          <p:cNvPr id="8" name="Flowchart: Terminator 7">
            <a:extLst>
              <a:ext uri="{FF2B5EF4-FFF2-40B4-BE49-F238E27FC236}">
                <a16:creationId xmlns="" xmlns:a16="http://schemas.microsoft.com/office/drawing/2014/main" id="{9CE1BF50-ECCA-4FE0-B8D5-C44A203624D7}"/>
              </a:ext>
            </a:extLst>
          </p:cNvPr>
          <p:cNvSpPr/>
          <p:nvPr/>
        </p:nvSpPr>
        <p:spPr>
          <a:xfrm>
            <a:off x="4111984" y="6000490"/>
            <a:ext cx="912147" cy="30404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Stop</a:t>
            </a:r>
          </a:p>
        </p:txBody>
      </p:sp>
      <p:cxnSp>
        <p:nvCxnSpPr>
          <p:cNvPr id="9" name="Straight Arrow Connector 8">
            <a:extLst>
              <a:ext uri="{FF2B5EF4-FFF2-40B4-BE49-F238E27FC236}">
                <a16:creationId xmlns="" xmlns:a16="http://schemas.microsoft.com/office/drawing/2014/main" id="{39E9EB72-699A-498A-8739-C0F9F07B3FD3}"/>
              </a:ext>
            </a:extLst>
          </p:cNvPr>
          <p:cNvCxnSpPr/>
          <p:nvPr/>
        </p:nvCxnSpPr>
        <p:spPr>
          <a:xfrm>
            <a:off x="4389992" y="1974489"/>
            <a:ext cx="2252" cy="295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CCD9C248-E4CE-4A4B-907C-AD891DB07B0D}"/>
              </a:ext>
            </a:extLst>
          </p:cNvPr>
          <p:cNvCxnSpPr/>
          <p:nvPr/>
        </p:nvCxnSpPr>
        <p:spPr>
          <a:xfrm>
            <a:off x="4442779" y="2995731"/>
            <a:ext cx="2253" cy="328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2C33276B-DA15-45F8-BC08-307C88A8AEE3}"/>
              </a:ext>
            </a:extLst>
          </p:cNvPr>
          <p:cNvCxnSpPr/>
          <p:nvPr/>
        </p:nvCxnSpPr>
        <p:spPr>
          <a:xfrm>
            <a:off x="4450522" y="4107058"/>
            <a:ext cx="2252" cy="44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F003F0DF-6853-4D3A-9D04-D28B2DDE7E4B}"/>
              </a:ext>
            </a:extLst>
          </p:cNvPr>
          <p:cNvCxnSpPr/>
          <p:nvPr/>
        </p:nvCxnSpPr>
        <p:spPr>
          <a:xfrm>
            <a:off x="4514569" y="5781440"/>
            <a:ext cx="2252" cy="22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87935173"/>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83EBE4-60E3-4484-8091-A8B240935CE3}"/>
              </a:ext>
            </a:extLst>
          </p:cNvPr>
          <p:cNvSpPr>
            <a:spLocks noGrp="1"/>
          </p:cNvSpPr>
          <p:nvPr>
            <p:ph type="title"/>
          </p:nvPr>
        </p:nvSpPr>
        <p:spPr/>
        <p:txBody>
          <a:bodyPr vert="horz" lIns="91440" tIns="45720" rIns="91440" bIns="45720" anchor="ctr">
            <a:normAutofit/>
            <a:scene3d>
              <a:camera prst="orthographicFront"/>
              <a:lightRig rig="soft" dir="t">
                <a:rot lat="0" lon="0" rev="16800000"/>
              </a:lightRig>
            </a:scene3d>
            <a:sp3d prstMaterial="softEdge">
              <a:bevelT w="38100" h="38100"/>
            </a:sp3d>
          </a:bodyPr>
          <a:lstStyle/>
          <a:p>
            <a:r>
              <a:rPr lang="en-US" dirty="0" smtClean="0"/>
              <a:t>CONCLUSION</a:t>
            </a:r>
            <a:endParaRPr lang="en-US" dirty="0"/>
          </a:p>
        </p:txBody>
      </p:sp>
      <p:sp>
        <p:nvSpPr>
          <p:cNvPr id="3" name="Content Placeholder 2">
            <a:extLst>
              <a:ext uri="{FF2B5EF4-FFF2-40B4-BE49-F238E27FC236}">
                <a16:creationId xmlns="" xmlns:a16="http://schemas.microsoft.com/office/drawing/2014/main" id="{4B1C615F-D009-4FC9-9D30-EC2286F90205}"/>
              </a:ext>
            </a:extLst>
          </p:cNvPr>
          <p:cNvSpPr>
            <a:spLocks noGrp="1"/>
          </p:cNvSpPr>
          <p:nvPr>
            <p:ph idx="1"/>
          </p:nvPr>
        </p:nvSpPr>
        <p:spPr>
          <a:xfrm>
            <a:off x="457200" y="1600200"/>
            <a:ext cx="8258204" cy="3186122"/>
          </a:xfrm>
        </p:spPr>
        <p:txBody>
          <a:bodyPr>
            <a:normAutofit fontScale="25000" lnSpcReduction="20000"/>
          </a:bodyPr>
          <a:lstStyle/>
          <a:p>
            <a:pPr>
              <a:buNone/>
            </a:pPr>
            <a:r>
              <a:rPr lang="en-US" sz="8000" b="1" i="1" dirty="0" smtClean="0"/>
              <a:t>       We will try to make our algorithm code more precise and has less complexity. We will improve the error and prediction within the code so that it will take less time . We use linear regression within machine learning on E-commerce data set and found that scores comes up to </a:t>
            </a:r>
            <a:r>
              <a:rPr lang="en-US" sz="8000" b="1" i="1" dirty="0" smtClean="0"/>
              <a:t>98</a:t>
            </a:r>
            <a:r>
              <a:rPr lang="en-US" sz="8000" b="1" i="1" dirty="0" smtClean="0"/>
              <a:t>.55</a:t>
            </a:r>
            <a:r>
              <a:rPr lang="en-US" sz="8000" b="1" i="1" dirty="0" smtClean="0"/>
              <a:t>% </a:t>
            </a:r>
            <a:r>
              <a:rPr lang="en-US" sz="8000" b="1" i="1" dirty="0" smtClean="0"/>
              <a:t>and in KNN we found it comes up to </a:t>
            </a:r>
            <a:r>
              <a:rPr lang="en-US" sz="8000" b="1" i="1" dirty="0" smtClean="0"/>
              <a:t>88.09 </a:t>
            </a:r>
            <a:r>
              <a:rPr lang="en-US" sz="8000" b="1" i="1" dirty="0" smtClean="0"/>
              <a:t>%and </a:t>
            </a:r>
            <a:r>
              <a:rPr lang="en-US" sz="8000" b="1" i="1" dirty="0" smtClean="0"/>
              <a:t>if we use another algorithm like </a:t>
            </a:r>
            <a:r>
              <a:rPr lang="en-US" sz="8000" b="1" i="1" dirty="0" err="1" smtClean="0"/>
              <a:t>alex</a:t>
            </a:r>
            <a:r>
              <a:rPr lang="en-US" sz="8000" b="1" i="1" dirty="0" smtClean="0"/>
              <a:t> net ,  </a:t>
            </a:r>
            <a:r>
              <a:rPr lang="en-US" sz="8000" b="1" i="1" dirty="0" err="1" smtClean="0"/>
              <a:t>google</a:t>
            </a:r>
            <a:r>
              <a:rPr lang="en-US" sz="8000" b="1" i="1" dirty="0" smtClean="0"/>
              <a:t> net SVM then prediction will be more precise but we need large data set for this .  We will use python as a coding language so we can use ML and Deep learning. It is also fast and easy to understand. This algorithm can solve our basic day – to – day problems so that everybody can easily get profit of that and we can teach ongoing generation the real purpose of coding for which it is invented  </a:t>
            </a:r>
            <a:r>
              <a:rPr lang="en-US" sz="8000" b="1" i="1" dirty="0" err="1" smtClean="0"/>
              <a:t>i.e</a:t>
            </a:r>
            <a:r>
              <a:rPr lang="en-US" sz="8000" b="1" i="1" dirty="0" smtClean="0"/>
              <a:t> welfare of our society </a:t>
            </a:r>
            <a:r>
              <a:rPr lang="en-US" sz="8000" dirty="0" smtClean="0"/>
              <a:t> </a:t>
            </a:r>
          </a:p>
          <a:p>
            <a:pPr>
              <a:buNone/>
            </a:pPr>
            <a:r>
              <a:rPr lang="en-US" sz="8000" dirty="0" smtClean="0"/>
              <a:t> </a:t>
            </a:r>
          </a:p>
          <a:p>
            <a:pPr>
              <a:buNone/>
            </a:pPr>
            <a:r>
              <a:rPr lang="en-US" sz="8000" dirty="0" smtClean="0"/>
              <a:t> </a:t>
            </a:r>
          </a:p>
          <a:p>
            <a:pPr>
              <a:buNone/>
            </a:pPr>
            <a:r>
              <a:rPr lang="en-US" sz="8000" dirty="0" smtClean="0"/>
              <a:t> </a:t>
            </a:r>
          </a:p>
          <a:p>
            <a:pPr>
              <a:buNone/>
            </a:pPr>
            <a:r>
              <a:rPr lang="en-US" sz="8000" dirty="0" smtClean="0"/>
              <a:t> </a:t>
            </a:r>
          </a:p>
          <a:p>
            <a:pPr>
              <a:buNone/>
            </a:pPr>
            <a:r>
              <a:rPr lang="en-US" sz="8000" dirty="0" smtClean="0"/>
              <a:t> </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r>
              <a:rPr lang="en-US" dirty="0" smtClean="0"/>
              <a:t/>
            </a:r>
            <a:br>
              <a:rPr lang="en-US" dirty="0" smtClean="0"/>
            </a:br>
            <a:endParaRPr lang="en-US" dirty="0"/>
          </a:p>
        </p:txBody>
      </p:sp>
    </p:spTree>
    <p:extLst>
      <p:ext uri="{BB962C8B-B14F-4D97-AF65-F5344CB8AC3E}">
        <p14:creationId xmlns="" xmlns:p14="http://schemas.microsoft.com/office/powerpoint/2010/main" val="455207983"/>
      </p:ext>
    </p:extLst>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pPr>
              <a:buNone/>
            </a:pPr>
            <a:r>
              <a:rPr lang="en-US" sz="2000" b="1" i="1" dirty="0" smtClean="0"/>
              <a:t>       The results show that the proposed approach can objectively classify the algorithm of ML and Deep learning on the basis of accuracy and less time complexity. By applying  these algorithm we can make our life easier  I . e Virtual Assistants (Smart Speaker),</a:t>
            </a:r>
            <a:r>
              <a:rPr lang="en-US" sz="2000" i="1" dirty="0" smtClean="0"/>
              <a:t> </a:t>
            </a:r>
            <a:r>
              <a:rPr lang="en-US" sz="2000" b="1" i="1" dirty="0" smtClean="0"/>
              <a:t>Predictions while Commuting(</a:t>
            </a:r>
            <a:r>
              <a:rPr lang="en-US" sz="2000" b="1" dirty="0" smtClean="0"/>
              <a:t>Traffic Predictions</a:t>
            </a:r>
            <a:r>
              <a:rPr lang="en-US" sz="2000" b="1" i="1" dirty="0" smtClean="0"/>
              <a:t>, </a:t>
            </a:r>
            <a:r>
              <a:rPr lang="en-US" sz="2000" b="1" dirty="0" smtClean="0"/>
              <a:t>Online Transportation Networks),</a:t>
            </a:r>
            <a:r>
              <a:rPr lang="en-US" sz="2000" i="1" dirty="0" smtClean="0"/>
              <a:t> </a:t>
            </a:r>
            <a:r>
              <a:rPr lang="en-US" sz="2000" b="1" i="1" dirty="0" smtClean="0"/>
              <a:t>Social Media Services</a:t>
            </a:r>
            <a:r>
              <a:rPr lang="en-US" sz="2000" b="1" dirty="0" smtClean="0"/>
              <a:t>, People You May Know,</a:t>
            </a:r>
            <a:r>
              <a:rPr lang="en-US" sz="2000" b="1" i="1" dirty="0" smtClean="0"/>
              <a:t> </a:t>
            </a:r>
            <a:r>
              <a:rPr lang="en-US" sz="2000" b="1" dirty="0" smtClean="0"/>
              <a:t>Face Recognition,</a:t>
            </a:r>
            <a:r>
              <a:rPr lang="en-US" sz="2000" b="1" i="1" dirty="0" smtClean="0"/>
              <a:t> Email Spam and Malware Filtering ,</a:t>
            </a:r>
            <a:r>
              <a:rPr lang="en-US" sz="2000" i="1" dirty="0" smtClean="0"/>
              <a:t> </a:t>
            </a:r>
            <a:r>
              <a:rPr lang="en-US" sz="2000" b="1" i="1" dirty="0" smtClean="0"/>
              <a:t>Online Customer Support ,</a:t>
            </a:r>
            <a:r>
              <a:rPr lang="en-US" sz="2000" i="1" dirty="0" smtClean="0"/>
              <a:t> </a:t>
            </a:r>
            <a:r>
              <a:rPr lang="en-US" sz="2000" b="1" i="1" dirty="0" smtClean="0"/>
              <a:t>Search Engine Result Refining ,</a:t>
            </a:r>
            <a:r>
              <a:rPr lang="en-US" sz="2000" i="1" dirty="0" smtClean="0"/>
              <a:t> </a:t>
            </a:r>
            <a:r>
              <a:rPr lang="en-US" sz="2000" b="1" i="1" dirty="0" smtClean="0"/>
              <a:t> Product Recommendations ,</a:t>
            </a:r>
            <a:r>
              <a:rPr lang="en-US" sz="2000" i="1" dirty="0" smtClean="0"/>
              <a:t> </a:t>
            </a:r>
            <a:r>
              <a:rPr lang="en-US" sz="2000" b="1" i="1" dirty="0" smtClean="0"/>
              <a:t>Online Fraud Detection</a:t>
            </a:r>
            <a:endParaRPr lang="en-US" sz="2000" dirty="0"/>
          </a:p>
        </p:txBody>
      </p:sp>
      <p:pic>
        <p:nvPicPr>
          <p:cNvPr id="4" name="Picture 3" descr="WhatsApp Image 2020-10-10 at 12.41.42 AM.jpeg"/>
          <p:cNvPicPr>
            <a:picLocks noChangeAspect="1"/>
          </p:cNvPicPr>
          <p:nvPr/>
        </p:nvPicPr>
        <p:blipFill>
          <a:blip r:embed="rId2"/>
          <a:stretch>
            <a:fillRect/>
          </a:stretch>
        </p:blipFill>
        <p:spPr>
          <a:xfrm>
            <a:off x="4714876" y="4414345"/>
            <a:ext cx="4429124" cy="2443655"/>
          </a:xfrm>
          <a:prstGeom prst="rect">
            <a:avLst/>
          </a:prstGeom>
        </p:spPr>
      </p:pic>
    </p:spTree>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lumMod val="75000"/>
                  </a:schemeClr>
                </a:solidFill>
                <a:effectLst>
                  <a:outerShdw blurRad="50800" dist="40000" dir="5400000" algn="tl" rotWithShape="0">
                    <a:srgbClr val="000000">
                      <a:shade val="5000"/>
                      <a:satMod val="120000"/>
                      <a:alpha val="33000"/>
                    </a:srgbClr>
                  </a:outerShdw>
                </a:effectLst>
              </a:rPr>
              <a:t>THANK YOU</a:t>
            </a:r>
          </a:p>
        </p:txBody>
      </p:sp>
      <p:pic>
        <p:nvPicPr>
          <p:cNvPr id="7" name="Content Placeholder 6" descr="WhatsApp Image 2020-10-09 at 9.03.30 PM.jpeg"/>
          <p:cNvPicPr>
            <a:picLocks noGrp="1" noChangeAspect="1"/>
          </p:cNvPicPr>
          <p:nvPr>
            <p:ph idx="1"/>
          </p:nvPr>
        </p:nvPicPr>
        <p:blipFill>
          <a:blip r:embed="rId2"/>
          <a:stretch>
            <a:fillRect/>
          </a:stretch>
        </p:blipFill>
        <p:spPr>
          <a:xfrm>
            <a:off x="1571604" y="2321352"/>
            <a:ext cx="5715040" cy="4536648"/>
          </a:xfrm>
        </p:spPr>
      </p:pic>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14"/>
            <a:ext cx="8229600" cy="500066"/>
          </a:xfrm>
        </p:spPr>
        <p:txBody>
          <a:bodyPr>
            <a:normAutofit/>
          </a:bodyPr>
          <a:lstStyle/>
          <a:p>
            <a:r>
              <a:rPr lang="en-US" sz="1600" dirty="0"/>
              <a:t> </a:t>
            </a:r>
            <a:r>
              <a:rPr lang="en-US" sz="2400" dirty="0"/>
              <a:t>CONTANT</a:t>
            </a:r>
          </a:p>
        </p:txBody>
      </p:sp>
      <p:sp>
        <p:nvSpPr>
          <p:cNvPr id="3" name="Subtitle 2"/>
          <p:cNvSpPr>
            <a:spLocks noGrp="1"/>
          </p:cNvSpPr>
          <p:nvPr>
            <p:ph type="subTitle" idx="1"/>
          </p:nvPr>
        </p:nvSpPr>
        <p:spPr>
          <a:xfrm>
            <a:off x="1500166" y="642918"/>
            <a:ext cx="6215106" cy="3071834"/>
          </a:xfrm>
          <a:solidFill>
            <a:schemeClr val="bg1">
              <a:lumMod val="50000"/>
              <a:lumOff val="50000"/>
            </a:schemeClr>
          </a:solidFill>
        </p:spPr>
        <p:txBody>
          <a:bodyPr>
            <a:normAutofit/>
          </a:bodyPr>
          <a:lstStyle/>
          <a:p>
            <a:r>
              <a:rPr lang="en-US" sz="1400" b="1" cap="all" dirty="0">
                <a:ln w="0"/>
                <a:effectLst>
                  <a:reflection blurRad="12700" stA="50000" endPos="50000" dist="5000" dir="5400000" sy="-100000" rotWithShape="0"/>
                </a:effectLst>
                <a:cs typeface="Arial" pitchFamily="34" charset="0"/>
              </a:rPr>
              <a:t>1.ABSTRACT</a:t>
            </a:r>
          </a:p>
          <a:p>
            <a:r>
              <a:rPr lang="en-US" sz="1100" b="1" cap="all" dirty="0">
                <a:ln w="0"/>
                <a:solidFill>
                  <a:schemeClr val="bg1"/>
                </a:solidFill>
                <a:effectLst>
                  <a:reflection blurRad="12700" stA="50000" endPos="50000" dist="5000" dir="5400000" sy="-100000" rotWithShape="0"/>
                </a:effectLst>
                <a:latin typeface="Arial Black" pitchFamily="34" charset="0"/>
                <a:cs typeface="Arial" pitchFamily="34" charset="0"/>
              </a:rPr>
              <a:t>HOW MACHINE LEARNING IS TRANSFORMING DIFFERENT FIELD</a:t>
            </a:r>
          </a:p>
          <a:p>
            <a:r>
              <a:rPr lang="en-US" sz="1100" b="1" cap="all" dirty="0">
                <a:ln w="0"/>
                <a:solidFill>
                  <a:schemeClr val="bg1"/>
                </a:solidFill>
                <a:effectLst>
                  <a:reflection blurRad="12700" stA="50000" endPos="50000" dist="5000" dir="5400000" sy="-100000" rotWithShape="0"/>
                </a:effectLst>
                <a:latin typeface="Arial Black" pitchFamily="34" charset="0"/>
                <a:cs typeface="Arial" pitchFamily="34" charset="0"/>
              </a:rPr>
              <a:t>HOW DEEP LEARNING IS TRANSFORMING DIFFERENT FIELD</a:t>
            </a:r>
          </a:p>
          <a:p>
            <a:r>
              <a:rPr lang="en-US" sz="1400" b="1" cap="all" dirty="0">
                <a:ln w="0"/>
                <a:effectLst>
                  <a:reflection blurRad="12700" stA="50000" endPos="50000" dist="5000" dir="5400000" sy="-100000" rotWithShape="0"/>
                </a:effectLst>
                <a:cs typeface="Arial" pitchFamily="34" charset="0"/>
              </a:rPr>
              <a:t>2.INTRODUCTION</a:t>
            </a:r>
          </a:p>
          <a:p>
            <a:r>
              <a:rPr lang="en-US" sz="1100" b="1" cap="all" dirty="0">
                <a:ln w="0"/>
                <a:solidFill>
                  <a:schemeClr val="bg1"/>
                </a:solidFill>
                <a:effectLst>
                  <a:reflection blurRad="12700" stA="50000" endPos="50000" dist="5000" dir="5400000" sy="-100000" rotWithShape="0"/>
                </a:effectLst>
                <a:latin typeface="Arial Black" pitchFamily="34" charset="0"/>
                <a:cs typeface="Arial" pitchFamily="34" charset="0"/>
              </a:rPr>
              <a:t>MACHINE LEARNING </a:t>
            </a:r>
          </a:p>
          <a:p>
            <a:r>
              <a:rPr lang="en-US" sz="1100" b="1" cap="all" dirty="0">
                <a:ln w="0"/>
                <a:solidFill>
                  <a:schemeClr val="bg1"/>
                </a:solidFill>
                <a:effectLst>
                  <a:reflection blurRad="12700" stA="50000" endPos="50000" dist="5000" dir="5400000" sy="-100000" rotWithShape="0"/>
                </a:effectLst>
                <a:latin typeface="Arial Black" pitchFamily="34" charset="0"/>
                <a:cs typeface="Arial" pitchFamily="34" charset="0"/>
              </a:rPr>
              <a:t>DEEP LEARNING</a:t>
            </a:r>
          </a:p>
          <a:p>
            <a:r>
              <a:rPr lang="en-US" sz="1100" b="1" cap="all" dirty="0">
                <a:ln w="0"/>
                <a:solidFill>
                  <a:schemeClr val="bg1"/>
                </a:solidFill>
                <a:effectLst>
                  <a:reflection blurRad="12700" stA="50000" endPos="50000" dist="5000" dir="5400000" sy="-100000" rotWithShape="0"/>
                </a:effectLst>
                <a:latin typeface="Arial Black" pitchFamily="34" charset="0"/>
                <a:cs typeface="Arial" pitchFamily="34" charset="0"/>
              </a:rPr>
              <a:t>COMPARISON</a:t>
            </a:r>
          </a:p>
          <a:p>
            <a:r>
              <a:rPr lang="en-US" sz="1400" b="1" cap="all" dirty="0">
                <a:ln w="0"/>
                <a:effectLst>
                  <a:reflection blurRad="12700" stA="50000" endPos="50000" dist="5000" dir="5400000" sy="-100000" rotWithShape="0"/>
                </a:effectLst>
                <a:cs typeface="Arial" pitchFamily="34" charset="0"/>
              </a:rPr>
              <a:t>3.LITERATURE REVIEW</a:t>
            </a:r>
          </a:p>
          <a:p>
            <a:r>
              <a:rPr lang="en-US" sz="1400" b="1" dirty="0">
                <a:ln w="50800"/>
                <a:solidFill>
                  <a:schemeClr val="bg1">
                    <a:shade val="50000"/>
                  </a:schemeClr>
                </a:solidFill>
                <a:latin typeface="Arial Black" pitchFamily="34" charset="0"/>
                <a:ea typeface="Calibri" pitchFamily="34" charset="0"/>
                <a:cs typeface="Times New Roman" pitchFamily="18" charset="0"/>
              </a:rPr>
              <a:t>Different type of algorithm is used to discuss different type of problems.</a:t>
            </a:r>
          </a:p>
          <a:p>
            <a:r>
              <a:rPr lang="en-US" sz="1200" cap="all" dirty="0">
                <a:ln w="0"/>
                <a:solidFill>
                  <a:schemeClr val="bg1"/>
                </a:solidFill>
                <a:effectLst>
                  <a:reflection blurRad="12700" stA="50000" endPos="50000" dist="5000" dir="5400000" sy="-100000" rotWithShape="0"/>
                </a:effectLst>
                <a:latin typeface="Arial Black" pitchFamily="34" charset="0"/>
                <a:cs typeface="Arial" pitchFamily="34" charset="0"/>
              </a:rPr>
              <a:t>1.MACHINE LEARNING ALGORITHM</a:t>
            </a:r>
          </a:p>
          <a:p>
            <a:r>
              <a:rPr lang="en-US" sz="1200" cap="all" dirty="0">
                <a:ln w="0"/>
                <a:solidFill>
                  <a:schemeClr val="bg1"/>
                </a:solidFill>
                <a:effectLst>
                  <a:reflection blurRad="12700" stA="50000" endPos="50000" dist="5000" dir="5400000" sy="-100000" rotWithShape="0"/>
                </a:effectLst>
                <a:latin typeface="Arial Black" pitchFamily="34" charset="0"/>
                <a:cs typeface="Arial" pitchFamily="34" charset="0"/>
              </a:rPr>
              <a:t>2.DEEP LEARNING ALGORITHM</a:t>
            </a:r>
          </a:p>
        </p:txBody>
      </p:sp>
      <p:pic>
        <p:nvPicPr>
          <p:cNvPr id="4" name="Picture 3" descr="WhatsApp Image 2020-10-10 at 12.44.35 AM.jpeg"/>
          <p:cNvPicPr>
            <a:picLocks noChangeAspect="1"/>
          </p:cNvPicPr>
          <p:nvPr/>
        </p:nvPicPr>
        <p:blipFill>
          <a:blip r:embed="rId2" cstate="print"/>
          <a:stretch>
            <a:fillRect/>
          </a:stretch>
        </p:blipFill>
        <p:spPr>
          <a:xfrm>
            <a:off x="0" y="4050438"/>
            <a:ext cx="4357686" cy="2457030"/>
          </a:xfrm>
          <a:prstGeom prst="rect">
            <a:avLst/>
          </a:prstGeom>
        </p:spPr>
      </p:pic>
      <p:pic>
        <p:nvPicPr>
          <p:cNvPr id="5" name="Picture 4" descr="WhatsApp Image 2020-10-10 at 12.41.42 AM.jpeg"/>
          <p:cNvPicPr>
            <a:picLocks noChangeAspect="1"/>
          </p:cNvPicPr>
          <p:nvPr/>
        </p:nvPicPr>
        <p:blipFill>
          <a:blip r:embed="rId3" cstate="print"/>
          <a:stretch>
            <a:fillRect/>
          </a:stretch>
        </p:blipFill>
        <p:spPr>
          <a:xfrm>
            <a:off x="5072066" y="4071942"/>
            <a:ext cx="3857652" cy="2500330"/>
          </a:xfrm>
          <a:prstGeom prst="rect">
            <a:avLst/>
          </a:prstGeom>
          <a:noFill/>
          <a:ln>
            <a:noFill/>
          </a:ln>
        </p:spPr>
      </p:pic>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1357298"/>
            <a:ext cx="6586534" cy="714380"/>
          </a:xfrm>
          <a:solidFill>
            <a:schemeClr val="bg2">
              <a:lumMod val="75000"/>
            </a:schemeClr>
          </a:solidFill>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HOW MACHINE LEARNING IS TRANSFORMING DIFFERENT FIELD</a:t>
            </a:r>
          </a:p>
        </p:txBody>
      </p:sp>
      <p:sp>
        <p:nvSpPr>
          <p:cNvPr id="3" name="Text Placeholder 2"/>
          <p:cNvSpPr>
            <a:spLocks noGrp="1"/>
          </p:cNvSpPr>
          <p:nvPr>
            <p:ph type="body" idx="1"/>
          </p:nvPr>
        </p:nvSpPr>
        <p:spPr>
          <a:xfrm>
            <a:off x="2643174" y="428604"/>
            <a:ext cx="3000396" cy="428628"/>
          </a:xfrm>
          <a:solidFill>
            <a:schemeClr val="bg2">
              <a:lumMod val="75000"/>
            </a:schemeClr>
          </a:solidFill>
        </p:spPr>
        <p:txBody>
          <a:bodyPr>
            <a:normAutofit/>
          </a:bodyPr>
          <a:lstStyle/>
          <a:p>
            <a:pPr algn="ctr"/>
            <a:r>
              <a:rPr lang="en-US" b="1" dirty="0">
                <a:latin typeface="Arial Black" pitchFamily="34" charset="0"/>
              </a:rPr>
              <a:t>ABSTRACT</a:t>
            </a:r>
          </a:p>
        </p:txBody>
      </p:sp>
      <p:sp>
        <p:nvSpPr>
          <p:cNvPr id="4" name="Right Arrow 3"/>
          <p:cNvSpPr/>
          <p:nvPr/>
        </p:nvSpPr>
        <p:spPr>
          <a:xfrm>
            <a:off x="571472" y="1571612"/>
            <a:ext cx="28575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85786" y="4286256"/>
            <a:ext cx="6858048" cy="877163"/>
          </a:xfrm>
          <a:prstGeom prst="rect">
            <a:avLst/>
          </a:prstGeom>
          <a:noFill/>
        </p:spPr>
        <p:txBody>
          <a:bodyPr wrap="square" rtlCol="0">
            <a:spAutoFit/>
          </a:bodyPr>
          <a:lstStyle/>
          <a:p>
            <a:r>
              <a:rPr lang="en-US" b="1" dirty="0"/>
              <a:t>3. EDUCATION:- </a:t>
            </a:r>
          </a:p>
          <a:p>
            <a:r>
              <a:rPr lang="en-US" sz="1100" b="1" dirty="0"/>
              <a:t>   </a:t>
            </a:r>
            <a:r>
              <a:rPr lang="en-US" sz="1100" dirty="0"/>
              <a:t>The digital   system collect each records   and can give accurate classified report as they needed. This doesn’t means no need of teacher because of innovation of these technology though these can’t fulfill various roles as teacher play but can be automated through machine learning</a:t>
            </a:r>
          </a:p>
        </p:txBody>
      </p:sp>
      <p:sp>
        <p:nvSpPr>
          <p:cNvPr id="19" name="TextBox 18"/>
          <p:cNvSpPr txBox="1"/>
          <p:nvPr/>
        </p:nvSpPr>
        <p:spPr>
          <a:xfrm>
            <a:off x="785786" y="5214950"/>
            <a:ext cx="6357982" cy="1077218"/>
          </a:xfrm>
          <a:prstGeom prst="rect">
            <a:avLst/>
          </a:prstGeom>
          <a:noFill/>
        </p:spPr>
        <p:txBody>
          <a:bodyPr wrap="square" rtlCol="0">
            <a:spAutoFit/>
          </a:bodyPr>
          <a:lstStyle/>
          <a:p>
            <a:r>
              <a:rPr lang="en-US" sz="1600" b="1" dirty="0"/>
              <a:t>4.HEALTHCARE</a:t>
            </a:r>
            <a:r>
              <a:rPr lang="en-US" sz="1200" b="1" dirty="0"/>
              <a:t>:-</a:t>
            </a:r>
          </a:p>
          <a:p>
            <a:r>
              <a:rPr lang="en-US" sz="1200" b="1" dirty="0"/>
              <a:t> </a:t>
            </a:r>
            <a:r>
              <a:rPr lang="en-US" sz="1200" dirty="0"/>
              <a:t>ML programs can predict health queries based on age, socioeconomic status, and ancestral history which helps restrict sickness.  ML algorithm find out cancer more accurately than the best pathologist, freeing doctors for making the treatment decision more accurate and fast .</a:t>
            </a:r>
          </a:p>
        </p:txBody>
      </p:sp>
      <p:sp>
        <p:nvSpPr>
          <p:cNvPr id="23" name="TextBox 22"/>
          <p:cNvSpPr txBox="1"/>
          <p:nvPr/>
        </p:nvSpPr>
        <p:spPr>
          <a:xfrm>
            <a:off x="785786" y="3500438"/>
            <a:ext cx="6357982" cy="1015663"/>
          </a:xfrm>
          <a:prstGeom prst="rect">
            <a:avLst/>
          </a:prstGeom>
          <a:noFill/>
        </p:spPr>
        <p:txBody>
          <a:bodyPr wrap="square" rtlCol="0">
            <a:spAutoFit/>
          </a:bodyPr>
          <a:lstStyle/>
          <a:p>
            <a:r>
              <a:rPr lang="en-US" sz="1600" b="1" dirty="0"/>
              <a:t>2. DATA MINING:-</a:t>
            </a:r>
          </a:p>
          <a:p>
            <a:r>
              <a:rPr lang="en-US" sz="1100" b="1" dirty="0"/>
              <a:t> </a:t>
            </a:r>
            <a:r>
              <a:rPr lang="en-US" sz="1100" dirty="0"/>
              <a:t>ML and data mining execute same methods and overlap properly, but while ML focuses on </a:t>
            </a:r>
            <a:r>
              <a:rPr lang="en-US" sz="1100" dirty="0" err="1"/>
              <a:t>bodment</a:t>
            </a:r>
            <a:r>
              <a:rPr lang="en-US" sz="1100" dirty="0"/>
              <a:t> , learned from the training data(known properties), data mining focuses on the discovery of unknown properties in the data </a:t>
            </a:r>
          </a:p>
          <a:p>
            <a:endParaRPr lang="en-US" sz="1100" dirty="0"/>
          </a:p>
        </p:txBody>
      </p:sp>
      <p:sp>
        <p:nvSpPr>
          <p:cNvPr id="24" name="TextBox 23"/>
          <p:cNvSpPr txBox="1"/>
          <p:nvPr/>
        </p:nvSpPr>
        <p:spPr>
          <a:xfrm>
            <a:off x="928662" y="2500306"/>
            <a:ext cx="5643602" cy="1431161"/>
          </a:xfrm>
          <a:prstGeom prst="rect">
            <a:avLst/>
          </a:prstGeom>
          <a:noFill/>
        </p:spPr>
        <p:txBody>
          <a:bodyPr wrap="square" rtlCol="0">
            <a:spAutoFit/>
          </a:bodyPr>
          <a:lstStyle/>
          <a:p>
            <a:r>
              <a:rPr lang="en-US" dirty="0"/>
              <a:t>1.ARTIFICIAL INTELLEGENCE:-</a:t>
            </a:r>
            <a:r>
              <a:rPr lang="en-US" sz="1100" dirty="0"/>
              <a:t>Most scientist community says ML grew out from AI. They trying to approach the problem with different symbolic methods. ML is different field and started to flourish in 1990s. Beside some practitioners, say’s that  ML and AI are separate.</a:t>
            </a:r>
          </a:p>
          <a:p>
            <a:endParaRPr lang="en-US" dirty="0"/>
          </a:p>
          <a:p>
            <a:endParaRPr lang="en-US" dirty="0"/>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71414"/>
            <a:ext cx="5929354" cy="1000132"/>
          </a:xfrm>
          <a:solidFill>
            <a:schemeClr val="bg1">
              <a:lumMod val="75000"/>
              <a:lumOff val="25000"/>
            </a:schemeClr>
          </a:solidFill>
        </p:spPr>
        <p:txBody>
          <a:bodyPr/>
          <a:lstStyle/>
          <a:p>
            <a:pPr algn="ctr"/>
            <a:r>
              <a:rPr lang="en-US" sz="1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rial" pitchFamily="34" charset="0"/>
              </a:rPr>
              <a:t>HOW DEEP LEARNING IS TRANSFORMING DIFFERENT FIELD</a:t>
            </a:r>
            <a:br>
              <a:rPr lang="en-US" sz="1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rial" pitchFamily="34" charset="0"/>
              </a:rPr>
            </a:br>
            <a:endParaRPr lang="en-US" sz="1800" dirty="0"/>
          </a:p>
        </p:txBody>
      </p:sp>
      <p:sp>
        <p:nvSpPr>
          <p:cNvPr id="3" name="Text Placeholder 2"/>
          <p:cNvSpPr>
            <a:spLocks noGrp="1"/>
          </p:cNvSpPr>
          <p:nvPr>
            <p:ph type="body" idx="1"/>
          </p:nvPr>
        </p:nvSpPr>
        <p:spPr>
          <a:xfrm>
            <a:off x="500034" y="1285860"/>
            <a:ext cx="8186766" cy="5572140"/>
          </a:xfrm>
          <a:solidFill>
            <a:schemeClr val="bg1">
              <a:lumMod val="65000"/>
              <a:lumOff val="35000"/>
            </a:schemeClr>
          </a:solidFill>
        </p:spPr>
        <p:txBody>
          <a:bodyPr>
            <a:noAutofit/>
          </a:bodyPr>
          <a:lstStyle/>
          <a:p>
            <a:pPr marL="530352" indent="-457200"/>
            <a:r>
              <a:rPr lang="en-US" sz="1200" b="1" dirty="0"/>
              <a:t>1.  IMAGE RESTORATION –  </a:t>
            </a:r>
          </a:p>
          <a:p>
            <a:pPr marL="530352" indent="-457200"/>
            <a:r>
              <a:rPr lang="en-US" sz="1200" dirty="0"/>
              <a:t>             Deep learning application include method  such as "Shrinkage Fields for    Effective Image Restoration" which exercise </a:t>
            </a:r>
          </a:p>
          <a:p>
            <a:pPr marL="530352" indent="-457200"/>
            <a:endParaRPr lang="en-US" sz="1200" dirty="0"/>
          </a:p>
          <a:p>
            <a:pPr marL="530352" indent="-457200"/>
            <a:r>
              <a:rPr lang="en-US" sz="1200" dirty="0"/>
              <a:t>            on an image dataset, and Deep Image Prior, which exercise on the image that needs restoration.</a:t>
            </a:r>
          </a:p>
          <a:p>
            <a:pPr marL="530352" indent="-457200"/>
            <a:endParaRPr lang="en-US" sz="1200" b="1" dirty="0"/>
          </a:p>
          <a:p>
            <a:pPr marL="530352" indent="-457200"/>
            <a:r>
              <a:rPr lang="en-US" sz="1200" b="1" dirty="0"/>
              <a:t>2. BIOINFROMATICS –</a:t>
            </a:r>
          </a:p>
          <a:p>
            <a:pPr marL="530352" indent="-457200"/>
            <a:r>
              <a:rPr lang="en-US" sz="1200" b="1" dirty="0"/>
              <a:t>         </a:t>
            </a:r>
            <a:r>
              <a:rPr lang="en-US" sz="1200" dirty="0"/>
              <a:t>Gene ontology annotations and gene-function kinship is predicted by auto-encoder ANN in bioinformatics .Sleep quality </a:t>
            </a:r>
          </a:p>
          <a:p>
            <a:pPr marL="530352" indent="-457200"/>
            <a:endParaRPr lang="en-US" sz="1200" dirty="0"/>
          </a:p>
          <a:p>
            <a:pPr marL="530352" indent="-457200"/>
            <a:r>
              <a:rPr lang="en-US" sz="1200" dirty="0"/>
              <a:t>         and health complication are </a:t>
            </a:r>
            <a:r>
              <a:rPr lang="en-US" sz="1200" dirty="0" err="1"/>
              <a:t>bodment</a:t>
            </a:r>
            <a:r>
              <a:rPr lang="en-US" sz="1200" dirty="0"/>
              <a:t> by deep learning on the basis of recorded data</a:t>
            </a:r>
          </a:p>
          <a:p>
            <a:pPr marL="530352" indent="-457200"/>
            <a:endParaRPr lang="en-US" sz="1200" b="1" dirty="0"/>
          </a:p>
          <a:p>
            <a:r>
              <a:rPr lang="en-US" sz="1200" b="1" dirty="0"/>
              <a:t>3.NATURAL IMAGE PROCESSING –</a:t>
            </a:r>
          </a:p>
          <a:p>
            <a:r>
              <a:rPr lang="en-US" sz="1200" b="1" dirty="0"/>
              <a:t>           </a:t>
            </a:r>
            <a:r>
              <a:rPr lang="en-US" sz="1200" dirty="0"/>
              <a:t>Since in early 2000s Neural networks have been used for implementing language models .LSTM </a:t>
            </a:r>
          </a:p>
          <a:p>
            <a:endParaRPr lang="en-US" sz="1200" dirty="0"/>
          </a:p>
          <a:p>
            <a:r>
              <a:rPr lang="en-US" sz="1200" dirty="0"/>
              <a:t>           used to reform machine translation and language modeling.</a:t>
            </a:r>
          </a:p>
          <a:p>
            <a:r>
              <a:rPr lang="en-US" sz="1200" dirty="0"/>
              <a:t>	</a:t>
            </a:r>
            <a:endParaRPr lang="en-US" sz="1200" b="1" dirty="0"/>
          </a:p>
          <a:p>
            <a:pPr marL="530352" indent="-457200"/>
            <a:r>
              <a:rPr lang="en-US" sz="1200" b="1" dirty="0"/>
              <a:t>4.MILITARY-</a:t>
            </a:r>
          </a:p>
          <a:p>
            <a:pPr marL="530352" indent="-457200"/>
            <a:r>
              <a:rPr lang="en-US" sz="1200" dirty="0"/>
              <a:t>         The US Department of Defense applied deep learning used to exercising robots in new tasks through scanning.</a:t>
            </a:r>
          </a:p>
          <a:p>
            <a:pPr marL="530352" indent="-457200"/>
            <a:endParaRPr lang="en-US" sz="1200" b="1" dirty="0"/>
          </a:p>
        </p:txBody>
      </p:sp>
      <p:sp>
        <p:nvSpPr>
          <p:cNvPr id="4" name="Right Arrow 3"/>
          <p:cNvSpPr/>
          <p:nvPr/>
        </p:nvSpPr>
        <p:spPr>
          <a:xfrm>
            <a:off x="928662" y="428604"/>
            <a:ext cx="42862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60" y="214290"/>
            <a:ext cx="3786214" cy="500066"/>
          </a:xfrm>
          <a:solidFill>
            <a:schemeClr val="bg1">
              <a:lumMod val="50000"/>
              <a:lumOff val="50000"/>
            </a:schemeClr>
          </a:solidFill>
        </p:spPr>
        <p:txBody>
          <a:bodyPr>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dirty="0">
                <a:ln w="50800"/>
                <a:solidFill>
                  <a:schemeClr val="bg1">
                    <a:shade val="50000"/>
                  </a:schemeClr>
                </a:solidFill>
                <a:effectLst/>
              </a:rPr>
              <a:t>INTRODUCTION</a:t>
            </a:r>
          </a:p>
        </p:txBody>
      </p:sp>
      <p:sp>
        <p:nvSpPr>
          <p:cNvPr id="3" name="Text Placeholder 2"/>
          <p:cNvSpPr>
            <a:spLocks noGrp="1"/>
          </p:cNvSpPr>
          <p:nvPr>
            <p:ph type="body" idx="1"/>
          </p:nvPr>
        </p:nvSpPr>
        <p:spPr>
          <a:xfrm>
            <a:off x="2214546" y="857232"/>
            <a:ext cx="4214842" cy="500066"/>
          </a:xfrm>
          <a:solidFill>
            <a:schemeClr val="bg1">
              <a:lumMod val="75000"/>
              <a:lumOff val="25000"/>
            </a:schemeClr>
          </a:solidFill>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1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MACHINE  LEARNING</a:t>
            </a:r>
          </a:p>
        </p:txBody>
      </p:sp>
      <p:sp>
        <p:nvSpPr>
          <p:cNvPr id="6" name="TextBox 5"/>
          <p:cNvSpPr txBox="1"/>
          <p:nvPr/>
        </p:nvSpPr>
        <p:spPr>
          <a:xfrm>
            <a:off x="928662" y="1714488"/>
            <a:ext cx="7643866" cy="1200329"/>
          </a:xfrm>
          <a:prstGeom prst="rect">
            <a:avLst/>
          </a:prstGeom>
          <a:noFill/>
        </p:spPr>
        <p:txBody>
          <a:bodyPr wrap="square" rtlCol="0">
            <a:spAutoFit/>
          </a:bodyPr>
          <a:lstStyle/>
          <a:p>
            <a:r>
              <a:rPr lang="en-US" dirty="0"/>
              <a:t>“Machine Learning is study of computers to learn and behave like humans  by providing them data and information from  observations and real-world interactions or communication and upgrade their learning over time in self-governing style.”</a:t>
            </a:r>
          </a:p>
        </p:txBody>
      </p:sp>
      <p:sp>
        <p:nvSpPr>
          <p:cNvPr id="8" name="TextBox 7"/>
          <p:cNvSpPr txBox="1"/>
          <p:nvPr/>
        </p:nvSpPr>
        <p:spPr>
          <a:xfrm>
            <a:off x="2071670" y="2928935"/>
            <a:ext cx="4357718" cy="646331"/>
          </a:xfrm>
          <a:prstGeom prst="rect">
            <a:avLst/>
          </a:prstGeom>
          <a:solidFill>
            <a:schemeClr val="bg1">
              <a:lumMod val="75000"/>
              <a:lumOff val="25000"/>
            </a:schemeClr>
          </a:solid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DEEP LEARNING</a:t>
            </a:r>
          </a:p>
          <a:p>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TextBox 8"/>
          <p:cNvSpPr txBox="1"/>
          <p:nvPr/>
        </p:nvSpPr>
        <p:spPr>
          <a:xfrm>
            <a:off x="785786" y="4000504"/>
            <a:ext cx="7858180" cy="923330"/>
          </a:xfrm>
          <a:prstGeom prst="rect">
            <a:avLst/>
          </a:prstGeom>
          <a:noFill/>
        </p:spPr>
        <p:txBody>
          <a:bodyPr wrap="square" rtlCol="0">
            <a:spAutoFit/>
          </a:bodyPr>
          <a:lstStyle/>
          <a:p>
            <a:r>
              <a:rPr lang="en-US" dirty="0"/>
              <a:t>“Deep learning is  a part of machine learning in artificial intelligence .Deep learning is a machine learning process in which a computer system learns to perform classification tasks directly from images, text, or sound .”</a:t>
            </a:r>
          </a:p>
        </p:txBody>
      </p:sp>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500042"/>
            <a:ext cx="7572428" cy="928694"/>
          </a:xfrm>
        </p:spPr>
        <p:txBody>
          <a:bodyPr>
            <a:normAutofit/>
          </a:bodyPr>
          <a:lstStyle/>
          <a:p>
            <a:r>
              <a:rPr lang="en-US" sz="2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COMPARISON BETWEEN MACHINE LEARNING AND DEEP LEARNING ALGORITHM</a:t>
            </a:r>
          </a:p>
        </p:txBody>
      </p:sp>
      <p:sp>
        <p:nvSpPr>
          <p:cNvPr id="3" name="Text Placeholder 2"/>
          <p:cNvSpPr>
            <a:spLocks noGrp="1"/>
          </p:cNvSpPr>
          <p:nvPr>
            <p:ph type="body" idx="1"/>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r>
              <a:rPr lang="en-US" b="1" cap="none" dirty="0">
                <a:ln w="50800"/>
                <a:solidFill>
                  <a:schemeClr val="bg1">
                    <a:shade val="50000"/>
                  </a:schemeClr>
                </a:solidFill>
              </a:rPr>
              <a:t>MACHINE LEARNING</a:t>
            </a:r>
          </a:p>
        </p:txBody>
      </p:sp>
      <p:sp>
        <p:nvSpPr>
          <p:cNvPr id="4" name="Text Placeholder 3"/>
          <p:cNvSpPr>
            <a:spLocks noGrp="1"/>
          </p:cNvSpPr>
          <p:nvPr>
            <p:ph type="body" sz="half" idx="3"/>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r>
              <a:rPr lang="en-US" b="1" cap="none" dirty="0" smtClean="0">
                <a:ln w="50800"/>
                <a:solidFill>
                  <a:schemeClr val="bg1">
                    <a:shade val="50000"/>
                  </a:schemeClr>
                </a:solidFill>
              </a:rPr>
              <a:t> DEEP </a:t>
            </a:r>
            <a:r>
              <a:rPr lang="en-US" b="1" cap="none" dirty="0">
                <a:ln w="50800"/>
                <a:solidFill>
                  <a:schemeClr val="bg1">
                    <a:shade val="50000"/>
                  </a:schemeClr>
                </a:solidFill>
              </a:rPr>
              <a:t>LEARNING</a:t>
            </a:r>
          </a:p>
        </p:txBody>
      </p:sp>
      <p:sp>
        <p:nvSpPr>
          <p:cNvPr id="5" name="Content Placeholder 4"/>
          <p:cNvSpPr>
            <a:spLocks noGrp="1"/>
          </p:cNvSpPr>
          <p:nvPr>
            <p:ph sz="quarter" idx="2"/>
          </p:nvPr>
        </p:nvSpPr>
        <p:spPr>
          <a:xfrm>
            <a:off x="457200" y="2362200"/>
            <a:ext cx="4040188" cy="4495800"/>
          </a:xfrm>
        </p:spPr>
        <p:txBody>
          <a:bodyPr>
            <a:normAutofit lnSpcReduction="10000"/>
          </a:bodyPr>
          <a:lstStyle/>
          <a:p>
            <a:r>
              <a:rPr lang="en-US" sz="1600" b="1" dirty="0"/>
              <a:t>1. DATA DEPENDENCIES- </a:t>
            </a:r>
            <a:r>
              <a:rPr lang="en-US" sz="1600" dirty="0"/>
              <a:t>Machine learning algorithms perform well when data is small.</a:t>
            </a:r>
          </a:p>
          <a:p>
            <a:endParaRPr lang="en-US" sz="1600" dirty="0"/>
          </a:p>
          <a:p>
            <a:r>
              <a:rPr lang="en-US" sz="1600" b="1" dirty="0"/>
              <a:t>2.HARDWARE DEPENDENCIES-</a:t>
            </a:r>
            <a:r>
              <a:rPr lang="en-US" sz="1600" dirty="0"/>
              <a:t> Machine learning algorithm can work on low end machines.</a:t>
            </a:r>
          </a:p>
          <a:p>
            <a:pPr>
              <a:buNone/>
            </a:pPr>
            <a:endParaRPr lang="en-US" sz="1600" dirty="0"/>
          </a:p>
          <a:p>
            <a:r>
              <a:rPr lang="en-US" sz="1600" b="1" dirty="0"/>
              <a:t>3.Problem Solving Approach-</a:t>
            </a:r>
          </a:p>
          <a:p>
            <a:pPr>
              <a:buNone/>
            </a:pPr>
            <a:r>
              <a:rPr lang="en-US" sz="1600" dirty="0"/>
              <a:t>        In Machine learning algorithms, it is recommended to break the problem into different parts ,solve them individually and combine the result. </a:t>
            </a:r>
            <a:endParaRPr lang="en-US" sz="1600" dirty="0" smtClean="0"/>
          </a:p>
          <a:p>
            <a:pPr>
              <a:buNone/>
            </a:pPr>
            <a:endParaRPr lang="en-US" sz="1600" dirty="0"/>
          </a:p>
          <a:p>
            <a:pPr>
              <a:buNone/>
            </a:pPr>
            <a:r>
              <a:rPr lang="en-US" sz="1600" dirty="0"/>
              <a:t>        </a:t>
            </a:r>
            <a:r>
              <a:rPr lang="en-US" sz="1600" dirty="0" smtClean="0"/>
              <a:t>4.Execution </a:t>
            </a:r>
            <a:r>
              <a:rPr lang="en-US" sz="1600" dirty="0"/>
              <a:t>Time-                    Machine Learning Algorithms take shorter time to execute.</a:t>
            </a:r>
          </a:p>
          <a:p>
            <a:pPr>
              <a:buNone/>
            </a:pPr>
            <a:endParaRPr lang="en-US" sz="1600" dirty="0"/>
          </a:p>
          <a:p>
            <a:pPr>
              <a:buNone/>
            </a:pPr>
            <a:endParaRPr lang="en-US" sz="1600" dirty="0"/>
          </a:p>
        </p:txBody>
      </p:sp>
      <p:sp>
        <p:nvSpPr>
          <p:cNvPr id="6" name="Content Placeholder 5"/>
          <p:cNvSpPr>
            <a:spLocks noGrp="1"/>
          </p:cNvSpPr>
          <p:nvPr>
            <p:ph sz="quarter" idx="4"/>
          </p:nvPr>
        </p:nvSpPr>
        <p:spPr>
          <a:xfrm>
            <a:off x="4645025" y="2362200"/>
            <a:ext cx="4041775" cy="4495800"/>
          </a:xfrm>
        </p:spPr>
        <p:txBody>
          <a:bodyPr>
            <a:normAutofit lnSpcReduction="10000"/>
          </a:bodyPr>
          <a:lstStyle/>
          <a:p>
            <a:r>
              <a:rPr lang="en-US" sz="1600" b="1" dirty="0"/>
              <a:t>1. DATA DEPENDENCIES-     </a:t>
            </a:r>
            <a:r>
              <a:rPr lang="en-US" sz="1600" dirty="0"/>
              <a:t>Deep Learning algorithms don't perform that well when the data is small as they need a large amount of data to understand it perfectly. </a:t>
            </a:r>
          </a:p>
          <a:p>
            <a:endParaRPr lang="en-US" sz="1600" dirty="0"/>
          </a:p>
          <a:p>
            <a:r>
              <a:rPr lang="en-US" sz="1600" b="1" dirty="0"/>
              <a:t>2.HARDWARE DEPENDENCIES-</a:t>
            </a:r>
            <a:r>
              <a:rPr lang="en-US" sz="1600" dirty="0"/>
              <a:t>Deep Learning algorithm depend heavily on high end machine.</a:t>
            </a:r>
          </a:p>
          <a:p>
            <a:endParaRPr lang="en-US" sz="1600" dirty="0"/>
          </a:p>
          <a:p>
            <a:r>
              <a:rPr lang="en-US" sz="1600" b="1" dirty="0"/>
              <a:t>3.Problem Solving Approac</a:t>
            </a:r>
            <a:r>
              <a:rPr lang="en-US" sz="1600" dirty="0"/>
              <a:t>h-     Deep Learning algorithms solve the problem end to end.</a:t>
            </a:r>
          </a:p>
          <a:p>
            <a:endParaRPr lang="en-US" sz="1600" dirty="0"/>
          </a:p>
          <a:p>
            <a:r>
              <a:rPr lang="en-US" sz="1600" b="1" dirty="0"/>
              <a:t>4.Execution Time-                        </a:t>
            </a:r>
            <a:r>
              <a:rPr lang="en-US" sz="1600" dirty="0"/>
              <a:t>Deep learning algorithms generally takes longer time to execute.</a:t>
            </a:r>
          </a:p>
          <a:p>
            <a:endParaRPr lang="en-US" sz="1600" dirty="0"/>
          </a:p>
          <a:p>
            <a:endParaRPr lang="en-US" sz="1600" dirty="0"/>
          </a:p>
        </p:txBody>
      </p:sp>
      <p:pic>
        <p:nvPicPr>
          <p:cNvPr id="8" name="Picture 7" descr="WhatsApp Image 2020-10-10 at 12.30.06 AM.jpeg"/>
          <p:cNvPicPr>
            <a:picLocks noChangeAspect="1"/>
          </p:cNvPicPr>
          <p:nvPr/>
        </p:nvPicPr>
        <p:blipFill>
          <a:blip r:embed="rId2" cstate="print"/>
          <a:stretch>
            <a:fillRect/>
          </a:stretch>
        </p:blipFill>
        <p:spPr>
          <a:xfrm>
            <a:off x="0" y="0"/>
            <a:ext cx="1571604" cy="1714488"/>
          </a:xfrm>
          <a:prstGeom prst="rect">
            <a:avLst/>
          </a:prstGeom>
        </p:spPr>
      </p:pic>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50" y="428604"/>
            <a:ext cx="4357718" cy="428628"/>
          </a:xfrm>
          <a:solidFill>
            <a:schemeClr val="bg1">
              <a:lumMod val="75000"/>
              <a:lumOff val="25000"/>
            </a:schemeClr>
          </a:solidFill>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LITERATURE REVIEW</a:t>
            </a:r>
          </a:p>
        </p:txBody>
      </p:sp>
      <p:sp>
        <p:nvSpPr>
          <p:cNvPr id="3" name="Text Placeholder 2"/>
          <p:cNvSpPr>
            <a:spLocks noGrp="1"/>
          </p:cNvSpPr>
          <p:nvPr>
            <p:ph type="body" idx="1"/>
          </p:nvPr>
        </p:nvSpPr>
        <p:spPr>
          <a:xfrm>
            <a:off x="1285852" y="928670"/>
            <a:ext cx="7086600" cy="642942"/>
          </a:xfrm>
        </p:spPr>
        <p:txBody>
          <a:bodyPr>
            <a:normAutofit lnSpcReduction="10000"/>
          </a:bodyPr>
          <a:lstStyle/>
          <a:p>
            <a:r>
              <a:rPr lang="en-US" b="1" dirty="0"/>
              <a:t>A data set can be converted into model using machine learning and deep learning.</a:t>
            </a:r>
            <a:endParaRPr lang="en-US" dirty="0"/>
          </a:p>
          <a:p>
            <a:endParaRPr lang="en-US" dirty="0"/>
          </a:p>
        </p:txBody>
      </p:sp>
      <p:sp>
        <p:nvSpPr>
          <p:cNvPr id="4" name="TextBox 3"/>
          <p:cNvSpPr txBox="1"/>
          <p:nvPr/>
        </p:nvSpPr>
        <p:spPr>
          <a:xfrm>
            <a:off x="428596" y="1857364"/>
            <a:ext cx="6215106" cy="523220"/>
          </a:xfrm>
          <a:prstGeom prst="rect">
            <a:avLst/>
          </a:prstGeom>
          <a:solidFill>
            <a:schemeClr val="tx2">
              <a:lumMod val="50000"/>
            </a:schemeClr>
          </a:solid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pPr lvl="0" fontAlgn="base">
              <a:spcBef>
                <a:spcPct val="0"/>
              </a:spcBef>
              <a:spcAft>
                <a:spcPct val="0"/>
              </a:spcAft>
            </a:pPr>
            <a:r>
              <a:rPr kumimoji="0" lang="en-US" sz="1400" b="1" i="0" u="none" strike="noStrike" normalizeH="0" baseline="0" dirty="0">
                <a:ln w="50800"/>
                <a:solidFill>
                  <a:schemeClr val="bg1">
                    <a:shade val="50000"/>
                  </a:schemeClr>
                </a:solidFill>
                <a:latin typeface="Arial Black" pitchFamily="34" charset="0"/>
                <a:ea typeface="Calibri" pitchFamily="34" charset="0"/>
                <a:cs typeface="Times New Roman" pitchFamily="18" charset="0"/>
              </a:rPr>
              <a:t>Different type of algorithm is used to discuss different type of problems.</a:t>
            </a:r>
            <a:endParaRPr kumimoji="0" lang="en-US" sz="1400" b="1" i="0" u="none" strike="noStrike" normalizeH="0" baseline="0" dirty="0">
              <a:ln w="50800"/>
              <a:solidFill>
                <a:schemeClr val="bg1">
                  <a:shade val="50000"/>
                </a:schemeClr>
              </a:solidFill>
              <a:latin typeface="Arial Black" pitchFamily="34" charset="0"/>
              <a:cs typeface="Arial" pitchFamily="34" charset="0"/>
            </a:endParaRPr>
          </a:p>
        </p:txBody>
      </p:sp>
      <p:sp>
        <p:nvSpPr>
          <p:cNvPr id="7" name="TextBox 6"/>
          <p:cNvSpPr txBox="1"/>
          <p:nvPr/>
        </p:nvSpPr>
        <p:spPr>
          <a:xfrm>
            <a:off x="428596" y="2428868"/>
            <a:ext cx="4714908" cy="584775"/>
          </a:xfrm>
          <a:prstGeom prst="rect">
            <a:avLst/>
          </a:prstGeom>
          <a:noFill/>
          <a:ln>
            <a:solidFill>
              <a:schemeClr val="bg1"/>
            </a:solidFill>
          </a:ln>
        </p:spPr>
        <p:txBody>
          <a:bodyPr wrap="square" rtlCol="0">
            <a:spAutoFit/>
          </a:bodyPr>
          <a:lstStyle/>
          <a:p>
            <a:pPr lvl="0" fontAlgn="base">
              <a:spcBef>
                <a:spcPct val="0"/>
              </a:spcBef>
              <a:spcAft>
                <a:spcPct val="0"/>
              </a:spcAft>
            </a:pPr>
            <a:r>
              <a:rPr kumimoji="0" lang="en-US" sz="1600" b="1" i="0" u="sng" strike="noStrike" cap="all" normalizeH="0" baseline="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itchFamily="34" charset="0"/>
                <a:ea typeface="Calibri" pitchFamily="34" charset="0"/>
                <a:cs typeface="Times New Roman" pitchFamily="18" charset="0"/>
              </a:rPr>
              <a:t> Different types of machine learning are:- </a:t>
            </a:r>
            <a:endParaRPr kumimoji="0" lang="en-US" sz="1600" b="1" i="0" u="none" strike="noStrike" cap="all" normalizeH="0" baseline="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itchFamily="34" charset="0"/>
              <a:cs typeface="Arial" pitchFamily="34" charset="0"/>
            </a:endParaRPr>
          </a:p>
        </p:txBody>
      </p:sp>
      <p:sp>
        <p:nvSpPr>
          <p:cNvPr id="9" name="TextBox 8"/>
          <p:cNvSpPr txBox="1"/>
          <p:nvPr/>
        </p:nvSpPr>
        <p:spPr>
          <a:xfrm>
            <a:off x="500034" y="3357562"/>
            <a:ext cx="8643966" cy="923330"/>
          </a:xfrm>
          <a:prstGeom prst="rect">
            <a:avLst/>
          </a:prstGeom>
          <a:noFill/>
        </p:spPr>
        <p:txBody>
          <a:bodyPr wrap="square" rtlCol="0">
            <a:spAutoFit/>
          </a:bodyPr>
          <a:lstStyle/>
          <a:p>
            <a:pPr lvl="0" eaLnBrk="0" fontAlgn="base" hangingPunct="0">
              <a:spcBef>
                <a:spcPct val="0"/>
              </a:spcBef>
              <a:spcAft>
                <a:spcPct val="0"/>
              </a:spcAft>
            </a:pPr>
            <a:endParaRPr kumimoji="0" lang="en-US" b="0" i="0" u="none" strike="noStrike" cap="none" normalizeH="0" baseline="0" dirty="0">
              <a:ln>
                <a:noFill/>
              </a:ln>
              <a:solidFill>
                <a:schemeClr val="tx1"/>
              </a:solidFill>
              <a:effectLst/>
              <a:latin typeface="Arial" pitchFamily="34" charset="0"/>
              <a:ea typeface="Calibri" pitchFamily="34" charset="0"/>
              <a:cs typeface="Times New Roman" pitchFamily="18" charset="0"/>
            </a:endParaRPr>
          </a:p>
          <a:p>
            <a:pPr lvl="0" eaLnBrk="0" fontAlgn="base" hangingPunct="0">
              <a:spcBef>
                <a:spcPct val="0"/>
              </a:spcBef>
              <a:spcAft>
                <a:spcPct val="0"/>
              </a:spcAft>
            </a:pPr>
            <a:r>
              <a:rPr kumimoji="0" lang="en-US" b="0" i="0" u="none" strike="noStrike" cap="none" normalizeH="0" baseline="0" dirty="0">
                <a:ln>
                  <a:noFill/>
                </a:ln>
                <a:effectLst/>
                <a:latin typeface="Arial" pitchFamily="34" charset="0"/>
                <a:ea typeface="Calibri" pitchFamily="34" charset="0"/>
                <a:cs typeface="Times New Roman" pitchFamily="18" charset="0"/>
              </a:rPr>
              <a:t>PCA is a statistical procedure that uses an extraneous transformation which converts a set of matchup variables to a set of unrelated variables</a:t>
            </a:r>
            <a:r>
              <a:rPr kumimoji="0" lang="en-US" sz="800" b="0" i="0" u="none" strike="noStrike" cap="none" normalizeH="0" baseline="0" dirty="0">
                <a:ln>
                  <a:noFill/>
                </a:ln>
                <a:effectLst/>
                <a:latin typeface="Arial" pitchFamily="34" charset="0"/>
                <a:cs typeface="Arial" pitchFamily="34" charset="0"/>
              </a:rPr>
              <a:t> </a:t>
            </a:r>
            <a:endParaRPr kumimoji="0" lang="en-US" sz="3200" b="0" i="0" u="none" strike="noStrike" cap="none" normalizeH="0" baseline="0" dirty="0">
              <a:ln>
                <a:noFill/>
              </a:ln>
              <a:effectLst/>
              <a:latin typeface="Arial" pitchFamily="34" charset="0"/>
              <a:cs typeface="Arial" pitchFamily="34" charset="0"/>
            </a:endParaRPr>
          </a:p>
        </p:txBody>
      </p:sp>
      <p:sp>
        <p:nvSpPr>
          <p:cNvPr id="13" name="TextBox 12"/>
          <p:cNvSpPr txBox="1"/>
          <p:nvPr/>
        </p:nvSpPr>
        <p:spPr>
          <a:xfrm>
            <a:off x="428596" y="3286124"/>
            <a:ext cx="3929090" cy="369332"/>
          </a:xfrm>
          <a:prstGeom prst="rect">
            <a:avLst/>
          </a:prstGeom>
          <a:noFill/>
        </p:spPr>
        <p:txBody>
          <a:bodyPr wrap="square" rtlCol="0">
            <a:spAutoFit/>
          </a:bodyPr>
          <a:lstStyle/>
          <a:p>
            <a:pPr lvl="0" fontAlgn="base">
              <a:spcBef>
                <a:spcPct val="0"/>
              </a:spcBef>
              <a:spcAft>
                <a:spcPct val="0"/>
              </a:spcAft>
              <a:buFontTx/>
              <a:buChar char="•"/>
            </a:pPr>
            <a:r>
              <a:rPr kumimoji="0" lang="en-US" b="1" i="0" u="none" strike="noStrike" cap="none" normalizeH="0" baseline="0" dirty="0">
                <a:ln>
                  <a:noFill/>
                </a:ln>
                <a:solidFill>
                  <a:schemeClr val="bg1"/>
                </a:solidFill>
                <a:effectLst/>
                <a:latin typeface="Calibri" pitchFamily="34" charset="0"/>
                <a:ea typeface="Calibri" pitchFamily="34" charset="0"/>
                <a:cs typeface="Times New Roman" pitchFamily="18" charset="0"/>
              </a:rPr>
              <a:t>Principal Component Analysis (PCA) –</a:t>
            </a:r>
            <a:endParaRPr kumimoji="0" lang="en-US" sz="3200" b="0" i="0" u="none" strike="noStrike" cap="none" normalizeH="0" baseline="0" dirty="0">
              <a:ln>
                <a:noFill/>
              </a:ln>
              <a:solidFill>
                <a:schemeClr val="bg1"/>
              </a:solidFill>
              <a:effectLst/>
              <a:latin typeface="Arial" pitchFamily="34" charset="0"/>
              <a:cs typeface="Arial" pitchFamily="34" charset="0"/>
            </a:endParaRPr>
          </a:p>
        </p:txBody>
      </p:sp>
      <p:sp>
        <p:nvSpPr>
          <p:cNvPr id="15" name="TextBox 14"/>
          <p:cNvSpPr txBox="1"/>
          <p:nvPr/>
        </p:nvSpPr>
        <p:spPr>
          <a:xfrm>
            <a:off x="428596" y="4286256"/>
            <a:ext cx="4000528" cy="369332"/>
          </a:xfrm>
          <a:prstGeom prst="rect">
            <a:avLst/>
          </a:prstGeom>
          <a:noFill/>
        </p:spPr>
        <p:txBody>
          <a:bodyPr wrap="square" rtlCol="0">
            <a:spAutoFit/>
          </a:bodyPr>
          <a:lstStyle/>
          <a:p>
            <a:pPr lvl="0" fontAlgn="base">
              <a:spcBef>
                <a:spcPct val="0"/>
              </a:spcBef>
              <a:spcAft>
                <a:spcPct val="0"/>
              </a:spcAft>
              <a:buFontTx/>
              <a:buChar char="•"/>
            </a:pPr>
            <a:r>
              <a:rPr kumimoji="0" lang="en-US" b="1" i="0" u="none" strike="noStrike" cap="none" normalizeH="0" baseline="0" dirty="0">
                <a:ln>
                  <a:noFill/>
                </a:ln>
                <a:solidFill>
                  <a:schemeClr val="bg1"/>
                </a:solidFill>
                <a:effectLst/>
                <a:latin typeface="Calibri" pitchFamily="34" charset="0"/>
                <a:ea typeface="Calibri" pitchFamily="34" charset="0"/>
                <a:cs typeface="Times New Roman" pitchFamily="18" charset="0"/>
              </a:rPr>
              <a:t>KNN (k-nearest neighbor)- </a:t>
            </a:r>
            <a:endParaRPr kumimoji="0" lang="en-US" sz="3200" b="0" i="0" u="none" strike="noStrike" cap="none" normalizeH="0" baseline="0" dirty="0">
              <a:ln>
                <a:noFill/>
              </a:ln>
              <a:solidFill>
                <a:schemeClr val="bg1"/>
              </a:solidFill>
              <a:effectLst/>
              <a:latin typeface="Arial" pitchFamily="34" charset="0"/>
              <a:cs typeface="Arial" pitchFamily="34" charset="0"/>
            </a:endParaRPr>
          </a:p>
        </p:txBody>
      </p:sp>
      <p:sp>
        <p:nvSpPr>
          <p:cNvPr id="17" name="TextBox 16"/>
          <p:cNvSpPr txBox="1"/>
          <p:nvPr/>
        </p:nvSpPr>
        <p:spPr>
          <a:xfrm>
            <a:off x="500034" y="4714884"/>
            <a:ext cx="6286543" cy="642941"/>
          </a:xfrm>
          <a:prstGeom prst="rect">
            <a:avLst/>
          </a:prstGeom>
          <a:noFill/>
        </p:spPr>
        <p:txBody>
          <a:bodyPr wrap="square" rtlCol="0">
            <a:spAutoFit/>
          </a:bodyPr>
          <a:lstStyle/>
          <a:p>
            <a:r>
              <a:rPr lang="en-US" dirty="0"/>
              <a:t>KNN requires no learning as it has no model other than storing entire dataset. </a:t>
            </a:r>
          </a:p>
        </p:txBody>
      </p:sp>
      <p:sp>
        <p:nvSpPr>
          <p:cNvPr id="20" name="TextBox 19"/>
          <p:cNvSpPr txBox="1"/>
          <p:nvPr/>
        </p:nvSpPr>
        <p:spPr>
          <a:xfrm>
            <a:off x="428596" y="5357826"/>
            <a:ext cx="4572032" cy="369332"/>
          </a:xfrm>
          <a:prstGeom prst="rect">
            <a:avLst/>
          </a:prstGeom>
          <a:noFill/>
        </p:spPr>
        <p:txBody>
          <a:bodyPr wrap="square" rtlCol="0">
            <a:spAutoFit/>
          </a:bodyPr>
          <a:lstStyle/>
          <a:p>
            <a:pPr lvl="0" fontAlgn="base">
              <a:spcBef>
                <a:spcPct val="0"/>
              </a:spcBef>
              <a:spcAft>
                <a:spcPct val="0"/>
              </a:spcAft>
              <a:buFontTx/>
              <a:buChar char="•"/>
            </a:pPr>
            <a:r>
              <a:rPr kumimoji="0" lang="en-US" b="1" i="0" u="none" strike="noStrike" cap="none" normalizeH="0" baseline="0" dirty="0">
                <a:ln>
                  <a:noFill/>
                </a:ln>
                <a:solidFill>
                  <a:schemeClr val="bg1"/>
                </a:solidFill>
                <a:effectLst/>
                <a:latin typeface="Calibri" pitchFamily="34" charset="0"/>
                <a:ea typeface="Calibri" pitchFamily="34" charset="0"/>
                <a:cs typeface="Times New Roman" pitchFamily="18" charset="0"/>
              </a:rPr>
              <a:t>SVM (Support Vector Machine) –  </a:t>
            </a:r>
            <a:endParaRPr kumimoji="0" lang="en-US" sz="3200" b="0" i="0" u="none" strike="noStrike" cap="none" normalizeH="0" baseline="0" dirty="0">
              <a:ln>
                <a:noFill/>
              </a:ln>
              <a:solidFill>
                <a:schemeClr val="bg1"/>
              </a:solidFill>
              <a:effectLst/>
              <a:latin typeface="Arial" pitchFamily="34" charset="0"/>
              <a:cs typeface="Arial" pitchFamily="34" charset="0"/>
            </a:endParaRPr>
          </a:p>
        </p:txBody>
      </p:sp>
      <p:sp>
        <p:nvSpPr>
          <p:cNvPr id="21" name="TextBox 20"/>
          <p:cNvSpPr txBox="1"/>
          <p:nvPr/>
        </p:nvSpPr>
        <p:spPr>
          <a:xfrm>
            <a:off x="500034" y="5657671"/>
            <a:ext cx="8215370" cy="923330"/>
          </a:xfrm>
          <a:prstGeom prst="rect">
            <a:avLst/>
          </a:prstGeom>
          <a:noFill/>
        </p:spPr>
        <p:txBody>
          <a:bodyPr wrap="square" rtlCol="0">
            <a:spAutoFit/>
          </a:bodyPr>
          <a:lstStyle/>
          <a:p>
            <a:r>
              <a:rPr lang="en-US" dirty="0"/>
              <a:t>SVM is a technique for characterization. In this calculation, we plot every information thing as a point in n-dimensional space with the estimation of each component being the estimation of a specific organize.</a:t>
            </a:r>
          </a:p>
        </p:txBody>
      </p:sp>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571480"/>
            <a:ext cx="6572296" cy="533384"/>
          </a:xfrm>
          <a:ln>
            <a:solidFill>
              <a:schemeClr val="bg1"/>
            </a:solidFill>
          </a:ln>
        </p:spPr>
        <p:txBody>
          <a:bodyPr/>
          <a:lstStyle/>
          <a:p>
            <a:r>
              <a:rPr lang="en-US" sz="16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itchFamily="34" charset="0"/>
              </a:rPr>
              <a:t> Different type of deep learning algorithm ARE:- </a:t>
            </a:r>
          </a:p>
        </p:txBody>
      </p:sp>
      <p:sp>
        <p:nvSpPr>
          <p:cNvPr id="3" name="Text Placeholder 2"/>
          <p:cNvSpPr>
            <a:spLocks noGrp="1"/>
          </p:cNvSpPr>
          <p:nvPr>
            <p:ph type="body" idx="1"/>
          </p:nvPr>
        </p:nvSpPr>
        <p:spPr>
          <a:xfrm flipH="1">
            <a:off x="-1000164" y="1285860"/>
            <a:ext cx="71438" cy="71438"/>
          </a:xfrm>
          <a:ln>
            <a:solidFill>
              <a:schemeClr val="tx1"/>
            </a:solidFill>
          </a:ln>
        </p:spPr>
        <p:txBody>
          <a:bodyPr>
            <a:normAutofit fontScale="25000" lnSpcReduction="20000"/>
          </a:bodyPr>
          <a:lstStyle/>
          <a:p>
            <a:pPr marL="530352" indent="-457200"/>
            <a:endParaRPr lang="en-US" dirty="0"/>
          </a:p>
        </p:txBody>
      </p:sp>
      <p:sp>
        <p:nvSpPr>
          <p:cNvPr id="4" name="TextBox 3"/>
          <p:cNvSpPr txBox="1"/>
          <p:nvPr/>
        </p:nvSpPr>
        <p:spPr>
          <a:xfrm>
            <a:off x="428596" y="1785926"/>
            <a:ext cx="7858180" cy="1200329"/>
          </a:xfrm>
          <a:prstGeom prst="rect">
            <a:avLst/>
          </a:prstGeom>
          <a:noFill/>
        </p:spPr>
        <p:txBody>
          <a:bodyPr wrap="square" rtlCol="0">
            <a:spAutoFit/>
          </a:bodyPr>
          <a:lstStyle/>
          <a:p>
            <a:r>
              <a:rPr lang="en-US" dirty="0"/>
              <a:t>A </a:t>
            </a:r>
            <a:r>
              <a:rPr lang="en-US" dirty="0" err="1"/>
              <a:t>Convolutional</a:t>
            </a:r>
            <a:r>
              <a:rPr lang="en-US" dirty="0"/>
              <a:t> Neural Network (</a:t>
            </a:r>
            <a:r>
              <a:rPr lang="en-US" dirty="0" err="1"/>
              <a:t>ConvNet</a:t>
            </a:r>
            <a:r>
              <a:rPr lang="en-US" dirty="0"/>
              <a:t>/CNN) is a Deep Learning algorithm which can take in an input image, assign importance (learnable weights and biases) to various aspects/objects in the image and be able to differentiate one from the other. </a:t>
            </a:r>
          </a:p>
        </p:txBody>
      </p:sp>
      <p:sp>
        <p:nvSpPr>
          <p:cNvPr id="6" name="TextBox 5"/>
          <p:cNvSpPr txBox="1"/>
          <p:nvPr/>
        </p:nvSpPr>
        <p:spPr>
          <a:xfrm>
            <a:off x="214282" y="3071810"/>
            <a:ext cx="3071834" cy="369332"/>
          </a:xfrm>
          <a:prstGeom prst="rect">
            <a:avLst/>
          </a:prstGeom>
          <a:noFill/>
        </p:spPr>
        <p:txBody>
          <a:bodyPr wrap="square" rtlCol="0">
            <a:spAutoFit/>
          </a:bodyPr>
          <a:lstStyle/>
          <a:p>
            <a:r>
              <a:rPr lang="en-US" b="1" dirty="0">
                <a:solidFill>
                  <a:schemeClr val="bg1"/>
                </a:solidFill>
              </a:rPr>
              <a:t>2.</a:t>
            </a:r>
            <a:r>
              <a:rPr lang="en-US" b="1" dirty="0"/>
              <a:t>  </a:t>
            </a:r>
            <a:r>
              <a:rPr lang="en-US" b="1" dirty="0" smtClean="0">
                <a:solidFill>
                  <a:schemeClr val="bg1"/>
                </a:solidFill>
              </a:rPr>
              <a:t>Alex-Net </a:t>
            </a:r>
            <a:r>
              <a:rPr lang="en-US" b="1" dirty="0">
                <a:solidFill>
                  <a:schemeClr val="bg1"/>
                </a:solidFill>
              </a:rPr>
              <a:t>-</a:t>
            </a:r>
            <a:endParaRPr lang="en-US" dirty="0">
              <a:solidFill>
                <a:schemeClr val="bg1"/>
              </a:solidFill>
            </a:endParaRPr>
          </a:p>
        </p:txBody>
      </p:sp>
      <p:sp>
        <p:nvSpPr>
          <p:cNvPr id="7" name="TextBox 6"/>
          <p:cNvSpPr txBox="1"/>
          <p:nvPr/>
        </p:nvSpPr>
        <p:spPr>
          <a:xfrm>
            <a:off x="357158" y="3571876"/>
            <a:ext cx="7358114" cy="1477328"/>
          </a:xfrm>
          <a:prstGeom prst="rect">
            <a:avLst/>
          </a:prstGeom>
          <a:noFill/>
        </p:spPr>
        <p:txBody>
          <a:bodyPr wrap="square" rtlCol="0">
            <a:spAutoFit/>
          </a:bodyPr>
          <a:lstStyle/>
          <a:p>
            <a:r>
              <a:rPr lang="en-US" dirty="0" smtClean="0"/>
              <a:t>Alex-Net </a:t>
            </a:r>
            <a:r>
              <a:rPr lang="en-US" dirty="0"/>
              <a:t>is a </a:t>
            </a:r>
            <a:r>
              <a:rPr lang="en-US" dirty="0" err="1" smtClean="0"/>
              <a:t>Convolutional</a:t>
            </a:r>
            <a:r>
              <a:rPr lang="en-US" dirty="0" smtClean="0"/>
              <a:t> neural </a:t>
            </a:r>
            <a:r>
              <a:rPr lang="en-US" dirty="0"/>
              <a:t>network that is 8 layers deep. You can load a </a:t>
            </a:r>
            <a:r>
              <a:rPr lang="en-US" dirty="0" smtClean="0"/>
              <a:t>pre-trained </a:t>
            </a:r>
            <a:r>
              <a:rPr lang="en-US" dirty="0"/>
              <a:t>version of the network trained on more than a million images from the </a:t>
            </a:r>
            <a:r>
              <a:rPr lang="en-US" dirty="0" smtClean="0"/>
              <a:t>Image-Net </a:t>
            </a:r>
            <a:r>
              <a:rPr lang="en-US" dirty="0"/>
              <a:t>database . The </a:t>
            </a:r>
            <a:r>
              <a:rPr lang="en-US" dirty="0" smtClean="0"/>
              <a:t>pre-trained </a:t>
            </a:r>
            <a:r>
              <a:rPr lang="en-US" dirty="0"/>
              <a:t>network can classify images into 1000 object categories, such as keyboard, mouse, pencil, and many animals.</a:t>
            </a:r>
          </a:p>
        </p:txBody>
      </p:sp>
      <p:sp>
        <p:nvSpPr>
          <p:cNvPr id="11" name="TextBox 10"/>
          <p:cNvSpPr txBox="1"/>
          <p:nvPr/>
        </p:nvSpPr>
        <p:spPr>
          <a:xfrm>
            <a:off x="214282" y="5072074"/>
            <a:ext cx="8143932" cy="1477328"/>
          </a:xfrm>
          <a:prstGeom prst="rect">
            <a:avLst/>
          </a:prstGeom>
          <a:noFill/>
        </p:spPr>
        <p:txBody>
          <a:bodyPr wrap="square" rtlCol="0">
            <a:spAutoFit/>
          </a:bodyPr>
          <a:lstStyle/>
          <a:p>
            <a:pPr lvl="0" fontAlgn="base">
              <a:spcBef>
                <a:spcPct val="0"/>
              </a:spcBef>
              <a:spcAft>
                <a:spcPct val="0"/>
              </a:spcAft>
            </a:pPr>
            <a:r>
              <a:rPr kumimoji="0" lang="en-US" b="1" i="0" u="none" strike="noStrike" cap="none" normalizeH="0" baseline="0" dirty="0">
                <a:ln>
                  <a:noFill/>
                </a:ln>
                <a:solidFill>
                  <a:schemeClr val="bg1"/>
                </a:solidFill>
                <a:effectLst/>
                <a:latin typeface="Calibri" pitchFamily="34" charset="0"/>
                <a:ea typeface="Calibri" pitchFamily="34" charset="0"/>
                <a:cs typeface="Times New Roman" pitchFamily="18" charset="0"/>
              </a:rPr>
              <a:t>3. Google Net –</a:t>
            </a:r>
          </a:p>
          <a:p>
            <a:pPr lvl="0" fontAlgn="base">
              <a:spcBef>
                <a:spcPct val="0"/>
              </a:spcBef>
              <a:spcAft>
                <a:spcPct val="0"/>
              </a:spcAft>
            </a:pPr>
            <a:r>
              <a:rPr kumimoji="0" lang="en-US" b="1" i="0" u="none" strike="noStrike" cap="none" normalizeH="0" baseline="0" dirty="0" err="1">
                <a:ln>
                  <a:noFill/>
                </a:ln>
                <a:solidFill>
                  <a:schemeClr val="tx1">
                    <a:lumMod val="95000"/>
                  </a:schemeClr>
                </a:solidFill>
                <a:effectLst/>
                <a:latin typeface="Book Antiqua" pitchFamily="18" charset="0"/>
                <a:ea typeface="Calibri" pitchFamily="34" charset="0"/>
                <a:cs typeface="Times New Roman" pitchFamily="18" charset="0"/>
              </a:rPr>
              <a:t>GoogLeNet</a:t>
            </a:r>
            <a:r>
              <a:rPr kumimoji="0" lang="en-US" b="1" i="0" u="none" strike="noStrike" cap="none" normalizeH="0" baseline="0" dirty="0">
                <a:ln>
                  <a:noFill/>
                </a:ln>
                <a:solidFill>
                  <a:schemeClr val="tx1">
                    <a:lumMod val="95000"/>
                  </a:schemeClr>
                </a:solidFill>
                <a:effectLst/>
                <a:latin typeface="Book Antiqua" pitchFamily="18" charset="0"/>
                <a:ea typeface="Calibri" pitchFamily="34" charset="0"/>
                <a:cs typeface="Times New Roman" pitchFamily="18" charset="0"/>
              </a:rPr>
              <a:t> is a </a:t>
            </a:r>
            <a:r>
              <a:rPr kumimoji="0" lang="en-US" b="1" i="0" u="none" strike="noStrike" cap="none" normalizeH="0" baseline="0" dirty="0" err="1">
                <a:ln>
                  <a:noFill/>
                </a:ln>
                <a:solidFill>
                  <a:schemeClr val="tx1">
                    <a:lumMod val="95000"/>
                  </a:schemeClr>
                </a:solidFill>
                <a:effectLst/>
                <a:latin typeface="Book Antiqua" pitchFamily="18" charset="0"/>
                <a:ea typeface="Calibri" pitchFamily="34" charset="0"/>
                <a:cs typeface="Times New Roman" pitchFamily="18" charset="0"/>
              </a:rPr>
              <a:t>convolutional</a:t>
            </a:r>
            <a:r>
              <a:rPr kumimoji="0" lang="en-US" b="1" i="0" u="none" strike="noStrike" cap="none" normalizeH="0" baseline="0" dirty="0">
                <a:ln>
                  <a:noFill/>
                </a:ln>
                <a:solidFill>
                  <a:schemeClr val="tx1">
                    <a:lumMod val="95000"/>
                  </a:schemeClr>
                </a:solidFill>
                <a:effectLst/>
                <a:latin typeface="Book Antiqua" pitchFamily="18" charset="0"/>
                <a:ea typeface="Calibri" pitchFamily="34" charset="0"/>
                <a:cs typeface="Times New Roman" pitchFamily="18" charset="0"/>
              </a:rPr>
              <a:t> neural network that is 22 layers deep. You can load a </a:t>
            </a:r>
            <a:r>
              <a:rPr kumimoji="0" lang="en-US" b="1" i="0" u="none" strike="noStrike" cap="none" normalizeH="0" baseline="0" dirty="0" err="1">
                <a:ln>
                  <a:noFill/>
                </a:ln>
                <a:solidFill>
                  <a:schemeClr val="tx1">
                    <a:lumMod val="95000"/>
                  </a:schemeClr>
                </a:solidFill>
                <a:effectLst/>
                <a:latin typeface="Book Antiqua" pitchFamily="18" charset="0"/>
                <a:ea typeface="Calibri" pitchFamily="34" charset="0"/>
                <a:cs typeface="Times New Roman" pitchFamily="18" charset="0"/>
              </a:rPr>
              <a:t>pretrained</a:t>
            </a:r>
            <a:r>
              <a:rPr kumimoji="0" lang="en-US" b="1" i="0" u="none" strike="noStrike" cap="none" normalizeH="0" baseline="0" dirty="0">
                <a:ln>
                  <a:noFill/>
                </a:ln>
                <a:solidFill>
                  <a:schemeClr val="tx1">
                    <a:lumMod val="95000"/>
                  </a:schemeClr>
                </a:solidFill>
                <a:effectLst/>
                <a:latin typeface="Book Antiqua" pitchFamily="18" charset="0"/>
                <a:ea typeface="Calibri" pitchFamily="34" charset="0"/>
                <a:cs typeface="Times New Roman" pitchFamily="18" charset="0"/>
              </a:rPr>
              <a:t> version of the network trained on either the </a:t>
            </a:r>
            <a:r>
              <a:rPr kumimoji="0" lang="en-US" b="1" i="0" u="none" strike="noStrike" cap="none" normalizeH="0" baseline="0" dirty="0" err="1">
                <a:ln>
                  <a:noFill/>
                </a:ln>
                <a:solidFill>
                  <a:schemeClr val="tx1">
                    <a:lumMod val="95000"/>
                  </a:schemeClr>
                </a:solidFill>
                <a:effectLst/>
                <a:latin typeface="Book Antiqua" pitchFamily="18" charset="0"/>
                <a:ea typeface="Calibri" pitchFamily="34" charset="0"/>
                <a:cs typeface="Times New Roman" pitchFamily="18" charset="0"/>
              </a:rPr>
              <a:t>ImageNet</a:t>
            </a:r>
            <a:r>
              <a:rPr kumimoji="0" lang="en-US" b="1" i="0" u="none" strike="noStrike" cap="none" normalizeH="0" baseline="0" dirty="0">
                <a:ln>
                  <a:noFill/>
                </a:ln>
                <a:solidFill>
                  <a:schemeClr val="tx1">
                    <a:lumMod val="95000"/>
                  </a:schemeClr>
                </a:solidFill>
                <a:effectLst/>
                <a:latin typeface="Book Antiqua" pitchFamily="18" charset="0"/>
                <a:ea typeface="Calibri" pitchFamily="34" charset="0"/>
                <a:cs typeface="Times New Roman" pitchFamily="18" charset="0"/>
              </a:rPr>
              <a:t>  or Places365 data sets. The network trained on </a:t>
            </a:r>
            <a:r>
              <a:rPr kumimoji="0" lang="en-US" b="1" i="0" u="none" strike="noStrike" cap="none" normalizeH="0" baseline="0" dirty="0" err="1">
                <a:ln>
                  <a:noFill/>
                </a:ln>
                <a:solidFill>
                  <a:schemeClr val="tx1">
                    <a:lumMod val="95000"/>
                  </a:schemeClr>
                </a:solidFill>
                <a:effectLst/>
                <a:latin typeface="Book Antiqua" pitchFamily="18" charset="0"/>
                <a:ea typeface="Calibri" pitchFamily="34" charset="0"/>
                <a:cs typeface="Times New Roman" pitchFamily="18" charset="0"/>
              </a:rPr>
              <a:t>ImageNet</a:t>
            </a:r>
            <a:r>
              <a:rPr kumimoji="0" lang="en-US" b="1" i="0" u="none" strike="noStrike" cap="none" normalizeH="0" baseline="0" dirty="0">
                <a:ln>
                  <a:noFill/>
                </a:ln>
                <a:solidFill>
                  <a:schemeClr val="tx1">
                    <a:lumMod val="95000"/>
                  </a:schemeClr>
                </a:solidFill>
                <a:effectLst/>
                <a:latin typeface="Book Antiqua" pitchFamily="18" charset="0"/>
                <a:ea typeface="Calibri" pitchFamily="34" charset="0"/>
                <a:cs typeface="Times New Roman" pitchFamily="18" charset="0"/>
              </a:rPr>
              <a:t> classifies images into 1000 object categories, such as keyboard, mouse, pencil, and many animals.</a:t>
            </a:r>
            <a:endParaRPr kumimoji="0" lang="en-US" sz="3200" b="0" i="0" u="none" strike="noStrike" cap="none" normalizeH="0" baseline="0" dirty="0">
              <a:ln>
                <a:noFill/>
              </a:ln>
              <a:solidFill>
                <a:schemeClr val="tx1">
                  <a:lumMod val="95000"/>
                </a:schemeClr>
              </a:solidFill>
              <a:effectLst/>
              <a:latin typeface="Book Antiqua" pitchFamily="18" charset="0"/>
              <a:cs typeface="Arial" pitchFamily="34" charset="0"/>
            </a:endParaRPr>
          </a:p>
        </p:txBody>
      </p:sp>
      <p:sp>
        <p:nvSpPr>
          <p:cNvPr id="13" name="TextBox 12"/>
          <p:cNvSpPr txBox="1"/>
          <p:nvPr/>
        </p:nvSpPr>
        <p:spPr>
          <a:xfrm>
            <a:off x="357158" y="1357298"/>
            <a:ext cx="5143536" cy="369332"/>
          </a:xfrm>
          <a:prstGeom prst="rect">
            <a:avLst/>
          </a:prstGeom>
          <a:noFill/>
        </p:spPr>
        <p:txBody>
          <a:bodyPr wrap="square" rtlCol="0">
            <a:spAutoFit/>
          </a:bodyPr>
          <a:lstStyle/>
          <a:p>
            <a:r>
              <a:rPr lang="en-US" b="1" dirty="0">
                <a:solidFill>
                  <a:schemeClr val="bg1"/>
                </a:solidFill>
              </a:rPr>
              <a:t>1. CONVENTIONAL NEURAL NETWORK -</a:t>
            </a:r>
          </a:p>
        </p:txBody>
      </p:sp>
    </p:spTree>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357166"/>
            <a:ext cx="6357982" cy="500042"/>
          </a:xfrm>
        </p:spPr>
        <p:txBody>
          <a:bodyPr/>
          <a:lstStyle/>
          <a:p>
            <a:r>
              <a:rPr lang="en-US" sz="1800" dirty="0">
                <a:solidFill>
                  <a:schemeClr val="bg1"/>
                </a:solidFill>
              </a:rPr>
              <a:t>4. IMAGE NET - </a:t>
            </a:r>
          </a:p>
        </p:txBody>
      </p:sp>
      <p:sp>
        <p:nvSpPr>
          <p:cNvPr id="3" name="Text Placeholder 2"/>
          <p:cNvSpPr>
            <a:spLocks noGrp="1"/>
          </p:cNvSpPr>
          <p:nvPr>
            <p:ph type="body" idx="1"/>
          </p:nvPr>
        </p:nvSpPr>
        <p:spPr>
          <a:xfrm>
            <a:off x="214282" y="1000108"/>
            <a:ext cx="6786610" cy="1285884"/>
          </a:xfrm>
        </p:spPr>
        <p:txBody>
          <a:bodyPr>
            <a:normAutofit lnSpcReduction="10000"/>
          </a:bodyPr>
          <a:lstStyle/>
          <a:p>
            <a:r>
              <a:rPr lang="en-US" dirty="0" err="1"/>
              <a:t>ImageNet</a:t>
            </a:r>
            <a:r>
              <a:rPr lang="en-US" dirty="0"/>
              <a:t> is an enormous database or dataset of more than 14 million pictures. It was planned by scholastics proposed for computer vision research. It was the first of its sort in parameter of scale.</a:t>
            </a:r>
          </a:p>
        </p:txBody>
      </p:sp>
      <p:sp>
        <p:nvSpPr>
          <p:cNvPr id="4" name="TextBox 3"/>
          <p:cNvSpPr txBox="1"/>
          <p:nvPr/>
        </p:nvSpPr>
        <p:spPr>
          <a:xfrm>
            <a:off x="285720" y="2285992"/>
            <a:ext cx="7286676" cy="1508105"/>
          </a:xfrm>
          <a:prstGeom prst="rect">
            <a:avLst/>
          </a:prstGeom>
          <a:noFill/>
        </p:spPr>
        <p:txBody>
          <a:bodyPr wrap="square" rtlCol="0">
            <a:spAutoFit/>
          </a:bodyPr>
          <a:lstStyle/>
          <a:p>
            <a:r>
              <a:rPr lang="en-US" b="1" dirty="0">
                <a:solidFill>
                  <a:schemeClr val="bg1"/>
                </a:solidFill>
              </a:rPr>
              <a:t>5.  Recurrent Neural Network (RNN) – </a:t>
            </a:r>
          </a:p>
          <a:p>
            <a:r>
              <a:rPr lang="en-US" dirty="0"/>
              <a:t>The recurrent neural network (RNN) is designed to recognize a data set's sequential attribute and use patterns to predict the next likely scenario. It is a powerful approach to processing sequential data like sound, time series data, and written natural language.</a:t>
            </a:r>
          </a:p>
        </p:txBody>
      </p:sp>
      <p:sp>
        <p:nvSpPr>
          <p:cNvPr id="5" name="TextBox 4"/>
          <p:cNvSpPr txBox="1"/>
          <p:nvPr/>
        </p:nvSpPr>
        <p:spPr>
          <a:xfrm>
            <a:off x="285720" y="4000504"/>
            <a:ext cx="7000924" cy="1754326"/>
          </a:xfrm>
          <a:prstGeom prst="rect">
            <a:avLst/>
          </a:prstGeom>
          <a:noFill/>
        </p:spPr>
        <p:txBody>
          <a:bodyPr wrap="square" rtlCol="0">
            <a:spAutoFit/>
          </a:bodyPr>
          <a:lstStyle/>
          <a:p>
            <a:r>
              <a:rPr lang="en-US" b="1" dirty="0">
                <a:solidFill>
                  <a:schemeClr val="bg1"/>
                </a:solidFill>
              </a:rPr>
              <a:t>6. Long Short-Term Memory (LSTM)-                                                   </a:t>
            </a:r>
            <a:r>
              <a:rPr lang="en-US" dirty="0"/>
              <a:t>The long short-term memory (LSTM) algorithm is a type of RNN that allows deep recurrent networks to be trained without making the gradients that update weights become unstable. Patterns can be stored in memory for more extended periods, with the ability to selectively recall or delete data.</a:t>
            </a:r>
          </a:p>
        </p:txBody>
      </p:sp>
    </p:spTree>
  </p:cSld>
  <p:clrMapOvr>
    <a:masterClrMapping/>
  </p:clrMapOvr>
  <p:transition>
    <p:wedg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505</TotalTime>
  <Words>1352</Words>
  <Application>Microsoft Office PowerPoint</Application>
  <PresentationFormat>On-screen Show (4:3)</PresentationFormat>
  <Paragraphs>122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COMPARISON OF MACHINE LEARNING AND DEEP LEARNING CLASSIFICATION  ALGORITHM </vt:lpstr>
      <vt:lpstr> CONTANT</vt:lpstr>
      <vt:lpstr>HOW MACHINE LEARNING IS TRANSFORMING DIFFERENT FIELD</vt:lpstr>
      <vt:lpstr>HOW DEEP LEARNING IS TRANSFORMING DIFFERENT FIELD </vt:lpstr>
      <vt:lpstr>INTRODUCTION</vt:lpstr>
      <vt:lpstr>COMPARISON BETWEEN MACHINE LEARNING AND DEEP LEARNING ALGORITHM</vt:lpstr>
      <vt:lpstr>LITERATURE REVIEW</vt:lpstr>
      <vt:lpstr> Different type of deep learning algorithm ARE:- </vt:lpstr>
      <vt:lpstr>4. IMAGE NET - </vt:lpstr>
      <vt:lpstr>7. Generative Adversarial Network (GAN) -                                             The Generative Adversarial Network (GAN) is a robust algorithm used for unsupervised learning.</vt:lpstr>
      <vt:lpstr>Methodology</vt:lpstr>
      <vt:lpstr>CONCLUSION</vt:lpstr>
      <vt:lpstr>FUTURE 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dc:title>
  <dc:creator>Satyanshu Singh</dc:creator>
  <cp:lastModifiedBy>Satyanshu Singh</cp:lastModifiedBy>
  <cp:revision>134</cp:revision>
  <dcterms:created xsi:type="dcterms:W3CDTF">2020-10-09T03:02:13Z</dcterms:created>
  <dcterms:modified xsi:type="dcterms:W3CDTF">2021-01-30T05:37:08Z</dcterms:modified>
</cp:coreProperties>
</file>