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0" r:id="rId2"/>
    <p:sldId id="275" r:id="rId3"/>
    <p:sldId id="287" r:id="rId4"/>
    <p:sldId id="276" r:id="rId5"/>
    <p:sldId id="277" r:id="rId6"/>
    <p:sldId id="278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9" r:id="rId15"/>
    <p:sldId id="300" r:id="rId16"/>
    <p:sldId id="295" r:id="rId17"/>
    <p:sldId id="296" r:id="rId18"/>
    <p:sldId id="298" r:id="rId19"/>
    <p:sldId id="297" r:id="rId20"/>
    <p:sldId id="261" r:id="rId2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832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 smtClean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050" y="1080608"/>
            <a:ext cx="1440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4</a:t>
            </a:r>
            <a:r>
              <a:rPr lang="en-US" sz="3600" dirty="0"/>
              <a:t>. Alternate Key -</a:t>
            </a:r>
          </a:p>
          <a:p>
            <a:r>
              <a:rPr lang="en-US" sz="3600" dirty="0"/>
              <a:t>An alternate key is a candidate key that is not used as the primary key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56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5</a:t>
            </a:r>
            <a:r>
              <a:rPr lang="en-US" sz="3600" dirty="0"/>
              <a:t>. Composite Key -</a:t>
            </a:r>
          </a:p>
          <a:p>
            <a:r>
              <a:rPr lang="en-US" sz="3600" dirty="0"/>
              <a:t>A composite key is a primary key that is made up of two or more attributes.</a:t>
            </a:r>
          </a:p>
          <a:p>
            <a:r>
              <a:rPr lang="en-US" sz="3600" dirty="0"/>
              <a:t>Composite keys are used when a single attribute is not sufficient to uniquely</a:t>
            </a:r>
          </a:p>
          <a:p>
            <a:r>
              <a:rPr lang="en-US" sz="3600" dirty="0"/>
              <a:t>identify a tuple in a table.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Example: </a:t>
            </a:r>
            <a:r>
              <a:rPr lang="en-IN" sz="3600" dirty="0"/>
              <a:t>Student </a:t>
            </a:r>
            <a:r>
              <a:rPr lang="en-IN" sz="3600" dirty="0" err="1"/>
              <a:t>Enrollment</a:t>
            </a:r>
            <a:r>
              <a:rPr lang="en-IN" sz="3600" dirty="0"/>
              <a:t> in Courses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72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6</a:t>
            </a:r>
            <a:r>
              <a:rPr lang="en-US" sz="3600" dirty="0"/>
              <a:t>. Surrogate Key -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Example: 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83649"/>
              </p:ext>
            </p:extLst>
          </p:nvPr>
        </p:nvGraphicFramePr>
        <p:xfrm>
          <a:off x="2697902" y="5197475"/>
          <a:ext cx="1005204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683">
                  <a:extLst>
                    <a:ext uri="{9D8B030D-6E8A-4147-A177-3AD203B41FA5}">
                      <a16:colId xmlns:a16="http://schemas.microsoft.com/office/drawing/2014/main" val="254518611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3651118596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147433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Name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Branch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Cgpa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7</a:t>
            </a:r>
            <a:r>
              <a:rPr lang="en-US" sz="3600" dirty="0"/>
              <a:t>. Foreign Key -</a:t>
            </a:r>
          </a:p>
          <a:p>
            <a:r>
              <a:rPr lang="en-US" sz="3600" dirty="0"/>
              <a:t>A foreign key is a primary key from one table that is used to establish a</a:t>
            </a:r>
          </a:p>
          <a:p>
            <a:r>
              <a:rPr lang="en-US" sz="3600" dirty="0"/>
              <a:t>relationship with another table.</a:t>
            </a:r>
          </a:p>
          <a:p>
            <a:endParaRPr lang="en-US" sz="3600" dirty="0" smtClean="0"/>
          </a:p>
          <a:p>
            <a:r>
              <a:rPr lang="en-US" sz="3600" dirty="0"/>
              <a:t>Example: </a:t>
            </a:r>
            <a:r>
              <a:rPr lang="en-IN" sz="3600" dirty="0"/>
              <a:t>Student </a:t>
            </a:r>
            <a:r>
              <a:rPr lang="en-IN" sz="3600" dirty="0" err="1"/>
              <a:t>Enrollment</a:t>
            </a:r>
            <a:r>
              <a:rPr lang="en-IN" sz="3600" dirty="0"/>
              <a:t> in Courses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60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939568"/>
            <a:ext cx="15667537" cy="44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158875"/>
            <a:ext cx="15468600" cy="51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Cardinality of </a:t>
            </a:r>
            <a:r>
              <a:rPr lang="en-US" sz="3600" b="1" dirty="0" smtClean="0"/>
              <a:t>Relationships</a:t>
            </a:r>
          </a:p>
          <a:p>
            <a:endParaRPr lang="en-US" sz="3600" dirty="0"/>
          </a:p>
          <a:p>
            <a:r>
              <a:rPr lang="en-US" sz="3600" b="1" dirty="0"/>
              <a:t>cardinality in database relationships</a:t>
            </a:r>
            <a:r>
              <a:rPr lang="en-US" sz="3600" dirty="0"/>
              <a:t> tells us </a:t>
            </a:r>
            <a:r>
              <a:rPr lang="en-US" sz="3600" b="1" dirty="0"/>
              <a:t>how many times one type of thing is connected to another type of thing</a:t>
            </a:r>
            <a:r>
              <a:rPr lang="en-US" sz="3600" dirty="0"/>
              <a:t>. It shows the "count" of connections between two pieces of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4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1920875"/>
            <a:ext cx="16475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One-to-One (1:1)</a:t>
            </a:r>
            <a:r>
              <a:rPr lang="en-US" altLang="en-US" sz="3600" dirty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One item in the first group is connected to exactly one item in the second group.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Example</a:t>
            </a:r>
            <a:r>
              <a:rPr lang="en-US" altLang="en-US" sz="3600" dirty="0">
                <a:latin typeface="Arial" panose="020B0604020202020204" pitchFamily="34" charset="0"/>
              </a:rPr>
              <a:t>: A </a:t>
            </a:r>
            <a:r>
              <a:rPr lang="en-US" altLang="en-US" sz="3600" b="1" dirty="0">
                <a:latin typeface="Arial" panose="020B0604020202020204" pitchFamily="34" charset="0"/>
              </a:rPr>
              <a:t>person</a:t>
            </a:r>
            <a:r>
              <a:rPr lang="en-US" altLang="en-US" sz="3600" dirty="0">
                <a:latin typeface="Arial" panose="020B0604020202020204" pitchFamily="34" charset="0"/>
              </a:rPr>
              <a:t> has one </a:t>
            </a:r>
            <a:r>
              <a:rPr lang="en-US" altLang="en-US" sz="3600" b="1" dirty="0">
                <a:latin typeface="Arial" panose="020B0604020202020204" pitchFamily="34" charset="0"/>
              </a:rPr>
              <a:t>passport</a:t>
            </a:r>
            <a:r>
              <a:rPr lang="en-US" altLang="en-US" sz="3600" dirty="0">
                <a:latin typeface="Arial" panose="020B0604020202020204" pitchFamily="34" charset="0"/>
              </a:rPr>
              <a:t>, and one passport belongs to one person</a:t>
            </a:r>
            <a:r>
              <a:rPr lang="en-US" altLang="en-US" sz="3600" dirty="0" smtClean="0">
                <a:latin typeface="Arial" panose="020B0604020202020204" pitchFamily="34" charset="0"/>
              </a:rPr>
              <a:t>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>
                <a:latin typeface="Arial" panose="020B0604020202020204" pitchFamily="34" charset="0"/>
              </a:rPr>
              <a:t>One-to-Many </a:t>
            </a:r>
            <a:r>
              <a:rPr lang="en-US" altLang="en-US" sz="3600" b="1" dirty="0">
                <a:latin typeface="Arial" panose="020B0604020202020204" pitchFamily="34" charset="0"/>
              </a:rPr>
              <a:t>(1:N)</a:t>
            </a:r>
            <a:r>
              <a:rPr lang="en-US" altLang="en-US" sz="3600" dirty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One item in the first group can be connected to many items in the second group.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Example</a:t>
            </a:r>
            <a:r>
              <a:rPr lang="en-US" altLang="en-US" sz="3600" dirty="0">
                <a:latin typeface="Arial" panose="020B0604020202020204" pitchFamily="34" charset="0"/>
              </a:rPr>
              <a:t>: A </a:t>
            </a:r>
            <a:r>
              <a:rPr lang="en-US" altLang="en-US" sz="3600" b="1" dirty="0">
                <a:latin typeface="Arial" panose="020B0604020202020204" pitchFamily="34" charset="0"/>
              </a:rPr>
              <a:t>teacher</a:t>
            </a:r>
            <a:r>
              <a:rPr lang="en-US" altLang="en-US" sz="3600" dirty="0">
                <a:latin typeface="Arial" panose="020B0604020202020204" pitchFamily="34" charset="0"/>
              </a:rPr>
              <a:t> can teach many </a:t>
            </a:r>
            <a:r>
              <a:rPr lang="en-US" altLang="en-US" sz="3600" b="1" dirty="0">
                <a:latin typeface="Arial" panose="020B0604020202020204" pitchFamily="34" charset="0"/>
              </a:rPr>
              <a:t>students</a:t>
            </a:r>
            <a:r>
              <a:rPr lang="en-US" altLang="en-US" sz="3600" dirty="0">
                <a:latin typeface="Arial" panose="020B0604020202020204" pitchFamily="34" charset="0"/>
              </a:rPr>
              <a:t>, but each student has only one main teacher</a:t>
            </a:r>
            <a:r>
              <a:rPr lang="en-US" altLang="en-US" sz="3600" dirty="0" smtClean="0">
                <a:latin typeface="Arial" panose="020B0604020202020204" pitchFamily="34" charset="0"/>
              </a:rPr>
              <a:t>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939568"/>
            <a:ext cx="1508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>
                <a:latin typeface="Arial" panose="020B0604020202020204" pitchFamily="34" charset="0"/>
              </a:rPr>
              <a:t>Many-to-Many </a:t>
            </a:r>
            <a:r>
              <a:rPr lang="en-US" altLang="en-US" sz="3600" b="1" dirty="0">
                <a:latin typeface="Arial" panose="020B0604020202020204" pitchFamily="34" charset="0"/>
              </a:rPr>
              <a:t>(M:N)</a:t>
            </a:r>
            <a:r>
              <a:rPr lang="en-US" altLang="en-US" sz="3600" dirty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Many items in the first group can be connected to many items in the second group.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Example</a:t>
            </a:r>
            <a:r>
              <a:rPr lang="en-US" altLang="en-US" sz="3600" dirty="0">
                <a:latin typeface="Arial" panose="020B0604020202020204" pitchFamily="34" charset="0"/>
              </a:rPr>
              <a:t>: A </a:t>
            </a:r>
            <a:r>
              <a:rPr lang="en-US" altLang="en-US" sz="3600" b="1" dirty="0">
                <a:latin typeface="Arial" panose="020B0604020202020204" pitchFamily="34" charset="0"/>
              </a:rPr>
              <a:t>student</a:t>
            </a:r>
            <a:r>
              <a:rPr lang="en-US" altLang="en-US" sz="3600" dirty="0">
                <a:latin typeface="Arial" panose="020B0604020202020204" pitchFamily="34" charset="0"/>
              </a:rPr>
              <a:t> can take many </a:t>
            </a:r>
            <a:r>
              <a:rPr lang="en-US" altLang="en-US" sz="3600" b="1" dirty="0">
                <a:latin typeface="Arial" panose="020B0604020202020204" pitchFamily="34" charset="0"/>
              </a:rPr>
              <a:t>courses</a:t>
            </a:r>
            <a:r>
              <a:rPr lang="en-US" altLang="en-US" sz="3600" dirty="0">
                <a:latin typeface="Arial" panose="020B0604020202020204" pitchFamily="34" charset="0"/>
              </a:rPr>
              <a:t>, and each course can have many students.</a:t>
            </a:r>
          </a:p>
        </p:txBody>
      </p:sp>
    </p:spTree>
    <p:extLst>
      <p:ext uri="{BB962C8B-B14F-4D97-AF65-F5344CB8AC3E}">
        <p14:creationId xmlns:p14="http://schemas.microsoft.com/office/powerpoint/2010/main" val="27711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Databases</a:t>
            </a:r>
            <a:endParaRPr lang="en-US" sz="3600" b="1" dirty="0" smtClean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A </a:t>
            </a:r>
            <a:r>
              <a:rPr lang="en-US" sz="3600" dirty="0">
                <a:latin typeface="Calibri" panose="020F0502020204030204" pitchFamily="34" charset="0"/>
              </a:rPr>
              <a:t>Database is a shared collection of logically related data and</a:t>
            </a:r>
          </a:p>
          <a:p>
            <a:r>
              <a:rPr lang="en-US" sz="3600" dirty="0">
                <a:latin typeface="Calibri" panose="020F0502020204030204" pitchFamily="34" charset="0"/>
              </a:rPr>
              <a:t>description of these data, designed to meet the information needs of</a:t>
            </a:r>
          </a:p>
          <a:p>
            <a:r>
              <a:rPr lang="en-US" sz="3600" dirty="0">
                <a:latin typeface="Calibri" panose="020F0502020204030204" pitchFamily="34" charset="0"/>
              </a:rPr>
              <a:t>an organization</a:t>
            </a:r>
          </a:p>
          <a:p>
            <a:r>
              <a:rPr lang="en-US" sz="3600" dirty="0">
                <a:latin typeface="Calibri" panose="020F0502020204030204" pitchFamily="34" charset="0"/>
              </a:rPr>
              <a:t> </a:t>
            </a:r>
          </a:p>
          <a:p>
            <a:r>
              <a:rPr lang="en-US" sz="3600" dirty="0">
                <a:latin typeface="Calibri" panose="020F0502020204030204" pitchFamily="34" charset="0"/>
              </a:rPr>
              <a:t>Data Storage</a:t>
            </a:r>
          </a:p>
          <a:p>
            <a:r>
              <a:rPr lang="en-US" sz="3600" dirty="0">
                <a:latin typeface="Calibri" panose="020F0502020204030204" pitchFamily="34" charset="0"/>
              </a:rPr>
              <a:t>Data Analysis</a:t>
            </a:r>
          </a:p>
          <a:p>
            <a:r>
              <a:rPr lang="en-US" sz="3600" dirty="0">
                <a:latin typeface="Calibri" panose="020F0502020204030204" pitchFamily="34" charset="0"/>
              </a:rPr>
              <a:t>Record Keeping</a:t>
            </a:r>
          </a:p>
          <a:p>
            <a:r>
              <a:rPr lang="en-US" sz="3600" dirty="0">
                <a:latin typeface="Calibri" panose="020F0502020204030204" pitchFamily="34" charset="0"/>
              </a:rPr>
              <a:t>Web Applications</a:t>
            </a:r>
            <a:endParaRPr lang="en-US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36850" y="1037590"/>
            <a:ext cx="1316899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Relational </a:t>
            </a:r>
            <a:r>
              <a:rPr lang="en-US" sz="3600" b="1" dirty="0" smtClean="0"/>
              <a:t>Databases</a:t>
            </a:r>
          </a:p>
          <a:p>
            <a:endParaRPr lang="en-US" sz="3600" dirty="0" smtClean="0"/>
          </a:p>
          <a:p>
            <a:r>
              <a:rPr lang="en-US" sz="3600" dirty="0" smtClean="0"/>
              <a:t>Also </a:t>
            </a:r>
            <a:r>
              <a:rPr lang="en-US" sz="3600" dirty="0"/>
              <a:t>known as SQL databases, these databases use a relational model</a:t>
            </a:r>
          </a:p>
          <a:p>
            <a:r>
              <a:rPr lang="en-US" sz="3600" dirty="0"/>
              <a:t>to organize data into tables with rows and columns.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41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85" y="1311275"/>
            <a:ext cx="16455948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36851" y="1037590"/>
            <a:ext cx="1440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Database Management System (DBMS)</a:t>
            </a:r>
            <a:r>
              <a:rPr lang="en-US" sz="3600" dirty="0"/>
              <a:t> is software that helps you organize, store, and manage information (data) on a computer.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7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2450" y="816610"/>
            <a:ext cx="1607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Database keys</a:t>
            </a:r>
          </a:p>
          <a:p>
            <a:r>
              <a:rPr lang="en-US" sz="3600" dirty="0" smtClean="0"/>
              <a:t>A </a:t>
            </a:r>
            <a:r>
              <a:rPr lang="en-US" sz="3600" dirty="0"/>
              <a:t>key in a database is an attribute or a set of attributes that uniquely identifies a</a:t>
            </a:r>
          </a:p>
          <a:p>
            <a:r>
              <a:rPr lang="en-US" sz="3600" dirty="0"/>
              <a:t>tuple (row) in a table. </a:t>
            </a:r>
            <a:endParaRPr lang="en-US" sz="3600" dirty="0" smtClean="0"/>
          </a:p>
          <a:p>
            <a:r>
              <a:rPr lang="en-US" sz="3600" dirty="0"/>
              <a:t>They ensure that the information stored is accurate and relationships between different tables are clear.</a:t>
            </a:r>
          </a:p>
          <a:p>
            <a:endParaRPr lang="en-US" sz="3600" dirty="0" smtClean="0"/>
          </a:p>
          <a:p>
            <a:r>
              <a:rPr lang="en-US" sz="3600" dirty="0" smtClean="0"/>
              <a:t>Example:  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90487"/>
              </p:ext>
            </p:extLst>
          </p:nvPr>
        </p:nvGraphicFramePr>
        <p:xfrm>
          <a:off x="2697902" y="5197475"/>
          <a:ext cx="134027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683">
                  <a:extLst>
                    <a:ext uri="{9D8B030D-6E8A-4147-A177-3AD203B41FA5}">
                      <a16:colId xmlns:a16="http://schemas.microsoft.com/office/drawing/2014/main" val="2766404548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254518611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3651118596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147433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Roll No.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Name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Branch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Email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4850" y="1387475"/>
            <a:ext cx="1554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1. Super Key -</a:t>
            </a:r>
          </a:p>
          <a:p>
            <a:r>
              <a:rPr lang="en-US" sz="3600" dirty="0"/>
              <a:t>A Super key is a combination of columns that uniquely identifies any row</a:t>
            </a:r>
          </a:p>
          <a:p>
            <a:r>
              <a:rPr lang="en-US" sz="3600" dirty="0"/>
              <a:t>within a relational database management system (RDBMS) </a:t>
            </a:r>
            <a:r>
              <a:rPr lang="en-US" sz="3600" dirty="0" smtClean="0"/>
              <a:t>table.</a:t>
            </a:r>
          </a:p>
          <a:p>
            <a:endParaRPr lang="en-US" sz="3600" dirty="0"/>
          </a:p>
          <a:p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606"/>
              </p:ext>
            </p:extLst>
          </p:nvPr>
        </p:nvGraphicFramePr>
        <p:xfrm>
          <a:off x="2697902" y="5197475"/>
          <a:ext cx="134027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683">
                  <a:extLst>
                    <a:ext uri="{9D8B030D-6E8A-4147-A177-3AD203B41FA5}">
                      <a16:colId xmlns:a16="http://schemas.microsoft.com/office/drawing/2014/main" val="2766404548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254518611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3651118596"/>
                    </a:ext>
                  </a:extLst>
                </a:gridCol>
                <a:gridCol w="3350683">
                  <a:extLst>
                    <a:ext uri="{9D8B030D-6E8A-4147-A177-3AD203B41FA5}">
                      <a16:colId xmlns:a16="http://schemas.microsoft.com/office/drawing/2014/main" val="147433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Roll No.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Name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Branch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Email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4601" y="939568"/>
            <a:ext cx="17144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</a:t>
            </a:r>
            <a:r>
              <a:rPr lang="en-US" sz="3600" dirty="0"/>
              <a:t>. Candidate key -</a:t>
            </a:r>
          </a:p>
          <a:p>
            <a:r>
              <a:rPr lang="en-US" sz="3600" dirty="0"/>
              <a:t>A candidate key is a minimal Super key, meaning it has no redundant</a:t>
            </a:r>
          </a:p>
          <a:p>
            <a:r>
              <a:rPr lang="en-US" sz="3600" dirty="0"/>
              <a:t>attributes. In other words, it's the smallest set of attributes that can be used to</a:t>
            </a:r>
          </a:p>
          <a:p>
            <a:r>
              <a:rPr lang="en-US" sz="3600" dirty="0"/>
              <a:t>uniquely identify a tuple (row) in the </a:t>
            </a:r>
            <a:r>
              <a:rPr lang="en-US" sz="3600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9836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29968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050" y="1080608"/>
            <a:ext cx="1577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3</a:t>
            </a:r>
            <a:r>
              <a:rPr lang="en-US" sz="3600" dirty="0"/>
              <a:t>. Primary Key -</a:t>
            </a:r>
          </a:p>
          <a:p>
            <a:r>
              <a:rPr lang="en-US" sz="3600" dirty="0"/>
              <a:t>A primary key is a unique identifier for each tuple in a table. There can only be</a:t>
            </a:r>
          </a:p>
          <a:p>
            <a:r>
              <a:rPr lang="en-US" sz="3600" dirty="0"/>
              <a:t>one primary key in a table, and it cannot contain null values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00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520</Words>
  <Application>Microsoft Office PowerPoint</Application>
  <PresentationFormat>Custom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</vt:lpstr>
      <vt:lpstr>Roboto Medium</vt:lpstr>
      <vt:lpstr>Times New Roman</vt:lpstr>
      <vt:lpstr>Trebuchet MS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23</cp:revision>
  <dcterms:created xsi:type="dcterms:W3CDTF">2021-04-08T12:59:42Z</dcterms:created>
  <dcterms:modified xsi:type="dcterms:W3CDTF">2025-01-02T06:26:59Z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