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72" r:id="rId5"/>
    <p:sldId id="268" r:id="rId6"/>
    <p:sldId id="267" r:id="rId7"/>
    <p:sldId id="269" r:id="rId8"/>
    <p:sldId id="270" r:id="rId9"/>
    <p:sldId id="271" r:id="rId10"/>
    <p:sldId id="261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26BA7-AE5B-48D7-9EF6-782D68DCB39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F9B9-39F2-4DBC-81E6-17C7E24B8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0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celebrity in the crowd of commoners is an outlier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F9B9-39F2-4DBC-81E6-17C7E24B81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0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It’s difficult</a:t>
            </a:r>
            <a:r>
              <a:rPr lang="en-US" baseline="0" dirty="0" smtClean="0"/>
              <a:t> to decide whether to keep an outlier or not. (example: Scatter Plot of student’s marks and their IQR)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2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It’s difficult</a:t>
            </a:r>
            <a:r>
              <a:rPr lang="en-US" baseline="0" dirty="0" smtClean="0"/>
              <a:t> to decide whether to keep an outlier or not. (example: Scatter Plot of student’s marks and their IQR)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2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5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8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7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6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Frustration - common human tendency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686F-34C0-4A98-98B5-F90CE075A4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5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2790"/>
            <a:ext cx="10204450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8712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238203"/>
            <a:ext cx="9792970" cy="789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b="1" dirty="0" smtClean="0"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      Outlier Detection</a:t>
            </a:r>
            <a:endParaRPr sz="6600" dirty="0"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0970" y="3978275"/>
            <a:ext cx="1676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A</a:t>
            </a:r>
            <a:r>
              <a:rPr lang="en-US" sz="3600" dirty="0" smtClean="0"/>
              <a:t>n </a:t>
            </a:r>
            <a:r>
              <a:rPr lang="en-US" sz="3600" dirty="0"/>
              <a:t>Outlier is an observation in a given dataset that lies far from the rest of the </a:t>
            </a:r>
            <a:r>
              <a:rPr lang="en-US" sz="3600" dirty="0" smtClean="0"/>
              <a:t>observations.</a:t>
            </a:r>
          </a:p>
          <a:p>
            <a:pPr algn="just"/>
            <a:endParaRPr lang="en-US" sz="3600" dirty="0" smtClean="0">
              <a:solidFill>
                <a:srgbClr val="222222"/>
              </a:solidFill>
            </a:endParaRPr>
          </a:p>
          <a:p>
            <a:pPr algn="just"/>
            <a:r>
              <a:rPr lang="en-US" sz="3600" dirty="0" smtClean="0">
                <a:solidFill>
                  <a:srgbClr val="222222"/>
                </a:solidFill>
              </a:rPr>
              <a:t>For </a:t>
            </a:r>
            <a:r>
              <a:rPr lang="en-US" sz="3600" dirty="0">
                <a:solidFill>
                  <a:srgbClr val="222222"/>
                </a:solidFill>
              </a:rPr>
              <a:t>example, while measuring the body temperature of patients in a hospital there was an entry of 988 degrees Celsius which is clearly incorrect. There might be a missing decimal point like it should have been 98.8 instead of 988.</a:t>
            </a:r>
          </a:p>
          <a:p>
            <a:pPr algn="just"/>
            <a:r>
              <a:rPr lang="en-US" sz="3600" dirty="0">
                <a:solidFill>
                  <a:srgbClr val="222222"/>
                </a:solidFill>
              </a:rPr>
              <a:t>Another example is while measuring the weights of high school students, there was an entry with a weight of 1234 which is highly unlikely. </a:t>
            </a:r>
            <a:endParaRPr lang="en-US" sz="3600" b="0" i="0" dirty="0">
              <a:solidFill>
                <a:srgbClr val="22222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63040" y="1014730"/>
            <a:ext cx="171361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</a:rPr>
              <a:t> </a:t>
            </a:r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r>
              <a:rPr lang="en-US" sz="3600" b="1" dirty="0" smtClean="0">
                <a:solidFill>
                  <a:srgbClr val="222222"/>
                </a:solidFill>
              </a:rPr>
              <a:t>Importance of dealing outliers</a:t>
            </a:r>
          </a:p>
          <a:p>
            <a:r>
              <a:rPr lang="en-US" sz="3600" dirty="0"/>
              <a:t>If the outliers are not treated in the first step while doing the exploratory data analysis, it can lead to biases in the results. 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35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3450" y="984250"/>
            <a:ext cx="1684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</a:rPr>
              <a:t>Example:</a:t>
            </a:r>
          </a:p>
          <a:p>
            <a:pPr algn="just"/>
            <a:r>
              <a:rPr lang="en-US" sz="3600" dirty="0">
                <a:solidFill>
                  <a:srgbClr val="222222"/>
                </a:solidFill>
              </a:rPr>
              <a:t>Consider a small dataset, sample= [15, 101, 18, 7, 13, 16, 11, 21, 5, 15, 10, 9]. </a:t>
            </a:r>
            <a:endParaRPr lang="en-US" sz="3600" dirty="0" smtClean="0">
              <a:solidFill>
                <a:srgbClr val="222222"/>
              </a:solidFill>
            </a:endParaRPr>
          </a:p>
          <a:p>
            <a:pPr algn="just"/>
            <a:endParaRPr lang="en-US" sz="3600" dirty="0">
              <a:solidFill>
                <a:srgbClr val="222222"/>
              </a:solidFill>
            </a:endParaRPr>
          </a:p>
          <a:p>
            <a:pPr algn="just"/>
            <a:r>
              <a:rPr lang="en-US" sz="3600" dirty="0" smtClean="0">
                <a:solidFill>
                  <a:srgbClr val="222222"/>
                </a:solidFill>
              </a:rPr>
              <a:t>By </a:t>
            </a:r>
            <a:r>
              <a:rPr lang="en-US" sz="3600" dirty="0">
                <a:solidFill>
                  <a:srgbClr val="222222"/>
                </a:solidFill>
              </a:rPr>
              <a:t>looking at it, one can quickly say ‘101’ is an outlier that is much larger than the other values.</a:t>
            </a:r>
            <a:endParaRPr lang="en-US" sz="3600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50" y="3846572"/>
            <a:ext cx="10668000" cy="5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63040" y="1014730"/>
            <a:ext cx="1713611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22222"/>
                </a:solidFill>
              </a:rPr>
              <a:t> </a:t>
            </a:r>
            <a:r>
              <a:rPr lang="en-US" sz="3600" b="1" dirty="0" smtClean="0">
                <a:solidFill>
                  <a:srgbClr val="222222"/>
                </a:solidFill>
              </a:rPr>
              <a:t>Reason for an outlier exists in the dataset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222222"/>
                </a:solidFill>
              </a:rPr>
              <a:t>data </a:t>
            </a:r>
            <a:r>
              <a:rPr lang="en-US" sz="3600" dirty="0">
                <a:solidFill>
                  <a:srgbClr val="222222"/>
                </a:solidFill>
              </a:rPr>
              <a:t>entry error. </a:t>
            </a:r>
            <a:endParaRPr lang="en-US" sz="3600" dirty="0" smtClean="0">
              <a:solidFill>
                <a:srgbClr val="222222"/>
              </a:solidFill>
            </a:endParaRP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rgbClr val="222222"/>
                </a:solidFill>
              </a:rPr>
              <a:t>Variability in the dataset.</a:t>
            </a:r>
          </a:p>
          <a:p>
            <a:r>
              <a:rPr lang="en-US" sz="3600" dirty="0" smtClean="0">
                <a:solidFill>
                  <a:srgbClr val="222222"/>
                </a:solidFill>
              </a:rPr>
              <a:t>The </a:t>
            </a:r>
            <a:r>
              <a:rPr lang="en-US" sz="3600" dirty="0">
                <a:solidFill>
                  <a:srgbClr val="222222"/>
                </a:solidFill>
              </a:rPr>
              <a:t>range of outliers depends on business problems and can change from case to case. </a:t>
            </a:r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r>
              <a:rPr lang="en-US" sz="3600" dirty="0"/>
              <a:t> 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Every time outliers are not dangerous</a:t>
            </a:r>
          </a:p>
          <a:p>
            <a:r>
              <a:rPr lang="en-US" sz="3600" dirty="0" smtClean="0"/>
              <a:t>Let’s say if we have age data, we get a person age 300, then it is absurd so we have to remove it.</a:t>
            </a:r>
          </a:p>
          <a:p>
            <a:r>
              <a:rPr lang="en-US" sz="3600" dirty="0" smtClean="0"/>
              <a:t>Otherwise, Let’s say if we have to check the error in credit card transactions. Then we have to keep a record of outliers.</a:t>
            </a:r>
          </a:p>
          <a:p>
            <a:endParaRPr lang="en-US" sz="3600" dirty="0"/>
          </a:p>
          <a:p>
            <a:r>
              <a:rPr lang="en-US" sz="3600" dirty="0" smtClean="0"/>
              <a:t>So keeping or not keeping outliers depends on the problem statement.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10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13050" y="1768475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treat an outlier?</a:t>
            </a:r>
          </a:p>
          <a:p>
            <a:pPr marL="857250" indent="-857250">
              <a:buAutoNum type="romanLcParenBoth"/>
            </a:pPr>
            <a:r>
              <a:rPr lang="en-US" sz="3600" dirty="0" smtClean="0"/>
              <a:t>Trimming</a:t>
            </a:r>
          </a:p>
          <a:p>
            <a:pPr marL="857250" indent="-857250">
              <a:buAutoNum type="romanLcParenBoth"/>
            </a:pPr>
            <a:r>
              <a:rPr lang="en-US" sz="3600" dirty="0" smtClean="0"/>
              <a:t>Capping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050" y="1888295"/>
            <a:ext cx="6019800" cy="36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6850" y="1387475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Various ways of finding an outlier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 smtClean="0"/>
              <a:t>Using z score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Using the Interquartile range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Using Percentile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747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50" y="969010"/>
            <a:ext cx="9982200" cy="73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87889"/>
          <a:stretch/>
        </p:blipFill>
        <p:spPr>
          <a:xfrm>
            <a:off x="2279650" y="663575"/>
            <a:ext cx="86106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250" y="2378075"/>
            <a:ext cx="9525463" cy="47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850" y="908050"/>
            <a:ext cx="7848600" cy="53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412</Words>
  <Application>Microsoft Office PowerPoint</Application>
  <PresentationFormat>Custom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Roboto Medium</vt:lpstr>
      <vt:lpstr>Trebuchet MS</vt:lpstr>
      <vt:lpstr>Office Theme</vt:lpstr>
      <vt:lpstr>      Outlier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62</cp:revision>
  <dcterms:created xsi:type="dcterms:W3CDTF">2021-04-08T12:59:42Z</dcterms:created>
  <dcterms:modified xsi:type="dcterms:W3CDTF">2023-06-22T10:33:15Z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