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4" r:id="rId2"/>
    <p:sldId id="398" r:id="rId3"/>
    <p:sldId id="402" r:id="rId4"/>
    <p:sldId id="399" r:id="rId5"/>
    <p:sldId id="404" r:id="rId6"/>
    <p:sldId id="400" r:id="rId7"/>
    <p:sldId id="401" r:id="rId8"/>
    <p:sldId id="4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7A8AA"/>
    <a:srgbClr val="002068"/>
    <a:srgbClr val="FFC100"/>
    <a:srgbClr val="0460A9"/>
    <a:srgbClr val="D0D0D0"/>
    <a:srgbClr val="50E2D0"/>
    <a:srgbClr val="8F2DD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3C1F6-445A-6BE5-2067-5A9789010FDA}" v="478" dt="2025-01-26T17:14:51.958"/>
    <p1510:client id="{5E8E4CA5-D364-4F37-9A02-1CE3D1FA1285}" v="185" dt="2025-01-26T18:10:50.012"/>
    <p1510:client id="{E1C6D07D-6B94-4C1C-AF40-80A1E57DCC03}" v="1446" dt="2025-01-26T17:47:37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05393C-279E-C9B0-6414-753F3C5AC3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548BD-3BF5-C546-597C-CDDEBB506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6D29-B0AC-4F17-B48C-0DD4C2CD20D2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99E39-A58A-EE61-F03E-E373F660B4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A5418-7089-7ED5-A1DA-A7670647F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E6E49-F2EA-4DFD-BA31-A3CAB8E0D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5016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B3FB0-12FC-4420-880E-3E7AA3DB0BD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F80CA-0B62-4806-84EF-87D648B4E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F6A30E8-B7D4-ED0A-B735-3EFA81959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4008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s and a black background&#10;&#10;Description automatically generated">
            <a:extLst>
              <a:ext uri="{FF2B5EF4-FFF2-40B4-BE49-F238E27FC236}">
                <a16:creationId xmlns:a16="http://schemas.microsoft.com/office/drawing/2014/main" id="{BA64FC08-ECEA-0F90-AB3C-91D0BF3F30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3377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6B533BC5-90F7-C111-CF8F-08F5D15E7D8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8286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728135 w 2901950"/>
              <a:gd name="connsiteY7" fmla="*/ 390613 h 1638300"/>
              <a:gd name="connsiteX8" fmla="*/ 2641228 w 2901950"/>
              <a:gd name="connsiteY8" fmla="*/ 511969 h 1638300"/>
              <a:gd name="connsiteX9" fmla="*/ 2588328 w 2901950"/>
              <a:gd name="connsiteY9" fmla="*/ 656079 h 1638300"/>
              <a:gd name="connsiteX10" fmla="*/ 2459856 w 2901950"/>
              <a:gd name="connsiteY10" fmla="*/ 982222 h 1638300"/>
              <a:gd name="connsiteX11" fmla="*/ 2433406 w 2901950"/>
              <a:gd name="connsiteY11" fmla="*/ 1054277 h 1638300"/>
              <a:gd name="connsiteX12" fmla="*/ 2335163 w 2901950"/>
              <a:gd name="connsiteY12" fmla="*/ 1308365 h 1638300"/>
              <a:gd name="connsiteX13" fmla="*/ 2320049 w 2901950"/>
              <a:gd name="connsiteY13" fmla="*/ 1350081 h 1638300"/>
              <a:gd name="connsiteX14" fmla="*/ 2225584 w 2901950"/>
              <a:gd name="connsiteY14" fmla="*/ 1596584 h 1638300"/>
              <a:gd name="connsiteX15" fmla="*/ 2214248 w 2901950"/>
              <a:gd name="connsiteY15" fmla="*/ 1638300 h 1638300"/>
              <a:gd name="connsiteX16" fmla="*/ 1741926 w 2901950"/>
              <a:gd name="connsiteY16" fmla="*/ 1638300 h 1638300"/>
              <a:gd name="connsiteX17" fmla="*/ 1160024 w 2901950"/>
              <a:gd name="connsiteY17" fmla="*/ 1638300 h 1638300"/>
              <a:gd name="connsiteX18" fmla="*/ 581902 w 2901950"/>
              <a:gd name="connsiteY18" fmla="*/ 1638300 h 1638300"/>
              <a:gd name="connsiteX19" fmla="*/ 0 w 2901950"/>
              <a:gd name="connsiteY19" fmla="*/ 1638300 h 1638300"/>
              <a:gd name="connsiteX20" fmla="*/ 0 w 2901950"/>
              <a:gd name="connsiteY20" fmla="*/ 1308365 h 1638300"/>
              <a:gd name="connsiteX21" fmla="*/ 0 w 2901950"/>
              <a:gd name="connsiteY21" fmla="*/ 982222 h 1638300"/>
              <a:gd name="connsiteX22" fmla="*/ 0 w 2901950"/>
              <a:gd name="connsiteY22" fmla="*/ 656079 h 1638300"/>
              <a:gd name="connsiteX23" fmla="*/ 0 w 2901950"/>
              <a:gd name="connsiteY23" fmla="*/ 326143 h 1638300"/>
              <a:gd name="connsiteX24" fmla="*/ 0 w 2901950"/>
              <a:gd name="connsiteY2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841493" y="329936"/>
                  <a:pt x="2777257" y="352690"/>
                  <a:pt x="2728135" y="390613"/>
                </a:cubicBezTo>
                <a:cubicBezTo>
                  <a:pt x="2690350" y="424745"/>
                  <a:pt x="2660121" y="466461"/>
                  <a:pt x="2641228" y="511969"/>
                </a:cubicBezTo>
                <a:cubicBezTo>
                  <a:pt x="2641228" y="511969"/>
                  <a:pt x="2641228" y="511969"/>
                  <a:pt x="2588328" y="656079"/>
                </a:cubicBezTo>
                <a:cubicBezTo>
                  <a:pt x="2588328" y="656079"/>
                  <a:pt x="2588328" y="656079"/>
                  <a:pt x="2459856" y="982222"/>
                </a:cubicBezTo>
                <a:cubicBezTo>
                  <a:pt x="2459856" y="982222"/>
                  <a:pt x="2459856" y="982222"/>
                  <a:pt x="2433406" y="1054277"/>
                </a:cubicBezTo>
                <a:cubicBezTo>
                  <a:pt x="2433406" y="1054277"/>
                  <a:pt x="2433406" y="1054277"/>
                  <a:pt x="2335163" y="1308365"/>
                </a:cubicBezTo>
                <a:cubicBezTo>
                  <a:pt x="2335163" y="1308365"/>
                  <a:pt x="2335163" y="1308365"/>
                  <a:pt x="2320049" y="1350081"/>
                </a:cubicBezTo>
                <a:cubicBezTo>
                  <a:pt x="2320049" y="1350081"/>
                  <a:pt x="2320049" y="1350081"/>
                  <a:pt x="2225584" y="1596584"/>
                </a:cubicBezTo>
                <a:cubicBezTo>
                  <a:pt x="2221806" y="1607961"/>
                  <a:pt x="2218027" y="1623131"/>
                  <a:pt x="2214248" y="1638300"/>
                </a:cubicBezTo>
                <a:cubicBezTo>
                  <a:pt x="2214248" y="1638300"/>
                  <a:pt x="2214248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08365"/>
                </a:cubicBezTo>
                <a:cubicBezTo>
                  <a:pt x="0" y="1308365"/>
                  <a:pt x="0" y="1308365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 descr="A colorful circles and a black background&#10;&#10;Description automatically generated">
            <a:extLst>
              <a:ext uri="{FF2B5EF4-FFF2-40B4-BE49-F238E27FC236}">
                <a16:creationId xmlns:a16="http://schemas.microsoft.com/office/drawing/2014/main" id="{E3B2E7AF-7F6F-7319-5894-01BE4B1346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0717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A0AA0A-BF81-ACA8-E016-4EE23C249B7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8286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728135 w 2901950"/>
              <a:gd name="connsiteY7" fmla="*/ 390613 h 1638300"/>
              <a:gd name="connsiteX8" fmla="*/ 2641228 w 2901950"/>
              <a:gd name="connsiteY8" fmla="*/ 511969 h 1638300"/>
              <a:gd name="connsiteX9" fmla="*/ 2588328 w 2901950"/>
              <a:gd name="connsiteY9" fmla="*/ 656079 h 1638300"/>
              <a:gd name="connsiteX10" fmla="*/ 2459856 w 2901950"/>
              <a:gd name="connsiteY10" fmla="*/ 982222 h 1638300"/>
              <a:gd name="connsiteX11" fmla="*/ 2433406 w 2901950"/>
              <a:gd name="connsiteY11" fmla="*/ 1054277 h 1638300"/>
              <a:gd name="connsiteX12" fmla="*/ 2335163 w 2901950"/>
              <a:gd name="connsiteY12" fmla="*/ 1308365 h 1638300"/>
              <a:gd name="connsiteX13" fmla="*/ 2320049 w 2901950"/>
              <a:gd name="connsiteY13" fmla="*/ 1350081 h 1638300"/>
              <a:gd name="connsiteX14" fmla="*/ 2225584 w 2901950"/>
              <a:gd name="connsiteY14" fmla="*/ 1596584 h 1638300"/>
              <a:gd name="connsiteX15" fmla="*/ 2214248 w 2901950"/>
              <a:gd name="connsiteY15" fmla="*/ 1638300 h 1638300"/>
              <a:gd name="connsiteX16" fmla="*/ 1741926 w 2901950"/>
              <a:gd name="connsiteY16" fmla="*/ 1638300 h 1638300"/>
              <a:gd name="connsiteX17" fmla="*/ 1160024 w 2901950"/>
              <a:gd name="connsiteY17" fmla="*/ 1638300 h 1638300"/>
              <a:gd name="connsiteX18" fmla="*/ 581902 w 2901950"/>
              <a:gd name="connsiteY18" fmla="*/ 1638300 h 1638300"/>
              <a:gd name="connsiteX19" fmla="*/ 0 w 2901950"/>
              <a:gd name="connsiteY19" fmla="*/ 1638300 h 1638300"/>
              <a:gd name="connsiteX20" fmla="*/ 0 w 2901950"/>
              <a:gd name="connsiteY20" fmla="*/ 1308365 h 1638300"/>
              <a:gd name="connsiteX21" fmla="*/ 0 w 2901950"/>
              <a:gd name="connsiteY21" fmla="*/ 982222 h 1638300"/>
              <a:gd name="connsiteX22" fmla="*/ 0 w 2901950"/>
              <a:gd name="connsiteY22" fmla="*/ 656079 h 1638300"/>
              <a:gd name="connsiteX23" fmla="*/ 0 w 2901950"/>
              <a:gd name="connsiteY23" fmla="*/ 326143 h 1638300"/>
              <a:gd name="connsiteX24" fmla="*/ 0 w 2901950"/>
              <a:gd name="connsiteY2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841493" y="329936"/>
                  <a:pt x="2777257" y="352690"/>
                  <a:pt x="2728135" y="390613"/>
                </a:cubicBezTo>
                <a:cubicBezTo>
                  <a:pt x="2690350" y="424745"/>
                  <a:pt x="2660121" y="466461"/>
                  <a:pt x="2641228" y="511969"/>
                </a:cubicBezTo>
                <a:cubicBezTo>
                  <a:pt x="2641228" y="511969"/>
                  <a:pt x="2641228" y="511969"/>
                  <a:pt x="2588328" y="656079"/>
                </a:cubicBezTo>
                <a:cubicBezTo>
                  <a:pt x="2588328" y="656079"/>
                  <a:pt x="2588328" y="656079"/>
                  <a:pt x="2459856" y="982222"/>
                </a:cubicBezTo>
                <a:cubicBezTo>
                  <a:pt x="2459856" y="982222"/>
                  <a:pt x="2459856" y="982222"/>
                  <a:pt x="2433406" y="1054277"/>
                </a:cubicBezTo>
                <a:cubicBezTo>
                  <a:pt x="2433406" y="1054277"/>
                  <a:pt x="2433406" y="1054277"/>
                  <a:pt x="2335163" y="1308365"/>
                </a:cubicBezTo>
                <a:cubicBezTo>
                  <a:pt x="2335163" y="1308365"/>
                  <a:pt x="2335163" y="1308365"/>
                  <a:pt x="2320049" y="1350081"/>
                </a:cubicBezTo>
                <a:cubicBezTo>
                  <a:pt x="2320049" y="1350081"/>
                  <a:pt x="2320049" y="1350081"/>
                  <a:pt x="2225584" y="1596584"/>
                </a:cubicBezTo>
                <a:cubicBezTo>
                  <a:pt x="2221806" y="1607961"/>
                  <a:pt x="2218027" y="1623131"/>
                  <a:pt x="2214248" y="1638300"/>
                </a:cubicBezTo>
                <a:cubicBezTo>
                  <a:pt x="2214248" y="1638300"/>
                  <a:pt x="2214248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08365"/>
                </a:cubicBezTo>
                <a:cubicBezTo>
                  <a:pt x="0" y="1308365"/>
                  <a:pt x="0" y="1308365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4" name="Picture 3" descr="A colorful circles and a black background&#10;&#10;Description automatically generated">
            <a:extLst>
              <a:ext uri="{FF2B5EF4-FFF2-40B4-BE49-F238E27FC236}">
                <a16:creationId xmlns:a16="http://schemas.microsoft.com/office/drawing/2014/main" id="{3A6839E8-C4DA-B75E-95D4-3470D67610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86068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yellow and orange curved object&#10;&#10;Description automatically generated">
            <a:extLst>
              <a:ext uri="{FF2B5EF4-FFF2-40B4-BE49-F238E27FC236}">
                <a16:creationId xmlns:a16="http://schemas.microsoft.com/office/drawing/2014/main" id="{3E5D2A65-B6A1-B307-849A-B908EBCF9E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42" y="4776791"/>
            <a:ext cx="3348165" cy="2081210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A25391-214F-BAE1-D237-9A5DA6730DE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428529" y="0"/>
            <a:ext cx="6763471" cy="6858000"/>
          </a:xfrm>
          <a:custGeom>
            <a:avLst/>
            <a:gdLst>
              <a:gd name="connsiteX0" fmla="*/ 377459 w 3359817"/>
              <a:gd name="connsiteY0" fmla="*/ 0 h 3406775"/>
              <a:gd name="connsiteX1" fmla="*/ 3359817 w 3359817"/>
              <a:gd name="connsiteY1" fmla="*/ 0 h 3406775"/>
              <a:gd name="connsiteX2" fmla="*/ 3359817 w 3359817"/>
              <a:gd name="connsiteY2" fmla="*/ 3406775 h 3406775"/>
              <a:gd name="connsiteX3" fmla="*/ 2223681 w 3359817"/>
              <a:gd name="connsiteY3" fmla="*/ 3406775 h 3406775"/>
              <a:gd name="connsiteX4" fmla="*/ 740392 w 3359817"/>
              <a:gd name="connsiteY4" fmla="*/ 2562967 h 3406775"/>
              <a:gd name="connsiteX5" fmla="*/ 46086 w 3359817"/>
              <a:gd name="connsiteY5" fmla="*/ 1939969 h 3406775"/>
              <a:gd name="connsiteX6" fmla="*/ 235442 w 3359817"/>
              <a:gd name="connsiteY6" fmla="*/ 1033073 h 3406775"/>
              <a:gd name="connsiteX7" fmla="*/ 424798 w 3359817"/>
              <a:gd name="connsiteY7" fmla="*/ 126177 h 3406775"/>
              <a:gd name="connsiteX8" fmla="*/ 377459 w 3359817"/>
              <a:gd name="connsiteY8" fmla="*/ 0 h 340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9817" h="3406775">
                <a:moveTo>
                  <a:pt x="377459" y="0"/>
                </a:moveTo>
                <a:lnTo>
                  <a:pt x="3359817" y="0"/>
                </a:lnTo>
                <a:cubicBezTo>
                  <a:pt x="3359817" y="3406775"/>
                  <a:pt x="3359817" y="3406775"/>
                  <a:pt x="3359817" y="3406775"/>
                </a:cubicBezTo>
                <a:cubicBezTo>
                  <a:pt x="2223681" y="3406775"/>
                  <a:pt x="2223681" y="3406775"/>
                  <a:pt x="2223681" y="3406775"/>
                </a:cubicBezTo>
                <a:cubicBezTo>
                  <a:pt x="1837079" y="2980928"/>
                  <a:pt x="1324239" y="2681258"/>
                  <a:pt x="740392" y="2562967"/>
                </a:cubicBezTo>
                <a:cubicBezTo>
                  <a:pt x="416908" y="2491993"/>
                  <a:pt x="148654" y="2255411"/>
                  <a:pt x="46086" y="1939969"/>
                </a:cubicBezTo>
                <a:cubicBezTo>
                  <a:pt x="-56482" y="1624527"/>
                  <a:pt x="14527" y="1277541"/>
                  <a:pt x="235442" y="1033073"/>
                </a:cubicBezTo>
                <a:cubicBezTo>
                  <a:pt x="456358" y="788605"/>
                  <a:pt x="535256" y="441619"/>
                  <a:pt x="424798" y="126177"/>
                </a:cubicBezTo>
                <a:cubicBezTo>
                  <a:pt x="416908" y="78861"/>
                  <a:pt x="393239" y="39430"/>
                  <a:pt x="377459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4510395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9970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orange gradient&#10;&#10;Description automatically generated">
            <a:extLst>
              <a:ext uri="{FF2B5EF4-FFF2-40B4-BE49-F238E27FC236}">
                <a16:creationId xmlns:a16="http://schemas.microsoft.com/office/drawing/2014/main" id="{F9DFBF29-178B-7AE6-A802-BD30CC89A1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35" y="5010151"/>
            <a:ext cx="3449872" cy="1851438"/>
          </a:xfrm>
          <a:prstGeom prst="rect">
            <a:avLst/>
          </a:prstGeom>
        </p:spPr>
      </p:pic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35ABE09A-64D7-D976-53AA-CE8331A5F12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397535" y="0"/>
            <a:ext cx="6794466" cy="6858000"/>
          </a:xfrm>
          <a:custGeom>
            <a:avLst/>
            <a:gdLst>
              <a:gd name="connsiteX0" fmla="*/ 0 w 2716213"/>
              <a:gd name="connsiteY0" fmla="*/ 0 h 2741612"/>
              <a:gd name="connsiteX1" fmla="*/ 2716213 w 2716213"/>
              <a:gd name="connsiteY1" fmla="*/ 0 h 2741612"/>
              <a:gd name="connsiteX2" fmla="*/ 2716213 w 2716213"/>
              <a:gd name="connsiteY2" fmla="*/ 2741612 h 2741612"/>
              <a:gd name="connsiteX3" fmla="*/ 1821386 w 2716213"/>
              <a:gd name="connsiteY3" fmla="*/ 2741612 h 2741612"/>
              <a:gd name="connsiteX4" fmla="*/ 1808693 w 2716213"/>
              <a:gd name="connsiteY4" fmla="*/ 2468720 h 2741612"/>
              <a:gd name="connsiteX5" fmla="*/ 1707153 w 2716213"/>
              <a:gd name="connsiteY5" fmla="*/ 2221214 h 2741612"/>
              <a:gd name="connsiteX6" fmla="*/ 1497725 w 2716213"/>
              <a:gd name="connsiteY6" fmla="*/ 2062556 h 2741612"/>
              <a:gd name="connsiteX7" fmla="*/ 1237527 w 2716213"/>
              <a:gd name="connsiteY7" fmla="*/ 2030824 h 2741612"/>
              <a:gd name="connsiteX8" fmla="*/ 1104255 w 2716213"/>
              <a:gd name="connsiteY8" fmla="*/ 2062556 h 2741612"/>
              <a:gd name="connsiteX9" fmla="*/ 990022 w 2716213"/>
              <a:gd name="connsiteY9" fmla="*/ 2132365 h 2741612"/>
              <a:gd name="connsiteX10" fmla="*/ 742516 w 2716213"/>
              <a:gd name="connsiteY10" fmla="*/ 2233906 h 2741612"/>
              <a:gd name="connsiteX11" fmla="*/ 482318 w 2716213"/>
              <a:gd name="connsiteY11" fmla="*/ 2195828 h 2741612"/>
              <a:gd name="connsiteX12" fmla="*/ 272891 w 2716213"/>
              <a:gd name="connsiteY12" fmla="*/ 2037170 h 2741612"/>
              <a:gd name="connsiteX13" fmla="*/ 171350 w 2716213"/>
              <a:gd name="connsiteY13" fmla="*/ 1789664 h 2741612"/>
              <a:gd name="connsiteX14" fmla="*/ 203082 w 2716213"/>
              <a:gd name="connsiteY14" fmla="*/ 1529464 h 2741612"/>
              <a:gd name="connsiteX15" fmla="*/ 368085 w 2716213"/>
              <a:gd name="connsiteY15" fmla="*/ 1320036 h 2741612"/>
              <a:gd name="connsiteX16" fmla="*/ 526742 w 2716213"/>
              <a:gd name="connsiteY16" fmla="*/ 1104261 h 2741612"/>
              <a:gd name="connsiteX17" fmla="*/ 558474 w 2716213"/>
              <a:gd name="connsiteY17" fmla="*/ 844061 h 2741612"/>
              <a:gd name="connsiteX18" fmla="*/ 456933 w 2716213"/>
              <a:gd name="connsiteY18" fmla="*/ 596555 h 2741612"/>
              <a:gd name="connsiteX19" fmla="*/ 0 w 2716213"/>
              <a:gd name="connsiteY19" fmla="*/ 0 h 274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16213" h="2741612">
                <a:moveTo>
                  <a:pt x="0" y="0"/>
                </a:moveTo>
                <a:lnTo>
                  <a:pt x="2716213" y="0"/>
                </a:lnTo>
                <a:cubicBezTo>
                  <a:pt x="2716213" y="2741612"/>
                  <a:pt x="2716213" y="2741612"/>
                  <a:pt x="2716213" y="2741612"/>
                </a:cubicBezTo>
                <a:cubicBezTo>
                  <a:pt x="1821386" y="2741612"/>
                  <a:pt x="1821386" y="2741612"/>
                  <a:pt x="1821386" y="2741612"/>
                </a:cubicBezTo>
                <a:cubicBezTo>
                  <a:pt x="1827732" y="2652764"/>
                  <a:pt x="1821386" y="2557569"/>
                  <a:pt x="1808693" y="2468720"/>
                </a:cubicBezTo>
                <a:cubicBezTo>
                  <a:pt x="1796001" y="2373525"/>
                  <a:pt x="1764269" y="2291023"/>
                  <a:pt x="1707153" y="2221214"/>
                </a:cubicBezTo>
                <a:cubicBezTo>
                  <a:pt x="1656382" y="2151404"/>
                  <a:pt x="1580227" y="2094287"/>
                  <a:pt x="1497725" y="2062556"/>
                </a:cubicBezTo>
                <a:cubicBezTo>
                  <a:pt x="1415223" y="2030824"/>
                  <a:pt x="1326375" y="2018131"/>
                  <a:pt x="1237527" y="2030824"/>
                </a:cubicBezTo>
                <a:cubicBezTo>
                  <a:pt x="1186757" y="2037170"/>
                  <a:pt x="1142333" y="2043517"/>
                  <a:pt x="1104255" y="2062556"/>
                </a:cubicBezTo>
                <a:cubicBezTo>
                  <a:pt x="1059831" y="2081594"/>
                  <a:pt x="1021753" y="2100633"/>
                  <a:pt x="990022" y="2132365"/>
                </a:cubicBezTo>
                <a:cubicBezTo>
                  <a:pt x="920213" y="2183136"/>
                  <a:pt x="837711" y="2221214"/>
                  <a:pt x="742516" y="2233906"/>
                </a:cubicBezTo>
                <a:cubicBezTo>
                  <a:pt x="653668" y="2246599"/>
                  <a:pt x="564820" y="2227560"/>
                  <a:pt x="482318" y="2195828"/>
                </a:cubicBezTo>
                <a:cubicBezTo>
                  <a:pt x="399817" y="2164097"/>
                  <a:pt x="323661" y="2106980"/>
                  <a:pt x="272891" y="2037170"/>
                </a:cubicBezTo>
                <a:cubicBezTo>
                  <a:pt x="215774" y="1967361"/>
                  <a:pt x="184043" y="1884858"/>
                  <a:pt x="171350" y="1789664"/>
                </a:cubicBezTo>
                <a:cubicBezTo>
                  <a:pt x="158658" y="1700815"/>
                  <a:pt x="171350" y="1605620"/>
                  <a:pt x="203082" y="1529464"/>
                </a:cubicBezTo>
                <a:cubicBezTo>
                  <a:pt x="241159" y="1446962"/>
                  <a:pt x="291930" y="1370806"/>
                  <a:pt x="368085" y="1320036"/>
                </a:cubicBezTo>
                <a:cubicBezTo>
                  <a:pt x="437894" y="1262919"/>
                  <a:pt x="495011" y="1193109"/>
                  <a:pt x="526742" y="1104261"/>
                </a:cubicBezTo>
                <a:cubicBezTo>
                  <a:pt x="558474" y="1028105"/>
                  <a:pt x="571167" y="939256"/>
                  <a:pt x="558474" y="844061"/>
                </a:cubicBezTo>
                <a:cubicBezTo>
                  <a:pt x="552128" y="748866"/>
                  <a:pt x="514050" y="666364"/>
                  <a:pt x="456933" y="59655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9846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icture Placeholder 1026">
            <a:extLst>
              <a:ext uri="{FF2B5EF4-FFF2-40B4-BE49-F238E27FC236}">
                <a16:creationId xmlns:a16="http://schemas.microsoft.com/office/drawing/2014/main" id="{9A301015-C05B-1EA1-0EAE-127A1D8E143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4217581" y="0"/>
            <a:ext cx="7974419" cy="6858000"/>
          </a:xfrm>
          <a:custGeom>
            <a:avLst/>
            <a:gdLst>
              <a:gd name="connsiteX0" fmla="*/ 0 w 1905000"/>
              <a:gd name="connsiteY0" fmla="*/ 0 h 1638300"/>
              <a:gd name="connsiteX1" fmla="*/ 1905000 w 1905000"/>
              <a:gd name="connsiteY1" fmla="*/ 0 h 1638300"/>
              <a:gd name="connsiteX2" fmla="*/ 1905000 w 1905000"/>
              <a:gd name="connsiteY2" fmla="*/ 1638300 h 1638300"/>
              <a:gd name="connsiteX3" fmla="*/ 1590656 w 1905000"/>
              <a:gd name="connsiteY3" fmla="*/ 1638300 h 1638300"/>
              <a:gd name="connsiteX4" fmla="*/ 1276312 w 1905000"/>
              <a:gd name="connsiteY4" fmla="*/ 1471436 h 1638300"/>
              <a:gd name="connsiteX5" fmla="*/ 1136183 w 1905000"/>
              <a:gd name="connsiteY5" fmla="*/ 1171840 h 1638300"/>
              <a:gd name="connsiteX6" fmla="*/ 314344 w 1905000"/>
              <a:gd name="connsiteY6" fmla="*/ 200995 h 1638300"/>
              <a:gd name="connsiteX7" fmla="*/ 45448 w 1905000"/>
              <a:gd name="connsiteY7" fmla="*/ 11377 h 1638300"/>
              <a:gd name="connsiteX8" fmla="*/ 0 w 1905000"/>
              <a:gd name="connsiteY8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1638300">
                <a:moveTo>
                  <a:pt x="0" y="0"/>
                </a:moveTo>
                <a:lnTo>
                  <a:pt x="1905000" y="0"/>
                </a:lnTo>
                <a:cubicBezTo>
                  <a:pt x="1905000" y="0"/>
                  <a:pt x="1905000" y="0"/>
                  <a:pt x="1905000" y="1638300"/>
                </a:cubicBezTo>
                <a:cubicBezTo>
                  <a:pt x="1905000" y="1638300"/>
                  <a:pt x="1905000" y="1638300"/>
                  <a:pt x="1590656" y="1638300"/>
                </a:cubicBezTo>
                <a:cubicBezTo>
                  <a:pt x="1495974" y="1570038"/>
                  <a:pt x="1389931" y="1513152"/>
                  <a:pt x="1276312" y="1471436"/>
                </a:cubicBezTo>
                <a:cubicBezTo>
                  <a:pt x="1257376" y="1361458"/>
                  <a:pt x="1208141" y="1259064"/>
                  <a:pt x="1136183" y="1171840"/>
                </a:cubicBezTo>
                <a:cubicBezTo>
                  <a:pt x="1136183" y="1171840"/>
                  <a:pt x="1136183" y="1171840"/>
                  <a:pt x="314344" y="200995"/>
                </a:cubicBezTo>
                <a:cubicBezTo>
                  <a:pt x="242386" y="117563"/>
                  <a:pt x="151491" y="53093"/>
                  <a:pt x="45448" y="11377"/>
                </a:cubicBezTo>
                <a:cubicBezTo>
                  <a:pt x="30298" y="7585"/>
                  <a:pt x="15149" y="3792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7" descr="A red rectangular object with black border&#10;&#10;Description automatically generated">
            <a:extLst>
              <a:ext uri="{FF2B5EF4-FFF2-40B4-BE49-F238E27FC236}">
                <a16:creationId xmlns:a16="http://schemas.microsoft.com/office/drawing/2014/main" id="{ABFACA10-0B70-D0B7-6BBA-18036D767D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4374" y="5790611"/>
            <a:ext cx="6419851" cy="1067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48795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A893B-12FC-BEFE-9665-A9C624A56C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573619"/>
            <a:ext cx="9267825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230BA0-2D1F-683C-E805-0BB253A29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31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5465762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3183D8-01C0-CEE2-0ACB-5C2FB57010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0313" y="1573619"/>
            <a:ext cx="5465762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D219D62-CABA-69E2-E4EB-156330B182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30F0D-3887-6D2F-5720-3333334C13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761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3562350" cy="4477931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F11EDDC-1465-A78B-C3BD-A70D9121A3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06900" y="1573619"/>
            <a:ext cx="3562350" cy="4477931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73E3490-C5C2-7754-8FFF-150028EB9BC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4626" y="1573619"/>
            <a:ext cx="3562350" cy="4477931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4D0B233-2FE1-9855-6829-FEF22EE733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39D8E-4140-1FAB-7479-6231CA18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407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573619"/>
            <a:ext cx="11168062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3FBBE-05C7-4083-A849-9413DA7CD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30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icture Placeholder 1035">
            <a:extLst>
              <a:ext uri="{FF2B5EF4-FFF2-40B4-BE49-F238E27FC236}">
                <a16:creationId xmlns:a16="http://schemas.microsoft.com/office/drawing/2014/main" id="{7AA4D6D0-4766-1D05-8A41-65097B5A11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63350" cy="6858000"/>
          </a:xfrm>
          <a:custGeom>
            <a:avLst/>
            <a:gdLst>
              <a:gd name="connsiteX0" fmla="*/ 0 w 2751427"/>
              <a:gd name="connsiteY0" fmla="*/ 0 h 1638300"/>
              <a:gd name="connsiteX1" fmla="*/ 582307 w 2751427"/>
              <a:gd name="connsiteY1" fmla="*/ 0 h 1638300"/>
              <a:gd name="connsiteX2" fmla="*/ 1160833 w 2751427"/>
              <a:gd name="connsiteY2" fmla="*/ 0 h 1638300"/>
              <a:gd name="connsiteX3" fmla="*/ 1743141 w 2751427"/>
              <a:gd name="connsiteY3" fmla="*/ 0 h 1638300"/>
              <a:gd name="connsiteX4" fmla="*/ 2321667 w 2751427"/>
              <a:gd name="connsiteY4" fmla="*/ 0 h 1638300"/>
              <a:gd name="connsiteX5" fmla="*/ 2495602 w 2751427"/>
              <a:gd name="connsiteY5" fmla="*/ 0 h 1638300"/>
              <a:gd name="connsiteX6" fmla="*/ 2355697 w 2751427"/>
              <a:gd name="connsiteY6" fmla="*/ 333728 h 1638300"/>
              <a:gd name="connsiteX7" fmla="*/ 2355697 w 2751427"/>
              <a:gd name="connsiteY7" fmla="*/ 656079 h 1638300"/>
              <a:gd name="connsiteX8" fmla="*/ 2495602 w 2751427"/>
              <a:gd name="connsiteY8" fmla="*/ 982222 h 1638300"/>
              <a:gd name="connsiteX9" fmla="*/ 2650632 w 2751427"/>
              <a:gd name="connsiteY9" fmla="*/ 1152878 h 1638300"/>
              <a:gd name="connsiteX10" fmla="*/ 2745163 w 2751427"/>
              <a:gd name="connsiteY10" fmla="*/ 1312157 h 1638300"/>
              <a:gd name="connsiteX11" fmla="*/ 2748944 w 2751427"/>
              <a:gd name="connsiteY11" fmla="*/ 1422136 h 1638300"/>
              <a:gd name="connsiteX12" fmla="*/ 2571227 w 2751427"/>
              <a:gd name="connsiteY12" fmla="*/ 1638300 h 1638300"/>
              <a:gd name="connsiteX13" fmla="*/ 2321667 w 2751427"/>
              <a:gd name="connsiteY13" fmla="*/ 1638300 h 1638300"/>
              <a:gd name="connsiteX14" fmla="*/ 1743141 w 2751427"/>
              <a:gd name="connsiteY14" fmla="*/ 1638300 h 1638300"/>
              <a:gd name="connsiteX15" fmla="*/ 1160833 w 2751427"/>
              <a:gd name="connsiteY15" fmla="*/ 1638300 h 1638300"/>
              <a:gd name="connsiteX16" fmla="*/ 582307 w 2751427"/>
              <a:gd name="connsiteY16" fmla="*/ 1638300 h 1638300"/>
              <a:gd name="connsiteX17" fmla="*/ 0 w 2751427"/>
              <a:gd name="connsiteY17" fmla="*/ 1638300 h 1638300"/>
              <a:gd name="connsiteX18" fmla="*/ 0 w 2751427"/>
              <a:gd name="connsiteY18" fmla="*/ 1312157 h 1638300"/>
              <a:gd name="connsiteX19" fmla="*/ 0 w 2751427"/>
              <a:gd name="connsiteY19" fmla="*/ 982222 h 1638300"/>
              <a:gd name="connsiteX20" fmla="*/ 0 w 2751427"/>
              <a:gd name="connsiteY20" fmla="*/ 656079 h 1638300"/>
              <a:gd name="connsiteX21" fmla="*/ 0 w 2751427"/>
              <a:gd name="connsiteY21" fmla="*/ 326143 h 1638300"/>
              <a:gd name="connsiteX22" fmla="*/ 0 w 2751427"/>
              <a:gd name="connsiteY22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51427" h="1638300">
                <a:moveTo>
                  <a:pt x="0" y="0"/>
                </a:moveTo>
                <a:cubicBezTo>
                  <a:pt x="0" y="0"/>
                  <a:pt x="0" y="0"/>
                  <a:pt x="582307" y="0"/>
                </a:cubicBezTo>
                <a:cubicBezTo>
                  <a:pt x="582307" y="0"/>
                  <a:pt x="582307" y="0"/>
                  <a:pt x="1160833" y="0"/>
                </a:cubicBezTo>
                <a:cubicBezTo>
                  <a:pt x="1160833" y="0"/>
                  <a:pt x="1160833" y="0"/>
                  <a:pt x="1743141" y="0"/>
                </a:cubicBezTo>
                <a:cubicBezTo>
                  <a:pt x="1743141" y="0"/>
                  <a:pt x="1743141" y="0"/>
                  <a:pt x="2321667" y="0"/>
                </a:cubicBezTo>
                <a:cubicBezTo>
                  <a:pt x="2321667" y="0"/>
                  <a:pt x="2321667" y="0"/>
                  <a:pt x="2495602" y="0"/>
                </a:cubicBezTo>
                <a:cubicBezTo>
                  <a:pt x="2427541" y="98602"/>
                  <a:pt x="2378385" y="216165"/>
                  <a:pt x="2355697" y="333728"/>
                </a:cubicBezTo>
                <a:cubicBezTo>
                  <a:pt x="2336791" y="439914"/>
                  <a:pt x="2336791" y="553685"/>
                  <a:pt x="2355697" y="656079"/>
                </a:cubicBezTo>
                <a:cubicBezTo>
                  <a:pt x="2378385" y="773642"/>
                  <a:pt x="2427541" y="883620"/>
                  <a:pt x="2495602" y="982222"/>
                </a:cubicBezTo>
                <a:cubicBezTo>
                  <a:pt x="2537196" y="1046692"/>
                  <a:pt x="2590133" y="1103577"/>
                  <a:pt x="2650632" y="1152878"/>
                </a:cubicBezTo>
                <a:cubicBezTo>
                  <a:pt x="2699788" y="1194594"/>
                  <a:pt x="2730038" y="1247687"/>
                  <a:pt x="2745163" y="1312157"/>
                </a:cubicBezTo>
                <a:cubicBezTo>
                  <a:pt x="2752725" y="1346288"/>
                  <a:pt x="2752725" y="1384212"/>
                  <a:pt x="2748944" y="1422136"/>
                </a:cubicBezTo>
                <a:cubicBezTo>
                  <a:pt x="2730038" y="1520737"/>
                  <a:pt x="2665757" y="1600377"/>
                  <a:pt x="2571227" y="1638300"/>
                </a:cubicBezTo>
                <a:cubicBezTo>
                  <a:pt x="2571227" y="1638300"/>
                  <a:pt x="2571227" y="1638300"/>
                  <a:pt x="2321667" y="1638300"/>
                </a:cubicBezTo>
                <a:cubicBezTo>
                  <a:pt x="2321667" y="1638300"/>
                  <a:pt x="2321667" y="1638300"/>
                  <a:pt x="1743141" y="1638300"/>
                </a:cubicBezTo>
                <a:cubicBezTo>
                  <a:pt x="1743141" y="1638300"/>
                  <a:pt x="1743141" y="1638300"/>
                  <a:pt x="1160833" y="1638300"/>
                </a:cubicBezTo>
                <a:cubicBezTo>
                  <a:pt x="1160833" y="1638300"/>
                  <a:pt x="1160833" y="1638300"/>
                  <a:pt x="582307" y="1638300"/>
                </a:cubicBezTo>
                <a:cubicBezTo>
                  <a:pt x="582307" y="1638300"/>
                  <a:pt x="582307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7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F6A30E8-B7D4-ED0A-B735-3EFA81959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5458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797C4475-552D-264A-A4E6-E6613B129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6504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 and a black background&#10;&#10;Description automatically generated">
            <a:extLst>
              <a:ext uri="{FF2B5EF4-FFF2-40B4-BE49-F238E27FC236}">
                <a16:creationId xmlns:a16="http://schemas.microsoft.com/office/drawing/2014/main" id="{86B6FA02-ECA3-BA26-3F96-186B4A3BE4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500" y="0"/>
            <a:ext cx="4381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63647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 and circle shapes&#10;&#10;Description automatically generated with medium confidence">
            <a:extLst>
              <a:ext uri="{FF2B5EF4-FFF2-40B4-BE49-F238E27FC236}">
                <a16:creationId xmlns:a16="http://schemas.microsoft.com/office/drawing/2014/main" id="{9B53DC61-E9DE-3047-B6D1-237E56DAF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9329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E5CBFECC-BB8C-E07A-6D60-DFF6584C4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0" y="0"/>
            <a:ext cx="4762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73000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icture Placeholder 1043">
            <a:extLst>
              <a:ext uri="{FF2B5EF4-FFF2-40B4-BE49-F238E27FC236}">
                <a16:creationId xmlns:a16="http://schemas.microsoft.com/office/drawing/2014/main" id="{3AF085D9-69D8-9C08-D85F-EAC08C542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00676" y="0"/>
            <a:ext cx="6791324" cy="6858000"/>
          </a:xfrm>
          <a:custGeom>
            <a:avLst/>
            <a:gdLst>
              <a:gd name="connsiteX0" fmla="*/ 2156795 w 3442824"/>
              <a:gd name="connsiteY0" fmla="*/ 0 h 3476625"/>
              <a:gd name="connsiteX1" fmla="*/ 3442824 w 3442824"/>
              <a:gd name="connsiteY1" fmla="*/ 0 h 3476625"/>
              <a:gd name="connsiteX2" fmla="*/ 3442824 w 3442824"/>
              <a:gd name="connsiteY2" fmla="*/ 3476625 h 3476625"/>
              <a:gd name="connsiteX3" fmla="*/ 0 w 3442824"/>
              <a:gd name="connsiteY3" fmla="*/ 3476625 h 3476625"/>
              <a:gd name="connsiteX4" fmla="*/ 117497 w 3442824"/>
              <a:gd name="connsiteY4" fmla="*/ 3067800 h 3476625"/>
              <a:gd name="connsiteX5" fmla="*/ 877204 w 3442824"/>
              <a:gd name="connsiteY5" fmla="*/ 2628393 h 3476625"/>
              <a:gd name="connsiteX6" fmla="*/ 1636911 w 3442824"/>
              <a:gd name="connsiteY6" fmla="*/ 2190596 h 3476625"/>
              <a:gd name="connsiteX7" fmla="*/ 1636911 w 3442824"/>
              <a:gd name="connsiteY7" fmla="*/ 1311782 h 3476625"/>
              <a:gd name="connsiteX8" fmla="*/ 1636911 w 3442824"/>
              <a:gd name="connsiteY8" fmla="*/ 434578 h 3476625"/>
              <a:gd name="connsiteX9" fmla="*/ 1958821 w 3442824"/>
              <a:gd name="connsiteY9" fmla="*/ 114278 h 3476625"/>
              <a:gd name="connsiteX10" fmla="*/ 2156795 w 3442824"/>
              <a:gd name="connsiteY10" fmla="*/ 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2824" h="3476625">
                <a:moveTo>
                  <a:pt x="2156795" y="0"/>
                </a:moveTo>
                <a:cubicBezTo>
                  <a:pt x="2156795" y="0"/>
                  <a:pt x="2156795" y="0"/>
                  <a:pt x="3442824" y="0"/>
                </a:cubicBezTo>
                <a:cubicBezTo>
                  <a:pt x="3442824" y="0"/>
                  <a:pt x="3442824" y="0"/>
                  <a:pt x="3442824" y="3476625"/>
                </a:cubicBezTo>
                <a:lnTo>
                  <a:pt x="0" y="3476625"/>
                </a:lnTo>
                <a:cubicBezTo>
                  <a:pt x="4829" y="3334985"/>
                  <a:pt x="45067" y="3193345"/>
                  <a:pt x="117497" y="3067800"/>
                </a:cubicBezTo>
                <a:cubicBezTo>
                  <a:pt x="275233" y="2795786"/>
                  <a:pt x="563342" y="2628393"/>
                  <a:pt x="877204" y="2628393"/>
                </a:cubicBezTo>
                <a:cubicBezTo>
                  <a:pt x="1191066" y="2628393"/>
                  <a:pt x="1480785" y="2461000"/>
                  <a:pt x="1636911" y="2190596"/>
                </a:cubicBezTo>
                <a:cubicBezTo>
                  <a:pt x="1794647" y="1918582"/>
                  <a:pt x="1794647" y="1583796"/>
                  <a:pt x="1636911" y="1311782"/>
                </a:cubicBezTo>
                <a:cubicBezTo>
                  <a:pt x="1480785" y="1041378"/>
                  <a:pt x="1480785" y="706592"/>
                  <a:pt x="1636911" y="434578"/>
                </a:cubicBezTo>
                <a:cubicBezTo>
                  <a:pt x="1715779" y="299376"/>
                  <a:pt x="1826838" y="189927"/>
                  <a:pt x="1958821" y="114278"/>
                </a:cubicBezTo>
                <a:cubicBezTo>
                  <a:pt x="1958821" y="114278"/>
                  <a:pt x="1958821" y="114278"/>
                  <a:pt x="2156795" y="0"/>
                </a:cubicBezTo>
                <a:close/>
              </a:path>
            </a:pathLst>
          </a:custGeom>
        </p:spPr>
        <p:txBody>
          <a:bodyPr wrap="square" tIns="57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02911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33E8073-942E-24AC-8397-5E93C0860D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67351" y="0"/>
            <a:ext cx="6724650" cy="6864344"/>
          </a:xfrm>
          <a:custGeom>
            <a:avLst/>
            <a:gdLst>
              <a:gd name="connsiteX0" fmla="*/ 1381768 w 3687363"/>
              <a:gd name="connsiteY0" fmla="*/ 0 h 3763962"/>
              <a:gd name="connsiteX1" fmla="*/ 3687363 w 3687363"/>
              <a:gd name="connsiteY1" fmla="*/ 0 h 3763962"/>
              <a:gd name="connsiteX2" fmla="*/ 3687363 w 3687363"/>
              <a:gd name="connsiteY2" fmla="*/ 3763962 h 3763962"/>
              <a:gd name="connsiteX3" fmla="*/ 179303 w 3687363"/>
              <a:gd name="connsiteY3" fmla="*/ 3763962 h 3763962"/>
              <a:gd name="connsiteX4" fmla="*/ 177560 w 3687363"/>
              <a:gd name="connsiteY4" fmla="*/ 3762220 h 3763962"/>
              <a:gd name="connsiteX5" fmla="*/ 85197 w 3687363"/>
              <a:gd name="connsiteY5" fmla="*/ 2816001 h 3763962"/>
              <a:gd name="connsiteX6" fmla="*/ 857214 w 3687363"/>
              <a:gd name="connsiteY6" fmla="*/ 2263605 h 3763962"/>
              <a:gd name="connsiteX7" fmla="*/ 1629232 w 3687363"/>
              <a:gd name="connsiteY7" fmla="*/ 1709466 h 3763962"/>
              <a:gd name="connsiteX8" fmla="*/ 1535126 w 3687363"/>
              <a:gd name="connsiteY8" fmla="*/ 764991 h 3763962"/>
              <a:gd name="connsiteX9" fmla="*/ 1381768 w 3687363"/>
              <a:gd name="connsiteY9" fmla="*/ 0 h 37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7363" h="3763962">
                <a:moveTo>
                  <a:pt x="1381768" y="0"/>
                </a:moveTo>
                <a:cubicBezTo>
                  <a:pt x="1381768" y="0"/>
                  <a:pt x="1381768" y="0"/>
                  <a:pt x="3687363" y="0"/>
                </a:cubicBezTo>
                <a:lnTo>
                  <a:pt x="3687363" y="3763962"/>
                </a:lnTo>
                <a:cubicBezTo>
                  <a:pt x="3687363" y="3763962"/>
                  <a:pt x="3687363" y="3763962"/>
                  <a:pt x="179303" y="3763962"/>
                </a:cubicBezTo>
                <a:cubicBezTo>
                  <a:pt x="179303" y="3762220"/>
                  <a:pt x="177560" y="3762220"/>
                  <a:pt x="177560" y="3762220"/>
                </a:cubicBezTo>
                <a:cubicBezTo>
                  <a:pt x="-19365" y="3485150"/>
                  <a:pt x="-55962" y="3124437"/>
                  <a:pt x="85197" y="2816001"/>
                </a:cubicBezTo>
                <a:cubicBezTo>
                  <a:pt x="224613" y="2507566"/>
                  <a:pt x="519130" y="2296714"/>
                  <a:pt x="857214" y="2263605"/>
                </a:cubicBezTo>
                <a:cubicBezTo>
                  <a:pt x="1195299" y="2228754"/>
                  <a:pt x="1488073" y="2017902"/>
                  <a:pt x="1629232" y="1709466"/>
                </a:cubicBezTo>
                <a:cubicBezTo>
                  <a:pt x="1768648" y="1401030"/>
                  <a:pt x="1733794" y="1040317"/>
                  <a:pt x="1535126" y="764991"/>
                </a:cubicBezTo>
                <a:cubicBezTo>
                  <a:pt x="1374797" y="540198"/>
                  <a:pt x="1322516" y="261386"/>
                  <a:pt x="1381768" y="0"/>
                </a:cubicBezTo>
                <a:close/>
              </a:path>
            </a:pathLst>
          </a:custGeom>
        </p:spPr>
        <p:txBody>
          <a:bodyPr wrap="square" tIns="57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0407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C75056C-318D-5182-7DFA-238419FA66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0313" y="-1"/>
            <a:ext cx="5881687" cy="6863427"/>
          </a:xfrm>
          <a:custGeom>
            <a:avLst/>
            <a:gdLst>
              <a:gd name="connsiteX0" fmla="*/ 142382 w 3512411"/>
              <a:gd name="connsiteY0" fmla="*/ 0 h 4098684"/>
              <a:gd name="connsiteX1" fmla="*/ 3512411 w 3512411"/>
              <a:gd name="connsiteY1" fmla="*/ 0 h 4098684"/>
              <a:gd name="connsiteX2" fmla="*/ 3512411 w 3512411"/>
              <a:gd name="connsiteY2" fmla="*/ 4098684 h 4098684"/>
              <a:gd name="connsiteX3" fmla="*/ 2125310 w 3512411"/>
              <a:gd name="connsiteY3" fmla="*/ 4098684 h 4098684"/>
              <a:gd name="connsiteX4" fmla="*/ 451681 w 3512411"/>
              <a:gd name="connsiteY4" fmla="*/ 2652759 h 4098684"/>
              <a:gd name="connsiteX5" fmla="*/ 142382 w 3512411"/>
              <a:gd name="connsiteY5" fmla="*/ 0 h 409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2411" h="4098684">
                <a:moveTo>
                  <a:pt x="142382" y="0"/>
                </a:moveTo>
                <a:cubicBezTo>
                  <a:pt x="142382" y="0"/>
                  <a:pt x="142382" y="0"/>
                  <a:pt x="3512411" y="0"/>
                </a:cubicBezTo>
                <a:cubicBezTo>
                  <a:pt x="3512411" y="0"/>
                  <a:pt x="3512411" y="0"/>
                  <a:pt x="3512411" y="4098684"/>
                </a:cubicBezTo>
                <a:cubicBezTo>
                  <a:pt x="3512411" y="4098684"/>
                  <a:pt x="3512411" y="4098684"/>
                  <a:pt x="2125310" y="4098684"/>
                </a:cubicBezTo>
                <a:cubicBezTo>
                  <a:pt x="1430811" y="3823541"/>
                  <a:pt x="836881" y="3318796"/>
                  <a:pt x="451681" y="2652759"/>
                </a:cubicBezTo>
                <a:cubicBezTo>
                  <a:pt x="-18909" y="1838715"/>
                  <a:pt x="-121376" y="878561"/>
                  <a:pt x="142382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96858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E5B621D-69A8-D558-4755-2528B084DC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9303" y="0"/>
            <a:ext cx="6582697" cy="6858000"/>
          </a:xfrm>
          <a:custGeom>
            <a:avLst/>
            <a:gdLst>
              <a:gd name="connsiteX0" fmla="*/ 0 w 4251325"/>
              <a:gd name="connsiteY0" fmla="*/ 0 h 4429125"/>
              <a:gd name="connsiteX1" fmla="*/ 4251325 w 4251325"/>
              <a:gd name="connsiteY1" fmla="*/ 0 h 4429125"/>
              <a:gd name="connsiteX2" fmla="*/ 4251325 w 4251325"/>
              <a:gd name="connsiteY2" fmla="*/ 4429125 h 4429125"/>
              <a:gd name="connsiteX3" fmla="*/ 1002845 w 4251325"/>
              <a:gd name="connsiteY3" fmla="*/ 4429125 h 4429125"/>
              <a:gd name="connsiteX4" fmla="*/ 1019252 w 4251325"/>
              <a:gd name="connsiteY4" fmla="*/ 3834474 h 4429125"/>
              <a:gd name="connsiteX5" fmla="*/ 1837524 w 4251325"/>
              <a:gd name="connsiteY5" fmla="*/ 3077832 h 4429125"/>
              <a:gd name="connsiteX6" fmla="*/ 2655796 w 4251325"/>
              <a:gd name="connsiteY6" fmla="*/ 2323240 h 4429125"/>
              <a:gd name="connsiteX7" fmla="*/ 2409700 w 4251325"/>
              <a:gd name="connsiteY7" fmla="*/ 1236464 h 4429125"/>
              <a:gd name="connsiteX8" fmla="*/ 1345330 w 4251325"/>
              <a:gd name="connsiteY8" fmla="*/ 906330 h 4429125"/>
              <a:gd name="connsiteX9" fmla="*/ 280961 w 4251325"/>
              <a:gd name="connsiteY9" fmla="*/ 576196 h 4429125"/>
              <a:gd name="connsiteX10" fmla="*/ 0 w 4251325"/>
              <a:gd name="connsiteY10" fmla="*/ 0 h 442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1325" h="4429125">
                <a:moveTo>
                  <a:pt x="0" y="0"/>
                </a:moveTo>
                <a:cubicBezTo>
                  <a:pt x="0" y="0"/>
                  <a:pt x="0" y="0"/>
                  <a:pt x="4251325" y="0"/>
                </a:cubicBezTo>
                <a:cubicBezTo>
                  <a:pt x="4251325" y="0"/>
                  <a:pt x="4251325" y="0"/>
                  <a:pt x="4251325" y="4429125"/>
                </a:cubicBezTo>
                <a:cubicBezTo>
                  <a:pt x="4251325" y="4429125"/>
                  <a:pt x="4251325" y="4429125"/>
                  <a:pt x="1002845" y="4429125"/>
                </a:cubicBezTo>
                <a:cubicBezTo>
                  <a:pt x="953626" y="4236376"/>
                  <a:pt x="957728" y="4031324"/>
                  <a:pt x="1019252" y="3834474"/>
                </a:cubicBezTo>
                <a:cubicBezTo>
                  <a:pt x="1138199" y="3455128"/>
                  <a:pt x="1449921" y="3166004"/>
                  <a:pt x="1837524" y="3077832"/>
                </a:cubicBezTo>
                <a:cubicBezTo>
                  <a:pt x="2225127" y="2989660"/>
                  <a:pt x="2536850" y="2702587"/>
                  <a:pt x="2655796" y="2323240"/>
                </a:cubicBezTo>
                <a:cubicBezTo>
                  <a:pt x="2772693" y="1941843"/>
                  <a:pt x="2678355" y="1527638"/>
                  <a:pt x="2409700" y="1236464"/>
                </a:cubicBezTo>
                <a:cubicBezTo>
                  <a:pt x="2138993" y="945290"/>
                  <a:pt x="1732933" y="818158"/>
                  <a:pt x="1345330" y="906330"/>
                </a:cubicBezTo>
                <a:cubicBezTo>
                  <a:pt x="957728" y="994503"/>
                  <a:pt x="551668" y="869421"/>
                  <a:pt x="280961" y="576196"/>
                </a:cubicBezTo>
                <a:cubicBezTo>
                  <a:pt x="131252" y="414205"/>
                  <a:pt x="34864" y="213254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36200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5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6F452B3-D14F-5BED-3898-8D8D3B9846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7203" y="0"/>
            <a:ext cx="6044798" cy="6858000"/>
          </a:xfrm>
          <a:custGeom>
            <a:avLst/>
            <a:gdLst>
              <a:gd name="connsiteX0" fmla="*/ 720997 w 4611957"/>
              <a:gd name="connsiteY0" fmla="*/ 0 h 5232400"/>
              <a:gd name="connsiteX1" fmla="*/ 4611957 w 4611957"/>
              <a:gd name="connsiteY1" fmla="*/ 0 h 5232400"/>
              <a:gd name="connsiteX2" fmla="*/ 4611957 w 4611957"/>
              <a:gd name="connsiteY2" fmla="*/ 5232400 h 5232400"/>
              <a:gd name="connsiteX3" fmla="*/ 1329111 w 4611957"/>
              <a:gd name="connsiteY3" fmla="*/ 5232400 h 5232400"/>
              <a:gd name="connsiteX4" fmla="*/ 476298 w 4611957"/>
              <a:gd name="connsiteY4" fmla="*/ 4469342 h 5232400"/>
              <a:gd name="connsiteX5" fmla="*/ 71696 w 4611957"/>
              <a:gd name="connsiteY5" fmla="*/ 3851628 h 5232400"/>
              <a:gd name="connsiteX6" fmla="*/ 30509 w 4611957"/>
              <a:gd name="connsiteY6" fmla="*/ 3112794 h 5232400"/>
              <a:gd name="connsiteX7" fmla="*/ 611973 w 4611957"/>
              <a:gd name="connsiteY7" fmla="*/ 322180 h 5232400"/>
              <a:gd name="connsiteX8" fmla="*/ 720997 w 4611957"/>
              <a:gd name="connsiteY8" fmla="*/ 0 h 523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1957" h="5232400">
                <a:moveTo>
                  <a:pt x="720997" y="0"/>
                </a:moveTo>
                <a:cubicBezTo>
                  <a:pt x="720997" y="0"/>
                  <a:pt x="720997" y="0"/>
                  <a:pt x="4611957" y="0"/>
                </a:cubicBezTo>
                <a:lnTo>
                  <a:pt x="4611957" y="5232400"/>
                </a:lnTo>
                <a:cubicBezTo>
                  <a:pt x="4611957" y="5232400"/>
                  <a:pt x="4611957" y="5232400"/>
                  <a:pt x="1329111" y="5232400"/>
                </a:cubicBezTo>
                <a:cubicBezTo>
                  <a:pt x="1329111" y="5232400"/>
                  <a:pt x="1329111" y="5232400"/>
                  <a:pt x="476298" y="4469342"/>
                </a:cubicBezTo>
                <a:cubicBezTo>
                  <a:pt x="292168" y="4304618"/>
                  <a:pt x="151647" y="4093869"/>
                  <a:pt x="71696" y="3851628"/>
                </a:cubicBezTo>
                <a:cubicBezTo>
                  <a:pt x="-8255" y="3609387"/>
                  <a:pt x="-20369" y="3355034"/>
                  <a:pt x="30509" y="3112794"/>
                </a:cubicBezTo>
                <a:cubicBezTo>
                  <a:pt x="30509" y="3112794"/>
                  <a:pt x="30509" y="3112794"/>
                  <a:pt x="611973" y="322180"/>
                </a:cubicBezTo>
                <a:cubicBezTo>
                  <a:pt x="636200" y="210750"/>
                  <a:pt x="672542" y="101741"/>
                  <a:pt x="720997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6691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Image [R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orange gradient&#10;&#10;Description automatically generated">
            <a:extLst>
              <a:ext uri="{FF2B5EF4-FFF2-40B4-BE49-F238E27FC236}">
                <a16:creationId xmlns:a16="http://schemas.microsoft.com/office/drawing/2014/main" id="{BB08B6D7-9DFB-0B5A-72BD-AF8D4B678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8310" y="4267245"/>
            <a:ext cx="2868930" cy="2615879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5F69B26-C1D2-001D-7B52-E91D153AC3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43611" y="0"/>
            <a:ext cx="5848390" cy="6858000"/>
          </a:xfrm>
          <a:custGeom>
            <a:avLst/>
            <a:gdLst>
              <a:gd name="connsiteX0" fmla="*/ 0 w 2528887"/>
              <a:gd name="connsiteY0" fmla="*/ 0 h 2965450"/>
              <a:gd name="connsiteX1" fmla="*/ 2528887 w 2528887"/>
              <a:gd name="connsiteY1" fmla="*/ 0 h 2965450"/>
              <a:gd name="connsiteX2" fmla="*/ 2528887 w 2528887"/>
              <a:gd name="connsiteY2" fmla="*/ 1860271 h 2965450"/>
              <a:gd name="connsiteX3" fmla="*/ 1471752 w 2528887"/>
              <a:gd name="connsiteY3" fmla="*/ 2471208 h 2965450"/>
              <a:gd name="connsiteX4" fmla="*/ 1355055 w 2528887"/>
              <a:gd name="connsiteY4" fmla="*/ 2587218 h 2965450"/>
              <a:gd name="connsiteX5" fmla="*/ 1355055 w 2528887"/>
              <a:gd name="connsiteY5" fmla="*/ 2905043 h 2965450"/>
              <a:gd name="connsiteX6" fmla="*/ 1381827 w 2528887"/>
              <a:gd name="connsiteY6" fmla="*/ 2965450 h 2965450"/>
              <a:gd name="connsiteX7" fmla="*/ 0 w 2528887"/>
              <a:gd name="connsiteY7" fmla="*/ 2965450 h 2965450"/>
              <a:gd name="connsiteX8" fmla="*/ 0 w 2528887"/>
              <a:gd name="connsiteY8" fmla="*/ 0 h 296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887" h="2965450">
                <a:moveTo>
                  <a:pt x="0" y="0"/>
                </a:moveTo>
                <a:lnTo>
                  <a:pt x="2528887" y="0"/>
                </a:lnTo>
                <a:cubicBezTo>
                  <a:pt x="2528887" y="0"/>
                  <a:pt x="2528887" y="0"/>
                  <a:pt x="2528887" y="1860271"/>
                </a:cubicBezTo>
                <a:cubicBezTo>
                  <a:pt x="2528887" y="1860271"/>
                  <a:pt x="2528887" y="1860271"/>
                  <a:pt x="1471752" y="2471208"/>
                </a:cubicBezTo>
                <a:cubicBezTo>
                  <a:pt x="1424387" y="2497980"/>
                  <a:pt x="1383886" y="2537794"/>
                  <a:pt x="1355055" y="2587218"/>
                </a:cubicBezTo>
                <a:cubicBezTo>
                  <a:pt x="1298766" y="2685380"/>
                  <a:pt x="1298766" y="2806881"/>
                  <a:pt x="1355055" y="2905043"/>
                </a:cubicBezTo>
                <a:cubicBezTo>
                  <a:pt x="1366725" y="2924263"/>
                  <a:pt x="1375649" y="2944857"/>
                  <a:pt x="1381827" y="2965450"/>
                </a:cubicBezTo>
                <a:cubicBezTo>
                  <a:pt x="1381827" y="2965450"/>
                  <a:pt x="1381827" y="2965450"/>
                  <a:pt x="0" y="2965450"/>
                </a:cubicBezTo>
                <a:cubicBezTo>
                  <a:pt x="0" y="2965450"/>
                  <a:pt x="0" y="2965450"/>
                  <a:pt x="0" y="0"/>
                </a:cubicBezTo>
                <a:close/>
              </a:path>
            </a:pathLst>
          </a:custGeom>
        </p:spPr>
        <p:txBody>
          <a:bodyPr wrap="square" tIns="2448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3BE2014-6BFF-DAD9-7999-3E949686F4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01263" y="5823685"/>
            <a:ext cx="1837784" cy="5111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9764D7-E923-76E5-5F12-8E69C326B0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ED556-318C-0990-9C21-48245CFA04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0035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051E80E-90E2-38D4-1EC7-9B268E7FFE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63350" cy="6858000"/>
          </a:xfrm>
          <a:custGeom>
            <a:avLst/>
            <a:gdLst>
              <a:gd name="connsiteX0" fmla="*/ 0 w 2751427"/>
              <a:gd name="connsiteY0" fmla="*/ 0 h 1638300"/>
              <a:gd name="connsiteX1" fmla="*/ 582307 w 2751427"/>
              <a:gd name="connsiteY1" fmla="*/ 0 h 1638300"/>
              <a:gd name="connsiteX2" fmla="*/ 1160833 w 2751427"/>
              <a:gd name="connsiteY2" fmla="*/ 0 h 1638300"/>
              <a:gd name="connsiteX3" fmla="*/ 1743141 w 2751427"/>
              <a:gd name="connsiteY3" fmla="*/ 0 h 1638300"/>
              <a:gd name="connsiteX4" fmla="*/ 2321667 w 2751427"/>
              <a:gd name="connsiteY4" fmla="*/ 0 h 1638300"/>
              <a:gd name="connsiteX5" fmla="*/ 2495602 w 2751427"/>
              <a:gd name="connsiteY5" fmla="*/ 0 h 1638300"/>
              <a:gd name="connsiteX6" fmla="*/ 2355697 w 2751427"/>
              <a:gd name="connsiteY6" fmla="*/ 333728 h 1638300"/>
              <a:gd name="connsiteX7" fmla="*/ 2355697 w 2751427"/>
              <a:gd name="connsiteY7" fmla="*/ 656079 h 1638300"/>
              <a:gd name="connsiteX8" fmla="*/ 2495602 w 2751427"/>
              <a:gd name="connsiteY8" fmla="*/ 982222 h 1638300"/>
              <a:gd name="connsiteX9" fmla="*/ 2650632 w 2751427"/>
              <a:gd name="connsiteY9" fmla="*/ 1152878 h 1638300"/>
              <a:gd name="connsiteX10" fmla="*/ 2745163 w 2751427"/>
              <a:gd name="connsiteY10" fmla="*/ 1312157 h 1638300"/>
              <a:gd name="connsiteX11" fmla="*/ 2748944 w 2751427"/>
              <a:gd name="connsiteY11" fmla="*/ 1422136 h 1638300"/>
              <a:gd name="connsiteX12" fmla="*/ 2571227 w 2751427"/>
              <a:gd name="connsiteY12" fmla="*/ 1638300 h 1638300"/>
              <a:gd name="connsiteX13" fmla="*/ 2321667 w 2751427"/>
              <a:gd name="connsiteY13" fmla="*/ 1638300 h 1638300"/>
              <a:gd name="connsiteX14" fmla="*/ 1743141 w 2751427"/>
              <a:gd name="connsiteY14" fmla="*/ 1638300 h 1638300"/>
              <a:gd name="connsiteX15" fmla="*/ 1160833 w 2751427"/>
              <a:gd name="connsiteY15" fmla="*/ 1638300 h 1638300"/>
              <a:gd name="connsiteX16" fmla="*/ 582307 w 2751427"/>
              <a:gd name="connsiteY16" fmla="*/ 1638300 h 1638300"/>
              <a:gd name="connsiteX17" fmla="*/ 0 w 2751427"/>
              <a:gd name="connsiteY17" fmla="*/ 1638300 h 1638300"/>
              <a:gd name="connsiteX18" fmla="*/ 0 w 2751427"/>
              <a:gd name="connsiteY18" fmla="*/ 1312157 h 1638300"/>
              <a:gd name="connsiteX19" fmla="*/ 0 w 2751427"/>
              <a:gd name="connsiteY19" fmla="*/ 982222 h 1638300"/>
              <a:gd name="connsiteX20" fmla="*/ 0 w 2751427"/>
              <a:gd name="connsiteY20" fmla="*/ 656079 h 1638300"/>
              <a:gd name="connsiteX21" fmla="*/ 0 w 2751427"/>
              <a:gd name="connsiteY21" fmla="*/ 326143 h 1638300"/>
              <a:gd name="connsiteX22" fmla="*/ 0 w 2751427"/>
              <a:gd name="connsiteY22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51427" h="1638300">
                <a:moveTo>
                  <a:pt x="0" y="0"/>
                </a:moveTo>
                <a:cubicBezTo>
                  <a:pt x="0" y="0"/>
                  <a:pt x="0" y="0"/>
                  <a:pt x="582307" y="0"/>
                </a:cubicBezTo>
                <a:cubicBezTo>
                  <a:pt x="582307" y="0"/>
                  <a:pt x="582307" y="0"/>
                  <a:pt x="1160833" y="0"/>
                </a:cubicBezTo>
                <a:cubicBezTo>
                  <a:pt x="1160833" y="0"/>
                  <a:pt x="1160833" y="0"/>
                  <a:pt x="1743141" y="0"/>
                </a:cubicBezTo>
                <a:cubicBezTo>
                  <a:pt x="1743141" y="0"/>
                  <a:pt x="1743141" y="0"/>
                  <a:pt x="2321667" y="0"/>
                </a:cubicBezTo>
                <a:cubicBezTo>
                  <a:pt x="2321667" y="0"/>
                  <a:pt x="2321667" y="0"/>
                  <a:pt x="2495602" y="0"/>
                </a:cubicBezTo>
                <a:cubicBezTo>
                  <a:pt x="2427541" y="98602"/>
                  <a:pt x="2378385" y="216165"/>
                  <a:pt x="2355697" y="333728"/>
                </a:cubicBezTo>
                <a:cubicBezTo>
                  <a:pt x="2336791" y="439914"/>
                  <a:pt x="2336791" y="553685"/>
                  <a:pt x="2355697" y="656079"/>
                </a:cubicBezTo>
                <a:cubicBezTo>
                  <a:pt x="2378385" y="773642"/>
                  <a:pt x="2427541" y="883620"/>
                  <a:pt x="2495602" y="982222"/>
                </a:cubicBezTo>
                <a:cubicBezTo>
                  <a:pt x="2537196" y="1046692"/>
                  <a:pt x="2590133" y="1103577"/>
                  <a:pt x="2650632" y="1152878"/>
                </a:cubicBezTo>
                <a:cubicBezTo>
                  <a:pt x="2699788" y="1194594"/>
                  <a:pt x="2730038" y="1247687"/>
                  <a:pt x="2745163" y="1312157"/>
                </a:cubicBezTo>
                <a:cubicBezTo>
                  <a:pt x="2752725" y="1346288"/>
                  <a:pt x="2752725" y="1384212"/>
                  <a:pt x="2748944" y="1422136"/>
                </a:cubicBezTo>
                <a:cubicBezTo>
                  <a:pt x="2730038" y="1520737"/>
                  <a:pt x="2665757" y="1600377"/>
                  <a:pt x="2571227" y="1638300"/>
                </a:cubicBezTo>
                <a:cubicBezTo>
                  <a:pt x="2571227" y="1638300"/>
                  <a:pt x="2571227" y="1638300"/>
                  <a:pt x="2321667" y="1638300"/>
                </a:cubicBezTo>
                <a:cubicBezTo>
                  <a:pt x="2321667" y="1638300"/>
                  <a:pt x="2321667" y="1638300"/>
                  <a:pt x="1743141" y="1638300"/>
                </a:cubicBezTo>
                <a:cubicBezTo>
                  <a:pt x="1743141" y="1638300"/>
                  <a:pt x="1743141" y="1638300"/>
                  <a:pt x="1160833" y="1638300"/>
                </a:cubicBezTo>
                <a:cubicBezTo>
                  <a:pt x="1160833" y="1638300"/>
                  <a:pt x="1160833" y="1638300"/>
                  <a:pt x="582307" y="1638300"/>
                </a:cubicBezTo>
                <a:cubicBezTo>
                  <a:pt x="582307" y="1638300"/>
                  <a:pt x="582307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7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F6A30E8-B7D4-ED0A-B735-3EFA81959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7841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yellow and orange gradient&#10;&#10;Description automatically generated">
            <a:extLst>
              <a:ext uri="{FF2B5EF4-FFF2-40B4-BE49-F238E27FC236}">
                <a16:creationId xmlns:a16="http://schemas.microsoft.com/office/drawing/2014/main" id="{B5EA0191-64B2-37EE-1EB3-A2B96BACF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5365" y="3952078"/>
            <a:ext cx="3189242" cy="2136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20"/>
            <a:ext cx="5465762" cy="35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72663" y="4848225"/>
            <a:ext cx="1760013" cy="7981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5F72E-9CFA-4DC4-D9DD-072AFE5847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1102B7-5897-6D37-B5F8-20800A75B7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6096" y="1996924"/>
            <a:ext cx="11174232" cy="4054626"/>
          </a:xfrm>
          <a:custGeom>
            <a:avLst/>
            <a:gdLst>
              <a:gd name="connsiteX0" fmla="*/ 0 w 7893376"/>
              <a:gd name="connsiteY0" fmla="*/ 0 h 2864151"/>
              <a:gd name="connsiteX1" fmla="*/ 717120 w 7893376"/>
              <a:gd name="connsiteY1" fmla="*/ 0 h 2864151"/>
              <a:gd name="connsiteX2" fmla="*/ 1389435 w 7893376"/>
              <a:gd name="connsiteY2" fmla="*/ 0 h 2864151"/>
              <a:gd name="connsiteX3" fmla="*/ 2018390 w 7893376"/>
              <a:gd name="connsiteY3" fmla="*/ 0 h 2864151"/>
              <a:gd name="connsiteX4" fmla="*/ 2605431 w 7893376"/>
              <a:gd name="connsiteY4" fmla="*/ 0 h 2864151"/>
              <a:gd name="connsiteX5" fmla="*/ 3152004 w 7893376"/>
              <a:gd name="connsiteY5" fmla="*/ 0 h 2864151"/>
              <a:gd name="connsiteX6" fmla="*/ 3659552 w 7893376"/>
              <a:gd name="connsiteY6" fmla="*/ 0 h 2864151"/>
              <a:gd name="connsiteX7" fmla="*/ 4129522 w 7893376"/>
              <a:gd name="connsiteY7" fmla="*/ 0 h 2864151"/>
              <a:gd name="connsiteX8" fmla="*/ 4563359 w 7893376"/>
              <a:gd name="connsiteY8" fmla="*/ 0 h 2864151"/>
              <a:gd name="connsiteX9" fmla="*/ 4962508 w 7893376"/>
              <a:gd name="connsiteY9" fmla="*/ 0 h 2864151"/>
              <a:gd name="connsiteX10" fmla="*/ 5328415 w 7893376"/>
              <a:gd name="connsiteY10" fmla="*/ 0 h 2864151"/>
              <a:gd name="connsiteX11" fmla="*/ 5662525 w 7893376"/>
              <a:gd name="connsiteY11" fmla="*/ 0 h 2864151"/>
              <a:gd name="connsiteX12" fmla="*/ 5966283 w 7893376"/>
              <a:gd name="connsiteY12" fmla="*/ 0 h 2864151"/>
              <a:gd name="connsiteX13" fmla="*/ 6241135 w 7893376"/>
              <a:gd name="connsiteY13" fmla="*/ 0 h 2864151"/>
              <a:gd name="connsiteX14" fmla="*/ 6488526 w 7893376"/>
              <a:gd name="connsiteY14" fmla="*/ 0 h 2864151"/>
              <a:gd name="connsiteX15" fmla="*/ 6709900 w 7893376"/>
              <a:gd name="connsiteY15" fmla="*/ 0 h 2864151"/>
              <a:gd name="connsiteX16" fmla="*/ 6906705 w 7893376"/>
              <a:gd name="connsiteY16" fmla="*/ 0 h 2864151"/>
              <a:gd name="connsiteX17" fmla="*/ 7080384 w 7893376"/>
              <a:gd name="connsiteY17" fmla="*/ 0 h 2864151"/>
              <a:gd name="connsiteX18" fmla="*/ 7232384 w 7893376"/>
              <a:gd name="connsiteY18" fmla="*/ 0 h 2864151"/>
              <a:gd name="connsiteX19" fmla="*/ 7477125 w 7893376"/>
              <a:gd name="connsiteY19" fmla="*/ 0 h 2864151"/>
              <a:gd name="connsiteX20" fmla="*/ 7652490 w 7893376"/>
              <a:gd name="connsiteY20" fmla="*/ 0 h 2864151"/>
              <a:gd name="connsiteX21" fmla="*/ 7770043 w 7893376"/>
              <a:gd name="connsiteY21" fmla="*/ 0 h 2864151"/>
              <a:gd name="connsiteX22" fmla="*/ 7841345 w 7893376"/>
              <a:gd name="connsiteY22" fmla="*/ 0 h 2864151"/>
              <a:gd name="connsiteX23" fmla="*/ 7877960 w 7893376"/>
              <a:gd name="connsiteY23" fmla="*/ 0 h 2864151"/>
              <a:gd name="connsiteX24" fmla="*/ 7891450 w 7893376"/>
              <a:gd name="connsiteY24" fmla="*/ 0 h 2864151"/>
              <a:gd name="connsiteX25" fmla="*/ 7893376 w 7893376"/>
              <a:gd name="connsiteY25" fmla="*/ 0 h 2864151"/>
              <a:gd name="connsiteX26" fmla="*/ 7893376 w 7893376"/>
              <a:gd name="connsiteY26" fmla="*/ 1424213 h 2864151"/>
              <a:gd name="connsiteX27" fmla="*/ 7343668 w 7893376"/>
              <a:gd name="connsiteY27" fmla="*/ 1424213 h 2864151"/>
              <a:gd name="connsiteX28" fmla="*/ 6951018 w 7893376"/>
              <a:gd name="connsiteY28" fmla="*/ 1424213 h 2864151"/>
              <a:gd name="connsiteX29" fmla="*/ 6735622 w 7893376"/>
              <a:gd name="connsiteY29" fmla="*/ 1426460 h 2864151"/>
              <a:gd name="connsiteX30" fmla="*/ 6567344 w 7893376"/>
              <a:gd name="connsiteY30" fmla="*/ 1469141 h 2864151"/>
              <a:gd name="connsiteX31" fmla="*/ 6307073 w 7893376"/>
              <a:gd name="connsiteY31" fmla="*/ 1709505 h 2864151"/>
              <a:gd name="connsiteX32" fmla="*/ 5782045 w 7893376"/>
              <a:gd name="connsiteY32" fmla="*/ 2646251 h 2864151"/>
              <a:gd name="connsiteX33" fmla="*/ 5708002 w 7893376"/>
              <a:gd name="connsiteY33" fmla="*/ 2864151 h 2864151"/>
              <a:gd name="connsiteX34" fmla="*/ 5189426 w 7893376"/>
              <a:gd name="connsiteY34" fmla="*/ 2864151 h 2864151"/>
              <a:gd name="connsiteX35" fmla="*/ 4703249 w 7893376"/>
              <a:gd name="connsiteY35" fmla="*/ 2864151 h 2864151"/>
              <a:gd name="connsiteX36" fmla="*/ 4248427 w 7893376"/>
              <a:gd name="connsiteY36" fmla="*/ 2864151 h 2864151"/>
              <a:gd name="connsiteX37" fmla="*/ 3823916 w 7893376"/>
              <a:gd name="connsiteY37" fmla="*/ 2864151 h 2864151"/>
              <a:gd name="connsiteX38" fmla="*/ 3428669 w 7893376"/>
              <a:gd name="connsiteY38" fmla="*/ 2864151 h 2864151"/>
              <a:gd name="connsiteX39" fmla="*/ 3061641 w 7893376"/>
              <a:gd name="connsiteY39" fmla="*/ 2864151 h 2864151"/>
              <a:gd name="connsiteX40" fmla="*/ 2721788 w 7893376"/>
              <a:gd name="connsiteY40" fmla="*/ 2864151 h 2864151"/>
              <a:gd name="connsiteX41" fmla="*/ 2408064 w 7893376"/>
              <a:gd name="connsiteY41" fmla="*/ 2864151 h 2864151"/>
              <a:gd name="connsiteX42" fmla="*/ 2119424 w 7893376"/>
              <a:gd name="connsiteY42" fmla="*/ 2864151 h 2864151"/>
              <a:gd name="connsiteX43" fmla="*/ 1854822 w 7893376"/>
              <a:gd name="connsiteY43" fmla="*/ 2864151 h 2864151"/>
              <a:gd name="connsiteX44" fmla="*/ 1613215 w 7893376"/>
              <a:gd name="connsiteY44" fmla="*/ 2864151 h 2864151"/>
              <a:gd name="connsiteX45" fmla="*/ 1393555 w 7893376"/>
              <a:gd name="connsiteY45" fmla="*/ 2864151 h 2864151"/>
              <a:gd name="connsiteX46" fmla="*/ 1194800 w 7893376"/>
              <a:gd name="connsiteY46" fmla="*/ 2864151 h 2864151"/>
              <a:gd name="connsiteX47" fmla="*/ 1015902 w 7893376"/>
              <a:gd name="connsiteY47" fmla="*/ 2864151 h 2864151"/>
              <a:gd name="connsiteX48" fmla="*/ 713501 w 7893376"/>
              <a:gd name="connsiteY48" fmla="*/ 2864151 h 2864151"/>
              <a:gd name="connsiteX49" fmla="*/ 477990 w 7893376"/>
              <a:gd name="connsiteY49" fmla="*/ 2864151 h 2864151"/>
              <a:gd name="connsiteX50" fmla="*/ 301008 w 7893376"/>
              <a:gd name="connsiteY50" fmla="*/ 2864151 h 2864151"/>
              <a:gd name="connsiteX51" fmla="*/ 174195 w 7893376"/>
              <a:gd name="connsiteY51" fmla="*/ 2864151 h 2864151"/>
              <a:gd name="connsiteX52" fmla="*/ 89188 w 7893376"/>
              <a:gd name="connsiteY52" fmla="*/ 2864151 h 2864151"/>
              <a:gd name="connsiteX53" fmla="*/ 37626 w 7893376"/>
              <a:gd name="connsiteY53" fmla="*/ 2864151 h 2864151"/>
              <a:gd name="connsiteX54" fmla="*/ 11149 w 7893376"/>
              <a:gd name="connsiteY54" fmla="*/ 2864151 h 2864151"/>
              <a:gd name="connsiteX55" fmla="*/ 0 w 7893376"/>
              <a:gd name="connsiteY55" fmla="*/ 2864151 h 2864151"/>
              <a:gd name="connsiteX56" fmla="*/ 0 w 7893376"/>
              <a:gd name="connsiteY56" fmla="*/ 0 h 286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893376" h="2864151">
                <a:moveTo>
                  <a:pt x="0" y="0"/>
                </a:moveTo>
                <a:lnTo>
                  <a:pt x="717120" y="0"/>
                </a:lnTo>
                <a:lnTo>
                  <a:pt x="1389435" y="0"/>
                </a:lnTo>
                <a:lnTo>
                  <a:pt x="2018390" y="0"/>
                </a:lnTo>
                <a:lnTo>
                  <a:pt x="2605431" y="0"/>
                </a:lnTo>
                <a:lnTo>
                  <a:pt x="3152004" y="0"/>
                </a:lnTo>
                <a:lnTo>
                  <a:pt x="3659552" y="0"/>
                </a:lnTo>
                <a:lnTo>
                  <a:pt x="4129522" y="0"/>
                </a:lnTo>
                <a:lnTo>
                  <a:pt x="4563359" y="0"/>
                </a:lnTo>
                <a:lnTo>
                  <a:pt x="4962508" y="0"/>
                </a:lnTo>
                <a:lnTo>
                  <a:pt x="5328415" y="0"/>
                </a:lnTo>
                <a:lnTo>
                  <a:pt x="5662525" y="0"/>
                </a:lnTo>
                <a:lnTo>
                  <a:pt x="5966283" y="0"/>
                </a:lnTo>
                <a:lnTo>
                  <a:pt x="6241135" y="0"/>
                </a:lnTo>
                <a:lnTo>
                  <a:pt x="6488526" y="0"/>
                </a:lnTo>
                <a:lnTo>
                  <a:pt x="6709900" y="0"/>
                </a:lnTo>
                <a:lnTo>
                  <a:pt x="6906705" y="0"/>
                </a:lnTo>
                <a:lnTo>
                  <a:pt x="7080384" y="0"/>
                </a:lnTo>
                <a:lnTo>
                  <a:pt x="7232384" y="0"/>
                </a:lnTo>
                <a:lnTo>
                  <a:pt x="7477125" y="0"/>
                </a:lnTo>
                <a:lnTo>
                  <a:pt x="7652490" y="0"/>
                </a:lnTo>
                <a:lnTo>
                  <a:pt x="7770043" y="0"/>
                </a:lnTo>
                <a:lnTo>
                  <a:pt x="7841345" y="0"/>
                </a:lnTo>
                <a:lnTo>
                  <a:pt x="7877960" y="0"/>
                </a:lnTo>
                <a:lnTo>
                  <a:pt x="7891450" y="0"/>
                </a:lnTo>
                <a:lnTo>
                  <a:pt x="7893376" y="0"/>
                </a:lnTo>
                <a:lnTo>
                  <a:pt x="7893376" y="1424213"/>
                </a:lnTo>
                <a:lnTo>
                  <a:pt x="7343668" y="1424213"/>
                </a:lnTo>
                <a:cubicBezTo>
                  <a:pt x="7213532" y="1424213"/>
                  <a:pt x="7083397" y="1424213"/>
                  <a:pt x="6951018" y="1424213"/>
                </a:cubicBezTo>
                <a:cubicBezTo>
                  <a:pt x="6879220" y="1424213"/>
                  <a:pt x="6807420" y="1421967"/>
                  <a:pt x="6735622" y="1426460"/>
                </a:cubicBezTo>
                <a:cubicBezTo>
                  <a:pt x="6679529" y="1433199"/>
                  <a:pt x="6621192" y="1444431"/>
                  <a:pt x="6567344" y="1469141"/>
                </a:cubicBezTo>
                <a:cubicBezTo>
                  <a:pt x="6455158" y="1518562"/>
                  <a:pt x="6367653" y="1603925"/>
                  <a:pt x="6307073" y="1709505"/>
                </a:cubicBezTo>
                <a:cubicBezTo>
                  <a:pt x="6044558" y="2174508"/>
                  <a:pt x="6042315" y="2181248"/>
                  <a:pt x="5782045" y="2646251"/>
                </a:cubicBezTo>
                <a:cubicBezTo>
                  <a:pt x="5741658" y="2713643"/>
                  <a:pt x="5716977" y="2787774"/>
                  <a:pt x="5708002" y="2864151"/>
                </a:cubicBezTo>
                <a:lnTo>
                  <a:pt x="5189426" y="2864151"/>
                </a:lnTo>
                <a:lnTo>
                  <a:pt x="4703249" y="2864151"/>
                </a:lnTo>
                <a:lnTo>
                  <a:pt x="4248427" y="2864151"/>
                </a:lnTo>
                <a:lnTo>
                  <a:pt x="3823916" y="2864151"/>
                </a:lnTo>
                <a:lnTo>
                  <a:pt x="3428669" y="2864151"/>
                </a:lnTo>
                <a:lnTo>
                  <a:pt x="3061641" y="2864151"/>
                </a:lnTo>
                <a:lnTo>
                  <a:pt x="2721788" y="2864151"/>
                </a:lnTo>
                <a:lnTo>
                  <a:pt x="2408064" y="2864151"/>
                </a:lnTo>
                <a:lnTo>
                  <a:pt x="2119424" y="2864151"/>
                </a:lnTo>
                <a:lnTo>
                  <a:pt x="1854822" y="2864151"/>
                </a:lnTo>
                <a:lnTo>
                  <a:pt x="1613215" y="2864151"/>
                </a:lnTo>
                <a:lnTo>
                  <a:pt x="1393555" y="2864151"/>
                </a:lnTo>
                <a:lnTo>
                  <a:pt x="1194800" y="2864151"/>
                </a:lnTo>
                <a:lnTo>
                  <a:pt x="1015902" y="2864151"/>
                </a:lnTo>
                <a:lnTo>
                  <a:pt x="713501" y="2864151"/>
                </a:lnTo>
                <a:lnTo>
                  <a:pt x="477990" y="2864151"/>
                </a:lnTo>
                <a:lnTo>
                  <a:pt x="301008" y="2864151"/>
                </a:lnTo>
                <a:lnTo>
                  <a:pt x="174195" y="2864151"/>
                </a:lnTo>
                <a:lnTo>
                  <a:pt x="89188" y="2864151"/>
                </a:lnTo>
                <a:lnTo>
                  <a:pt x="37626" y="2864151"/>
                </a:lnTo>
                <a:lnTo>
                  <a:pt x="11149" y="2864151"/>
                </a:lnTo>
                <a:lnTo>
                  <a:pt x="0" y="2864151"/>
                </a:ln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tIns="828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705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20"/>
            <a:ext cx="5465762" cy="35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3183D8-01C0-CEE2-0ACB-5C2FB57010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0313" y="1573619"/>
            <a:ext cx="5465762" cy="355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900BD1E-106D-6745-BCC4-EA41A3289C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0313" y="5359139"/>
            <a:ext cx="3582988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AA2C8FF-DAA1-2C51-F06E-EADF564334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838" y="2073275"/>
            <a:ext cx="5465762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0C074D9A-3ED8-DCC3-7AE2-07A9E42A50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10313" y="2073275"/>
            <a:ext cx="5465762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359139"/>
            <a:ext cx="3582988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7E8A8-F9EE-A285-FF1E-7C7250716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813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839" y="1573620"/>
            <a:ext cx="3562349" cy="355738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AA2C8FF-DAA1-2C51-F06E-EADF564334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838" y="2073275"/>
            <a:ext cx="3562349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359139"/>
            <a:ext cx="3562349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930683-2C07-515F-6B98-21313F587FC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406901" y="1573620"/>
            <a:ext cx="3562349" cy="355738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5A4C5A24-7447-AF6B-CB8A-1CA59B1247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06900" y="2073275"/>
            <a:ext cx="3562349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5FB49C-AB6F-0460-96FD-E8379B6900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6900" y="5359139"/>
            <a:ext cx="3562349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EC9EC0-0A9C-AD30-D8B4-BDAFC16D9D6A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210552" y="1573620"/>
            <a:ext cx="3562349" cy="355738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6CFA9FC5-F07D-1CC2-DC50-3EB8E61D911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10551" y="2073275"/>
            <a:ext cx="3562349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CC3CE1F-FC53-0F86-9C92-D632E6EFFF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10551" y="5359139"/>
            <a:ext cx="3562349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A0151-005B-24C8-CF3E-521AC30F0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24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[Light] +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yellow and orange gradient&#10;&#10;Description automatically generated">
            <a:extLst>
              <a:ext uri="{FF2B5EF4-FFF2-40B4-BE49-F238E27FC236}">
                <a16:creationId xmlns:a16="http://schemas.microsoft.com/office/drawing/2014/main" id="{816D6385-18A1-6221-5006-883352883F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6715" y="4075977"/>
            <a:ext cx="4333396" cy="2923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38A58-465D-29BC-3745-035187C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2D71-F647-C342-B16D-56C6AF9B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9856" y="6449644"/>
            <a:ext cx="2687994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4B384-59B0-AF00-1B1B-6C83719C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A92187FE-E661-7028-83F4-C00A7BBC9C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50680" y="5242706"/>
            <a:ext cx="1900238" cy="80757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D79BA-CAF7-9026-0080-6F10C42F5D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88922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+ Shap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00CA3A-D5C6-6306-F264-B33E7114A5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5276289"/>
            <a:ext cx="4892510" cy="1591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38A58-465D-29BC-3745-035187C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2D71-F647-C342-B16D-56C6AF9B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4B384-59B0-AF00-1B1B-6C83719C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2DB7D-E407-5F5A-966C-150D9FA07A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519742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Caption + Large Copy [L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84EBD29-A2BA-219B-6568-CD365506F9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70600" cy="6858000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278092"/>
            <a:ext cx="5221272" cy="5773458"/>
          </a:xfrm>
        </p:spPr>
        <p:txBody>
          <a:bodyPr/>
          <a:lstStyle>
            <a:lvl1pPr>
              <a:defRPr sz="4000" b="0" spc="-70" baseline="0">
                <a:solidFill>
                  <a:srgbClr val="002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233035"/>
            <a:ext cx="3562390" cy="81851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464A1-EE84-A23B-881D-10670F2C8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759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Caption + Large Copy [Shap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B02303-1EE2-81CD-39CF-6C01FF93C2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811" y="0"/>
            <a:ext cx="6092517" cy="6858000"/>
          </a:xfrm>
          <a:custGeom>
            <a:avLst/>
            <a:gdLst>
              <a:gd name="connsiteX0" fmla="*/ 0 w 3702050"/>
              <a:gd name="connsiteY0" fmla="*/ 0 h 4167187"/>
              <a:gd name="connsiteX1" fmla="*/ 3702050 w 3702050"/>
              <a:gd name="connsiteY1" fmla="*/ 0 h 4167187"/>
              <a:gd name="connsiteX2" fmla="*/ 3702050 w 3702050"/>
              <a:gd name="connsiteY2" fmla="*/ 4167187 h 4167187"/>
              <a:gd name="connsiteX3" fmla="*/ 2952573 w 3702050"/>
              <a:gd name="connsiteY3" fmla="*/ 4167187 h 4167187"/>
              <a:gd name="connsiteX4" fmla="*/ 1403461 w 3702050"/>
              <a:gd name="connsiteY4" fmla="*/ 3267190 h 4167187"/>
              <a:gd name="connsiteX5" fmla="*/ 746584 w 3702050"/>
              <a:gd name="connsiteY5" fmla="*/ 3443717 h 4167187"/>
              <a:gd name="connsiteX6" fmla="*/ 333744 w 3702050"/>
              <a:gd name="connsiteY6" fmla="*/ 3685838 h 4167187"/>
              <a:gd name="connsiteX7" fmla="*/ 323134 w 3702050"/>
              <a:gd name="connsiteY7" fmla="*/ 3685838 h 4167187"/>
              <a:gd name="connsiteX8" fmla="*/ 0 w 3702050"/>
              <a:gd name="connsiteY8" fmla="*/ 3817992 h 4167187"/>
              <a:gd name="connsiteX9" fmla="*/ 0 w 3702050"/>
              <a:gd name="connsiteY9" fmla="*/ 3737980 h 4167187"/>
              <a:gd name="connsiteX10" fmla="*/ 0 w 3702050"/>
              <a:gd name="connsiteY10" fmla="*/ 0 h 416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2050" h="4167187">
                <a:moveTo>
                  <a:pt x="0" y="0"/>
                </a:moveTo>
                <a:lnTo>
                  <a:pt x="3702050" y="0"/>
                </a:lnTo>
                <a:cubicBezTo>
                  <a:pt x="3702050" y="0"/>
                  <a:pt x="3702050" y="0"/>
                  <a:pt x="3702050" y="4167187"/>
                </a:cubicBezTo>
                <a:cubicBezTo>
                  <a:pt x="3702050" y="4167187"/>
                  <a:pt x="3702050" y="4167187"/>
                  <a:pt x="2952573" y="4167187"/>
                </a:cubicBezTo>
                <a:cubicBezTo>
                  <a:pt x="2952573" y="4167187"/>
                  <a:pt x="2952573" y="4167187"/>
                  <a:pt x="1403461" y="3267190"/>
                </a:cubicBezTo>
                <a:cubicBezTo>
                  <a:pt x="1172927" y="3134072"/>
                  <a:pt x="879695" y="3213171"/>
                  <a:pt x="746584" y="3443717"/>
                </a:cubicBezTo>
                <a:cubicBezTo>
                  <a:pt x="658807" y="3597093"/>
                  <a:pt x="498687" y="3683909"/>
                  <a:pt x="333744" y="3685838"/>
                </a:cubicBezTo>
                <a:cubicBezTo>
                  <a:pt x="333744" y="3685838"/>
                  <a:pt x="333744" y="3685838"/>
                  <a:pt x="323134" y="3685838"/>
                </a:cubicBezTo>
                <a:cubicBezTo>
                  <a:pt x="197739" y="3687768"/>
                  <a:pt x="83919" y="3737928"/>
                  <a:pt x="0" y="3817992"/>
                </a:cubicBezTo>
                <a:lnTo>
                  <a:pt x="0" y="3737980"/>
                </a:lnTo>
                <a:cubicBezTo>
                  <a:pt x="0" y="3251545"/>
                  <a:pt x="0" y="2213818"/>
                  <a:pt x="0" y="0"/>
                </a:cubicBezTo>
                <a:close/>
              </a:path>
            </a:pathLst>
          </a:custGeom>
        </p:spPr>
        <p:txBody>
          <a:bodyPr wrap="square" lIns="90000" tIns="90000">
            <a:noAutofit/>
          </a:bodyPr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278092"/>
            <a:ext cx="5221272" cy="5773458"/>
          </a:xfrm>
        </p:spPr>
        <p:txBody>
          <a:bodyPr/>
          <a:lstStyle>
            <a:lvl1pPr>
              <a:defRPr sz="4000" b="0" spc="-70" baseline="0">
                <a:solidFill>
                  <a:srgbClr val="002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FBC89-74CA-0EA5-E00A-CE9A96E9D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874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/Caption + Large Copy [Dark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84EBD29-A2BA-219B-6568-CD365506F9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70600" cy="6858000"/>
          </a:xfrm>
          <a:solidFill>
            <a:schemeClr val="tx1"/>
          </a:solidFill>
        </p:spPr>
        <p:txBody>
          <a:bodyPr lIns="90000" tIns="90000"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278092"/>
            <a:ext cx="5221272" cy="5773458"/>
          </a:xfrm>
        </p:spPr>
        <p:txBody>
          <a:bodyPr/>
          <a:lstStyle>
            <a:lvl1pPr>
              <a:defRPr sz="4000" b="0" spc="-70" baseline="0">
                <a:solidFill>
                  <a:srgbClr val="002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233035"/>
            <a:ext cx="3562390" cy="81851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4799D-5266-2C4B-5856-EB8982C687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4000" y="6134400"/>
            <a:ext cx="3438000" cy="6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67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,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orange gradient&#10;&#10;Description automatically generated">
            <a:extLst>
              <a:ext uri="{FF2B5EF4-FFF2-40B4-BE49-F238E27FC236}">
                <a16:creationId xmlns:a16="http://schemas.microsoft.com/office/drawing/2014/main" id="{D2F55EE1-7460-5919-DC57-5004602FC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35" y="5010151"/>
            <a:ext cx="3449872" cy="1851438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DA7FDAF-9EA2-3D56-E09E-312DA2459881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397535" y="0"/>
            <a:ext cx="6794466" cy="6858000"/>
          </a:xfrm>
          <a:custGeom>
            <a:avLst/>
            <a:gdLst>
              <a:gd name="connsiteX0" fmla="*/ 0 w 2716213"/>
              <a:gd name="connsiteY0" fmla="*/ 0 h 2741612"/>
              <a:gd name="connsiteX1" fmla="*/ 2716213 w 2716213"/>
              <a:gd name="connsiteY1" fmla="*/ 0 h 2741612"/>
              <a:gd name="connsiteX2" fmla="*/ 2716213 w 2716213"/>
              <a:gd name="connsiteY2" fmla="*/ 2741612 h 2741612"/>
              <a:gd name="connsiteX3" fmla="*/ 1821386 w 2716213"/>
              <a:gd name="connsiteY3" fmla="*/ 2741612 h 2741612"/>
              <a:gd name="connsiteX4" fmla="*/ 1808693 w 2716213"/>
              <a:gd name="connsiteY4" fmla="*/ 2468720 h 2741612"/>
              <a:gd name="connsiteX5" fmla="*/ 1707153 w 2716213"/>
              <a:gd name="connsiteY5" fmla="*/ 2221214 h 2741612"/>
              <a:gd name="connsiteX6" fmla="*/ 1497725 w 2716213"/>
              <a:gd name="connsiteY6" fmla="*/ 2062556 h 2741612"/>
              <a:gd name="connsiteX7" fmla="*/ 1237527 w 2716213"/>
              <a:gd name="connsiteY7" fmla="*/ 2030824 h 2741612"/>
              <a:gd name="connsiteX8" fmla="*/ 1104255 w 2716213"/>
              <a:gd name="connsiteY8" fmla="*/ 2062556 h 2741612"/>
              <a:gd name="connsiteX9" fmla="*/ 990022 w 2716213"/>
              <a:gd name="connsiteY9" fmla="*/ 2132365 h 2741612"/>
              <a:gd name="connsiteX10" fmla="*/ 742516 w 2716213"/>
              <a:gd name="connsiteY10" fmla="*/ 2233906 h 2741612"/>
              <a:gd name="connsiteX11" fmla="*/ 482318 w 2716213"/>
              <a:gd name="connsiteY11" fmla="*/ 2195828 h 2741612"/>
              <a:gd name="connsiteX12" fmla="*/ 272891 w 2716213"/>
              <a:gd name="connsiteY12" fmla="*/ 2037170 h 2741612"/>
              <a:gd name="connsiteX13" fmla="*/ 171350 w 2716213"/>
              <a:gd name="connsiteY13" fmla="*/ 1789664 h 2741612"/>
              <a:gd name="connsiteX14" fmla="*/ 203082 w 2716213"/>
              <a:gd name="connsiteY14" fmla="*/ 1529464 h 2741612"/>
              <a:gd name="connsiteX15" fmla="*/ 368085 w 2716213"/>
              <a:gd name="connsiteY15" fmla="*/ 1320036 h 2741612"/>
              <a:gd name="connsiteX16" fmla="*/ 526742 w 2716213"/>
              <a:gd name="connsiteY16" fmla="*/ 1104261 h 2741612"/>
              <a:gd name="connsiteX17" fmla="*/ 558474 w 2716213"/>
              <a:gd name="connsiteY17" fmla="*/ 844061 h 2741612"/>
              <a:gd name="connsiteX18" fmla="*/ 456933 w 2716213"/>
              <a:gd name="connsiteY18" fmla="*/ 596555 h 2741612"/>
              <a:gd name="connsiteX19" fmla="*/ 0 w 2716213"/>
              <a:gd name="connsiteY19" fmla="*/ 0 h 274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16213" h="2741612">
                <a:moveTo>
                  <a:pt x="0" y="0"/>
                </a:moveTo>
                <a:lnTo>
                  <a:pt x="2716213" y="0"/>
                </a:lnTo>
                <a:cubicBezTo>
                  <a:pt x="2716213" y="2741612"/>
                  <a:pt x="2716213" y="2741612"/>
                  <a:pt x="2716213" y="2741612"/>
                </a:cubicBezTo>
                <a:cubicBezTo>
                  <a:pt x="1821386" y="2741612"/>
                  <a:pt x="1821386" y="2741612"/>
                  <a:pt x="1821386" y="2741612"/>
                </a:cubicBezTo>
                <a:cubicBezTo>
                  <a:pt x="1827732" y="2652764"/>
                  <a:pt x="1821386" y="2557569"/>
                  <a:pt x="1808693" y="2468720"/>
                </a:cubicBezTo>
                <a:cubicBezTo>
                  <a:pt x="1796001" y="2373525"/>
                  <a:pt x="1764269" y="2291023"/>
                  <a:pt x="1707153" y="2221214"/>
                </a:cubicBezTo>
                <a:cubicBezTo>
                  <a:pt x="1656382" y="2151404"/>
                  <a:pt x="1580227" y="2094287"/>
                  <a:pt x="1497725" y="2062556"/>
                </a:cubicBezTo>
                <a:cubicBezTo>
                  <a:pt x="1415223" y="2030824"/>
                  <a:pt x="1326375" y="2018131"/>
                  <a:pt x="1237527" y="2030824"/>
                </a:cubicBezTo>
                <a:cubicBezTo>
                  <a:pt x="1186757" y="2037170"/>
                  <a:pt x="1142333" y="2043517"/>
                  <a:pt x="1104255" y="2062556"/>
                </a:cubicBezTo>
                <a:cubicBezTo>
                  <a:pt x="1059831" y="2081594"/>
                  <a:pt x="1021753" y="2100633"/>
                  <a:pt x="990022" y="2132365"/>
                </a:cubicBezTo>
                <a:cubicBezTo>
                  <a:pt x="920213" y="2183136"/>
                  <a:pt x="837711" y="2221214"/>
                  <a:pt x="742516" y="2233906"/>
                </a:cubicBezTo>
                <a:cubicBezTo>
                  <a:pt x="653668" y="2246599"/>
                  <a:pt x="564820" y="2227560"/>
                  <a:pt x="482318" y="2195828"/>
                </a:cubicBezTo>
                <a:cubicBezTo>
                  <a:pt x="399817" y="2164097"/>
                  <a:pt x="323661" y="2106980"/>
                  <a:pt x="272891" y="2037170"/>
                </a:cubicBezTo>
                <a:cubicBezTo>
                  <a:pt x="215774" y="1967361"/>
                  <a:pt x="184043" y="1884858"/>
                  <a:pt x="171350" y="1789664"/>
                </a:cubicBezTo>
                <a:cubicBezTo>
                  <a:pt x="158658" y="1700815"/>
                  <a:pt x="171350" y="1605620"/>
                  <a:pt x="203082" y="1529464"/>
                </a:cubicBezTo>
                <a:cubicBezTo>
                  <a:pt x="241159" y="1446962"/>
                  <a:pt x="291930" y="1370806"/>
                  <a:pt x="368085" y="1320036"/>
                </a:cubicBezTo>
                <a:cubicBezTo>
                  <a:pt x="437894" y="1262919"/>
                  <a:pt x="495011" y="1193109"/>
                  <a:pt x="526742" y="1104261"/>
                </a:cubicBezTo>
                <a:cubicBezTo>
                  <a:pt x="558474" y="1028105"/>
                  <a:pt x="571167" y="939256"/>
                  <a:pt x="558474" y="844061"/>
                </a:cubicBezTo>
                <a:cubicBezTo>
                  <a:pt x="552128" y="748866"/>
                  <a:pt x="514050" y="666364"/>
                  <a:pt x="456933" y="59655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A893B-12FC-BEFE-9665-A9C624A56C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546576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5020628" cy="3690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230BA0-2D1F-683C-E805-0BB253A29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9" y="5464175"/>
            <a:ext cx="5465762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957474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Shape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lorful circle and black background&#10;&#10;Description automatically generated">
            <a:extLst>
              <a:ext uri="{FF2B5EF4-FFF2-40B4-BE49-F238E27FC236}">
                <a16:creationId xmlns:a16="http://schemas.microsoft.com/office/drawing/2014/main" id="{CCD54DE9-51DB-FB3B-B34D-8A2AF19C9C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0100" y="0"/>
            <a:ext cx="50419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CA893B-12FC-BEFE-9665-A9C624A56C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573619"/>
            <a:ext cx="5491161" cy="3690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230BA0-2D1F-683C-E805-0BB253A29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9" y="5464175"/>
            <a:ext cx="5465762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45603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pink circle with black background&#10;&#10;Description automatically generated">
            <a:extLst>
              <a:ext uri="{FF2B5EF4-FFF2-40B4-BE49-F238E27FC236}">
                <a16:creationId xmlns:a16="http://schemas.microsoft.com/office/drawing/2014/main" id="{5C3534BA-B612-8BE4-57E8-98FF2A63A7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1" y="0"/>
            <a:ext cx="4317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0438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hapes on a black background&#10;&#10;Description automatically generated">
            <a:extLst>
              <a:ext uri="{FF2B5EF4-FFF2-40B4-BE49-F238E27FC236}">
                <a16:creationId xmlns:a16="http://schemas.microsoft.com/office/drawing/2014/main" id="{F1B3F858-4202-3ECC-4CF1-014AFCF8C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1" y="931963"/>
            <a:ext cx="4579843" cy="47020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5F3641-954F-D237-0298-DCF806C305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3625" y="300038"/>
            <a:ext cx="5614985" cy="5751512"/>
          </a:xfrm>
        </p:spPr>
        <p:txBody>
          <a:bodyPr/>
          <a:lstStyle>
            <a:lvl1pPr marL="142875" indent="-142875">
              <a:spcAft>
                <a:spcPts val="2400"/>
              </a:spcAft>
              <a:defRPr sz="4000" b="0" spc="-70" baseline="0">
                <a:solidFill>
                  <a:srgbClr val="002068"/>
                </a:solidFill>
              </a:defRPr>
            </a:lvl1pPr>
            <a:lvl2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2pPr>
            <a:lvl3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3pPr>
            <a:lvl4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4pPr>
            <a:lvl5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5pPr>
          </a:lstStyle>
          <a:p>
            <a:pPr lvl="0"/>
            <a:r>
              <a:rPr lang="en-US"/>
              <a:t>“Click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3477F-ACAC-7B41-B204-AC139F13B7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A5A8B1AB-659B-E21E-7B3A-8E36BF137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3633" y="1008462"/>
            <a:ext cx="4240340" cy="4417235"/>
          </a:xfrm>
          <a:custGeom>
            <a:avLst/>
            <a:gdLst>
              <a:gd name="connsiteX0" fmla="*/ 2096858 w 3868865"/>
              <a:gd name="connsiteY0" fmla="*/ 3 h 4030263"/>
              <a:gd name="connsiteX1" fmla="*/ 2819851 w 3868865"/>
              <a:gd name="connsiteY1" fmla="*/ 95046 h 4030263"/>
              <a:gd name="connsiteX2" fmla="*/ 3868865 w 3868865"/>
              <a:gd name="connsiteY2" fmla="*/ 1144367 h 4030263"/>
              <a:gd name="connsiteX3" fmla="*/ 3716746 w 3868865"/>
              <a:gd name="connsiteY3" fmla="*/ 1689723 h 4030263"/>
              <a:gd name="connsiteX4" fmla="*/ 3728915 w 3868865"/>
              <a:gd name="connsiteY4" fmla="*/ 2192472 h 4030263"/>
              <a:gd name="connsiteX5" fmla="*/ 3786112 w 3868865"/>
              <a:gd name="connsiteY5" fmla="*/ 2571056 h 4030263"/>
              <a:gd name="connsiteX6" fmla="*/ 3536637 w 3868865"/>
              <a:gd name="connsiteY6" fmla="*/ 2909468 h 4030263"/>
              <a:gd name="connsiteX7" fmla="*/ 2627573 w 3868865"/>
              <a:gd name="connsiteY7" fmla="*/ 3435346 h 4030263"/>
              <a:gd name="connsiteX8" fmla="*/ 2616620 w 3868865"/>
              <a:gd name="connsiteY8" fmla="*/ 3440215 h 4030263"/>
              <a:gd name="connsiteX9" fmla="*/ 2606885 w 3868865"/>
              <a:gd name="connsiteY9" fmla="*/ 3446302 h 4030263"/>
              <a:gd name="connsiteX10" fmla="*/ 1718509 w 3868865"/>
              <a:gd name="connsiteY10" fmla="*/ 3960007 h 4030263"/>
              <a:gd name="connsiteX11" fmla="*/ 1001723 w 3868865"/>
              <a:gd name="connsiteY11" fmla="*/ 3767672 h 4030263"/>
              <a:gd name="connsiteX12" fmla="*/ 808228 w 3868865"/>
              <a:gd name="connsiteY12" fmla="*/ 3352569 h 4030263"/>
              <a:gd name="connsiteX13" fmla="*/ 196100 w 3868865"/>
              <a:gd name="connsiteY13" fmla="*/ 2746348 h 4030263"/>
              <a:gd name="connsiteX14" fmla="*/ 23293 w 3868865"/>
              <a:gd name="connsiteY14" fmla="*/ 1929533 h 4030263"/>
              <a:gd name="connsiteX15" fmla="*/ 20859 w 3868865"/>
              <a:gd name="connsiteY15" fmla="*/ 878994 h 4030263"/>
              <a:gd name="connsiteX16" fmla="*/ 91442 w 3868865"/>
              <a:gd name="connsiteY16" fmla="*/ 617272 h 4030263"/>
              <a:gd name="connsiteX17" fmla="*/ 808228 w 3868865"/>
              <a:gd name="connsiteY17" fmla="*/ 424937 h 4030263"/>
              <a:gd name="connsiteX18" fmla="*/ 1322999 w 3868865"/>
              <a:gd name="connsiteY18" fmla="*/ 311727 h 4030263"/>
              <a:gd name="connsiteX19" fmla="*/ 1787875 w 3868865"/>
              <a:gd name="connsiteY19" fmla="*/ 146173 h 4030263"/>
              <a:gd name="connsiteX20" fmla="*/ 2096858 w 3868865"/>
              <a:gd name="connsiteY20" fmla="*/ 3 h 403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68865" h="4030263">
                <a:moveTo>
                  <a:pt x="2096858" y="3"/>
                </a:moveTo>
                <a:cubicBezTo>
                  <a:pt x="2313295" y="-532"/>
                  <a:pt x="2585588" y="95046"/>
                  <a:pt x="2819851" y="95046"/>
                </a:cubicBezTo>
                <a:cubicBezTo>
                  <a:pt x="3399121" y="95046"/>
                  <a:pt x="3868865" y="564927"/>
                  <a:pt x="3868865" y="1144367"/>
                </a:cubicBezTo>
                <a:cubicBezTo>
                  <a:pt x="3868865" y="1344006"/>
                  <a:pt x="3812885" y="1531472"/>
                  <a:pt x="3716746" y="1689723"/>
                </a:cubicBezTo>
                <a:cubicBezTo>
                  <a:pt x="3638861" y="1843104"/>
                  <a:pt x="3636427" y="2031787"/>
                  <a:pt x="3728915" y="2192472"/>
                </a:cubicBezTo>
                <a:cubicBezTo>
                  <a:pt x="3792197" y="2302030"/>
                  <a:pt x="3816536" y="2435934"/>
                  <a:pt x="3786112" y="2571056"/>
                </a:cubicBezTo>
                <a:cubicBezTo>
                  <a:pt x="3753254" y="2719568"/>
                  <a:pt x="3659549" y="2838864"/>
                  <a:pt x="3536637" y="2909468"/>
                </a:cubicBezTo>
                <a:cubicBezTo>
                  <a:pt x="3536637" y="2909468"/>
                  <a:pt x="3536637" y="2909468"/>
                  <a:pt x="2627573" y="3435346"/>
                </a:cubicBezTo>
                <a:cubicBezTo>
                  <a:pt x="2623922" y="3436564"/>
                  <a:pt x="2620271" y="3438998"/>
                  <a:pt x="2616620" y="3440215"/>
                </a:cubicBezTo>
                <a:cubicBezTo>
                  <a:pt x="2616620" y="3440215"/>
                  <a:pt x="2616620" y="3440215"/>
                  <a:pt x="2606885" y="3446302"/>
                </a:cubicBezTo>
                <a:cubicBezTo>
                  <a:pt x="2606885" y="3446302"/>
                  <a:pt x="2606885" y="3446302"/>
                  <a:pt x="1718509" y="3960007"/>
                </a:cubicBezTo>
                <a:cubicBezTo>
                  <a:pt x="1467816" y="4104867"/>
                  <a:pt x="1146541" y="4018438"/>
                  <a:pt x="1001723" y="3767672"/>
                </a:cubicBezTo>
                <a:cubicBezTo>
                  <a:pt x="904367" y="3598466"/>
                  <a:pt x="716956" y="3509602"/>
                  <a:pt x="808228" y="3352569"/>
                </a:cubicBezTo>
                <a:cubicBezTo>
                  <a:pt x="953045" y="3101803"/>
                  <a:pt x="197317" y="2746348"/>
                  <a:pt x="196100" y="2746348"/>
                </a:cubicBezTo>
                <a:cubicBezTo>
                  <a:pt x="-93535" y="2746348"/>
                  <a:pt x="23293" y="2219253"/>
                  <a:pt x="23293" y="1929533"/>
                </a:cubicBezTo>
                <a:cubicBezTo>
                  <a:pt x="23293" y="1929533"/>
                  <a:pt x="23293" y="1929533"/>
                  <a:pt x="20859" y="878994"/>
                </a:cubicBezTo>
                <a:cubicBezTo>
                  <a:pt x="20859" y="790130"/>
                  <a:pt x="43981" y="700049"/>
                  <a:pt x="91442" y="617272"/>
                </a:cubicBezTo>
                <a:cubicBezTo>
                  <a:pt x="236260" y="365289"/>
                  <a:pt x="557535" y="280077"/>
                  <a:pt x="808228" y="424937"/>
                </a:cubicBezTo>
                <a:cubicBezTo>
                  <a:pt x="808228" y="424937"/>
                  <a:pt x="808228" y="424937"/>
                  <a:pt x="1322999" y="311727"/>
                </a:cubicBezTo>
                <a:cubicBezTo>
                  <a:pt x="1460515" y="281294"/>
                  <a:pt x="1780573" y="155911"/>
                  <a:pt x="1787875" y="146173"/>
                </a:cubicBezTo>
                <a:cubicBezTo>
                  <a:pt x="1857242" y="35245"/>
                  <a:pt x="1966996" y="324"/>
                  <a:pt x="2096858" y="3"/>
                </a:cubicBezTo>
                <a:close/>
              </a:path>
            </a:pathLst>
          </a:custGeom>
        </p:spPr>
        <p:txBody>
          <a:bodyPr wrap="square" tIns="180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6595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and orange curved object&#10;&#10;Description automatically generated">
            <a:extLst>
              <a:ext uri="{FF2B5EF4-FFF2-40B4-BE49-F238E27FC236}">
                <a16:creationId xmlns:a16="http://schemas.microsoft.com/office/drawing/2014/main" id="{57483916-EB2E-87DB-98E8-A966CED58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42" y="4776791"/>
            <a:ext cx="3348165" cy="2081210"/>
          </a:xfrm>
          <a:prstGeom prst="rect">
            <a:avLst/>
          </a:prstGeom>
        </p:spPr>
      </p:pic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66138527-5471-FB55-B600-1CDB5D0A426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428529" y="0"/>
            <a:ext cx="6763471" cy="6858000"/>
          </a:xfrm>
          <a:custGeom>
            <a:avLst/>
            <a:gdLst>
              <a:gd name="connsiteX0" fmla="*/ 377459 w 3359817"/>
              <a:gd name="connsiteY0" fmla="*/ 0 h 3406775"/>
              <a:gd name="connsiteX1" fmla="*/ 3359817 w 3359817"/>
              <a:gd name="connsiteY1" fmla="*/ 0 h 3406775"/>
              <a:gd name="connsiteX2" fmla="*/ 3359817 w 3359817"/>
              <a:gd name="connsiteY2" fmla="*/ 3406775 h 3406775"/>
              <a:gd name="connsiteX3" fmla="*/ 2223681 w 3359817"/>
              <a:gd name="connsiteY3" fmla="*/ 3406775 h 3406775"/>
              <a:gd name="connsiteX4" fmla="*/ 740392 w 3359817"/>
              <a:gd name="connsiteY4" fmla="*/ 2562967 h 3406775"/>
              <a:gd name="connsiteX5" fmla="*/ 46086 w 3359817"/>
              <a:gd name="connsiteY5" fmla="*/ 1939969 h 3406775"/>
              <a:gd name="connsiteX6" fmla="*/ 235442 w 3359817"/>
              <a:gd name="connsiteY6" fmla="*/ 1033073 h 3406775"/>
              <a:gd name="connsiteX7" fmla="*/ 424798 w 3359817"/>
              <a:gd name="connsiteY7" fmla="*/ 126177 h 3406775"/>
              <a:gd name="connsiteX8" fmla="*/ 377459 w 3359817"/>
              <a:gd name="connsiteY8" fmla="*/ 0 h 340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9817" h="3406775">
                <a:moveTo>
                  <a:pt x="377459" y="0"/>
                </a:moveTo>
                <a:lnTo>
                  <a:pt x="3359817" y="0"/>
                </a:lnTo>
                <a:cubicBezTo>
                  <a:pt x="3359817" y="3406775"/>
                  <a:pt x="3359817" y="3406775"/>
                  <a:pt x="3359817" y="3406775"/>
                </a:cubicBezTo>
                <a:cubicBezTo>
                  <a:pt x="2223681" y="3406775"/>
                  <a:pt x="2223681" y="3406775"/>
                  <a:pt x="2223681" y="3406775"/>
                </a:cubicBezTo>
                <a:cubicBezTo>
                  <a:pt x="1837079" y="2980928"/>
                  <a:pt x="1324239" y="2681258"/>
                  <a:pt x="740392" y="2562967"/>
                </a:cubicBezTo>
                <a:cubicBezTo>
                  <a:pt x="416908" y="2491993"/>
                  <a:pt x="148654" y="2255411"/>
                  <a:pt x="46086" y="1939969"/>
                </a:cubicBezTo>
                <a:cubicBezTo>
                  <a:pt x="-56482" y="1624527"/>
                  <a:pt x="14527" y="1277541"/>
                  <a:pt x="235442" y="1033073"/>
                </a:cubicBezTo>
                <a:cubicBezTo>
                  <a:pt x="456358" y="788605"/>
                  <a:pt x="535256" y="441619"/>
                  <a:pt x="424798" y="126177"/>
                </a:cubicBezTo>
                <a:cubicBezTo>
                  <a:pt x="416908" y="78861"/>
                  <a:pt x="393239" y="39430"/>
                  <a:pt x="377459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5F3641-954F-D237-0298-DCF806C305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836" y="698400"/>
            <a:ext cx="5614985" cy="5004000"/>
          </a:xfrm>
        </p:spPr>
        <p:txBody>
          <a:bodyPr/>
          <a:lstStyle>
            <a:lvl1pPr marL="142875" indent="-142875">
              <a:spcAft>
                <a:spcPts val="2400"/>
              </a:spcAft>
              <a:defRPr sz="4000" b="0" spc="-70" baseline="0">
                <a:solidFill>
                  <a:srgbClr val="002068"/>
                </a:solidFill>
              </a:defRPr>
            </a:lvl1pPr>
            <a:lvl2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2pPr>
            <a:lvl3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3pPr>
            <a:lvl4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4pPr>
            <a:lvl5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5pPr>
          </a:lstStyle>
          <a:p>
            <a:pPr lvl="0"/>
            <a:r>
              <a:rPr lang="en-US"/>
              <a:t>“Click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93DC24-9723-62C8-F4D6-B9024A75AC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85689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CCEFF532-0F9A-0488-86B3-7965977CF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0" y="0"/>
            <a:ext cx="47625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5F3641-954F-D237-0298-DCF806C305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836" y="698400"/>
            <a:ext cx="5614985" cy="5004000"/>
          </a:xfrm>
        </p:spPr>
        <p:txBody>
          <a:bodyPr/>
          <a:lstStyle>
            <a:lvl1pPr marL="142875" indent="-142875">
              <a:spcAft>
                <a:spcPts val="2400"/>
              </a:spcAft>
              <a:defRPr sz="4000" b="0" spc="-70" baseline="0">
                <a:solidFill>
                  <a:srgbClr val="002068"/>
                </a:solidFill>
              </a:defRPr>
            </a:lvl1pPr>
            <a:lvl2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2pPr>
            <a:lvl3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3pPr>
            <a:lvl4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4pPr>
            <a:lvl5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5pPr>
          </a:lstStyle>
          <a:p>
            <a:pPr lvl="0"/>
            <a:r>
              <a:rPr lang="en-US"/>
              <a:t>“Click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93DC24-9723-62C8-F4D6-B9024A75AC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35594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756BABC-2963-28E2-5B08-F41D44CA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3026004"/>
            <a:ext cx="3562350" cy="3025546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75F0A8D-0120-75B1-B12F-5E64C97F25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06900" y="3026004"/>
            <a:ext cx="3562350" cy="3025546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1B38E8-6A7F-0F95-D2F5-B111256505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4626" y="3026004"/>
            <a:ext cx="3562350" cy="3025546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D4AF94E-695F-27BB-AE3B-C84EADC28897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32800" y="1497600"/>
            <a:ext cx="1173600" cy="11736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4402087-7467-27FD-561D-E2965002769E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4326163" y="1497600"/>
            <a:ext cx="1173600" cy="11736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29385420-6F31-EC68-9C2D-7259D954F02B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8119526" y="1497600"/>
            <a:ext cx="1173600" cy="11736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6770A-1D4D-AD1F-F2F7-085CEBCF79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5613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756BABC-2963-28E2-5B08-F41D44CA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24" y="1564849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B7FAE0-3A20-3BA3-BBC0-9EF931A414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30324" y="3040144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E7DE02-9488-C606-02DD-66DBAE64E2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30324" y="4688498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D61909-44A1-96C5-24EC-29733C083C5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542968" y="1564849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F03D7E-D948-AE8B-6268-D0445FA484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42968" y="3040144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4A89A1F-F10B-C531-B279-7F71EB330ED8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542968" y="4688498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F107629B-0875-A1BC-15AB-C67AC1624DC0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536400" y="1540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49B4C2D4-3903-C213-FD24-64CE96C1979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36400" y="3016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678E3C09-3971-E762-E888-4774BB750A4A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536400" y="46620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FD5D5F0F-3A8C-9DD5-15CE-6B7C3E9DB5BB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238800" y="1540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80CB698-AA0E-BBD2-304B-B4C34811DE8E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238800" y="3016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C2BCE056-E4A2-EC44-5C8D-36D0C79AB593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238800" y="46620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1338B-0823-6532-C45C-F95060AF7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0955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E5924D82-B442-36B8-3020-4B80CF88B46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10313" y="385763"/>
            <a:ext cx="5462587" cy="5665787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06E48C0-76C8-28BD-C1B7-163ED41712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B935A-2F64-9B30-B028-533AFFCD8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466171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23A5ABD4-0980-C4E1-2D35-C1A5E7B7C5A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310313" y="1947863"/>
            <a:ext cx="5462587" cy="4103687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0D3C37-C70E-A0DC-24F2-9973C328C5E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13051" y="1573620"/>
            <a:ext cx="4770000" cy="33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CA4EA38-F567-390A-BFCA-BAFFDD3657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0CA66-7402-A280-D0B7-C8DFD634E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895045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489E1D8-D4B0-C77A-AB21-F17122178A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3A851-41FB-11CE-7794-1E1CC5D0D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210906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8A58-465D-29BC-3745-035187C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2D71-F647-C342-B16D-56C6AF9B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4B384-59B0-AF00-1B1B-6C83719C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C29F56FE-6896-93B5-300C-73E8064C8D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5F338-020C-AD1A-58C0-1E2252F80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9143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6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5BEA9E99-0C18-0E13-D81E-E2F2149CB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901950 w 2901950"/>
              <a:gd name="connsiteY7" fmla="*/ 356482 h 1638300"/>
              <a:gd name="connsiteX8" fmla="*/ 2467413 w 2901950"/>
              <a:gd name="connsiteY8" fmla="*/ 656079 h 1638300"/>
              <a:gd name="connsiteX9" fmla="*/ 2463635 w 2901950"/>
              <a:gd name="connsiteY9" fmla="*/ 663663 h 1638300"/>
              <a:gd name="connsiteX10" fmla="*/ 2350277 w 2901950"/>
              <a:gd name="connsiteY10" fmla="*/ 982222 h 1638300"/>
              <a:gd name="connsiteX11" fmla="*/ 2350277 w 2901950"/>
              <a:gd name="connsiteY11" fmla="*/ 1312157 h 1638300"/>
              <a:gd name="connsiteX12" fmla="*/ 2350277 w 2901950"/>
              <a:gd name="connsiteY12" fmla="*/ 1315949 h 1638300"/>
              <a:gd name="connsiteX13" fmla="*/ 2320049 w 2901950"/>
              <a:gd name="connsiteY13" fmla="*/ 1331119 h 1638300"/>
              <a:gd name="connsiteX14" fmla="*/ 2029098 w 2901950"/>
              <a:gd name="connsiteY14" fmla="*/ 1501775 h 1638300"/>
              <a:gd name="connsiteX15" fmla="*/ 1915741 w 2901950"/>
              <a:gd name="connsiteY15" fmla="*/ 1615546 h 1638300"/>
              <a:gd name="connsiteX16" fmla="*/ 1904405 w 2901950"/>
              <a:gd name="connsiteY16" fmla="*/ 1638300 h 1638300"/>
              <a:gd name="connsiteX17" fmla="*/ 1741926 w 2901950"/>
              <a:gd name="connsiteY17" fmla="*/ 1638300 h 1638300"/>
              <a:gd name="connsiteX18" fmla="*/ 1160024 w 2901950"/>
              <a:gd name="connsiteY18" fmla="*/ 1638300 h 1638300"/>
              <a:gd name="connsiteX19" fmla="*/ 581902 w 2901950"/>
              <a:gd name="connsiteY19" fmla="*/ 1638300 h 1638300"/>
              <a:gd name="connsiteX20" fmla="*/ 0 w 2901950"/>
              <a:gd name="connsiteY20" fmla="*/ 1638300 h 1638300"/>
              <a:gd name="connsiteX21" fmla="*/ 0 w 2901950"/>
              <a:gd name="connsiteY21" fmla="*/ 1312157 h 1638300"/>
              <a:gd name="connsiteX22" fmla="*/ 0 w 2901950"/>
              <a:gd name="connsiteY22" fmla="*/ 982222 h 1638300"/>
              <a:gd name="connsiteX23" fmla="*/ 0 w 2901950"/>
              <a:gd name="connsiteY23" fmla="*/ 656079 h 1638300"/>
              <a:gd name="connsiteX24" fmla="*/ 0 w 2901950"/>
              <a:gd name="connsiteY24" fmla="*/ 326143 h 1638300"/>
              <a:gd name="connsiteX25" fmla="*/ 0 w 2901950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901950" y="326143"/>
                  <a:pt x="2901950" y="326143"/>
                  <a:pt x="2901950" y="356482"/>
                </a:cubicBezTo>
                <a:cubicBezTo>
                  <a:pt x="2720578" y="386821"/>
                  <a:pt x="2561878" y="496799"/>
                  <a:pt x="2467413" y="656079"/>
                </a:cubicBezTo>
                <a:cubicBezTo>
                  <a:pt x="2467413" y="659871"/>
                  <a:pt x="2463635" y="659871"/>
                  <a:pt x="2463635" y="663663"/>
                </a:cubicBezTo>
                <a:cubicBezTo>
                  <a:pt x="2406956" y="762265"/>
                  <a:pt x="2365392" y="872243"/>
                  <a:pt x="2350277" y="982222"/>
                </a:cubicBezTo>
                <a:cubicBezTo>
                  <a:pt x="2331384" y="1092200"/>
                  <a:pt x="2331384" y="1202179"/>
                  <a:pt x="2350277" y="1312157"/>
                </a:cubicBezTo>
                <a:cubicBezTo>
                  <a:pt x="2350277" y="1312157"/>
                  <a:pt x="2350277" y="1312157"/>
                  <a:pt x="2350277" y="1315949"/>
                </a:cubicBezTo>
                <a:cubicBezTo>
                  <a:pt x="2350277" y="1315949"/>
                  <a:pt x="2350277" y="1315949"/>
                  <a:pt x="2320049" y="1331119"/>
                </a:cubicBezTo>
                <a:cubicBezTo>
                  <a:pt x="2320049" y="1331119"/>
                  <a:pt x="2320049" y="1331119"/>
                  <a:pt x="2029098" y="1501775"/>
                </a:cubicBezTo>
                <a:cubicBezTo>
                  <a:pt x="1983755" y="1528322"/>
                  <a:pt x="1942191" y="1566245"/>
                  <a:pt x="1915741" y="1615546"/>
                </a:cubicBezTo>
                <a:cubicBezTo>
                  <a:pt x="1911962" y="1623131"/>
                  <a:pt x="1908183" y="1630715"/>
                  <a:pt x="1904405" y="1638300"/>
                </a:cubicBezTo>
                <a:cubicBezTo>
                  <a:pt x="1904405" y="1638300"/>
                  <a:pt x="1904405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 descr="A blue and pink circle with black background&#10;&#10;Description automatically generated">
            <a:extLst>
              <a:ext uri="{FF2B5EF4-FFF2-40B4-BE49-F238E27FC236}">
                <a16:creationId xmlns:a16="http://schemas.microsoft.com/office/drawing/2014/main" id="{EE80A020-17A0-9A32-B7DF-F8F78FB38B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1" y="0"/>
            <a:ext cx="4317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2723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 and black background&#10;&#10;Description automatically generated">
            <a:extLst>
              <a:ext uri="{FF2B5EF4-FFF2-40B4-BE49-F238E27FC236}">
                <a16:creationId xmlns:a16="http://schemas.microsoft.com/office/drawing/2014/main" id="{A0CB5D0A-51F7-B26F-7F31-F6DE56468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0"/>
            <a:ext cx="43434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3DEFF-7B37-AEB7-BAB3-BA96DA87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7D66186-3CF2-1211-7819-DF6B04FF02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838" y="338018"/>
            <a:ext cx="3802062" cy="1253173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2000">
                <a:solidFill>
                  <a:srgbClr val="0460A9"/>
                </a:solidFill>
              </a:defRPr>
            </a:lvl2pPr>
            <a:lvl3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686FA-8940-A88B-138F-B4BB47A6D0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4650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circle&#10;&#10;Description automatically generated">
            <a:extLst>
              <a:ext uri="{FF2B5EF4-FFF2-40B4-BE49-F238E27FC236}">
                <a16:creationId xmlns:a16="http://schemas.microsoft.com/office/drawing/2014/main" id="{5410D678-9687-A042-D775-92BC6ABD94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2100" y="0"/>
            <a:ext cx="17399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3DEFF-7B37-AEB7-BAB3-BA96DA87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7D66186-3CF2-1211-7819-DF6B04FF02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838" y="338018"/>
            <a:ext cx="3802062" cy="1253173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2000">
                <a:solidFill>
                  <a:srgbClr val="0460A9"/>
                </a:solidFill>
              </a:defRPr>
            </a:lvl2pPr>
            <a:lvl3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686FA-8940-A88B-138F-B4BB47A6D0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76624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orange curved object&#10;&#10;Description automatically generated">
            <a:extLst>
              <a:ext uri="{FF2B5EF4-FFF2-40B4-BE49-F238E27FC236}">
                <a16:creationId xmlns:a16="http://schemas.microsoft.com/office/drawing/2014/main" id="{DC0324F7-D5A3-B683-26D9-09630AC75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42" y="4776791"/>
            <a:ext cx="3348165" cy="2081210"/>
          </a:xfrm>
          <a:prstGeom prst="rect">
            <a:avLst/>
          </a:prstGeom>
        </p:spPr>
      </p:pic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E425BEBA-A534-F7E4-3ACD-72010131913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428529" y="0"/>
            <a:ext cx="6763471" cy="6858000"/>
          </a:xfrm>
          <a:custGeom>
            <a:avLst/>
            <a:gdLst>
              <a:gd name="connsiteX0" fmla="*/ 377459 w 3359817"/>
              <a:gd name="connsiteY0" fmla="*/ 0 h 3406775"/>
              <a:gd name="connsiteX1" fmla="*/ 3359817 w 3359817"/>
              <a:gd name="connsiteY1" fmla="*/ 0 h 3406775"/>
              <a:gd name="connsiteX2" fmla="*/ 3359817 w 3359817"/>
              <a:gd name="connsiteY2" fmla="*/ 3406775 h 3406775"/>
              <a:gd name="connsiteX3" fmla="*/ 2223681 w 3359817"/>
              <a:gd name="connsiteY3" fmla="*/ 3406775 h 3406775"/>
              <a:gd name="connsiteX4" fmla="*/ 740392 w 3359817"/>
              <a:gd name="connsiteY4" fmla="*/ 2562967 h 3406775"/>
              <a:gd name="connsiteX5" fmla="*/ 46086 w 3359817"/>
              <a:gd name="connsiteY5" fmla="*/ 1939969 h 3406775"/>
              <a:gd name="connsiteX6" fmla="*/ 235442 w 3359817"/>
              <a:gd name="connsiteY6" fmla="*/ 1033073 h 3406775"/>
              <a:gd name="connsiteX7" fmla="*/ 424798 w 3359817"/>
              <a:gd name="connsiteY7" fmla="*/ 126177 h 3406775"/>
              <a:gd name="connsiteX8" fmla="*/ 377459 w 3359817"/>
              <a:gd name="connsiteY8" fmla="*/ 0 h 340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9817" h="3406775">
                <a:moveTo>
                  <a:pt x="377459" y="0"/>
                </a:moveTo>
                <a:lnTo>
                  <a:pt x="3359817" y="0"/>
                </a:lnTo>
                <a:cubicBezTo>
                  <a:pt x="3359817" y="3406775"/>
                  <a:pt x="3359817" y="3406775"/>
                  <a:pt x="3359817" y="3406775"/>
                </a:cubicBezTo>
                <a:cubicBezTo>
                  <a:pt x="2223681" y="3406775"/>
                  <a:pt x="2223681" y="3406775"/>
                  <a:pt x="2223681" y="3406775"/>
                </a:cubicBezTo>
                <a:cubicBezTo>
                  <a:pt x="1837079" y="2980928"/>
                  <a:pt x="1324239" y="2681258"/>
                  <a:pt x="740392" y="2562967"/>
                </a:cubicBezTo>
                <a:cubicBezTo>
                  <a:pt x="416908" y="2491993"/>
                  <a:pt x="148654" y="2255411"/>
                  <a:pt x="46086" y="1939969"/>
                </a:cubicBezTo>
                <a:cubicBezTo>
                  <a:pt x="-56482" y="1624527"/>
                  <a:pt x="14527" y="1277541"/>
                  <a:pt x="235442" y="1033073"/>
                </a:cubicBezTo>
                <a:cubicBezTo>
                  <a:pt x="456358" y="788605"/>
                  <a:pt x="535256" y="441619"/>
                  <a:pt x="424798" y="126177"/>
                </a:cubicBezTo>
                <a:cubicBezTo>
                  <a:pt x="416908" y="78861"/>
                  <a:pt x="393239" y="39430"/>
                  <a:pt x="377459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3DEFF-7B37-AEB7-BAB3-BA96DA87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7D66186-3CF2-1211-7819-DF6B04FF02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838" y="338018"/>
            <a:ext cx="3802062" cy="1253173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2000">
                <a:solidFill>
                  <a:srgbClr val="0460A9"/>
                </a:solidFill>
              </a:defRPr>
            </a:lvl2pPr>
            <a:lvl3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686FA-8940-A88B-138F-B4BB47A6D0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21786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EFE5F9-8B04-8D8D-09D3-53C33529D29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901950 w 2901950"/>
              <a:gd name="connsiteY7" fmla="*/ 356482 h 1638300"/>
              <a:gd name="connsiteX8" fmla="*/ 2467413 w 2901950"/>
              <a:gd name="connsiteY8" fmla="*/ 656079 h 1638300"/>
              <a:gd name="connsiteX9" fmla="*/ 2463635 w 2901950"/>
              <a:gd name="connsiteY9" fmla="*/ 663663 h 1638300"/>
              <a:gd name="connsiteX10" fmla="*/ 2350277 w 2901950"/>
              <a:gd name="connsiteY10" fmla="*/ 982222 h 1638300"/>
              <a:gd name="connsiteX11" fmla="*/ 2350277 w 2901950"/>
              <a:gd name="connsiteY11" fmla="*/ 1312157 h 1638300"/>
              <a:gd name="connsiteX12" fmla="*/ 2350277 w 2901950"/>
              <a:gd name="connsiteY12" fmla="*/ 1315949 h 1638300"/>
              <a:gd name="connsiteX13" fmla="*/ 2320049 w 2901950"/>
              <a:gd name="connsiteY13" fmla="*/ 1331119 h 1638300"/>
              <a:gd name="connsiteX14" fmla="*/ 2029098 w 2901950"/>
              <a:gd name="connsiteY14" fmla="*/ 1501775 h 1638300"/>
              <a:gd name="connsiteX15" fmla="*/ 1915741 w 2901950"/>
              <a:gd name="connsiteY15" fmla="*/ 1615546 h 1638300"/>
              <a:gd name="connsiteX16" fmla="*/ 1904405 w 2901950"/>
              <a:gd name="connsiteY16" fmla="*/ 1638300 h 1638300"/>
              <a:gd name="connsiteX17" fmla="*/ 1741926 w 2901950"/>
              <a:gd name="connsiteY17" fmla="*/ 1638300 h 1638300"/>
              <a:gd name="connsiteX18" fmla="*/ 1160024 w 2901950"/>
              <a:gd name="connsiteY18" fmla="*/ 1638300 h 1638300"/>
              <a:gd name="connsiteX19" fmla="*/ 581902 w 2901950"/>
              <a:gd name="connsiteY19" fmla="*/ 1638300 h 1638300"/>
              <a:gd name="connsiteX20" fmla="*/ 0 w 2901950"/>
              <a:gd name="connsiteY20" fmla="*/ 1638300 h 1638300"/>
              <a:gd name="connsiteX21" fmla="*/ 0 w 2901950"/>
              <a:gd name="connsiteY21" fmla="*/ 1312157 h 1638300"/>
              <a:gd name="connsiteX22" fmla="*/ 0 w 2901950"/>
              <a:gd name="connsiteY22" fmla="*/ 982222 h 1638300"/>
              <a:gd name="connsiteX23" fmla="*/ 0 w 2901950"/>
              <a:gd name="connsiteY23" fmla="*/ 656079 h 1638300"/>
              <a:gd name="connsiteX24" fmla="*/ 0 w 2901950"/>
              <a:gd name="connsiteY24" fmla="*/ 326143 h 1638300"/>
              <a:gd name="connsiteX25" fmla="*/ 0 w 2901950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901950" y="326143"/>
                  <a:pt x="2901950" y="326143"/>
                  <a:pt x="2901950" y="356482"/>
                </a:cubicBezTo>
                <a:cubicBezTo>
                  <a:pt x="2720578" y="386821"/>
                  <a:pt x="2561878" y="496799"/>
                  <a:pt x="2467413" y="656079"/>
                </a:cubicBezTo>
                <a:cubicBezTo>
                  <a:pt x="2467413" y="659871"/>
                  <a:pt x="2463635" y="659871"/>
                  <a:pt x="2463635" y="663663"/>
                </a:cubicBezTo>
                <a:cubicBezTo>
                  <a:pt x="2406956" y="762265"/>
                  <a:pt x="2365392" y="872243"/>
                  <a:pt x="2350277" y="982222"/>
                </a:cubicBezTo>
                <a:cubicBezTo>
                  <a:pt x="2331384" y="1092200"/>
                  <a:pt x="2331384" y="1202179"/>
                  <a:pt x="2350277" y="1312157"/>
                </a:cubicBezTo>
                <a:cubicBezTo>
                  <a:pt x="2350277" y="1312157"/>
                  <a:pt x="2350277" y="1312157"/>
                  <a:pt x="2350277" y="1315949"/>
                </a:cubicBezTo>
                <a:cubicBezTo>
                  <a:pt x="2350277" y="1315949"/>
                  <a:pt x="2350277" y="1315949"/>
                  <a:pt x="2320049" y="1331119"/>
                </a:cubicBezTo>
                <a:cubicBezTo>
                  <a:pt x="2320049" y="1331119"/>
                  <a:pt x="2320049" y="1331119"/>
                  <a:pt x="2029098" y="1501775"/>
                </a:cubicBezTo>
                <a:cubicBezTo>
                  <a:pt x="1983755" y="1528322"/>
                  <a:pt x="1942191" y="1566245"/>
                  <a:pt x="1915741" y="1615546"/>
                </a:cubicBezTo>
                <a:cubicBezTo>
                  <a:pt x="1911962" y="1623131"/>
                  <a:pt x="1908183" y="1630715"/>
                  <a:pt x="1904405" y="1638300"/>
                </a:cubicBezTo>
                <a:cubicBezTo>
                  <a:pt x="1904405" y="1638300"/>
                  <a:pt x="1904405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4" name="Picture 3" descr="A blue and pink circle with black background&#10;&#10;Description automatically generated">
            <a:extLst>
              <a:ext uri="{FF2B5EF4-FFF2-40B4-BE49-F238E27FC236}">
                <a16:creationId xmlns:a16="http://schemas.microsoft.com/office/drawing/2014/main" id="{31098AA9-5538-23A3-F13F-E112450ED1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1" y="0"/>
            <a:ext cx="4317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215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background with a yellow circle&#10;&#10;Description automatically generated">
            <a:extLst>
              <a:ext uri="{FF2B5EF4-FFF2-40B4-BE49-F238E27FC236}">
                <a16:creationId xmlns:a16="http://schemas.microsoft.com/office/drawing/2014/main" id="{EC7C65FC-796A-79CD-E261-AD0240900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901" y="0"/>
            <a:ext cx="25780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62086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4E532BC-FF12-A43F-E81B-E040BE32F4D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2" y="0"/>
            <a:ext cx="11255605" cy="6858000"/>
          </a:xfrm>
          <a:custGeom>
            <a:avLst/>
            <a:gdLst>
              <a:gd name="connsiteX0" fmla="*/ 0 w 2678113"/>
              <a:gd name="connsiteY0" fmla="*/ 0 h 1638300"/>
              <a:gd name="connsiteX1" fmla="*/ 581706 w 2678113"/>
              <a:gd name="connsiteY1" fmla="*/ 0 h 1638300"/>
              <a:gd name="connsiteX2" fmla="*/ 1159634 w 2678113"/>
              <a:gd name="connsiteY2" fmla="*/ 0 h 1638300"/>
              <a:gd name="connsiteX3" fmla="*/ 1741340 w 2678113"/>
              <a:gd name="connsiteY3" fmla="*/ 0 h 1638300"/>
              <a:gd name="connsiteX4" fmla="*/ 2319269 w 2678113"/>
              <a:gd name="connsiteY4" fmla="*/ 0 h 1638300"/>
              <a:gd name="connsiteX5" fmla="*/ 2357042 w 2678113"/>
              <a:gd name="connsiteY5" fmla="*/ 0 h 1638300"/>
              <a:gd name="connsiteX6" fmla="*/ 2319269 w 2678113"/>
              <a:gd name="connsiteY6" fmla="*/ 140317 h 1638300"/>
              <a:gd name="connsiteX7" fmla="*/ 2357042 w 2678113"/>
              <a:gd name="connsiteY7" fmla="*/ 280635 h 1638300"/>
              <a:gd name="connsiteX8" fmla="*/ 2387260 w 2678113"/>
              <a:gd name="connsiteY8" fmla="*/ 326143 h 1638300"/>
              <a:gd name="connsiteX9" fmla="*/ 2576126 w 2678113"/>
              <a:gd name="connsiteY9" fmla="*/ 656079 h 1638300"/>
              <a:gd name="connsiteX10" fmla="*/ 2678113 w 2678113"/>
              <a:gd name="connsiteY10" fmla="*/ 834320 h 1638300"/>
              <a:gd name="connsiteX11" fmla="*/ 2459029 w 2678113"/>
              <a:gd name="connsiteY11" fmla="*/ 860866 h 1638300"/>
              <a:gd name="connsiteX12" fmla="*/ 2349487 w 2678113"/>
              <a:gd name="connsiteY12" fmla="*/ 982222 h 1638300"/>
              <a:gd name="connsiteX13" fmla="*/ 2323046 w 2678113"/>
              <a:gd name="connsiteY13" fmla="*/ 1099785 h 1638300"/>
              <a:gd name="connsiteX14" fmla="*/ 2349487 w 2678113"/>
              <a:gd name="connsiteY14" fmla="*/ 1312157 h 1638300"/>
              <a:gd name="connsiteX15" fmla="*/ 2519466 w 2678113"/>
              <a:gd name="connsiteY15" fmla="*/ 1638300 h 1638300"/>
              <a:gd name="connsiteX16" fmla="*/ 2319269 w 2678113"/>
              <a:gd name="connsiteY16" fmla="*/ 1638300 h 1638300"/>
              <a:gd name="connsiteX17" fmla="*/ 1741340 w 2678113"/>
              <a:gd name="connsiteY17" fmla="*/ 1638300 h 1638300"/>
              <a:gd name="connsiteX18" fmla="*/ 1159634 w 2678113"/>
              <a:gd name="connsiteY18" fmla="*/ 1638300 h 1638300"/>
              <a:gd name="connsiteX19" fmla="*/ 581706 w 2678113"/>
              <a:gd name="connsiteY19" fmla="*/ 1638300 h 1638300"/>
              <a:gd name="connsiteX20" fmla="*/ 0 w 2678113"/>
              <a:gd name="connsiteY20" fmla="*/ 1638300 h 1638300"/>
              <a:gd name="connsiteX21" fmla="*/ 0 w 2678113"/>
              <a:gd name="connsiteY21" fmla="*/ 1312157 h 1638300"/>
              <a:gd name="connsiteX22" fmla="*/ 0 w 2678113"/>
              <a:gd name="connsiteY22" fmla="*/ 982222 h 1638300"/>
              <a:gd name="connsiteX23" fmla="*/ 0 w 2678113"/>
              <a:gd name="connsiteY23" fmla="*/ 656079 h 1638300"/>
              <a:gd name="connsiteX24" fmla="*/ 0 w 2678113"/>
              <a:gd name="connsiteY24" fmla="*/ 326143 h 1638300"/>
              <a:gd name="connsiteX25" fmla="*/ 0 w 2678113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78113" h="1638300">
                <a:moveTo>
                  <a:pt x="0" y="0"/>
                </a:moveTo>
                <a:cubicBezTo>
                  <a:pt x="0" y="0"/>
                  <a:pt x="0" y="0"/>
                  <a:pt x="581706" y="0"/>
                </a:cubicBezTo>
                <a:cubicBezTo>
                  <a:pt x="581706" y="0"/>
                  <a:pt x="581706" y="0"/>
                  <a:pt x="1159634" y="0"/>
                </a:cubicBezTo>
                <a:cubicBezTo>
                  <a:pt x="1159634" y="0"/>
                  <a:pt x="1159634" y="0"/>
                  <a:pt x="1741340" y="0"/>
                </a:cubicBezTo>
                <a:cubicBezTo>
                  <a:pt x="1741340" y="0"/>
                  <a:pt x="1741340" y="0"/>
                  <a:pt x="2319269" y="0"/>
                </a:cubicBezTo>
                <a:cubicBezTo>
                  <a:pt x="2319269" y="0"/>
                  <a:pt x="2319269" y="0"/>
                  <a:pt x="2357042" y="0"/>
                </a:cubicBezTo>
                <a:cubicBezTo>
                  <a:pt x="2334378" y="41716"/>
                  <a:pt x="2319269" y="91017"/>
                  <a:pt x="2319269" y="140317"/>
                </a:cubicBezTo>
                <a:cubicBezTo>
                  <a:pt x="2319269" y="189618"/>
                  <a:pt x="2334378" y="238919"/>
                  <a:pt x="2357042" y="280635"/>
                </a:cubicBezTo>
                <a:cubicBezTo>
                  <a:pt x="2357042" y="280635"/>
                  <a:pt x="2357042" y="280635"/>
                  <a:pt x="2387260" y="326143"/>
                </a:cubicBezTo>
                <a:cubicBezTo>
                  <a:pt x="2387260" y="326143"/>
                  <a:pt x="2387260" y="326143"/>
                  <a:pt x="2576126" y="656079"/>
                </a:cubicBezTo>
                <a:cubicBezTo>
                  <a:pt x="2576126" y="656079"/>
                  <a:pt x="2576126" y="656079"/>
                  <a:pt x="2678113" y="834320"/>
                </a:cubicBezTo>
                <a:cubicBezTo>
                  <a:pt x="2606344" y="811565"/>
                  <a:pt x="2527021" y="822943"/>
                  <a:pt x="2459029" y="860866"/>
                </a:cubicBezTo>
                <a:cubicBezTo>
                  <a:pt x="2409924" y="887413"/>
                  <a:pt x="2372151" y="932921"/>
                  <a:pt x="2349487" y="982222"/>
                </a:cubicBezTo>
                <a:cubicBezTo>
                  <a:pt x="2330601" y="1020145"/>
                  <a:pt x="2323046" y="1058069"/>
                  <a:pt x="2323046" y="1099785"/>
                </a:cubicBezTo>
                <a:cubicBezTo>
                  <a:pt x="2323046" y="1171840"/>
                  <a:pt x="2334378" y="1243895"/>
                  <a:pt x="2349487" y="1312157"/>
                </a:cubicBezTo>
                <a:cubicBezTo>
                  <a:pt x="2383483" y="1429720"/>
                  <a:pt x="2440143" y="1543491"/>
                  <a:pt x="2519466" y="1638300"/>
                </a:cubicBezTo>
                <a:cubicBezTo>
                  <a:pt x="2519466" y="1638300"/>
                  <a:pt x="2519466" y="1638300"/>
                  <a:pt x="2319269" y="1638300"/>
                </a:cubicBezTo>
                <a:cubicBezTo>
                  <a:pt x="2319269" y="1638300"/>
                  <a:pt x="2319269" y="1638300"/>
                  <a:pt x="1741340" y="1638300"/>
                </a:cubicBezTo>
                <a:cubicBezTo>
                  <a:pt x="1741340" y="1638300"/>
                  <a:pt x="1741340" y="1638300"/>
                  <a:pt x="1159634" y="1638300"/>
                </a:cubicBezTo>
                <a:cubicBezTo>
                  <a:pt x="1159634" y="1638300"/>
                  <a:pt x="1159634" y="1638300"/>
                  <a:pt x="581706" y="1638300"/>
                </a:cubicBezTo>
                <a:cubicBezTo>
                  <a:pt x="581706" y="1638300"/>
                  <a:pt x="581706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 descr="A colorful background with a yellow circle&#10;&#10;Description automatically generated">
            <a:extLst>
              <a:ext uri="{FF2B5EF4-FFF2-40B4-BE49-F238E27FC236}">
                <a16:creationId xmlns:a16="http://schemas.microsoft.com/office/drawing/2014/main" id="{1B1FA352-8795-6DB4-2152-036324FBA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901" y="0"/>
            <a:ext cx="25780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8641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1C7857F-F7F1-5051-2D7C-555A2F260E0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2" y="0"/>
            <a:ext cx="11255605" cy="6858000"/>
          </a:xfrm>
          <a:custGeom>
            <a:avLst/>
            <a:gdLst>
              <a:gd name="connsiteX0" fmla="*/ 0 w 2678113"/>
              <a:gd name="connsiteY0" fmla="*/ 0 h 1638300"/>
              <a:gd name="connsiteX1" fmla="*/ 581706 w 2678113"/>
              <a:gd name="connsiteY1" fmla="*/ 0 h 1638300"/>
              <a:gd name="connsiteX2" fmla="*/ 1159634 w 2678113"/>
              <a:gd name="connsiteY2" fmla="*/ 0 h 1638300"/>
              <a:gd name="connsiteX3" fmla="*/ 1741340 w 2678113"/>
              <a:gd name="connsiteY3" fmla="*/ 0 h 1638300"/>
              <a:gd name="connsiteX4" fmla="*/ 2319269 w 2678113"/>
              <a:gd name="connsiteY4" fmla="*/ 0 h 1638300"/>
              <a:gd name="connsiteX5" fmla="*/ 2357042 w 2678113"/>
              <a:gd name="connsiteY5" fmla="*/ 0 h 1638300"/>
              <a:gd name="connsiteX6" fmla="*/ 2319269 w 2678113"/>
              <a:gd name="connsiteY6" fmla="*/ 140317 h 1638300"/>
              <a:gd name="connsiteX7" fmla="*/ 2357042 w 2678113"/>
              <a:gd name="connsiteY7" fmla="*/ 280635 h 1638300"/>
              <a:gd name="connsiteX8" fmla="*/ 2387260 w 2678113"/>
              <a:gd name="connsiteY8" fmla="*/ 326143 h 1638300"/>
              <a:gd name="connsiteX9" fmla="*/ 2576126 w 2678113"/>
              <a:gd name="connsiteY9" fmla="*/ 656079 h 1638300"/>
              <a:gd name="connsiteX10" fmla="*/ 2678113 w 2678113"/>
              <a:gd name="connsiteY10" fmla="*/ 834320 h 1638300"/>
              <a:gd name="connsiteX11" fmla="*/ 2459029 w 2678113"/>
              <a:gd name="connsiteY11" fmla="*/ 860866 h 1638300"/>
              <a:gd name="connsiteX12" fmla="*/ 2349487 w 2678113"/>
              <a:gd name="connsiteY12" fmla="*/ 982222 h 1638300"/>
              <a:gd name="connsiteX13" fmla="*/ 2323046 w 2678113"/>
              <a:gd name="connsiteY13" fmla="*/ 1099785 h 1638300"/>
              <a:gd name="connsiteX14" fmla="*/ 2349487 w 2678113"/>
              <a:gd name="connsiteY14" fmla="*/ 1312157 h 1638300"/>
              <a:gd name="connsiteX15" fmla="*/ 2519466 w 2678113"/>
              <a:gd name="connsiteY15" fmla="*/ 1638300 h 1638300"/>
              <a:gd name="connsiteX16" fmla="*/ 2319269 w 2678113"/>
              <a:gd name="connsiteY16" fmla="*/ 1638300 h 1638300"/>
              <a:gd name="connsiteX17" fmla="*/ 1741340 w 2678113"/>
              <a:gd name="connsiteY17" fmla="*/ 1638300 h 1638300"/>
              <a:gd name="connsiteX18" fmla="*/ 1159634 w 2678113"/>
              <a:gd name="connsiteY18" fmla="*/ 1638300 h 1638300"/>
              <a:gd name="connsiteX19" fmla="*/ 581706 w 2678113"/>
              <a:gd name="connsiteY19" fmla="*/ 1638300 h 1638300"/>
              <a:gd name="connsiteX20" fmla="*/ 0 w 2678113"/>
              <a:gd name="connsiteY20" fmla="*/ 1638300 h 1638300"/>
              <a:gd name="connsiteX21" fmla="*/ 0 w 2678113"/>
              <a:gd name="connsiteY21" fmla="*/ 1312157 h 1638300"/>
              <a:gd name="connsiteX22" fmla="*/ 0 w 2678113"/>
              <a:gd name="connsiteY22" fmla="*/ 982222 h 1638300"/>
              <a:gd name="connsiteX23" fmla="*/ 0 w 2678113"/>
              <a:gd name="connsiteY23" fmla="*/ 656079 h 1638300"/>
              <a:gd name="connsiteX24" fmla="*/ 0 w 2678113"/>
              <a:gd name="connsiteY24" fmla="*/ 326143 h 1638300"/>
              <a:gd name="connsiteX25" fmla="*/ 0 w 2678113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78113" h="1638300">
                <a:moveTo>
                  <a:pt x="0" y="0"/>
                </a:moveTo>
                <a:cubicBezTo>
                  <a:pt x="0" y="0"/>
                  <a:pt x="0" y="0"/>
                  <a:pt x="581706" y="0"/>
                </a:cubicBezTo>
                <a:cubicBezTo>
                  <a:pt x="581706" y="0"/>
                  <a:pt x="581706" y="0"/>
                  <a:pt x="1159634" y="0"/>
                </a:cubicBezTo>
                <a:cubicBezTo>
                  <a:pt x="1159634" y="0"/>
                  <a:pt x="1159634" y="0"/>
                  <a:pt x="1741340" y="0"/>
                </a:cubicBezTo>
                <a:cubicBezTo>
                  <a:pt x="1741340" y="0"/>
                  <a:pt x="1741340" y="0"/>
                  <a:pt x="2319269" y="0"/>
                </a:cubicBezTo>
                <a:cubicBezTo>
                  <a:pt x="2319269" y="0"/>
                  <a:pt x="2319269" y="0"/>
                  <a:pt x="2357042" y="0"/>
                </a:cubicBezTo>
                <a:cubicBezTo>
                  <a:pt x="2334378" y="41716"/>
                  <a:pt x="2319269" y="91017"/>
                  <a:pt x="2319269" y="140317"/>
                </a:cubicBezTo>
                <a:cubicBezTo>
                  <a:pt x="2319269" y="189618"/>
                  <a:pt x="2334378" y="238919"/>
                  <a:pt x="2357042" y="280635"/>
                </a:cubicBezTo>
                <a:cubicBezTo>
                  <a:pt x="2357042" y="280635"/>
                  <a:pt x="2357042" y="280635"/>
                  <a:pt x="2387260" y="326143"/>
                </a:cubicBezTo>
                <a:cubicBezTo>
                  <a:pt x="2387260" y="326143"/>
                  <a:pt x="2387260" y="326143"/>
                  <a:pt x="2576126" y="656079"/>
                </a:cubicBezTo>
                <a:cubicBezTo>
                  <a:pt x="2576126" y="656079"/>
                  <a:pt x="2576126" y="656079"/>
                  <a:pt x="2678113" y="834320"/>
                </a:cubicBezTo>
                <a:cubicBezTo>
                  <a:pt x="2606344" y="811565"/>
                  <a:pt x="2527021" y="822943"/>
                  <a:pt x="2459029" y="860866"/>
                </a:cubicBezTo>
                <a:cubicBezTo>
                  <a:pt x="2409924" y="887413"/>
                  <a:pt x="2372151" y="932921"/>
                  <a:pt x="2349487" y="982222"/>
                </a:cubicBezTo>
                <a:cubicBezTo>
                  <a:pt x="2330601" y="1020145"/>
                  <a:pt x="2323046" y="1058069"/>
                  <a:pt x="2323046" y="1099785"/>
                </a:cubicBezTo>
                <a:cubicBezTo>
                  <a:pt x="2323046" y="1171840"/>
                  <a:pt x="2334378" y="1243895"/>
                  <a:pt x="2349487" y="1312157"/>
                </a:cubicBezTo>
                <a:cubicBezTo>
                  <a:pt x="2383483" y="1429720"/>
                  <a:pt x="2440143" y="1543491"/>
                  <a:pt x="2519466" y="1638300"/>
                </a:cubicBezTo>
                <a:cubicBezTo>
                  <a:pt x="2519466" y="1638300"/>
                  <a:pt x="2519466" y="1638300"/>
                  <a:pt x="2319269" y="1638300"/>
                </a:cubicBezTo>
                <a:cubicBezTo>
                  <a:pt x="2319269" y="1638300"/>
                  <a:pt x="2319269" y="1638300"/>
                  <a:pt x="1741340" y="1638300"/>
                </a:cubicBezTo>
                <a:cubicBezTo>
                  <a:pt x="1741340" y="1638300"/>
                  <a:pt x="1741340" y="1638300"/>
                  <a:pt x="1159634" y="1638300"/>
                </a:cubicBezTo>
                <a:cubicBezTo>
                  <a:pt x="1159634" y="1638300"/>
                  <a:pt x="1159634" y="1638300"/>
                  <a:pt x="581706" y="1638300"/>
                </a:cubicBezTo>
                <a:cubicBezTo>
                  <a:pt x="581706" y="1638300"/>
                  <a:pt x="581706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4" name="Picture 3" descr="A colorful background with a yellow circle&#10;&#10;Description automatically generated">
            <a:extLst>
              <a:ext uri="{FF2B5EF4-FFF2-40B4-BE49-F238E27FC236}">
                <a16:creationId xmlns:a16="http://schemas.microsoft.com/office/drawing/2014/main" id="{732627F9-F370-0591-C057-AF446D065C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901" y="0"/>
            <a:ext cx="25780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5180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7AE5AA11-CA82-C177-1E94-A5DD8219C3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1715734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5" imgW="426" imgH="428" progId="TCLayout.ActiveDocument.1">
                  <p:embed/>
                </p:oleObj>
              </mc:Choice>
              <mc:Fallback>
                <p:oleObj name="think-cell Slide" r:id="rId55" imgW="426" imgH="42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E5AA11-CA82-C177-1E94-A5DD8219C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A96AB-8025-800A-2C24-7E888FEF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11168062" cy="10652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3102-B1BD-6F42-D23F-9839C494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838" y="1573619"/>
            <a:ext cx="11168062" cy="44779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478D-6D5E-92AA-A8E5-4B2E1DDB4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97850" y="6449644"/>
            <a:ext cx="288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1785-315A-7A76-7C7E-594293B97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726" y="6449644"/>
            <a:ext cx="465174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12" r:id="rId2"/>
    <p:sldLayoutId id="2147483739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650" r:id="rId16"/>
    <p:sldLayoutId id="2147483659" r:id="rId17"/>
    <p:sldLayoutId id="2147483660" r:id="rId18"/>
    <p:sldLayoutId id="2147483656" r:id="rId19"/>
    <p:sldLayoutId id="2147483687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681" r:id="rId29"/>
    <p:sldLayoutId id="2147483668" r:id="rId30"/>
    <p:sldLayoutId id="2147483667" r:id="rId31"/>
    <p:sldLayoutId id="2147483669" r:id="rId32"/>
    <p:sldLayoutId id="2147483683" r:id="rId33"/>
    <p:sldLayoutId id="2147483684" r:id="rId34"/>
    <p:sldLayoutId id="2147483672" r:id="rId35"/>
    <p:sldLayoutId id="2147483695" r:id="rId36"/>
    <p:sldLayoutId id="2147483673" r:id="rId37"/>
    <p:sldLayoutId id="2147483753" r:id="rId38"/>
    <p:sldLayoutId id="2147483754" r:id="rId39"/>
    <p:sldLayoutId id="2147483690" r:id="rId40"/>
    <p:sldLayoutId id="2147483688" r:id="rId41"/>
    <p:sldLayoutId id="2147483738" r:id="rId42"/>
    <p:sldLayoutId id="2147483670" r:id="rId43"/>
    <p:sldLayoutId id="2147483671" r:id="rId44"/>
    <p:sldLayoutId id="2147483692" r:id="rId45"/>
    <p:sldLayoutId id="2147483693" r:id="rId46"/>
    <p:sldLayoutId id="2147483694" r:id="rId47"/>
    <p:sldLayoutId id="2147483654" r:id="rId48"/>
    <p:sldLayoutId id="2147483655" r:id="rId49"/>
    <p:sldLayoutId id="2147483736" r:id="rId50"/>
    <p:sldLayoutId id="2147483763" r:id="rId51"/>
    <p:sldLayoutId id="2147483764" r:id="rId52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1" kern="1200">
          <a:solidFill>
            <a:srgbClr val="002068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buFontTx/>
        <a:buNone/>
        <a:defRPr sz="2000" b="1" kern="1200">
          <a:solidFill>
            <a:srgbClr val="0460A9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7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5000"/>
        </a:lnSpc>
        <a:spcBef>
          <a:spcPts val="600"/>
        </a:spcBef>
        <a:buClr>
          <a:srgbClr val="0460A9"/>
        </a:buClr>
        <a:buFont typeface="Ping LCG Medium" pitchFamily="50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90538" indent="-268288" algn="l" defTabSz="914400" rtl="0" eaLnBrk="1" latinLnBrk="0" hangingPunct="1">
        <a:lnSpc>
          <a:spcPct val="95000"/>
        </a:lnSpc>
        <a:spcBef>
          <a:spcPts val="600"/>
        </a:spcBef>
        <a:buClr>
          <a:srgbClr val="0460A9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13" indent="-277813" algn="l" defTabSz="914400" rtl="0" eaLnBrk="1" latinLnBrk="0" hangingPunct="1">
        <a:lnSpc>
          <a:spcPct val="95000"/>
        </a:lnSpc>
        <a:spcBef>
          <a:spcPts val="600"/>
        </a:spcBef>
        <a:buClr>
          <a:srgbClr val="0460A9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2" userDrawn="1">
          <p15:clr>
            <a:srgbClr val="F26B43"/>
          </p15:clr>
        </p15:guide>
        <p15:guide id="2" pos="3975" userDrawn="1">
          <p15:clr>
            <a:srgbClr val="F26B43"/>
          </p15:clr>
        </p15:guide>
        <p15:guide id="3" orient="horz" pos="243" userDrawn="1">
          <p15:clr>
            <a:srgbClr val="F26B43"/>
          </p15:clr>
        </p15:guide>
        <p15:guide id="4" orient="horz" pos="3812" userDrawn="1">
          <p15:clr>
            <a:srgbClr val="F26B43"/>
          </p15:clr>
        </p15:guide>
        <p15:guide id="5" orient="horz" pos="867" userDrawn="1">
          <p15:clr>
            <a:srgbClr val="F26B43"/>
          </p15:clr>
        </p15:guide>
        <p15:guide id="6" orient="horz" pos="1015" userDrawn="1">
          <p15:clr>
            <a:srgbClr val="F26B43"/>
          </p15:clr>
        </p15:guide>
        <p15:guide id="7" orient="horz" pos="1639" userDrawn="1">
          <p15:clr>
            <a:srgbClr val="F26B43"/>
          </p15:clr>
        </p15:guide>
        <p15:guide id="8" orient="horz" pos="1781" userDrawn="1">
          <p15:clr>
            <a:srgbClr val="F26B43"/>
          </p15:clr>
        </p15:guide>
        <p15:guide id="9" orient="horz" pos="2544" userDrawn="1">
          <p15:clr>
            <a:srgbClr val="F26B43"/>
          </p15:clr>
        </p15:guide>
        <p15:guide id="10" orient="horz" pos="3174" userDrawn="1">
          <p15:clr>
            <a:srgbClr val="F26B43"/>
          </p15:clr>
        </p15:guide>
        <p15:guide id="11" orient="horz" pos="3316" userDrawn="1">
          <p15:clr>
            <a:srgbClr val="F26B43"/>
          </p15:clr>
        </p15:guide>
        <p15:guide id="12" pos="7416" userDrawn="1">
          <p15:clr>
            <a:srgbClr val="F26B43"/>
          </p15:clr>
        </p15:guide>
        <p15:guide id="13" pos="381" userDrawn="1">
          <p15:clr>
            <a:srgbClr val="F26B43"/>
          </p15:clr>
        </p15:guide>
        <p15:guide id="14" pos="1434" userDrawn="1">
          <p15:clr>
            <a:srgbClr val="F26B43"/>
          </p15:clr>
        </p15:guide>
        <p15:guide id="15" pos="1581" userDrawn="1">
          <p15:clr>
            <a:srgbClr val="F26B43"/>
          </p15:clr>
        </p15:guide>
        <p15:guide id="16" pos="2625" userDrawn="1">
          <p15:clr>
            <a:srgbClr val="F26B43"/>
          </p15:clr>
        </p15:guide>
        <p15:guide id="17" pos="2776" userDrawn="1">
          <p15:clr>
            <a:srgbClr val="F26B43"/>
          </p15:clr>
        </p15:guide>
        <p15:guide id="18" pos="3824" userDrawn="1">
          <p15:clr>
            <a:srgbClr val="F26B43"/>
          </p15:clr>
        </p15:guide>
        <p15:guide id="19" pos="5020" userDrawn="1">
          <p15:clr>
            <a:srgbClr val="F26B43"/>
          </p15:clr>
        </p15:guide>
        <p15:guide id="20" pos="5166" userDrawn="1">
          <p15:clr>
            <a:srgbClr val="F26B43"/>
          </p15:clr>
        </p15:guide>
        <p15:guide id="21" pos="6219" userDrawn="1">
          <p15:clr>
            <a:srgbClr val="F26B43"/>
          </p15:clr>
        </p15:guide>
        <p15:guide id="22" pos="6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5.jpe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1.emf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FBA5BB4-BAC9-7FFD-2A0A-0CC041D39C7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1511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FBA5BB4-BAC9-7FFD-2A0A-0CC041D39C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A person on a skateboard&#10;&#10;Description automatically generated">
            <a:extLst>
              <a:ext uri="{FF2B5EF4-FFF2-40B4-BE49-F238E27FC236}">
                <a16:creationId xmlns:a16="http://schemas.microsoft.com/office/drawing/2014/main" id="{E37DA9F0-EA58-FC47-DB10-E6270A4CD6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C8F99638-AFFD-EB36-5413-61FC82DD4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52" y="1055915"/>
            <a:ext cx="5465762" cy="4463142"/>
          </a:xfrm>
        </p:spPr>
        <p:txBody>
          <a:bodyPr vert="horz" anchor="ctr"/>
          <a:lstStyle/>
          <a:p>
            <a:r>
              <a:rPr lang="en-GB" sz="4800" spc="0">
                <a:latin typeface="Arial Black" panose="020B0604020202020204" pitchFamily="34" charset="0"/>
                <a:cs typeface="Arial Black" panose="020B0604020202020204" pitchFamily="34" charset="0"/>
              </a:rPr>
              <a:t>NEST</a:t>
            </a:r>
            <a:br>
              <a:rPr lang="en-GB" sz="2000" spc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600" spc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spc="0">
                <a:latin typeface="Arial" panose="020B0604020202020204" pitchFamily="34" charset="0"/>
                <a:cs typeface="Arial" panose="020B0604020202020204" pitchFamily="34" charset="0"/>
              </a:rPr>
              <a:t>Nurturing </a:t>
            </a:r>
            <a:r>
              <a:rPr lang="en-GB" sz="2000" b="0" spc="0">
                <a:latin typeface="Arial" panose="020B0604020202020204" pitchFamily="34" charset="0"/>
                <a:cs typeface="Arial" panose="020B0604020202020204" pitchFamily="34" charset="0"/>
              </a:rPr>
              <a:t>Excellence,</a:t>
            </a:r>
            <a:br>
              <a:rPr lang="en-GB" sz="2000" b="0" spc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b="0" spc="0">
                <a:latin typeface="Arial" panose="020B0604020202020204" pitchFamily="34" charset="0"/>
                <a:cs typeface="Arial" panose="020B0604020202020204" pitchFamily="34" charset="0"/>
              </a:rPr>
              <a:t>Strengthening</a:t>
            </a:r>
            <a:r>
              <a:rPr lang="en-GB" sz="2000" spc="0">
                <a:latin typeface="Arial" panose="020B0604020202020204" pitchFamily="34" charset="0"/>
                <a:cs typeface="Arial" panose="020B0604020202020204" pitchFamily="34" charset="0"/>
              </a:rPr>
              <a:t> Talent.</a:t>
            </a:r>
            <a:br>
              <a:rPr lang="en-GB" sz="2400" spc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400" spc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spc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Detailed </a:t>
            </a:r>
            <a:r>
              <a:rPr lang="en-IN" sz="2800" i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Submisison</a:t>
            </a:r>
            <a:r>
              <a:rPr lang="en-IN" sz="28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IN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spc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2C922-C43C-4794-53CB-227865F78A41}"/>
              </a:ext>
            </a:extLst>
          </p:cNvPr>
          <p:cNvSpPr txBox="1"/>
          <p:nvPr/>
        </p:nvSpPr>
        <p:spPr>
          <a:xfrm>
            <a:off x="435245" y="450602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spc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GB" sz="1800" b="1" spc="0" err="1">
                <a:latin typeface="Arial" panose="020B0604020202020204" pitchFamily="34" charset="0"/>
                <a:cs typeface="Arial" panose="020B0604020202020204" pitchFamily="34" charset="0"/>
              </a:rPr>
              <a:t>BitByters</a:t>
            </a:r>
            <a:br>
              <a:rPr lang="en-GB" sz="1800" spc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spc="0">
                <a:latin typeface="Arial" panose="020B0604020202020204" pitchFamily="34" charset="0"/>
                <a:cs typeface="Arial" panose="020B0604020202020204" pitchFamily="34" charset="0"/>
              </a:rPr>
              <a:t> Megha Sahu</a:t>
            </a:r>
            <a:br>
              <a:rPr lang="en-GB" sz="1800" spc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spc="0">
                <a:latin typeface="Arial" panose="020B0604020202020204" pitchFamily="34" charset="0"/>
                <a:cs typeface="Arial" panose="020B0604020202020204" pitchFamily="34" charset="0"/>
              </a:rPr>
              <a:t> Dolly Singh</a:t>
            </a:r>
            <a:br>
              <a:rPr lang="en-GB" sz="1800" spc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spc="0">
                <a:latin typeface="Arial" panose="020B0604020202020204" pitchFamily="34" charset="0"/>
                <a:cs typeface="Arial" panose="020B0604020202020204" pitchFamily="34" charset="0"/>
              </a:rPr>
              <a:t> Sakshi Sinha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9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B4175-D6CC-60BE-ECED-A1E2FF455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43302C1-80C6-8C5E-B8F4-88A7EB7760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30037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3302C1-80C6-8C5E-B8F4-88A7EB776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8123D8E-F7F2-2949-A60E-1BD78D26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876940"/>
            <a:ext cx="7832152" cy="697336"/>
          </a:xfrm>
        </p:spPr>
        <p:txBody>
          <a:bodyPr vert="horz"/>
          <a:lstStyle/>
          <a:p>
            <a:r>
              <a:rPr lang="en-US" sz="2800"/>
              <a:t>Problem Statement – 3</a:t>
            </a:r>
            <a:endParaRPr lang="en-GB" sz="2000" b="0">
              <a:solidFill>
                <a:srgbClr val="0460A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2F47023-670A-BD4D-CB89-29EA90888D75}"/>
              </a:ext>
            </a:extLst>
          </p:cNvPr>
          <p:cNvSpPr txBox="1">
            <a:spLocks/>
          </p:cNvSpPr>
          <p:nvPr/>
        </p:nvSpPr>
        <p:spPr>
          <a:xfrm>
            <a:off x="604838" y="1854991"/>
            <a:ext cx="9078177" cy="5582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Tx/>
              <a:buNone/>
              <a:defRPr sz="2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7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rgbClr val="0460A9"/>
              </a:buClr>
              <a:buFont typeface="Ping LCG Medium" pitchFamily="50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rgbClr val="0460A9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rgbClr val="0460A9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Predicting Completion of clinical studies with explainability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0366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7454A0-3216-1FEA-E5E7-1BBD70905569}"/>
              </a:ext>
            </a:extLst>
          </p:cNvPr>
          <p:cNvSpPr/>
          <p:nvPr/>
        </p:nvSpPr>
        <p:spPr>
          <a:xfrm>
            <a:off x="115910" y="791998"/>
            <a:ext cx="4956130" cy="4003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3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4C555-3BDA-1A3A-8CF7-C3B11D0E611B}"/>
              </a:ext>
            </a:extLst>
          </p:cNvPr>
          <p:cNvSpPr txBox="1"/>
          <p:nvPr/>
        </p:nvSpPr>
        <p:spPr>
          <a:xfrm>
            <a:off x="4073819" y="80715"/>
            <a:ext cx="447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>
                <a:solidFill>
                  <a:schemeClr val="tx2"/>
                </a:solidFill>
              </a:rPr>
              <a:t>Overview and Problem Understanding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754FC-1280-65FC-A1ED-B42E9059B406}"/>
              </a:ext>
            </a:extLst>
          </p:cNvPr>
          <p:cNvSpPr txBox="1"/>
          <p:nvPr/>
        </p:nvSpPr>
        <p:spPr>
          <a:xfrm>
            <a:off x="40640" y="535250"/>
            <a:ext cx="86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>
                <a:solidFill>
                  <a:schemeClr val="bg1"/>
                </a:solidFill>
              </a:rPr>
              <a:t>Overview</a:t>
            </a:r>
            <a:endParaRPr lang="en-IN" sz="1000" b="1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F8056-7413-22F6-3661-1CC15841C537}"/>
              </a:ext>
            </a:extLst>
          </p:cNvPr>
          <p:cNvSpPr/>
          <p:nvPr/>
        </p:nvSpPr>
        <p:spPr>
          <a:xfrm>
            <a:off x="86403" y="4933039"/>
            <a:ext cx="4930730" cy="2951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>
                <a:solidFill>
                  <a:schemeClr val="bg1"/>
                </a:solidFill>
                <a:effectLst/>
                <a:latin typeface="+mj-lt"/>
              </a:rPr>
              <a:t>Key Challenges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7CEA32-2CB9-1B35-BD48-21E96FEBB22A}"/>
              </a:ext>
            </a:extLst>
          </p:cNvPr>
          <p:cNvSpPr/>
          <p:nvPr/>
        </p:nvSpPr>
        <p:spPr>
          <a:xfrm>
            <a:off x="118790" y="5218482"/>
            <a:ext cx="4956130" cy="1104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435364-0EAA-3340-50B2-8DA159404014}"/>
              </a:ext>
            </a:extLst>
          </p:cNvPr>
          <p:cNvSpPr/>
          <p:nvPr/>
        </p:nvSpPr>
        <p:spPr>
          <a:xfrm>
            <a:off x="5392080" y="525453"/>
            <a:ext cx="6759280" cy="2665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>
                <a:solidFill>
                  <a:schemeClr val="bg1"/>
                </a:solidFill>
                <a:effectLst/>
                <a:latin typeface="+mj-lt"/>
              </a:rPr>
              <a:t>Methodology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4D160E-14B6-216D-6DEC-3ED9DC3227A4}"/>
              </a:ext>
            </a:extLst>
          </p:cNvPr>
          <p:cNvSpPr/>
          <p:nvPr/>
        </p:nvSpPr>
        <p:spPr>
          <a:xfrm>
            <a:off x="5405120" y="835409"/>
            <a:ext cx="6778920" cy="3187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5303D8-378A-5F05-EE0D-C210AFA0F757}"/>
              </a:ext>
            </a:extLst>
          </p:cNvPr>
          <p:cNvSpPr/>
          <p:nvPr/>
        </p:nvSpPr>
        <p:spPr>
          <a:xfrm>
            <a:off x="118790" y="521384"/>
            <a:ext cx="4927850" cy="2908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+mj-lt"/>
              </a:rPr>
              <a:t>Overview</a:t>
            </a:r>
            <a:endParaRPr lang="en-US" sz="1100" b="1" i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6C711-A1A3-63EE-A2AD-51401F4794F6}"/>
              </a:ext>
            </a:extLst>
          </p:cNvPr>
          <p:cNvSpPr txBox="1"/>
          <p:nvPr/>
        </p:nvSpPr>
        <p:spPr>
          <a:xfrm>
            <a:off x="90510" y="812249"/>
            <a:ext cx="756920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u="sng">
                <a:solidFill>
                  <a:schemeClr val="accent6"/>
                </a:solidFill>
              </a:rPr>
              <a:t>Task</a:t>
            </a:r>
            <a:r>
              <a:rPr lang="en-US" sz="105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4A9BA5-F748-6FE5-CB0C-C8F9D8BBD0F4}"/>
              </a:ext>
            </a:extLst>
          </p:cNvPr>
          <p:cNvSpPr txBox="1"/>
          <p:nvPr/>
        </p:nvSpPr>
        <p:spPr>
          <a:xfrm>
            <a:off x="90510" y="1029566"/>
            <a:ext cx="4956130" cy="34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3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clinical trial completion </a:t>
            </a:r>
            <a:r>
              <a:rPr lang="en-US" sz="83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("Completed" </a:t>
            </a:r>
            <a:r>
              <a:rPr lang="en-US" sz="83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83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"Not Completed"</a:t>
            </a:r>
            <a:r>
              <a:rPr lang="en-US" sz="83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using structured and unstructured data, focusing on handling large imbalanced datasets, explainability, and performance optimization.</a:t>
            </a:r>
            <a:endParaRPr lang="en-IN" sz="83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4E76DA-164E-854A-E1F0-EE386117B64C}"/>
              </a:ext>
            </a:extLst>
          </p:cNvPr>
          <p:cNvSpPr txBox="1"/>
          <p:nvPr/>
        </p:nvSpPr>
        <p:spPr>
          <a:xfrm>
            <a:off x="90510" y="1322723"/>
            <a:ext cx="937600" cy="302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u="sng">
                <a:solidFill>
                  <a:schemeClr val="accent6"/>
                </a:solidFill>
              </a:rPr>
              <a:t>Approach</a:t>
            </a:r>
            <a:r>
              <a:rPr lang="en-US" sz="1050" b="1" u="sng">
                <a:solidFill>
                  <a:srgbClr val="03487F"/>
                </a:solidFill>
              </a:rPr>
              <a:t>:</a:t>
            </a:r>
            <a:endParaRPr lang="en-US" sz="1050" u="sng">
              <a:solidFill>
                <a:srgbClr val="03487F"/>
              </a:solidFill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5FFD291B-4CEE-2B4D-080C-4DA37085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3" y="1475427"/>
            <a:ext cx="503643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83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3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Standardized "Study Status", handled missing values, combined text fields into a single field, and applied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with max_features=500 to extract meaningful features from unstructured text data.</a:t>
            </a:r>
          </a:p>
          <a:p>
            <a:endParaRPr lang="en-US" sz="83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3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Built an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pipeline with hyperparameter tuning using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RandomizedSearchCV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, optimized the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ROC threshold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, and adjusted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scale_pos_weight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to handle class imbalance effectively.</a:t>
            </a:r>
          </a:p>
          <a:p>
            <a:endParaRPr lang="en-US" sz="83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3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Explainability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Incorporated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SHAP analysis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to enhance interpretability, identifying key features like "Enrollment" and "Study Type" influencing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936A32-8431-BC7A-BA18-B3EBFB741122}"/>
              </a:ext>
            </a:extLst>
          </p:cNvPr>
          <p:cNvSpPr txBox="1"/>
          <p:nvPr/>
        </p:nvSpPr>
        <p:spPr>
          <a:xfrm>
            <a:off x="86403" y="4023225"/>
            <a:ext cx="501103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In our new model, we improved the results by making key changes, such as incorporating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TF-IDF for text features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hyperparameter tuning with RandomizedSearchCV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class imbalance adjustment using scale_pos_weight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. Additionally, we integrated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SHAP for explainability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to highlight influential features like "Enrollment" and "Study Type." These enhancements significantly improved accuracy from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83% to 91%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and ROC AUC from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0.8567 to 0.8514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, ensuring better balance and transparency in predictions.</a:t>
            </a:r>
            <a:endParaRPr lang="en-IN" sz="83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27E6257D-F432-0F96-9371-0E60D56E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3" y="5225879"/>
            <a:ext cx="5006929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Data Complexity</a:t>
            </a: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structured data (e.g., enrollment, phases) with unstructured text (e.g., study titles, summaries) was critical for improving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Class Imbalance</a:t>
            </a: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dataset's imbalance, with "</a:t>
            </a: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Completed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trials underrepresented, required techniques like adjusted thresholds and weighting to enhance minority class prediction.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3EFF59-667B-BD7A-7386-86A221B33FB4}"/>
              </a:ext>
            </a:extLst>
          </p:cNvPr>
          <p:cNvSpPr txBox="1"/>
          <p:nvPr/>
        </p:nvSpPr>
        <p:spPr>
          <a:xfrm>
            <a:off x="670560" y="3154118"/>
            <a:ext cx="3434080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Achieved 91%, improving the balance across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"Completed" Class: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Recall: 98%, F1: 95%.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"Not Completed" Class: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Recall: 46%, F1: 58%.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ROC AUC: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Scored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0.8514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, ensuring strong class separability.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C722F3-4145-F21E-CE05-BAC0F5D796B1}"/>
              </a:ext>
            </a:extLst>
          </p:cNvPr>
          <p:cNvSpPr txBox="1"/>
          <p:nvPr/>
        </p:nvSpPr>
        <p:spPr>
          <a:xfrm>
            <a:off x="5628640" y="913730"/>
            <a:ext cx="6778921" cy="934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u="sng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Approach:</a:t>
            </a:r>
          </a:p>
          <a:p>
            <a:endParaRPr lang="en-IN" sz="1050" b="1" u="sng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3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IN" sz="83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830">
                <a:latin typeface="Arial" panose="020B0604020202020204" pitchFamily="34" charset="0"/>
                <a:cs typeface="Arial" panose="020B0604020202020204" pitchFamily="34" charset="0"/>
              </a:rPr>
              <a:t> Used structured data (e.g., "Enrollment") and unstructured data (e.g., "Study Title") from clinical trials.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3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N" sz="83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830">
                <a:latin typeface="Arial" panose="020B0604020202020204" pitchFamily="34" charset="0"/>
                <a:cs typeface="Arial" panose="020B0604020202020204" pitchFamily="34" charset="0"/>
              </a:rPr>
              <a:t> Standardized "Study Status," handled missing values, and combined unstructured text features using </a:t>
            </a:r>
            <a:r>
              <a:rPr lang="en-IN" sz="830" b="1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IN" sz="83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30" b="1">
                <a:latin typeface="Arial" panose="020B0604020202020204" pitchFamily="34" charset="0"/>
                <a:cs typeface="Arial" panose="020B0604020202020204" pitchFamily="34" charset="0"/>
              </a:rPr>
              <a:t>Model Selection:</a:t>
            </a:r>
            <a:r>
              <a:rPr lang="en-IN" sz="830">
                <a:latin typeface="Arial" panose="020B0604020202020204" pitchFamily="34" charset="0"/>
                <a:cs typeface="Arial" panose="020B0604020202020204" pitchFamily="34" charset="0"/>
              </a:rPr>
              <a:t> Applied </a:t>
            </a:r>
            <a:r>
              <a:rPr lang="en-IN" sz="830" b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sz="830">
                <a:latin typeface="Arial" panose="020B0604020202020204" pitchFamily="34" charset="0"/>
                <a:cs typeface="Arial" panose="020B0604020202020204" pitchFamily="34" charset="0"/>
              </a:rPr>
              <a:t> for mixed data types; used </a:t>
            </a:r>
            <a:r>
              <a:rPr lang="en-IN" sz="830" b="1">
                <a:latin typeface="Arial" panose="020B0604020202020204" pitchFamily="34" charset="0"/>
                <a:cs typeface="Arial" panose="020B0604020202020204" pitchFamily="34" charset="0"/>
              </a:rPr>
              <a:t>RandomizedSearchCV</a:t>
            </a:r>
            <a:r>
              <a:rPr lang="en-IN" sz="830">
                <a:latin typeface="Arial" panose="020B0604020202020204" pitchFamily="34" charset="0"/>
                <a:cs typeface="Arial" panose="020B0604020202020204" pitchFamily="34" charset="0"/>
              </a:rPr>
              <a:t> for hyperparameter tuning and </a:t>
            </a:r>
            <a:r>
              <a:rPr lang="en-IN" sz="830" b="1"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r>
              <a:rPr lang="en-IN" sz="830">
                <a:latin typeface="Arial" panose="020B0604020202020204" pitchFamily="34" charset="0"/>
                <a:cs typeface="Arial" panose="020B0604020202020204" pitchFamily="34" charset="0"/>
              </a:rPr>
              <a:t> for explainability.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5B29C7-0BF4-BE64-F999-EDC54B2DCB33}"/>
              </a:ext>
            </a:extLst>
          </p:cNvPr>
          <p:cNvSpPr txBox="1"/>
          <p:nvPr/>
        </p:nvSpPr>
        <p:spPr>
          <a:xfrm>
            <a:off x="5628640" y="1876915"/>
            <a:ext cx="5831158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Variables:</a:t>
            </a:r>
          </a:p>
          <a:p>
            <a:endParaRPr lang="en-US" sz="1100" b="1" u="sng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Structured: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"Enrollment," "Funder Type," "Study Type," "Phases".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Unstructured: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"Study Title," "Conditions," "Interventions," "Brief Summary".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Derived: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Combined unstructured text into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"combined_text"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830" b="1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en-US" sz="83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223F75-0586-084F-C01A-BAD61874DA5E}"/>
              </a:ext>
            </a:extLst>
          </p:cNvPr>
          <p:cNvSpPr txBox="1"/>
          <p:nvPr/>
        </p:nvSpPr>
        <p:spPr>
          <a:xfrm>
            <a:off x="5677488" y="2821949"/>
            <a:ext cx="575120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u="sng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Metrics:</a:t>
            </a:r>
          </a:p>
          <a:p>
            <a:endParaRPr lang="en-IN" sz="830" b="1" u="sng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830" b="1">
                <a:latin typeface="Arial" panose="020B0604020202020204" pitchFamily="34" charset="0"/>
                <a:cs typeface="Arial" panose="020B0604020202020204" pitchFamily="34" charset="0"/>
              </a:rPr>
              <a:t>Metrics:</a:t>
            </a:r>
            <a:r>
              <a:rPr lang="en-IN" sz="830">
                <a:latin typeface="Arial" panose="020B0604020202020204" pitchFamily="34" charset="0"/>
                <a:cs typeface="Arial" panose="020B0604020202020204" pitchFamily="34" charset="0"/>
              </a:rPr>
              <a:t> Accuracy, Precision, Recall, F1-Score, ROC AUC.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30" b="1">
                <a:latin typeface="Arial" panose="020B0604020202020204" pitchFamily="34" charset="0"/>
                <a:cs typeface="Arial" panose="020B0604020202020204" pitchFamily="34" charset="0"/>
              </a:rPr>
              <a:t>Focus:</a:t>
            </a:r>
            <a:endParaRPr lang="en-IN" sz="83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830" b="1">
                <a:latin typeface="Arial" panose="020B0604020202020204" pitchFamily="34" charset="0"/>
                <a:cs typeface="Arial" panose="020B0604020202020204" pitchFamily="34" charset="0"/>
              </a:rPr>
              <a:t>Recall:</a:t>
            </a:r>
            <a:r>
              <a:rPr lang="en-IN" sz="830">
                <a:latin typeface="Arial" panose="020B0604020202020204" pitchFamily="34" charset="0"/>
                <a:cs typeface="Arial" panose="020B0604020202020204" pitchFamily="34" charset="0"/>
              </a:rPr>
              <a:t> Prioritized for "Not Completed" to minimize false negatives.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830" b="1">
                <a:latin typeface="Arial" panose="020B0604020202020204" pitchFamily="34" charset="0"/>
                <a:cs typeface="Arial" panose="020B0604020202020204" pitchFamily="34" charset="0"/>
              </a:rPr>
              <a:t>F1-Score:</a:t>
            </a:r>
            <a:r>
              <a:rPr lang="en-IN" sz="830">
                <a:latin typeface="Arial" panose="020B0604020202020204" pitchFamily="34" charset="0"/>
                <a:cs typeface="Arial" panose="020B0604020202020204" pitchFamily="34" charset="0"/>
              </a:rPr>
              <a:t> Ensured balanced evaluation.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830" b="1">
                <a:latin typeface="Arial" panose="020B0604020202020204" pitchFamily="34" charset="0"/>
                <a:cs typeface="Arial" panose="020B0604020202020204" pitchFamily="34" charset="0"/>
              </a:rPr>
              <a:t>Hyperparameter Tuning:</a:t>
            </a:r>
            <a:r>
              <a:rPr lang="en-IN" sz="830">
                <a:latin typeface="Arial" panose="020B0604020202020204" pitchFamily="34" charset="0"/>
                <a:cs typeface="Arial" panose="020B0604020202020204" pitchFamily="34" charset="0"/>
              </a:rPr>
              <a:t> Used </a:t>
            </a:r>
            <a:r>
              <a:rPr lang="en-IN" sz="830" b="1">
                <a:latin typeface="Arial" panose="020B0604020202020204" pitchFamily="34" charset="0"/>
                <a:cs typeface="Arial" panose="020B0604020202020204" pitchFamily="34" charset="0"/>
              </a:rPr>
              <a:t>RandomizedSearchCV</a:t>
            </a:r>
            <a:r>
              <a:rPr lang="en-IN" sz="830">
                <a:latin typeface="Arial" panose="020B0604020202020204" pitchFamily="34" charset="0"/>
                <a:cs typeface="Arial" panose="020B0604020202020204" pitchFamily="34" charset="0"/>
              </a:rPr>
              <a:t> to optimize performance</a:t>
            </a:r>
            <a:r>
              <a:rPr lang="en-IN" sz="85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F71F737-3A56-9721-C0F6-FEE1481AD1F9}"/>
              </a:ext>
            </a:extLst>
          </p:cNvPr>
          <p:cNvSpPr/>
          <p:nvPr/>
        </p:nvSpPr>
        <p:spPr>
          <a:xfrm>
            <a:off x="5405120" y="4189124"/>
            <a:ext cx="6746240" cy="278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/>
              <a:t>Framework / Tools Used</a:t>
            </a:r>
            <a:endParaRPr lang="en-US" sz="1100" b="1" i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0EB4C8-A5DD-89F7-4F57-B9843FE82627}"/>
              </a:ext>
            </a:extLst>
          </p:cNvPr>
          <p:cNvSpPr/>
          <p:nvPr/>
        </p:nvSpPr>
        <p:spPr>
          <a:xfrm>
            <a:off x="5405120" y="4467963"/>
            <a:ext cx="6746240" cy="230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655563-4BCB-7A3E-E40C-2B1F056FBED4}"/>
              </a:ext>
            </a:extLst>
          </p:cNvPr>
          <p:cNvSpPr txBox="1"/>
          <p:nvPr/>
        </p:nvSpPr>
        <p:spPr>
          <a:xfrm>
            <a:off x="5460027" y="4566645"/>
            <a:ext cx="6573476" cy="102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u="sng">
                <a:solidFill>
                  <a:schemeClr val="accent6"/>
                </a:solidFill>
              </a:rPr>
              <a:t>Frameworks, Libraries, and Tools</a:t>
            </a:r>
          </a:p>
          <a:p>
            <a:endParaRPr lang="en-IN" sz="830" b="1"/>
          </a:p>
          <a:p>
            <a:pPr>
              <a:buFont typeface="Arial" panose="020B0604020202020204" pitchFamily="34" charset="0"/>
              <a:buChar char="•"/>
            </a:pPr>
            <a:r>
              <a:rPr lang="en-IN" sz="830" b="1"/>
              <a:t>XGBoost:</a:t>
            </a:r>
            <a:r>
              <a:rPr lang="en-IN" sz="830"/>
              <a:t> Efficient and powerful gradient boosting model, ideal for structured data and imbalanced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30" b="1"/>
              <a:t>Scikit-learn:</a:t>
            </a:r>
            <a:r>
              <a:rPr lang="en-IN" sz="830"/>
              <a:t> Provides preprocessing tools like </a:t>
            </a:r>
            <a:r>
              <a:rPr lang="en-IN" sz="830" b="1" err="1"/>
              <a:t>OneHotEncoder</a:t>
            </a:r>
            <a:r>
              <a:rPr lang="en-IN" sz="830"/>
              <a:t>, </a:t>
            </a:r>
            <a:r>
              <a:rPr lang="en-IN" sz="830" b="1"/>
              <a:t>TF-IDF</a:t>
            </a:r>
            <a:r>
              <a:rPr lang="en-IN" sz="830"/>
              <a:t>, </a:t>
            </a:r>
            <a:r>
              <a:rPr lang="en-IN" sz="830" b="1"/>
              <a:t>Pipeline</a:t>
            </a:r>
            <a:r>
              <a:rPr lang="en-IN" sz="830"/>
              <a:t>, and </a:t>
            </a:r>
            <a:r>
              <a:rPr lang="en-IN" sz="830" b="1"/>
              <a:t>RandomizedSearchCV</a:t>
            </a:r>
            <a:r>
              <a:rPr lang="en-IN" sz="830"/>
              <a:t> for hyperparameter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30" b="1"/>
              <a:t>SHAP:</a:t>
            </a:r>
            <a:r>
              <a:rPr lang="en-IN" sz="830"/>
              <a:t> Ensures model explainability by highlighting feature importance, crucial for transparent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30" b="1"/>
              <a:t>Pandas/NumPy:</a:t>
            </a:r>
            <a:r>
              <a:rPr lang="en-IN" sz="830"/>
              <a:t> Used for data handling and numerical computations, enabling efficient data processing and transformation.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BCFA7A-DAB4-01FD-310B-F472F83F602B}"/>
              </a:ext>
            </a:extLst>
          </p:cNvPr>
          <p:cNvSpPr txBox="1"/>
          <p:nvPr/>
        </p:nvSpPr>
        <p:spPr>
          <a:xfrm>
            <a:off x="5462907" y="5622490"/>
            <a:ext cx="62026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u="sng">
                <a:solidFill>
                  <a:schemeClr val="accent6"/>
                </a:solidFill>
              </a:rPr>
              <a:t>Trained Models</a:t>
            </a:r>
            <a:br>
              <a:rPr lang="en-IN" sz="1100" b="1" u="sng">
                <a:solidFill>
                  <a:schemeClr val="accent6"/>
                </a:solidFill>
              </a:rPr>
            </a:br>
            <a:endParaRPr lang="en-IN" sz="1100" b="1" u="sng">
              <a:solidFill>
                <a:schemeClr val="accent6"/>
              </a:solidFill>
            </a:endParaRPr>
          </a:p>
        </p:txBody>
      </p:sp>
      <p:sp>
        <p:nvSpPr>
          <p:cNvPr id="68" name="Rectangle 6">
            <a:extLst>
              <a:ext uri="{FF2B5EF4-FFF2-40B4-BE49-F238E27FC236}">
                <a16:creationId xmlns:a16="http://schemas.microsoft.com/office/drawing/2014/main" id="{C1587999-9F6F-CF49-4F86-41028C939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07" y="5896557"/>
            <a:ext cx="6538208" cy="85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Baseline XGBoost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91% accuracy, poor recall for "Not Completed."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 with TF-IDF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Improved recall but slightly lower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3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Faster training, lower performance (57.6% ROC AUC).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 with SMOTE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Better recall but accuracy dropped to 76%.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 XGBoost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83% accuracy with TF-IDF and threshold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XGBoost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Added </a:t>
            </a: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RandomizedSearchCV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achieving 91% accuracy and balanced recall with 0.851 ROC AUC. </a:t>
            </a:r>
          </a:p>
        </p:txBody>
      </p:sp>
    </p:spTree>
    <p:extLst>
      <p:ext uri="{BB962C8B-B14F-4D97-AF65-F5344CB8AC3E}">
        <p14:creationId xmlns:p14="http://schemas.microsoft.com/office/powerpoint/2010/main" val="239448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1719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134981"/>
            <a:ext cx="8800419" cy="449310"/>
          </a:xfrm>
        </p:spPr>
        <p:txBody>
          <a:bodyPr vert="horz"/>
          <a:lstStyle/>
          <a:p>
            <a:r>
              <a:rPr lang="en-IN" sz="2400"/>
              <a:t>Model choice &amp; setup</a:t>
            </a:r>
            <a:endParaRPr lang="en-GB" sz="24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4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182880" y="584291"/>
            <a:ext cx="4947920" cy="3402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Model Selection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182880" y="924560"/>
            <a:ext cx="4947920" cy="2929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911D5E7-A551-E167-D036-6613C0F99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86501"/>
              </p:ext>
            </p:extLst>
          </p:nvPr>
        </p:nvGraphicFramePr>
        <p:xfrm>
          <a:off x="5821680" y="134980"/>
          <a:ext cx="6187440" cy="390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860">
                  <a:extLst>
                    <a:ext uri="{9D8B030D-6E8A-4147-A177-3AD203B41FA5}">
                      <a16:colId xmlns:a16="http://schemas.microsoft.com/office/drawing/2014/main" val="2002165623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593882025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1550750279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2964731082"/>
                    </a:ext>
                  </a:extLst>
                </a:gridCol>
              </a:tblGrid>
              <a:tr h="430828">
                <a:tc>
                  <a:txBody>
                    <a:bodyPr/>
                    <a:lstStyle/>
                    <a:p>
                      <a:r>
                        <a:rPr lang="en-IN" sz="1200" b="1"/>
                        <a:t>Metric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Previous Model 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Improved Model 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Which is Better?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141279"/>
                  </a:ext>
                </a:extLst>
              </a:tr>
              <a:tr h="258497">
                <a:tc>
                  <a:txBody>
                    <a:bodyPr/>
                    <a:lstStyle/>
                    <a:p>
                      <a:r>
                        <a:rPr lang="en-IN" sz="1200" b="1"/>
                        <a:t>Overall Accuracy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Improved Model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376471"/>
                  </a:ext>
                </a:extLst>
              </a:tr>
              <a:tr h="258497">
                <a:tc>
                  <a:txBody>
                    <a:bodyPr/>
                    <a:lstStyle/>
                    <a:p>
                      <a:r>
                        <a:rPr lang="en-IN" sz="1200" b="1"/>
                        <a:t>Class 0 Precision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Improved Model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60804"/>
                  </a:ext>
                </a:extLst>
              </a:tr>
              <a:tr h="258497">
                <a:tc>
                  <a:txBody>
                    <a:bodyPr/>
                    <a:lstStyle/>
                    <a:p>
                      <a:r>
                        <a:rPr lang="en-IN" sz="1200" b="1"/>
                        <a:t>Class 0 Recall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Previous Model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361643"/>
                  </a:ext>
                </a:extLst>
              </a:tr>
              <a:tr h="258497">
                <a:tc>
                  <a:txBody>
                    <a:bodyPr/>
                    <a:lstStyle/>
                    <a:p>
                      <a:r>
                        <a:rPr lang="en-IN" sz="1200" b="1"/>
                        <a:t>Class 0 F1-Score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Improved Model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239672"/>
                  </a:ext>
                </a:extLst>
              </a:tr>
              <a:tr h="258497">
                <a:tc>
                  <a:txBody>
                    <a:bodyPr/>
                    <a:lstStyle/>
                    <a:p>
                      <a:r>
                        <a:rPr lang="en-IN" sz="1200" b="1"/>
                        <a:t>Class 1 Precision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Previous Model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367757"/>
                  </a:ext>
                </a:extLst>
              </a:tr>
              <a:tr h="258497">
                <a:tc>
                  <a:txBody>
                    <a:bodyPr/>
                    <a:lstStyle/>
                    <a:p>
                      <a:r>
                        <a:rPr lang="en-IN" sz="1200" b="1"/>
                        <a:t>Class 1 Recall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Improved Model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269331"/>
                  </a:ext>
                </a:extLst>
              </a:tr>
              <a:tr h="258497">
                <a:tc>
                  <a:txBody>
                    <a:bodyPr/>
                    <a:lstStyle/>
                    <a:p>
                      <a:r>
                        <a:rPr lang="en-IN" sz="1200" b="1"/>
                        <a:t>Class 1 F1-Score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Improved Model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062310"/>
                  </a:ext>
                </a:extLst>
              </a:tr>
              <a:tr h="430828">
                <a:tc>
                  <a:txBody>
                    <a:bodyPr/>
                    <a:lstStyle/>
                    <a:p>
                      <a:r>
                        <a:rPr lang="en-IN" sz="1200" b="1"/>
                        <a:t>ROC AUC Score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0.8567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0.8514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Previous Model (slightly)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867302"/>
                  </a:ext>
                </a:extLst>
              </a:tr>
              <a:tr h="258497">
                <a:tc>
                  <a:txBody>
                    <a:bodyPr/>
                    <a:lstStyle/>
                    <a:p>
                      <a:r>
                        <a:rPr lang="en-IN" sz="1200" b="1"/>
                        <a:t>RMSE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0.3531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0.2758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Improved Model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386110"/>
                  </a:ext>
                </a:extLst>
              </a:tr>
              <a:tr h="258497">
                <a:tc>
                  <a:txBody>
                    <a:bodyPr/>
                    <a:lstStyle/>
                    <a:p>
                      <a:r>
                        <a:rPr lang="en-IN" sz="1200" b="1"/>
                        <a:t>MAE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0.2864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0.0933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Improved Model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179918"/>
                  </a:ext>
                </a:extLst>
              </a:tr>
              <a:tr h="258497">
                <a:tc>
                  <a:txBody>
                    <a:bodyPr/>
                    <a:lstStyle/>
                    <a:p>
                      <a:r>
                        <a:rPr lang="en-IN" sz="1200" b="1"/>
                        <a:t>R²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-0.0290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0.3722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Improved Model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287621"/>
                  </a:ext>
                </a:extLst>
              </a:tr>
              <a:tr h="258497">
                <a:tc>
                  <a:txBody>
                    <a:bodyPr/>
                    <a:lstStyle/>
                    <a:p>
                      <a:r>
                        <a:rPr lang="en-IN" sz="1200" b="1"/>
                        <a:t>Adjusted R²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0.3721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Improved Model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778957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C63D30DB-FF15-4058-BF9B-EE300246C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964236"/>
            <a:ext cx="5039360" cy="169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sng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Chosen Model: XGBoost with Threshold Tuning</a:t>
            </a:r>
            <a:br>
              <a:rPr kumimoji="0" lang="en-US" altLang="en-US" sz="1000" b="1" i="0" u="sng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000" b="1" i="0" u="sng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Extensive Data Handling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Efficiently integrates structured (numeric) and unstructured data (text) using TF-IDF.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 with SHAP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transparency by highlighting key features affecting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 Class Imbalance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Utilized 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scale_pos_weight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threshold tuning for better performance on minority classes.</a:t>
            </a:r>
            <a:endParaRPr kumimoji="0" lang="en-US" altLang="en-US" sz="83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Performance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Balanced precision-recall trade-offs through fine-tuned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3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and Scalable</a:t>
            </a:r>
            <a:r>
              <a:rPr kumimoji="0" lang="en-US" altLang="en-US" sz="83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XGBoost was selected for its ability to handle large, complex datasets with speed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624F0-3F50-2182-29C5-ECABC0BFFD06}"/>
              </a:ext>
            </a:extLst>
          </p:cNvPr>
          <p:cNvSpPr txBox="1"/>
          <p:nvPr/>
        </p:nvSpPr>
        <p:spPr>
          <a:xfrm>
            <a:off x="182880" y="2446326"/>
            <a:ext cx="6096000" cy="911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u="sng">
                <a:solidFill>
                  <a:schemeClr val="accent6"/>
                </a:solidFill>
              </a:rPr>
              <a:t>Other Models Explored</a:t>
            </a:r>
          </a:p>
          <a:p>
            <a:endParaRPr lang="en-US" sz="1000" b="1" u="sng">
              <a:solidFill>
                <a:schemeClr val="accent6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830" b="1"/>
              <a:t>XGBoost with SMOTE</a:t>
            </a:r>
            <a:r>
              <a:rPr lang="en-US" sz="830"/>
              <a:t>: Improved minority class recall but compromised precision.</a:t>
            </a:r>
          </a:p>
          <a:p>
            <a:pPr>
              <a:buFont typeface="+mj-lt"/>
              <a:buAutoNum type="arabicPeriod"/>
            </a:pPr>
            <a:r>
              <a:rPr lang="en-US" sz="830" b="1" err="1"/>
              <a:t>LightGBM</a:t>
            </a:r>
            <a:r>
              <a:rPr lang="en-US" sz="830"/>
              <a:t>: Faster training but underperformed in critical metrics (57.6% ROC AUC).</a:t>
            </a:r>
          </a:p>
          <a:p>
            <a:pPr>
              <a:buFont typeface="+mj-lt"/>
              <a:buAutoNum type="arabicPeriod"/>
            </a:pPr>
            <a:r>
              <a:rPr lang="en-US" sz="830" b="1"/>
              <a:t>XGBoost with Optimized TF-IDF</a:t>
            </a:r>
            <a:r>
              <a:rPr lang="en-US" sz="830"/>
              <a:t>: Improved balance but lacked precision.</a:t>
            </a:r>
          </a:p>
          <a:p>
            <a:pPr>
              <a:buFont typeface="+mj-lt"/>
              <a:buAutoNum type="arabicPeriod"/>
            </a:pPr>
            <a:r>
              <a:rPr lang="en-US" sz="830" b="1"/>
              <a:t>Baseline XGBoost</a:t>
            </a:r>
            <a:r>
              <a:rPr lang="en-US" sz="830"/>
              <a:t>: Achieved high accuracy but struggled with recall for "Not Completed."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E1D94-A997-0583-0482-3DF183433429}"/>
              </a:ext>
            </a:extLst>
          </p:cNvPr>
          <p:cNvSpPr/>
          <p:nvPr/>
        </p:nvSpPr>
        <p:spPr>
          <a:xfrm>
            <a:off x="182880" y="3478638"/>
            <a:ext cx="4947920" cy="37513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48D4C-7501-E90B-8EBA-E82CA61B6ABD}"/>
              </a:ext>
            </a:extLst>
          </p:cNvPr>
          <p:cNvSpPr txBox="1"/>
          <p:nvPr/>
        </p:nvSpPr>
        <p:spPr>
          <a:xfrm>
            <a:off x="182880" y="3492310"/>
            <a:ext cx="5039360" cy="34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30">
                <a:solidFill>
                  <a:schemeClr val="bg1">
                    <a:lumMod val="95000"/>
                  </a:schemeClr>
                </a:solidFill>
              </a:rPr>
              <a:t>Conclusion: After evaluating multiple approaches, XGBoost with threshold tuning provided the best balance, outperforming others in precision, recall, and transparency.</a:t>
            </a:r>
            <a:endParaRPr lang="en-IN" sz="83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9FE07-4E78-7815-6B68-FFBD9BE38D73}"/>
              </a:ext>
            </a:extLst>
          </p:cNvPr>
          <p:cNvSpPr/>
          <p:nvPr/>
        </p:nvSpPr>
        <p:spPr>
          <a:xfrm>
            <a:off x="159656" y="4201865"/>
            <a:ext cx="11849464" cy="2720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Model Architecture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87AE69-2246-F363-8448-279922BBEDA0}"/>
              </a:ext>
            </a:extLst>
          </p:cNvPr>
          <p:cNvSpPr/>
          <p:nvPr/>
        </p:nvSpPr>
        <p:spPr>
          <a:xfrm>
            <a:off x="171268" y="4460258"/>
            <a:ext cx="11849464" cy="1800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u="sng">
                <a:solidFill>
                  <a:srgbClr val="03487F"/>
                </a:solidFill>
                <a:latin typeface="+mj-lt"/>
              </a:rPr>
              <a:t>Technical flow of the end-to-end ML pipeline</a:t>
            </a:r>
          </a:p>
        </p:txBody>
      </p:sp>
      <p:pic>
        <p:nvPicPr>
          <p:cNvPr id="18" name="Picture 4" descr="Csv - Free interface icons">
            <a:extLst>
              <a:ext uri="{FF2B5EF4-FFF2-40B4-BE49-F238E27FC236}">
                <a16:creationId xmlns:a16="http://schemas.microsoft.com/office/drawing/2014/main" id="{504DC35E-76E5-C76B-EF63-2F8C2DB0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34" y="4995404"/>
            <a:ext cx="380448" cy="38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17D084-BA6F-6F9A-1357-DC647E1925D3}"/>
              </a:ext>
            </a:extLst>
          </p:cNvPr>
          <p:cNvSpPr txBox="1"/>
          <p:nvPr/>
        </p:nvSpPr>
        <p:spPr>
          <a:xfrm>
            <a:off x="1399211" y="5473717"/>
            <a:ext cx="15463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>
                <a:solidFill>
                  <a:srgbClr val="03487F"/>
                </a:solidFill>
              </a:rPr>
              <a:t>Data Preprocessing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4D4EB-0256-C19C-EE3D-4B59A72E9081}"/>
              </a:ext>
            </a:extLst>
          </p:cNvPr>
          <p:cNvSpPr txBox="1"/>
          <p:nvPr/>
        </p:nvSpPr>
        <p:spPr>
          <a:xfrm>
            <a:off x="2982930" y="5489916"/>
            <a:ext cx="20805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>
                <a:solidFill>
                  <a:srgbClr val="03487F"/>
                </a:solidFill>
              </a:rPr>
              <a:t>Feature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5815C8-2D99-1E0C-FBC1-27F877EBE840}"/>
              </a:ext>
            </a:extLst>
          </p:cNvPr>
          <p:cNvSpPr txBox="1"/>
          <p:nvPr/>
        </p:nvSpPr>
        <p:spPr>
          <a:xfrm>
            <a:off x="4523178" y="5516154"/>
            <a:ext cx="19102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>
                <a:solidFill>
                  <a:srgbClr val="03487F"/>
                </a:solidFill>
              </a:rPr>
              <a:t>Pipeline Construction</a:t>
            </a:r>
          </a:p>
        </p:txBody>
      </p:sp>
      <p:pic>
        <p:nvPicPr>
          <p:cNvPr id="31" name="Picture 12" descr="Data Processing icons for free download ...">
            <a:extLst>
              <a:ext uri="{FF2B5EF4-FFF2-40B4-BE49-F238E27FC236}">
                <a16:creationId xmlns:a16="http://schemas.microsoft.com/office/drawing/2014/main" id="{D69F2EC7-8B2F-7853-8146-92D7C811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40" y="4941137"/>
            <a:ext cx="476827" cy="4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Feature engineering concept icon">
            <a:extLst>
              <a:ext uri="{FF2B5EF4-FFF2-40B4-BE49-F238E27FC236}">
                <a16:creationId xmlns:a16="http://schemas.microsoft.com/office/drawing/2014/main" id="{C072E5EE-968A-BFCB-C95A-A38B79351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8" t="11088" r="17676" b="34315"/>
          <a:stretch/>
        </p:blipFill>
        <p:spPr bwMode="auto">
          <a:xfrm>
            <a:off x="3296869" y="4920712"/>
            <a:ext cx="527697" cy="4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8" descr="Machine Learning Pipeline Colored Icon ...">
            <a:extLst>
              <a:ext uri="{FF2B5EF4-FFF2-40B4-BE49-F238E27FC236}">
                <a16:creationId xmlns:a16="http://schemas.microsoft.com/office/drawing/2014/main" id="{B9E229EF-FE8A-0FCE-426D-7FBBFDC83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7" t="10703" r="25988"/>
          <a:stretch/>
        </p:blipFill>
        <p:spPr bwMode="auto">
          <a:xfrm>
            <a:off x="4851493" y="4920712"/>
            <a:ext cx="462901" cy="4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1FCC6C4-53EE-50C3-67AD-2EA024DEFF42}"/>
              </a:ext>
            </a:extLst>
          </p:cNvPr>
          <p:cNvSpPr txBox="1"/>
          <p:nvPr/>
        </p:nvSpPr>
        <p:spPr>
          <a:xfrm>
            <a:off x="6103243" y="5489916"/>
            <a:ext cx="25893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>
                <a:solidFill>
                  <a:srgbClr val="03487F"/>
                </a:solidFill>
              </a:rPr>
              <a:t>Model Training &amp; Evaluation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9D1678-9D4F-90AB-5BF7-14CA28E10FA4}"/>
              </a:ext>
            </a:extLst>
          </p:cNvPr>
          <p:cNvSpPr txBox="1"/>
          <p:nvPr/>
        </p:nvSpPr>
        <p:spPr>
          <a:xfrm>
            <a:off x="8600762" y="5491277"/>
            <a:ext cx="2028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>
                <a:solidFill>
                  <a:srgbClr val="03487F"/>
                </a:solidFill>
              </a:rPr>
              <a:t>Model Explainability (SHAP)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2D2125-7126-AA0B-8212-F2F6E0F6975F}"/>
              </a:ext>
            </a:extLst>
          </p:cNvPr>
          <p:cNvSpPr txBox="1"/>
          <p:nvPr/>
        </p:nvSpPr>
        <p:spPr>
          <a:xfrm>
            <a:off x="11008956" y="5460133"/>
            <a:ext cx="152788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>
                <a:solidFill>
                  <a:srgbClr val="03487F"/>
                </a:solidFill>
              </a:rPr>
              <a:t>Final Output</a:t>
            </a:r>
          </a:p>
        </p:txBody>
      </p:sp>
      <p:pic>
        <p:nvPicPr>
          <p:cNvPr id="41" name="Picture 22" descr="Machine learning - Free electronics icons">
            <a:extLst>
              <a:ext uri="{FF2B5EF4-FFF2-40B4-BE49-F238E27FC236}">
                <a16:creationId xmlns:a16="http://schemas.microsoft.com/office/drawing/2014/main" id="{457E494E-CA5C-0D6B-BA82-61FC67F3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21" y="4931003"/>
            <a:ext cx="429302" cy="42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4" descr="A Complete Guide to SHAP Values. SHAP (SHapley Additive exPlanations)… | by  Vikram Dev | Medium">
            <a:extLst>
              <a:ext uri="{FF2B5EF4-FFF2-40B4-BE49-F238E27FC236}">
                <a16:creationId xmlns:a16="http://schemas.microsoft.com/office/drawing/2014/main" id="{381E712E-6732-8949-C387-0971F134D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9" r="22676"/>
          <a:stretch/>
        </p:blipFill>
        <p:spPr bwMode="auto">
          <a:xfrm>
            <a:off x="8914937" y="4943973"/>
            <a:ext cx="429302" cy="4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6" descr="Output - Free ui icons">
            <a:extLst>
              <a:ext uri="{FF2B5EF4-FFF2-40B4-BE49-F238E27FC236}">
                <a16:creationId xmlns:a16="http://schemas.microsoft.com/office/drawing/2014/main" id="{4108C8F5-0DCD-70D6-D32C-382523B30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136" y="4857128"/>
            <a:ext cx="503177" cy="50317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E4C1E572-57DB-387B-29F7-C5FEE2BEB3C4}"/>
              </a:ext>
            </a:extLst>
          </p:cNvPr>
          <p:cNvSpPr/>
          <p:nvPr/>
        </p:nvSpPr>
        <p:spPr>
          <a:xfrm>
            <a:off x="1047290" y="5181684"/>
            <a:ext cx="296628" cy="834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FB54AE-EBB6-0C3E-CE99-3E94A640FE97}"/>
              </a:ext>
            </a:extLst>
          </p:cNvPr>
          <p:cNvSpPr txBox="1"/>
          <p:nvPr/>
        </p:nvSpPr>
        <p:spPr>
          <a:xfrm>
            <a:off x="159656" y="5444966"/>
            <a:ext cx="10016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>
                <a:solidFill>
                  <a:srgbClr val="03487F"/>
                </a:solidFill>
              </a:rPr>
              <a:t>Data Loading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76047D1-BFF9-15AC-86C1-04B48730ECA6}"/>
              </a:ext>
            </a:extLst>
          </p:cNvPr>
          <p:cNvSpPr/>
          <p:nvPr/>
        </p:nvSpPr>
        <p:spPr>
          <a:xfrm>
            <a:off x="5912822" y="5108618"/>
            <a:ext cx="296628" cy="834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2154E3F-90DD-755A-2E4F-54AB13799E7A}"/>
              </a:ext>
            </a:extLst>
          </p:cNvPr>
          <p:cNvSpPr/>
          <p:nvPr/>
        </p:nvSpPr>
        <p:spPr>
          <a:xfrm>
            <a:off x="4281281" y="5150322"/>
            <a:ext cx="296628" cy="834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3187128-99E8-87AD-1816-AAB630C43A1C}"/>
              </a:ext>
            </a:extLst>
          </p:cNvPr>
          <p:cNvSpPr/>
          <p:nvPr/>
        </p:nvSpPr>
        <p:spPr>
          <a:xfrm>
            <a:off x="2673238" y="5173028"/>
            <a:ext cx="296628" cy="834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2EE7AD1-52F3-AC5B-207C-A5A3D97A1B06}"/>
              </a:ext>
            </a:extLst>
          </p:cNvPr>
          <p:cNvSpPr/>
          <p:nvPr/>
        </p:nvSpPr>
        <p:spPr>
          <a:xfrm>
            <a:off x="10221464" y="5103950"/>
            <a:ext cx="296628" cy="834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ABACE41-0F8E-6894-43F6-F290511A7332}"/>
              </a:ext>
            </a:extLst>
          </p:cNvPr>
          <p:cNvSpPr/>
          <p:nvPr/>
        </p:nvSpPr>
        <p:spPr>
          <a:xfrm>
            <a:off x="7634449" y="5123702"/>
            <a:ext cx="296628" cy="834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EF01D041-97D2-39B7-B9D5-1607ABCE3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6" y="5708409"/>
            <a:ext cx="1237602" cy="47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clinical trial data using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efficient handling.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DA9E12A6-A383-E825-C56F-12E33D582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803" y="5708409"/>
            <a:ext cx="1742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data, handle missing values, and standardize target variables with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0FB0856F-DCCE-9800-6786-C93C68AB0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322" y="5651998"/>
            <a:ext cx="14114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text features using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process categorical data with </a:t>
            </a:r>
            <a:r>
              <a:rPr kumimoji="0" lang="en-US" altLang="en-US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OneHotEncoder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B4CC12-AE8D-D075-4614-D66EEA3637F4}"/>
              </a:ext>
            </a:extLst>
          </p:cNvPr>
          <p:cNvSpPr txBox="1"/>
          <p:nvPr/>
        </p:nvSpPr>
        <p:spPr>
          <a:xfrm>
            <a:off x="4352844" y="5702607"/>
            <a:ext cx="1636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Build an end-to-end pipeline integrating preprocessing steps and </a:t>
            </a:r>
            <a:r>
              <a:rPr lang="en-US" sz="800" b="1"/>
              <a:t>XGBoost</a:t>
            </a:r>
            <a:r>
              <a:rPr lang="en-US" sz="800"/>
              <a:t> classifier.</a:t>
            </a:r>
            <a:endParaRPr lang="en-IN" sz="8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834650-2549-B6EC-E135-5584B1F86F76}"/>
              </a:ext>
            </a:extLst>
          </p:cNvPr>
          <p:cNvSpPr txBox="1"/>
          <p:nvPr/>
        </p:nvSpPr>
        <p:spPr>
          <a:xfrm>
            <a:off x="6029973" y="5647567"/>
            <a:ext cx="2639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Split data, train the model with </a:t>
            </a:r>
            <a:r>
              <a:rPr lang="en-US" sz="800" b="1"/>
              <a:t>RandomizedSearchCV</a:t>
            </a:r>
            <a:r>
              <a:rPr lang="en-US" sz="800"/>
              <a:t> for hyperparameter tuning, and evaluate with metrics like Accuracy, F1 Score, and ROC AUC.</a:t>
            </a:r>
            <a:endParaRPr lang="en-IN" sz="8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C36245-0497-E8BE-2AAB-3EEE52AA7046}"/>
              </a:ext>
            </a:extLst>
          </p:cNvPr>
          <p:cNvSpPr txBox="1"/>
          <p:nvPr/>
        </p:nvSpPr>
        <p:spPr>
          <a:xfrm>
            <a:off x="8521106" y="5705567"/>
            <a:ext cx="20410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Visualize feature importance to interpret model predictions and highlight key factors.</a:t>
            </a:r>
            <a:endParaRPr lang="en-IN" sz="800"/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id="{C5D0D0D3-628C-2E63-BE81-94DCDB544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589" y="5675577"/>
            <a:ext cx="17534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performance metrics and visualizations (Confusion Matrix, ROC Curve, etc.) using 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0854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6"/>
            <a:ext cx="8800419" cy="449310"/>
          </a:xfrm>
        </p:spPr>
        <p:txBody>
          <a:bodyPr vert="horz"/>
          <a:lstStyle/>
          <a:p>
            <a:r>
              <a:rPr lang="en-IN"/>
              <a:t>Model Training &amp; Evaluation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z="1000" smtClean="0"/>
              <a:t>5</a:t>
            </a:fld>
            <a:endParaRPr lang="en-GB" sz="1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1" y="1039480"/>
            <a:ext cx="10876547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Evaluation Metrics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397054"/>
            <a:ext cx="10876547" cy="4851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</a:endParaRPr>
          </a:p>
          <a:p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74992-0405-2F31-9AC2-FB06791A422A}"/>
              </a:ext>
            </a:extLst>
          </p:cNvPr>
          <p:cNvSpPr txBox="1"/>
          <p:nvPr/>
        </p:nvSpPr>
        <p:spPr>
          <a:xfrm>
            <a:off x="1012386" y="1515316"/>
            <a:ext cx="8234082" cy="1115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u="sng">
                <a:solidFill>
                  <a:schemeClr val="accent1"/>
                </a:solidFill>
              </a:rPr>
              <a:t>Model Training Process</a:t>
            </a:r>
          </a:p>
          <a:p>
            <a:endParaRPr lang="en-US" sz="1050" b="1">
              <a:solidFill>
                <a:schemeClr val="accent1"/>
              </a:solidFill>
            </a:endParaRPr>
          </a:p>
          <a:p>
            <a:pPr>
              <a:buFont typeface=""/>
              <a:buChar char="•"/>
            </a:pPr>
            <a:r>
              <a:rPr lang="en-US" sz="900"/>
              <a:t>Preprocessing used </a:t>
            </a:r>
            <a:r>
              <a:rPr lang="en-US" sz="900" b="1"/>
              <a:t>TF-IDF</a:t>
            </a:r>
            <a:r>
              <a:rPr lang="en-US" sz="900"/>
              <a:t> for text, </a:t>
            </a:r>
            <a:r>
              <a:rPr lang="en-US" sz="900" b="1" err="1"/>
              <a:t>OneHotEncoder</a:t>
            </a:r>
            <a:r>
              <a:rPr lang="en-US" sz="900"/>
              <a:t> for categorical, and </a:t>
            </a:r>
            <a:r>
              <a:rPr lang="en-US" sz="900" b="1"/>
              <a:t>passthrough</a:t>
            </a:r>
            <a:r>
              <a:rPr lang="en-US" sz="900"/>
              <a:t> for numeric features.</a:t>
            </a:r>
            <a:endParaRPr lang="en-US" sz="900">
              <a:cs typeface="Arial"/>
            </a:endParaRPr>
          </a:p>
          <a:p>
            <a:pPr>
              <a:buFont typeface=""/>
              <a:buChar char="•"/>
            </a:pPr>
            <a:r>
              <a:rPr lang="en-US" sz="900" b="1"/>
              <a:t>XGBoost</a:t>
            </a:r>
            <a:r>
              <a:rPr lang="en-US" sz="900"/>
              <a:t> was chosen for its scalability and ability to handle mixed data types.</a:t>
            </a:r>
            <a:endParaRPr lang="en-US" sz="900">
              <a:cs typeface="Arial"/>
            </a:endParaRPr>
          </a:p>
          <a:p>
            <a:pPr>
              <a:buFont typeface=""/>
              <a:buChar char="•"/>
            </a:pPr>
            <a:r>
              <a:rPr lang="en-US" sz="900" b="1"/>
              <a:t>scale_pos_weight</a:t>
            </a:r>
            <a:r>
              <a:rPr lang="en-US" sz="900"/>
              <a:t> addressed class imbalance, improving minority class recall.</a:t>
            </a:r>
            <a:endParaRPr lang="en-US" sz="900">
              <a:cs typeface="Arial"/>
            </a:endParaRPr>
          </a:p>
          <a:p>
            <a:pPr>
              <a:buFont typeface=""/>
              <a:buChar char="•"/>
            </a:pPr>
            <a:r>
              <a:rPr lang="en-US" sz="900" b="1"/>
              <a:t>RandomizedSearchCV</a:t>
            </a:r>
            <a:r>
              <a:rPr lang="en-US" sz="900"/>
              <a:t> optimized hyperparameters.</a:t>
            </a:r>
            <a:endParaRPr lang="en-US" sz="900">
              <a:cs typeface="Arial"/>
            </a:endParaRPr>
          </a:p>
          <a:p>
            <a:pPr>
              <a:buFont typeface=""/>
              <a:buChar char="•"/>
            </a:pPr>
            <a:r>
              <a:rPr lang="en-US" sz="900" b="1"/>
              <a:t>Threshold tuning</a:t>
            </a:r>
            <a:r>
              <a:rPr lang="en-US" sz="900"/>
              <a:t> via the ROC curve balanced precision and recall.</a:t>
            </a:r>
            <a:endParaRPr lang="en-US" sz="90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3B4CC-6DBE-6FDA-C54D-AED17D3B6E2D}"/>
              </a:ext>
            </a:extLst>
          </p:cNvPr>
          <p:cNvSpPr txBox="1"/>
          <p:nvPr/>
        </p:nvSpPr>
        <p:spPr>
          <a:xfrm>
            <a:off x="936186" y="4496690"/>
            <a:ext cx="3807758" cy="1154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u="sng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Performance Metrics (Regression-style Metrics)</a:t>
            </a:r>
          </a:p>
          <a:p>
            <a:endParaRPr lang="en-US" sz="9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"/>
              <a:buChar char="•"/>
            </a:pPr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: 0.2758, showing reduced average prediction error.</a:t>
            </a:r>
          </a:p>
          <a:p>
            <a:pPr>
              <a:buFont typeface=""/>
              <a:buChar char="•"/>
            </a:pPr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: 0.0933, demonstrating significant improvement in error consistency.</a:t>
            </a:r>
          </a:p>
          <a:p>
            <a:pPr>
              <a:buFont typeface=""/>
              <a:buChar char="•"/>
            </a:pPr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R²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: 0.3722, indicating better variance explanation.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1C746-ED2B-B25F-7BF8-FBD2D5EC734F}"/>
              </a:ext>
            </a:extLst>
          </p:cNvPr>
          <p:cNvSpPr txBox="1"/>
          <p:nvPr/>
        </p:nvSpPr>
        <p:spPr>
          <a:xfrm>
            <a:off x="1002117" y="2631385"/>
            <a:ext cx="2856186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>
                <a:solidFill>
                  <a:schemeClr val="accent1"/>
                </a:solidFill>
                <a:cs typeface="Arial"/>
              </a:rPr>
              <a:t>Evaluation Criteria and 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E99EF-8231-BADD-5A75-8D6BDA2AD2E4}"/>
              </a:ext>
            </a:extLst>
          </p:cNvPr>
          <p:cNvSpPr txBox="1"/>
          <p:nvPr/>
        </p:nvSpPr>
        <p:spPr>
          <a:xfrm>
            <a:off x="979885" y="2913399"/>
            <a:ext cx="432953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/>
              <a:t>Optimal Threshold</a:t>
            </a:r>
            <a:r>
              <a:rPr lang="en-US" sz="900"/>
              <a:t>: 0.5274, selected to balance precision and recall effectively.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93CF6-CCFF-E1C3-3FA7-54B747BBA8E4}"/>
              </a:ext>
            </a:extLst>
          </p:cNvPr>
          <p:cNvSpPr txBox="1"/>
          <p:nvPr/>
        </p:nvSpPr>
        <p:spPr>
          <a:xfrm>
            <a:off x="979885" y="3102642"/>
            <a:ext cx="37853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/>
              <a:t>Confusion Matrix</a:t>
            </a:r>
            <a:r>
              <a:rPr lang="en-US" sz="900"/>
              <a:t>: Predictions for "Completed" (TP: 36691, FP: 7558) and "Not Completed" (TN: 5229, FN: 2038).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E5F18-D528-875B-615E-E6F4013240C2}"/>
              </a:ext>
            </a:extLst>
          </p:cNvPr>
          <p:cNvSpPr txBox="1"/>
          <p:nvPr/>
        </p:nvSpPr>
        <p:spPr>
          <a:xfrm>
            <a:off x="936186" y="344902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>
                <a:cs typeface="Arial"/>
              </a:rPr>
              <a:t>Classification Report</a:t>
            </a:r>
            <a:r>
              <a:rPr lang="en-US" sz="900">
                <a:cs typeface="Arial"/>
              </a:rPr>
              <a:t>:​</a:t>
            </a:r>
          </a:p>
          <a:p>
            <a:pPr marL="0" lvl="1"/>
            <a:r>
              <a:rPr lang="en-US" sz="900" b="1">
                <a:cs typeface="Arial"/>
              </a:rPr>
              <a:t>             Precision</a:t>
            </a:r>
            <a:r>
              <a:rPr lang="en-US" sz="900">
                <a:cs typeface="Arial"/>
              </a:rPr>
              <a:t>: 0.80 (class 0), 0.92 (class 1).​</a:t>
            </a:r>
          </a:p>
          <a:p>
            <a:pPr marL="0" lvl="1"/>
            <a:r>
              <a:rPr lang="en-US" sz="900" b="1">
                <a:cs typeface="Arial"/>
              </a:rPr>
              <a:t>             Recall</a:t>
            </a:r>
            <a:r>
              <a:rPr lang="en-US" sz="900">
                <a:cs typeface="Arial"/>
              </a:rPr>
              <a:t>: 0.46 (class 0), 0.98 (class 1).​</a:t>
            </a:r>
            <a:endParaRPr lang="en-US" sz="900"/>
          </a:p>
          <a:p>
            <a:pPr marL="0" lvl="1"/>
            <a:r>
              <a:rPr lang="en-US" sz="900" b="1">
                <a:cs typeface="Arial"/>
              </a:rPr>
              <a:t>             F1-Score</a:t>
            </a:r>
            <a:r>
              <a:rPr lang="en-US" sz="900">
                <a:cs typeface="Arial"/>
              </a:rPr>
              <a:t>: 0.58 (class 0), 0.95 (class 1).​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4B241-219E-75AE-5859-1C6D111513EC}"/>
              </a:ext>
            </a:extLst>
          </p:cNvPr>
          <p:cNvSpPr txBox="1"/>
          <p:nvPr/>
        </p:nvSpPr>
        <p:spPr>
          <a:xfrm>
            <a:off x="922422" y="4065234"/>
            <a:ext cx="36396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>
                <a:cs typeface="Arial"/>
              </a:rPr>
              <a:t>Accuracy</a:t>
            </a:r>
            <a:r>
              <a:rPr lang="en-US" sz="900">
                <a:cs typeface="Arial"/>
              </a:rPr>
              <a:t>: 91%, reflecting reliable overall predictions.​</a:t>
            </a:r>
          </a:p>
          <a:p>
            <a:r>
              <a:rPr lang="en-US" sz="900" b="1">
                <a:cs typeface="Arial"/>
              </a:rPr>
              <a:t>ROC AUC</a:t>
            </a:r>
            <a:r>
              <a:rPr lang="en-US" sz="900">
                <a:cs typeface="Arial"/>
              </a:rPr>
              <a:t>: 0.8514, indicating strong class separability.​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899CD9B1-589F-CA66-1366-E9A74802F0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639669" cy="363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F5E285-374A-0A09-4133-ED3CA24EC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26" y="3581549"/>
            <a:ext cx="5392336" cy="25997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033A70-99DB-FA11-3B60-4CE41C657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61" y="1474694"/>
            <a:ext cx="285618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1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68311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7"/>
            <a:ext cx="8800419" cy="468560"/>
          </a:xfrm>
        </p:spPr>
        <p:txBody>
          <a:bodyPr vert="horz"/>
          <a:lstStyle/>
          <a:p>
            <a:r>
              <a:rPr lang="en-IN"/>
              <a:t>Results and visualization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6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1" y="1039480"/>
            <a:ext cx="5306729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Model Outcomes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7CD1E-CA56-3686-38C7-D754BE40282D}"/>
              </a:ext>
            </a:extLst>
          </p:cNvPr>
          <p:cNvSpPr/>
          <p:nvPr/>
        </p:nvSpPr>
        <p:spPr>
          <a:xfrm>
            <a:off x="6275672" y="1039480"/>
            <a:ext cx="5264641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Explainability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475494"/>
            <a:ext cx="5306729" cy="4747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/>
          </a:p>
          <a:p>
            <a:endParaRPr lang="en-US" sz="1200" b="1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5E820E-C25A-11F9-9F4C-DFEC1E322ECB}"/>
              </a:ext>
            </a:extLst>
          </p:cNvPr>
          <p:cNvSpPr/>
          <p:nvPr/>
        </p:nvSpPr>
        <p:spPr>
          <a:xfrm>
            <a:off x="6275672" y="1475495"/>
            <a:ext cx="5264641" cy="4747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Summary Insights: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Plot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SHAP values (impact) of features on model predictions.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ranked by importance; top features have the most influence.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contributors: </a:t>
            </a:r>
            <a:r>
              <a:rPr kumimoji="0" lang="en-US" altLang="en-US" sz="9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num__Enrollment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cat__</a:t>
            </a:r>
            <a:r>
              <a:rPr kumimoji="0" lang="en-US" altLang="en-US" sz="9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Phases_NA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9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text_healthy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the model's ability to utilize diverse feature types.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SHAP values push towards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COMPLETED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SHAP values push towards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NOT_COMPLETED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meaningful features.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less impactful features to refine the model.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Impact: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 (High)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 (Low)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the value of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feature contributions indicate a strong and interpretable mod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E1460-7DBE-BFFF-9BB0-FE675155B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14" y="3947310"/>
            <a:ext cx="2746415" cy="2059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8F7F2A-6240-FADA-F4D7-D192472A1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46" y="4169355"/>
            <a:ext cx="3831889" cy="1881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F09341-0FF0-9DD6-6B5E-FF31720299F3}"/>
              </a:ext>
            </a:extLst>
          </p:cNvPr>
          <p:cNvSpPr txBox="1"/>
          <p:nvPr/>
        </p:nvSpPr>
        <p:spPr>
          <a:xfrm>
            <a:off x="789271" y="1475495"/>
            <a:ext cx="5306728" cy="1346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u="sng">
                <a:solidFill>
                  <a:schemeClr val="tx2"/>
                </a:solidFill>
              </a:rPr>
              <a:t>Model Performance</a:t>
            </a:r>
          </a:p>
          <a:p>
            <a:endParaRPr lang="en-IN" sz="1100" u="sng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850" b="1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r>
              <a:rPr lang="en-IN" sz="850">
                <a:latin typeface="Arial" panose="020B0604020202020204" pitchFamily="34" charset="0"/>
                <a:cs typeface="Arial" panose="020B0604020202020204" pitchFamily="34" charset="0"/>
              </a:rPr>
              <a:t>: 1655 true negatives, 1978 false positives, 426 false negatives, 21699 true positives.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50" b="1">
                <a:latin typeface="Arial" panose="020B0604020202020204" pitchFamily="34" charset="0"/>
                <a:cs typeface="Arial" panose="020B0604020202020204" pitchFamily="34" charset="0"/>
              </a:rPr>
              <a:t>Key Scores</a:t>
            </a:r>
            <a:r>
              <a:rPr lang="en-IN" sz="85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850">
                <a:latin typeface="Arial" panose="020B0604020202020204" pitchFamily="34" charset="0"/>
                <a:cs typeface="Arial" panose="020B0604020202020204" pitchFamily="34" charset="0"/>
              </a:rPr>
              <a:t>Accuracy ≈ 0.91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850">
                <a:latin typeface="Arial" panose="020B0604020202020204" pitchFamily="34" charset="0"/>
                <a:cs typeface="Arial" panose="020B0604020202020204" pitchFamily="34" charset="0"/>
              </a:rPr>
              <a:t>Precision/Recall (Class 1) = 0.92/0.98 → Excellent at detecting "COMPLETED."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850">
                <a:latin typeface="Arial" panose="020B0604020202020204" pitchFamily="34" charset="0"/>
                <a:cs typeface="Arial" panose="020B0604020202020204" pitchFamily="34" charset="0"/>
              </a:rPr>
              <a:t>Precision/Recall (Class 0) = 0.80/0.46 → Lower ability to correctly identify "NOT_COMPLETED."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850">
                <a:latin typeface="Arial" panose="020B0604020202020204" pitchFamily="34" charset="0"/>
                <a:cs typeface="Arial" panose="020B0604020202020204" pitchFamily="34" charset="0"/>
              </a:rPr>
              <a:t>ROC AUC = 0.85 → Good overall separability.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62EC1-DD45-1B4C-95AE-B0AB89276E7E}"/>
              </a:ext>
            </a:extLst>
          </p:cNvPr>
          <p:cNvSpPr txBox="1"/>
          <p:nvPr/>
        </p:nvSpPr>
        <p:spPr>
          <a:xfrm>
            <a:off x="838654" y="2892221"/>
            <a:ext cx="520796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>
                <a:solidFill>
                  <a:schemeClr val="tx2"/>
                </a:solidFill>
              </a:rPr>
              <a:t>Implications</a:t>
            </a:r>
          </a:p>
          <a:p>
            <a:endParaRPr lang="en-US" sz="1100" u="sng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50"/>
              <a:t>The model rarely misses a true “COMPLETED” study (high recall for Class 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50"/>
              <a:t>“NOT_COMPLETED” is harder to catch (lower recall). If that is critical, consider adjusting the decision threshold or rebalancing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50"/>
              <a:t>Imbalanced classes (22k vs. 3.6k) likely drive weaker performance for the minority class.</a:t>
            </a:r>
          </a:p>
        </p:txBody>
      </p:sp>
    </p:spTree>
    <p:extLst>
      <p:ext uri="{BB962C8B-B14F-4D97-AF65-F5344CB8AC3E}">
        <p14:creationId xmlns:p14="http://schemas.microsoft.com/office/powerpoint/2010/main" val="98952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6107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7"/>
            <a:ext cx="8800419" cy="468560"/>
          </a:xfrm>
        </p:spPr>
        <p:txBody>
          <a:bodyPr vert="horz"/>
          <a:lstStyle/>
          <a:p>
            <a:r>
              <a:rPr lang="en-IN"/>
              <a:t>Challenges &amp; Next Steps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7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1" y="1039480"/>
            <a:ext cx="5306729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Limitations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20A54-6CA9-0E0B-DF1B-E0F3CCF2F6C8}"/>
              </a:ext>
            </a:extLst>
          </p:cNvPr>
          <p:cNvSpPr/>
          <p:nvPr/>
        </p:nvSpPr>
        <p:spPr>
          <a:xfrm>
            <a:off x="6275673" y="1039480"/>
            <a:ext cx="5428648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+mj-lt"/>
                <a:cs typeface="Arial"/>
              </a:rPr>
              <a:t>Conclusions</a:t>
            </a:r>
            <a:endParaRPr lang="en-US" sz="1400" b="1" i="0">
              <a:solidFill>
                <a:schemeClr val="bg1"/>
              </a:solidFill>
              <a:effectLst/>
              <a:latin typeface="+mj-lt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2" y="1395284"/>
            <a:ext cx="5306729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CE8B7-1883-1BEF-8E14-E7383DEE4813}"/>
              </a:ext>
            </a:extLst>
          </p:cNvPr>
          <p:cNvSpPr/>
          <p:nvPr/>
        </p:nvSpPr>
        <p:spPr>
          <a:xfrm>
            <a:off x="6275673" y="1395284"/>
            <a:ext cx="5428648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US" sz="1200" b="1">
              <a:solidFill>
                <a:srgbClr val="242424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9A915-437B-AE26-4F0A-8199C6FC1645}"/>
              </a:ext>
            </a:extLst>
          </p:cNvPr>
          <p:cNvSpPr txBox="1"/>
          <p:nvPr/>
        </p:nvSpPr>
        <p:spPr>
          <a:xfrm>
            <a:off x="794084" y="1422401"/>
            <a:ext cx="5296568" cy="16511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b="1"/>
              <a:t>Class Imbalance</a:t>
            </a:r>
            <a:r>
              <a:rPr lang="en-US" sz="1000"/>
              <a:t>: </a:t>
            </a:r>
            <a:r>
              <a:rPr lang="en-US" sz="1000" err="1"/>
              <a:t>scale_pos_weight</a:t>
            </a:r>
            <a:r>
              <a:rPr lang="en-US" sz="1000"/>
              <a:t> improves recall but may reduce minority class precision.</a:t>
            </a:r>
            <a:endParaRPr lang="en-US" sz="1000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000"/>
          </a:p>
          <a:p>
            <a:pPr marL="171450" indent="-171450">
              <a:buFont typeface="Arial"/>
              <a:buChar char="•"/>
            </a:pPr>
            <a:r>
              <a:rPr lang="en-US" sz="1000" b="1"/>
              <a:t>Text Features</a:t>
            </a:r>
            <a:r>
              <a:rPr lang="en-US" sz="1000"/>
              <a:t>: TF-IDF may lose deeper semantic meaning.</a:t>
            </a:r>
            <a:endParaRPr lang="en-US" sz="1000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000"/>
          </a:p>
          <a:p>
            <a:pPr marL="171450" indent="-171450">
              <a:buFont typeface="Arial"/>
              <a:buChar char="•"/>
            </a:pPr>
            <a:r>
              <a:rPr lang="en-US" sz="1000" b="1"/>
              <a:t>Threshold Sensitivity</a:t>
            </a:r>
            <a:r>
              <a:rPr lang="en-US" sz="1000"/>
              <a:t>: Performance depends on manually tuned thresholds.</a:t>
            </a:r>
            <a:endParaRPr lang="en-US" sz="1000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000"/>
          </a:p>
          <a:p>
            <a:pPr marL="171450" indent="-171450">
              <a:buFont typeface="Arial"/>
              <a:buChar char="•"/>
            </a:pPr>
            <a:r>
              <a:rPr lang="en-US" sz="1000" b="1"/>
              <a:t>Explainability</a:t>
            </a:r>
            <a:r>
              <a:rPr lang="en-US" sz="1000"/>
              <a:t>: SHAP might miss feature interactions.</a:t>
            </a:r>
            <a:endParaRPr lang="en-US" sz="1000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000"/>
          </a:p>
          <a:p>
            <a:pPr marL="171450" indent="-171450">
              <a:buFont typeface="Arial"/>
              <a:buChar char="•"/>
            </a:pPr>
            <a:r>
              <a:rPr lang="en-US" sz="1000" b="1"/>
              <a:t>Feature Bias</a:t>
            </a:r>
            <a:r>
              <a:rPr lang="en-US" sz="1000"/>
              <a:t>: Over-reliance on numeric features like enrollment can skew results.</a:t>
            </a:r>
            <a:endParaRPr lang="en-US" sz="100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94866-EB35-697F-69CF-A43398B3A2C5}"/>
              </a:ext>
            </a:extLst>
          </p:cNvPr>
          <p:cNvSpPr txBox="1"/>
          <p:nvPr/>
        </p:nvSpPr>
        <p:spPr>
          <a:xfrm>
            <a:off x="6241116" y="1546781"/>
            <a:ext cx="5497762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000">
                <a:cs typeface="Arial"/>
              </a:rPr>
              <a:t>We explored various models, including </a:t>
            </a:r>
            <a:r>
              <a:rPr lang="en-US" sz="1000" b="1">
                <a:cs typeface="Arial"/>
              </a:rPr>
              <a:t>XGBoost with SMOTE</a:t>
            </a:r>
            <a:r>
              <a:rPr lang="en-US" sz="1000">
                <a:cs typeface="Arial"/>
              </a:rPr>
              <a:t>, </a:t>
            </a:r>
            <a:r>
              <a:rPr lang="en-US" sz="1000" b="1" err="1">
                <a:cs typeface="Arial"/>
              </a:rPr>
              <a:t>LightGBM</a:t>
            </a:r>
            <a:r>
              <a:rPr lang="en-US" sz="1000">
                <a:cs typeface="Arial"/>
              </a:rPr>
              <a:t>, and baseline </a:t>
            </a:r>
            <a:r>
              <a:rPr lang="en-US" sz="1000" b="1">
                <a:cs typeface="Arial"/>
              </a:rPr>
              <a:t>XGBoost</a:t>
            </a:r>
            <a:r>
              <a:rPr lang="en-US" sz="1000">
                <a:cs typeface="Arial"/>
              </a:rPr>
              <a:t>, but these faced challenges with precision, recall, and scalability.</a:t>
            </a:r>
          </a:p>
          <a:p>
            <a:pPr marL="285750" indent="-285750">
              <a:buFont typeface="Arial"/>
              <a:buChar char="•"/>
            </a:pPr>
            <a:endParaRPr lang="en-US" sz="10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000">
                <a:cs typeface="Arial"/>
              </a:rPr>
              <a:t>Our final approach utilized </a:t>
            </a:r>
            <a:r>
              <a:rPr lang="en-US" sz="1000" b="1">
                <a:cs typeface="Arial"/>
              </a:rPr>
              <a:t>RandomizedSearchCV</a:t>
            </a:r>
            <a:r>
              <a:rPr lang="en-US" sz="1000">
                <a:cs typeface="Arial"/>
              </a:rPr>
              <a:t> for hyperparameter tuning, optimizing weights, learning rates, and thresholds to achieve the best performance.</a:t>
            </a:r>
          </a:p>
          <a:p>
            <a:pPr marL="285750" indent="-285750">
              <a:buFont typeface="Arial"/>
              <a:buChar char="•"/>
            </a:pPr>
            <a:endParaRPr lang="en-US" sz="10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000" b="1">
                <a:cs typeface="Arial"/>
              </a:rPr>
              <a:t>Fine-tuning thresholds</a:t>
            </a:r>
            <a:r>
              <a:rPr lang="en-US" sz="1000">
                <a:cs typeface="Arial"/>
              </a:rPr>
              <a:t> improved the precision-recall trade-off, leading to significant performance gains.</a:t>
            </a:r>
          </a:p>
          <a:p>
            <a:pPr marL="285750" indent="-285750">
              <a:buFont typeface="Arial"/>
              <a:buChar char="•"/>
            </a:pPr>
            <a:endParaRPr lang="en-US" sz="10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000">
                <a:cs typeface="Arial"/>
              </a:rPr>
              <a:t>Accuracy improved from </a:t>
            </a:r>
            <a:r>
              <a:rPr lang="en-US" sz="1000" b="1">
                <a:cs typeface="Arial"/>
              </a:rPr>
              <a:t>83% (Round 02)</a:t>
            </a:r>
            <a:r>
              <a:rPr lang="en-US" sz="1000">
                <a:cs typeface="Arial"/>
              </a:rPr>
              <a:t> to </a:t>
            </a:r>
            <a:r>
              <a:rPr lang="en-US" sz="1000" b="1">
                <a:cs typeface="Arial"/>
              </a:rPr>
              <a:t>91% (Round 03)</a:t>
            </a:r>
            <a:r>
              <a:rPr lang="en-US" sz="1000">
                <a:cs typeface="Arial"/>
              </a:rPr>
              <a:t>, with Class 1 F1-score increasing to </a:t>
            </a:r>
            <a:r>
              <a:rPr lang="en-US" sz="1000" b="1">
                <a:cs typeface="Arial"/>
              </a:rPr>
              <a:t>0.95</a:t>
            </a:r>
            <a:r>
              <a:rPr lang="en-US" sz="1000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10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000">
                <a:cs typeface="Arial"/>
              </a:rPr>
              <a:t>Preprocessing effectively handled diverse data types with </a:t>
            </a:r>
            <a:r>
              <a:rPr lang="en-US" sz="1000" b="1">
                <a:cs typeface="Arial"/>
              </a:rPr>
              <a:t>TF-IDF</a:t>
            </a:r>
            <a:r>
              <a:rPr lang="en-US" sz="1000">
                <a:cs typeface="Arial"/>
              </a:rPr>
              <a:t>, </a:t>
            </a:r>
            <a:r>
              <a:rPr lang="en-US" sz="1000" b="1" err="1">
                <a:cs typeface="Arial"/>
              </a:rPr>
              <a:t>OneHotEncoder</a:t>
            </a:r>
            <a:r>
              <a:rPr lang="en-US" sz="1000">
                <a:cs typeface="Arial"/>
              </a:rPr>
              <a:t>, and numeric passthrough.</a:t>
            </a:r>
          </a:p>
          <a:p>
            <a:pPr marL="285750" indent="-285750">
              <a:buFont typeface="Arial"/>
              <a:buChar char="•"/>
            </a:pPr>
            <a:endParaRPr lang="en-US" sz="10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0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000" b="1">
                <a:cs typeface="Arial"/>
              </a:rPr>
              <a:t>scale_pos_weight</a:t>
            </a:r>
            <a:r>
              <a:rPr lang="en-US" sz="1000">
                <a:cs typeface="Arial"/>
              </a:rPr>
              <a:t> successfully addressed class imbalance, enhancing recall for the minority class.</a:t>
            </a:r>
          </a:p>
          <a:p>
            <a:pPr marL="285750" indent="-285750">
              <a:buFont typeface="Arial"/>
              <a:buChar char="•"/>
            </a:pPr>
            <a:endParaRPr lang="en-US" sz="10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000">
                <a:cs typeface="Arial"/>
              </a:rPr>
              <a:t>SHAP provided clear feature-level explainability, making predictions transparent and interpretable.</a:t>
            </a:r>
          </a:p>
          <a:p>
            <a:pPr marL="285750" indent="-285750">
              <a:buFont typeface="Arial"/>
              <a:buChar char="•"/>
            </a:pPr>
            <a:endParaRPr lang="en-US" sz="10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000">
                <a:cs typeface="Arial"/>
              </a:rPr>
              <a:t>The final model, </a:t>
            </a:r>
            <a:r>
              <a:rPr lang="en-US" sz="1000" b="1">
                <a:cs typeface="Arial"/>
              </a:rPr>
              <a:t>XGBoost with Threshold Tuning</a:t>
            </a:r>
            <a:r>
              <a:rPr lang="en-US" sz="1000">
                <a:cs typeface="Arial"/>
              </a:rPr>
              <a:t>, delivered a scalable, reliable, and interpretable solution for clinical trial prediction tasks.</a:t>
            </a:r>
          </a:p>
          <a:p>
            <a:r>
              <a:rPr lang="en-US" sz="1000">
                <a:cs typeface="Arial"/>
              </a:rPr>
              <a:t>.</a:t>
            </a:r>
          </a:p>
          <a:p>
            <a:endParaRPr lang="en-US" sz="1000">
              <a:cs typeface="Arial"/>
            </a:endParaRPr>
          </a:p>
          <a:p>
            <a:endParaRPr lang="en-US" sz="1000">
              <a:cs typeface="Arial"/>
            </a:endParaRPr>
          </a:p>
          <a:p>
            <a:endParaRPr lang="en-US" sz="1000">
              <a:cs typeface="Arial"/>
            </a:endParaRPr>
          </a:p>
          <a:p>
            <a:endParaRPr lang="en-US" sz="1000">
              <a:cs typeface="Arial"/>
            </a:endParaRPr>
          </a:p>
          <a:p>
            <a:endParaRPr lang="en-US" sz="1000"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C1822-B91F-41D4-02AB-CD2BE893F456}"/>
              </a:ext>
            </a:extLst>
          </p:cNvPr>
          <p:cNvSpPr/>
          <p:nvPr/>
        </p:nvSpPr>
        <p:spPr>
          <a:xfrm>
            <a:off x="789270" y="3245269"/>
            <a:ext cx="5306729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+mj-lt"/>
                <a:cs typeface="Arial"/>
              </a:rPr>
              <a:t>Innovation</a:t>
            </a:r>
            <a:endParaRPr lang="en-US" sz="1400" b="1" i="0">
              <a:solidFill>
                <a:schemeClr val="bg1"/>
              </a:solidFill>
              <a:effectLst/>
              <a:latin typeface="+mj-lt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94403-A004-1177-BD5C-932AAA3521A2}"/>
              </a:ext>
            </a:extLst>
          </p:cNvPr>
          <p:cNvSpPr txBox="1"/>
          <p:nvPr/>
        </p:nvSpPr>
        <p:spPr>
          <a:xfrm>
            <a:off x="794085" y="3601452"/>
            <a:ext cx="5296568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Our final approach combined multiple innovative techniques to achieve the best results:</a:t>
            </a:r>
            <a:endParaRPr lang="en-US" sz="1000">
              <a:cs typeface="Arial"/>
            </a:endParaRPr>
          </a:p>
          <a:p>
            <a:endParaRPr lang="en-US" sz="1000"/>
          </a:p>
          <a:p>
            <a:pPr>
              <a:buFont typeface=""/>
              <a:buChar char="•"/>
            </a:pPr>
            <a:r>
              <a:rPr lang="en-US" sz="1000" b="1" err="1"/>
              <a:t>RandomizedSearchCV</a:t>
            </a:r>
            <a:r>
              <a:rPr lang="en-US" sz="1000"/>
              <a:t>: Used for hyperparameter optimization, enabling efficient exploration of parameter combinations to enhance model performance.</a:t>
            </a:r>
            <a:endParaRPr lang="en-US" sz="1000">
              <a:cs typeface="Arial"/>
            </a:endParaRPr>
          </a:p>
          <a:p>
            <a:pPr>
              <a:buFont typeface=""/>
              <a:buChar char="•"/>
            </a:pPr>
            <a:endParaRPr lang="en-US" sz="1000"/>
          </a:p>
          <a:p>
            <a:pPr>
              <a:buFont typeface=""/>
              <a:buChar char="•"/>
            </a:pPr>
            <a:r>
              <a:rPr lang="en-US" sz="1000" b="1" err="1"/>
              <a:t>XGBoostClassifier</a:t>
            </a:r>
            <a:r>
              <a:rPr lang="en-US" sz="1000"/>
              <a:t>: Incorporated as the core model for its scalability and ability to handle structured and unstructured data effectively.</a:t>
            </a:r>
            <a:endParaRPr lang="en-US" sz="1000">
              <a:cs typeface="Arial"/>
            </a:endParaRPr>
          </a:p>
          <a:p>
            <a:pPr>
              <a:buFont typeface=""/>
              <a:buChar char="•"/>
            </a:pPr>
            <a:endParaRPr lang="en-US" sz="1000"/>
          </a:p>
          <a:p>
            <a:pPr>
              <a:buFont typeface=""/>
              <a:buChar char="•"/>
            </a:pPr>
            <a:r>
              <a:rPr lang="en-US" sz="1000" b="1"/>
              <a:t>Fine-Tuning with Threshold Control</a:t>
            </a:r>
            <a:r>
              <a:rPr lang="en-US" sz="1000"/>
              <a:t>: Optimized the precision-recall trade-off by adjusting the classification threshold based on the ROC curve.</a:t>
            </a:r>
            <a:endParaRPr lang="en-US" sz="1000">
              <a:cs typeface="Arial"/>
            </a:endParaRPr>
          </a:p>
          <a:p>
            <a:pPr>
              <a:buFont typeface=""/>
              <a:buChar char="•"/>
            </a:pPr>
            <a:endParaRPr lang="en-US" sz="1000"/>
          </a:p>
          <a:p>
            <a:pPr>
              <a:buFont typeface=""/>
              <a:buChar char="•"/>
            </a:pPr>
            <a:r>
              <a:rPr lang="en-US" sz="1000" b="1"/>
              <a:t>Weight and Learning Rate Adjustments</a:t>
            </a:r>
            <a:r>
              <a:rPr lang="en-US" sz="1000"/>
              <a:t>: Improved the model’s ability to generalize by fine-tuning these parameters to address class imbalance and enhance prediction accuracy.</a:t>
            </a:r>
            <a:endParaRPr lang="en-US" sz="1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04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B4175-D6CC-60BE-ECED-A1E2FF455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43302C1-80C6-8C5E-B8F4-88A7EB7760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4783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3302C1-80C6-8C5E-B8F4-88A7EB776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AFD6DE8-B484-9EB7-545F-6F5DB9F60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vert="horz"/>
          <a:lstStyle/>
          <a:p>
            <a:r>
              <a:rPr lang="en-GB" u="sng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5718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ovartis | Reimagining Medicine">
  <a:themeElements>
    <a:clrScheme name="Novartis RM">
      <a:dk1>
        <a:srgbClr val="000000"/>
      </a:dk1>
      <a:lt1>
        <a:srgbClr val="FFFFFF"/>
      </a:lt1>
      <a:dk2>
        <a:srgbClr val="002068"/>
      </a:dk2>
      <a:lt2>
        <a:srgbClr val="FFFFFF"/>
      </a:lt2>
      <a:accent1>
        <a:srgbClr val="002068"/>
      </a:accent1>
      <a:accent2>
        <a:srgbClr val="FF585D"/>
      </a:accent2>
      <a:accent3>
        <a:srgbClr val="FFC100"/>
      </a:accent3>
      <a:accent4>
        <a:srgbClr val="A7A8AA"/>
      </a:accent4>
      <a:accent5>
        <a:srgbClr val="D0D0D0"/>
      </a:accent5>
      <a:accent6>
        <a:srgbClr val="0460A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0460A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vartis_PPT_16x9_Novartis_RMLogo" id="{C353A3A0-42CC-AA49-BF2F-196522F2CE06}" vid="{FA420423-A994-E54B-8A1E-034C61B1BE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1924</Words>
  <Application>Microsoft Office PowerPoint</Application>
  <PresentationFormat>Widescreen</PresentationFormat>
  <Paragraphs>262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Arial Unicode MS</vt:lpstr>
      <vt:lpstr>Calibri</vt:lpstr>
      <vt:lpstr>Ping LCG Medium</vt:lpstr>
      <vt:lpstr>Novartis | Reimagining Medicine</vt:lpstr>
      <vt:lpstr>think-cell Slide</vt:lpstr>
      <vt:lpstr>NEST  Nurturing Excellence, Strengthening Talent.   Detailed Submisison  </vt:lpstr>
      <vt:lpstr>Problem Statement – 3</vt:lpstr>
      <vt:lpstr>PowerPoint Presentation</vt:lpstr>
      <vt:lpstr>Model choice &amp; setup</vt:lpstr>
      <vt:lpstr>Model Training &amp; Evaluation</vt:lpstr>
      <vt:lpstr>Results and visualization</vt:lpstr>
      <vt:lpstr>Challenges &amp; Next Steps</vt:lpstr>
      <vt:lpstr>Thank You!</vt:lpstr>
    </vt:vector>
  </TitlesOfParts>
  <Company>Novartis Pharma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  Nurturing Excellence, Strengthening Talent.   ABSTRACT SUBMISSION GUIDELINES</dc:title>
  <dc:creator>Malakar, Himadri</dc:creator>
  <cp:lastModifiedBy>MEGHA SAHU</cp:lastModifiedBy>
  <cp:revision>1</cp:revision>
  <dcterms:created xsi:type="dcterms:W3CDTF">2024-12-05T15:21:13Z</dcterms:created>
  <dcterms:modified xsi:type="dcterms:W3CDTF">2025-01-26T18:10:50Z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2023-10-12T11:34:02Z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9929b886-7866-4465-9bf7-3a0ab3cdd5a5</vt:lpwstr>
  </property>
  <property fmtid="{D5CDD505-2E9C-101B-9397-08002B2CF9AE}" pid="8" name="MSIP_Label_3c9bec58-8084-492e-8360-0e1cfe36408c_ContentBits">
    <vt:lpwstr>0</vt:lpwstr>
  </property>
  <property fmtid="{D5CDD505-2E9C-101B-9397-08002B2CF9AE}" pid="9" name="MSIP_Label_8e19d756-792e-42a1-bcad-4cb9051ddd2d_Enabled">
    <vt:lpwstr>true</vt:lpwstr>
  </property>
  <property fmtid="{D5CDD505-2E9C-101B-9397-08002B2CF9AE}" pid="10" name="MSIP_Label_8e19d756-792e-42a1-bcad-4cb9051ddd2d_SetDate">
    <vt:lpwstr>2024-10-16T12:55:38Z</vt:lpwstr>
  </property>
  <property fmtid="{D5CDD505-2E9C-101B-9397-08002B2CF9AE}" pid="11" name="MSIP_Label_8e19d756-792e-42a1-bcad-4cb9051ddd2d_Method">
    <vt:lpwstr>Standard</vt:lpwstr>
  </property>
  <property fmtid="{D5CDD505-2E9C-101B-9397-08002B2CF9AE}" pid="12" name="MSIP_Label_8e19d756-792e-42a1-bcad-4cb9051ddd2d_Name">
    <vt:lpwstr>Confidential</vt:lpwstr>
  </property>
  <property fmtid="{D5CDD505-2E9C-101B-9397-08002B2CF9AE}" pid="13" name="MSIP_Label_8e19d756-792e-42a1-bcad-4cb9051ddd2d_SiteId">
    <vt:lpwstr>41eb501a-f671-4ce0-a5bf-b64168c3705f</vt:lpwstr>
  </property>
  <property fmtid="{D5CDD505-2E9C-101B-9397-08002B2CF9AE}" pid="14" name="MSIP_Label_8e19d756-792e-42a1-bcad-4cb9051ddd2d_ActionId">
    <vt:lpwstr>8ce6efed-055a-4528-961b-9daa01880ba6</vt:lpwstr>
  </property>
  <property fmtid="{D5CDD505-2E9C-101B-9397-08002B2CF9AE}" pid="15" name="MSIP_Label_8e19d756-792e-42a1-bcad-4cb9051ddd2d_ContentBits">
    <vt:lpwstr>2</vt:lpwstr>
  </property>
  <property fmtid="{D5CDD505-2E9C-101B-9397-08002B2CF9AE}" pid="16" name="ClassificationContentMarkingFooterLocations">
    <vt:lpwstr>Novartis | Reimagining Medicine:7</vt:lpwstr>
  </property>
  <property fmtid="{D5CDD505-2E9C-101B-9397-08002B2CF9AE}" pid="17" name="ClassificationContentMarkingFooterText">
    <vt:lpwstr>Confidential - Not for Public Consumption or Distribution</vt:lpwstr>
  </property>
</Properties>
</file>